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90" r:id="rId4"/>
    <p:sldId id="291" r:id="rId5"/>
    <p:sldId id="292" r:id="rId6"/>
    <p:sldId id="293" r:id="rId7"/>
    <p:sldId id="271" r:id="rId8"/>
    <p:sldId id="266" r:id="rId9"/>
    <p:sldId id="283" r:id="rId10"/>
    <p:sldId id="294" r:id="rId11"/>
    <p:sldId id="297" r:id="rId12"/>
    <p:sldId id="302" r:id="rId13"/>
    <p:sldId id="300" r:id="rId14"/>
    <p:sldId id="303" r:id="rId15"/>
    <p:sldId id="301" r:id="rId16"/>
    <p:sldId id="306" r:id="rId17"/>
    <p:sldId id="29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5" d="100"/>
          <a:sy n="85" d="100"/>
        </p:scale>
        <p:origin x="25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6</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t>omniran-17-0017-01-00TG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7/omniran-17-0015-00-00TG-jan-2017-f2f-meeting-minutes.docx" TargetMode="External"/><Relationship Id="rId7" Type="http://schemas.openxmlformats.org/officeDocument/2006/relationships/hyperlink" Target="https://mentor.ieee.org/omniran/dcn/17/omniran-17-0001-02-CF00-answer-to-chapter-8-1-comment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omniran/dcn/16/omniran-16-0081-03-CF00-802-1cf-d0-3-collected-comments.xls" TargetMode="External"/><Relationship Id="rId5" Type="http://schemas.openxmlformats.org/officeDocument/2006/relationships/hyperlink" Target="https://mentor.ieee.org/omniran/dcn/16/omniran-16-0084-03-5gaa-draft-icaid-for-5g-sc-action-a.docx" TargetMode="External"/><Relationship Id="rId4" Type="http://schemas.openxmlformats.org/officeDocument/2006/relationships/hyperlink" Target="https://mentor.ieee.org/omniran/dcn/17/omniran-17-0016-00-5gaa-jan-31st-5gaa-confcall-minute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7/omniran-17-0016-00-5gaa-jan-31st-5gaa-confcall-minutes.docx" TargetMode="External"/><Relationship Id="rId2" Type="http://schemas.openxmlformats.org/officeDocument/2006/relationships/hyperlink" Target="https://mentor.ieee.org/omniran/dcn/17/omniran-17-0015-00-00TG-jan-2017-f2f-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6/omniran-16-0084-03-5gaa-draft-icaid-for-5g-sc-action-a.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omniran/dcn/17/omniran-17-0001-02-CF00-answer-to-chapter-8-1-comment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e76f66cffe70b2af7f79c69e3651241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93455792&amp;amp;tollFree=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February 7</a:t>
            </a:r>
            <a:r>
              <a:rPr lang="en-US" baseline="30000" dirty="0"/>
              <a:t>th</a:t>
            </a:r>
            <a:r>
              <a:rPr lang="en-US" dirty="0"/>
              <a:t> , 2017 Conference Call</a:t>
            </a:r>
          </a:p>
        </p:txBody>
      </p:sp>
      <p:sp>
        <p:nvSpPr>
          <p:cNvPr id="3" name="Subtitle 2"/>
          <p:cNvSpPr>
            <a:spLocks noGrp="1"/>
          </p:cNvSpPr>
          <p:nvPr>
            <p:ph type="subTitle" idx="1"/>
          </p:nvPr>
        </p:nvSpPr>
        <p:spPr/>
        <p:txBody>
          <a:bodyPr/>
          <a:lstStyle/>
          <a:p>
            <a:r>
              <a:rPr lang="en-US" dirty="0"/>
              <a:t>2016-02-07</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Nothing brought up.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55000" lnSpcReduction="20000"/>
          </a:bodyPr>
          <a:lstStyle/>
          <a:p>
            <a:r>
              <a:rPr lang="en-US" dirty="0"/>
              <a:t>Review of minutes</a:t>
            </a:r>
          </a:p>
          <a:p>
            <a:pPr lvl="1"/>
            <a:r>
              <a:rPr lang="en-US" dirty="0"/>
              <a:t> Atlanta F2F minutes</a:t>
            </a:r>
          </a:p>
          <a:p>
            <a:pPr lvl="2"/>
            <a:r>
              <a:rPr lang="en-US" dirty="0">
                <a:hlinkClick r:id="rId3"/>
              </a:rPr>
              <a:t>https://mentor.ieee.org/omniran/dcn/17/omniran-17-0015-00-00TG-jan-2017-f2f-meeting-minutes.docx</a:t>
            </a:r>
            <a:endParaRPr lang="en-US" dirty="0"/>
          </a:p>
          <a:p>
            <a:pPr lvl="1"/>
            <a:r>
              <a:rPr lang="en-US" dirty="0"/>
              <a:t>Jan 31</a:t>
            </a:r>
            <a:r>
              <a:rPr lang="en-US" baseline="30000" dirty="0"/>
              <a:t>st</a:t>
            </a:r>
            <a:r>
              <a:rPr lang="en-US" dirty="0"/>
              <a:t> </a:t>
            </a:r>
            <a:r>
              <a:rPr lang="en-US" dirty="0" err="1"/>
              <a:t>Confcall</a:t>
            </a:r>
            <a:r>
              <a:rPr lang="en-US" dirty="0"/>
              <a:t> minutes</a:t>
            </a:r>
          </a:p>
          <a:p>
            <a:pPr lvl="2"/>
            <a:r>
              <a:rPr lang="en-US" dirty="0">
                <a:hlinkClick r:id="rId4"/>
              </a:rPr>
              <a:t>https://mentor.ieee.org/omniran/dcn/17/omniran-17-0016-00-5gaa-jan-31st-5gaa-confcall-minutes.docx</a:t>
            </a:r>
            <a:endParaRPr lang="en-US" dirty="0"/>
          </a:p>
          <a:p>
            <a:r>
              <a:rPr lang="en-US" dirty="0"/>
              <a:t>Reports</a:t>
            </a:r>
          </a:p>
          <a:p>
            <a:pPr lvl="1"/>
            <a:r>
              <a:rPr lang="en-US" dirty="0"/>
              <a:t>?</a:t>
            </a:r>
          </a:p>
          <a:p>
            <a:pPr fontAlgn="t"/>
            <a:r>
              <a:rPr lang="en-US" dirty="0"/>
              <a:t>ICAID conclusions and going forward</a:t>
            </a:r>
          </a:p>
          <a:p>
            <a:pPr lvl="1" fontAlgn="t"/>
            <a:r>
              <a:rPr lang="en-US" dirty="0">
                <a:hlinkClick r:id="rId5"/>
              </a:rPr>
              <a:t>https://mentor.ieee.org/omniran/dcn/16/omniran-16-0084-03-5gaa-draft-icaid-for-5g-sc-action-a.docx</a:t>
            </a:r>
            <a:endParaRPr lang="en-US" dirty="0"/>
          </a:p>
          <a:p>
            <a:pPr fontAlgn="t"/>
            <a:r>
              <a:rPr lang="en-US" dirty="0"/>
              <a:t>Resolution of editorial issues of P802.1CF D0.4</a:t>
            </a:r>
          </a:p>
          <a:p>
            <a:pPr lvl="1" fontAlgn="t"/>
            <a:r>
              <a:rPr lang="en-US" dirty="0">
                <a:hlinkClick r:id="rId6"/>
              </a:rPr>
              <a:t>https://mentor.ieee.org/omniran/dcn/16/omniran-16-0081-03-CF00-802-1cf-d0-3-collected-comments.xls</a:t>
            </a:r>
            <a:endParaRPr lang="en-US" dirty="0"/>
          </a:p>
          <a:p>
            <a:pPr lvl="1" fontAlgn="t"/>
            <a:r>
              <a:rPr lang="en-US" dirty="0">
                <a:hlinkClick r:id="rId7"/>
              </a:rPr>
              <a:t>https://mentor.ieee.org/omniran/dcn/17/omniran-17-0001-02-CF00-answer-to-chapter-8-1-comments.docx</a:t>
            </a:r>
            <a:endParaRPr lang="en-US" dirty="0"/>
          </a:p>
          <a:p>
            <a:pPr lvl="1" fontAlgn="t"/>
            <a:r>
              <a:rPr lang="en-US" dirty="0"/>
              <a:t>Draft 0.4 presented by Walter</a:t>
            </a:r>
          </a:p>
          <a:p>
            <a:pPr fontAlgn="t"/>
            <a:r>
              <a:rPr lang="en-US" dirty="0"/>
              <a:t>Plans for the Mar '17 Vancouver meeting</a:t>
            </a:r>
          </a:p>
          <a:p>
            <a:pPr lvl="1" fontAlgn="t"/>
            <a:r>
              <a:rPr lang="en-US" dirty="0"/>
              <a:t>Last slides in this document</a:t>
            </a:r>
          </a:p>
          <a:p>
            <a:pPr lvl="0"/>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92500" lnSpcReduction="20000"/>
          </a:bodyPr>
          <a:lstStyle/>
          <a:p>
            <a:r>
              <a:rPr lang="en-US" dirty="0"/>
              <a:t>Review of minutes</a:t>
            </a:r>
          </a:p>
          <a:p>
            <a:pPr lvl="1"/>
            <a:r>
              <a:rPr lang="en-US" dirty="0"/>
              <a:t>Atlanta F2F minutes</a:t>
            </a:r>
          </a:p>
          <a:p>
            <a:pPr lvl="2"/>
            <a:r>
              <a:rPr lang="en-US" dirty="0">
                <a:hlinkClick r:id="rId2"/>
              </a:rPr>
              <a:t>https://mentor.ieee.org/omniran/dcn/17/omniran-17-0015-00-00TG-jan-2017-f2f-meeting-minutes.docx</a:t>
            </a:r>
            <a:endParaRPr lang="en-US" dirty="0"/>
          </a:p>
          <a:p>
            <a:pPr lvl="1"/>
            <a:r>
              <a:rPr lang="en-US" dirty="0"/>
              <a:t>Jan 31</a:t>
            </a:r>
            <a:r>
              <a:rPr lang="en-US" baseline="30000" dirty="0"/>
              <a:t>st</a:t>
            </a:r>
            <a:r>
              <a:rPr lang="en-US" dirty="0"/>
              <a:t> </a:t>
            </a:r>
            <a:r>
              <a:rPr lang="en-US" dirty="0" err="1"/>
              <a:t>Confcall</a:t>
            </a:r>
            <a:r>
              <a:rPr lang="en-US" dirty="0"/>
              <a:t> minutes</a:t>
            </a:r>
          </a:p>
          <a:p>
            <a:pPr lvl="2"/>
            <a:r>
              <a:rPr lang="en-US" dirty="0">
                <a:hlinkClick r:id="rId3"/>
              </a:rPr>
              <a:t>https://mentor.ieee.org/omniran/dcn/17/omniran-17-0016-00-5gaa-jan-31st-5gaa-confcall-minutes.docx</a:t>
            </a:r>
            <a:endParaRPr lang="en-US" dirty="0"/>
          </a:p>
          <a:p>
            <a:pPr lvl="1"/>
            <a:r>
              <a:rPr lang="en-US" dirty="0"/>
              <a:t>Chair announced availability of the minutes for both the Atlanta F2F, as well as the Jan 31</a:t>
            </a:r>
            <a:r>
              <a:rPr lang="en-US" baseline="30000" dirty="0"/>
              <a:t>st</a:t>
            </a:r>
            <a:r>
              <a:rPr lang="en-US" dirty="0"/>
              <a:t> conference call. As only a few participant are on the call, he will bring up the minutes again at the Vancouver F2F.</a:t>
            </a:r>
          </a:p>
          <a:p>
            <a:pPr lvl="1"/>
            <a:r>
              <a:rPr lang="en-US" dirty="0"/>
              <a:t>When asking, no comments were raised.</a:t>
            </a:r>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fontScale="55000" lnSpcReduction="20000"/>
          </a:bodyPr>
          <a:lstStyle/>
          <a:p>
            <a:r>
              <a:rPr lang="en-US" dirty="0"/>
              <a:t>Reports</a:t>
            </a:r>
          </a:p>
          <a:p>
            <a:pPr lvl="1"/>
            <a:r>
              <a:rPr lang="en-US" dirty="0"/>
              <a:t>Chair reported about the status of the P802.1CF action item in the IETF-IEEE802 leadership call. Information was provided prior to the call to Pat Thaler and Dan Romascanu that access to the draft document was enabled to IETF through presentation in the Nov 2016 IETF meeting and providing links to get access to the document.</a:t>
            </a:r>
          </a:p>
          <a:p>
            <a:pPr lvl="1"/>
            <a:r>
              <a:rPr lang="en-US" dirty="0"/>
              <a:t>No information available whether access was requested and granted to anyone in IETF. The minutes of the call mention that IETF leaders will be triggered to share the possibility for access more widely.</a:t>
            </a:r>
          </a:p>
          <a:p>
            <a:pPr fontAlgn="t"/>
            <a:r>
              <a:rPr lang="en-US" dirty="0"/>
              <a:t>ICAID conclusions and going forward</a:t>
            </a:r>
          </a:p>
          <a:p>
            <a:pPr lvl="1" fontAlgn="t"/>
            <a:r>
              <a:rPr lang="en-US" dirty="0">
                <a:hlinkClick r:id="rId2"/>
              </a:rPr>
              <a:t>https://mentor.ieee.org/omniran/dcn/16/omniran-16-0084-03-5gaa-draft-icaid-for-5g-sc-action-a.docx</a:t>
            </a:r>
            <a:endParaRPr lang="en-US" dirty="0"/>
          </a:p>
          <a:p>
            <a:pPr lvl="1" fontAlgn="t"/>
            <a:r>
              <a:rPr lang="en-US" dirty="0"/>
              <a:t>Max provided a short update on the status and plans of ICAID. The ICAID was finalized in the call on January 31</a:t>
            </a:r>
            <a:r>
              <a:rPr lang="en-US" baseline="30000" dirty="0"/>
              <a:t>st</a:t>
            </a:r>
            <a:r>
              <a:rPr lang="en-US" dirty="0"/>
              <a:t> finally also setting the name to ‘IEEE 802 network enhancements for the next decade’.</a:t>
            </a:r>
          </a:p>
          <a:p>
            <a:pPr lvl="1" fontAlgn="t"/>
            <a:r>
              <a:rPr lang="en-US" dirty="0"/>
              <a:t>It is now the turn of Glenn Parsons to inform the EC about the request to approve the ICAID at the March plenary, and to pre-submit the ICAID to the </a:t>
            </a:r>
            <a:r>
              <a:rPr lang="en-US" dirty="0" err="1"/>
              <a:t>Iccom</a:t>
            </a:r>
            <a:r>
              <a:rPr lang="en-US" dirty="0"/>
              <a:t> to be on the agenda for the next meeting on March 21</a:t>
            </a:r>
            <a:r>
              <a:rPr lang="en-US" baseline="30000" dirty="0"/>
              <a:t>st</a:t>
            </a:r>
            <a:r>
              <a:rPr lang="en-US" dirty="0"/>
              <a:t>.</a:t>
            </a:r>
          </a:p>
          <a:p>
            <a:pPr lvl="1" fontAlgn="t"/>
            <a:r>
              <a:rPr lang="en-US" dirty="0"/>
              <a:t>The ICAID further requires the approval of the 802.1 working group. Max will present the ICAID at the 802.1 opening plenary supported by a couple of slides, and will ask for approval. As ICAID is like setting up a study group, simple majority approvals are sufficient.</a:t>
            </a:r>
          </a:p>
        </p:txBody>
      </p:sp>
    </p:spTree>
    <p:extLst>
      <p:ext uri="{BB962C8B-B14F-4D97-AF65-F5344CB8AC3E}">
        <p14:creationId xmlns:p14="http://schemas.microsoft.com/office/powerpoint/2010/main" val="176932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a:xfrm>
            <a:off x="457200" y="1447800"/>
            <a:ext cx="8229600" cy="4678363"/>
          </a:xfrm>
        </p:spPr>
        <p:txBody>
          <a:bodyPr>
            <a:normAutofit fontScale="62500" lnSpcReduction="20000"/>
          </a:bodyPr>
          <a:lstStyle/>
          <a:p>
            <a:pPr fontAlgn="t"/>
            <a:r>
              <a:rPr lang="en-US" dirty="0"/>
              <a:t>Resolution of editorial issues of P802.1CF D0.4</a:t>
            </a:r>
          </a:p>
          <a:p>
            <a:pPr lvl="1" fontAlgn="t"/>
            <a:r>
              <a:rPr lang="en-US" dirty="0"/>
              <a:t>The fresh preliminary Draft 0.4 document was presented by Walter, and he went through the document asking for clarifications for the roughly 10 locations, where some text </a:t>
            </a:r>
            <a:r>
              <a:rPr lang="en-US" dirty="0" err="1"/>
              <a:t>smithing</a:t>
            </a:r>
            <a:r>
              <a:rPr lang="en-US" dirty="0"/>
              <a:t> was necessary.</a:t>
            </a:r>
          </a:p>
          <a:p>
            <a:pPr lvl="1" fontAlgn="t"/>
            <a:r>
              <a:rPr lang="en-US" dirty="0"/>
              <a:t>The group jointly created remedies during the call. Hao Wang made also reference to an email, he send on Jan 24</a:t>
            </a:r>
            <a:r>
              <a:rPr lang="en-US" baseline="30000" dirty="0"/>
              <a:t>th </a:t>
            </a:r>
            <a:r>
              <a:rPr lang="en-US" dirty="0"/>
              <a:t>to Walter and the chair, proposing enhancements for a few editorial issues.</a:t>
            </a:r>
          </a:p>
          <a:p>
            <a:pPr lvl="1" fontAlgn="t"/>
            <a:r>
              <a:rPr lang="en-US" dirty="0"/>
              <a:t>Walter explained, that the landscape orientation for some of the tables is pending due to missing guidance from the IEEE professional editors.</a:t>
            </a:r>
          </a:p>
          <a:p>
            <a:pPr lvl="1" fontAlgn="t"/>
            <a:r>
              <a:rPr lang="en-US" dirty="0"/>
              <a:t>Max introduced the modified figure 58, to address the note captured at the Atlanta meeting. The new figure resolves the issues and allows for the note to be removed.</a:t>
            </a:r>
          </a:p>
          <a:p>
            <a:pPr lvl="2" fontAlgn="t"/>
            <a:r>
              <a:rPr lang="en-US" dirty="0">
                <a:hlinkClick r:id="rId2"/>
              </a:rPr>
              <a:t>https://mentor.ieee.org/omniran/dcn/17/omniran-17-0001-02-CF00-answer-to-chapter-8-1-comments.docx</a:t>
            </a:r>
            <a:endParaRPr lang="en-US" dirty="0"/>
          </a:p>
          <a:p>
            <a:pPr lvl="1" fontAlgn="t"/>
            <a:r>
              <a:rPr lang="en-US" dirty="0"/>
              <a:t>Walter will complete the editing process in the next couple of days and will upload the D0.4 to the 802.1 drafts archive.</a:t>
            </a:r>
          </a:p>
          <a:p>
            <a:pPr lvl="1" fontAlgn="t"/>
            <a:r>
              <a:rPr lang="en-US" dirty="0"/>
              <a:t>As agreed in the Atlanta meeting, Max will then announce the TG ballot recirculation on the 802.1 mailing list with submission deadline of March 9</a:t>
            </a:r>
            <a:r>
              <a:rPr lang="en-US" baseline="30000" dirty="0"/>
              <a:t>th</a:t>
            </a:r>
            <a:r>
              <a:rPr lang="en-US" dirty="0"/>
              <a:t>.</a:t>
            </a:r>
          </a:p>
        </p:txBody>
      </p:sp>
    </p:spTree>
    <p:extLst>
      <p:ext uri="{BB962C8B-B14F-4D97-AF65-F5344CB8AC3E}">
        <p14:creationId xmlns:p14="http://schemas.microsoft.com/office/powerpoint/2010/main" val="265667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#5</a:t>
            </a:r>
          </a:p>
        </p:txBody>
      </p:sp>
      <p:sp>
        <p:nvSpPr>
          <p:cNvPr id="3" name="Content Placeholder 2"/>
          <p:cNvSpPr>
            <a:spLocks noGrp="1"/>
          </p:cNvSpPr>
          <p:nvPr>
            <p:ph idx="1"/>
          </p:nvPr>
        </p:nvSpPr>
        <p:spPr/>
        <p:txBody>
          <a:bodyPr>
            <a:normAutofit fontScale="55000" lnSpcReduction="20000"/>
          </a:bodyPr>
          <a:lstStyle/>
          <a:p>
            <a:r>
              <a:rPr lang="en-US" dirty="0"/>
              <a:t>Agenda for the upcoming F2F meeting</a:t>
            </a:r>
          </a:p>
          <a:p>
            <a:pPr lvl="1"/>
            <a:r>
              <a:rPr lang="en-US" dirty="0"/>
              <a:t>Next F2F meeting in Vancouver, CA-BC on March 13</a:t>
            </a:r>
            <a:r>
              <a:rPr lang="en-US" baseline="30000" dirty="0"/>
              <a:t>th</a:t>
            </a:r>
            <a:r>
              <a:rPr lang="en-US" dirty="0"/>
              <a:t> -17</a:t>
            </a:r>
            <a:r>
              <a:rPr lang="en-US" baseline="30000" dirty="0"/>
              <a:t>th</a:t>
            </a:r>
            <a:r>
              <a:rPr lang="en-US" dirty="0"/>
              <a:t>, 2017 </a:t>
            </a:r>
          </a:p>
          <a:p>
            <a:pPr lvl="1"/>
            <a:r>
              <a:rPr lang="en-US" dirty="0"/>
              <a:t>Agenda proposal and session graphics on next two slides</a:t>
            </a:r>
          </a:p>
          <a:p>
            <a:pPr lvl="1"/>
            <a:r>
              <a:rPr lang="en-US" dirty="0"/>
              <a:t>The chair presented the agenda graphics explaining that a total of 5 meeting slots is planned for OmniRAN. The allocated meeting time might be sufficient to address the comments received on D0.5, as the documents matures and only a limited number of comments are expected.</a:t>
            </a:r>
          </a:p>
          <a:p>
            <a:pPr lvl="1"/>
            <a:r>
              <a:rPr lang="en-US" dirty="0"/>
              <a:t>When explaining the agenda proposal, the chair mentioned that going forward with the WG ballot would be a valid option for P802.1CF-D0.5.</a:t>
            </a:r>
          </a:p>
          <a:p>
            <a:pPr lvl="1"/>
            <a:r>
              <a:rPr lang="en-US" dirty="0"/>
              <a:t>The group agreed with both, the planned allocation of meeting slots as well as with the </a:t>
            </a:r>
            <a:r>
              <a:rPr lang="en-US"/>
              <a:t>draft agenda.</a:t>
            </a:r>
            <a:endParaRPr lang="en-US" dirty="0"/>
          </a:p>
          <a:p>
            <a:r>
              <a:rPr lang="en-US" dirty="0"/>
              <a:t>AOB</a:t>
            </a:r>
          </a:p>
          <a:p>
            <a:pPr lvl="1"/>
            <a:r>
              <a:rPr lang="en-US" dirty="0"/>
              <a:t>Walter asked about the meeting locations for the OmniRAN TG interims in May and September. Max explained that the chair would prefer to meet together with the 802.1 groups in Stuttgart and St. John’s, respectively, to enable better interactions with the participants in the other 802.1 TGs for achieving involvement and finally a high approval rate in the upcoming WG balloting phase.</a:t>
            </a:r>
          </a:p>
          <a:p>
            <a:pPr lvl="1"/>
            <a:endParaRPr lang="en-US" dirty="0"/>
          </a:p>
          <a:p>
            <a:r>
              <a:rPr lang="en-US" dirty="0"/>
              <a:t>Meeting adjourned by chair at 10:37AM ET.</a:t>
            </a:r>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Mar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781756154"/>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3/13</a:t>
                      </a:r>
                    </a:p>
                  </a:txBody>
                  <a:tcPr marL="0" marR="0" marT="0" marB="0">
                    <a:solidFill>
                      <a:schemeClr val="bg1"/>
                    </a:solidFill>
                  </a:tcPr>
                </a:tc>
                <a:tc>
                  <a:txBody>
                    <a:bodyPr/>
                    <a:lstStyle/>
                    <a:p>
                      <a:pPr algn="ctr"/>
                      <a:r>
                        <a:rPr lang="en-US" sz="1800" dirty="0">
                          <a:solidFill>
                            <a:schemeClr val="tx2"/>
                          </a:solidFill>
                        </a:rPr>
                        <a:t>Tue 3/14</a:t>
                      </a:r>
                    </a:p>
                  </a:txBody>
                  <a:tcPr marL="0" marR="0" marT="0" marB="0">
                    <a:solidFill>
                      <a:schemeClr val="bg1"/>
                    </a:solidFill>
                  </a:tcPr>
                </a:tc>
                <a:tc>
                  <a:txBody>
                    <a:bodyPr/>
                    <a:lstStyle/>
                    <a:p>
                      <a:pPr algn="ctr"/>
                      <a:r>
                        <a:rPr lang="en-US" sz="1800" dirty="0">
                          <a:solidFill>
                            <a:schemeClr val="tx2"/>
                          </a:solidFill>
                        </a:rPr>
                        <a:t>Wed 3/015</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3</a:t>
                      </a:r>
                      <a:r>
                        <a:rPr lang="en-US" sz="1800" dirty="0">
                          <a:solidFill>
                            <a:schemeClr val="tx2"/>
                          </a:solidFill>
                        </a:rPr>
                        <a:t>/16</a:t>
                      </a:r>
                    </a:p>
                  </a:txBody>
                  <a:tcPr marL="0" marR="0" marT="0" marB="0">
                    <a:solidFill>
                      <a:schemeClr val="bg1"/>
                    </a:solidFill>
                  </a:tcPr>
                </a:tc>
                <a:tc>
                  <a:txBody>
                    <a:bodyPr/>
                    <a:lstStyle/>
                    <a:p>
                      <a:pPr algn="ctr"/>
                      <a:r>
                        <a:rPr lang="en-US" sz="1800" dirty="0">
                          <a:solidFill>
                            <a:schemeClr val="tx2"/>
                          </a:solidFill>
                        </a:rPr>
                        <a:t>Fri 3/17</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200" dirty="0" err="1"/>
                        <a:t>OmniRAN</a:t>
                      </a:r>
                      <a:r>
                        <a:rPr lang="de-DE" sz="1200" dirty="0"/>
                        <a:t> </a:t>
                      </a:r>
                      <a:r>
                        <a:rPr lang="de-DE" sz="1200" dirty="0" err="1"/>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endParaRPr lang="en-US" sz="1200"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a:t>ICAID Special Session</a:t>
                      </a:r>
                      <a:endParaRPr lang="en-US" sz="1200" dirty="0"/>
                    </a:p>
                  </a:txBody>
                  <a:tcPr marL="36000" marR="36000" marT="36000" marB="36000">
                    <a:solidFill>
                      <a:schemeClr val="accent5"/>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200" dirty="0"/>
                        <a:t>Newcomers Intro</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200" dirty="0"/>
                        <a:t>Privacy</a:t>
                      </a:r>
                      <a:r>
                        <a:rPr lang="en-US" sz="1200" baseline="0" dirty="0"/>
                        <a:t> Open </a:t>
                      </a:r>
                      <a:r>
                        <a:rPr lang="en-US" sz="1200" baseline="0" dirty="0" err="1"/>
                        <a:t>Mtg</a:t>
                      </a:r>
                      <a:endParaRPr lang="en-US" sz="12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79697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2017 F2F</a:t>
            </a:r>
          </a:p>
        </p:txBody>
      </p:sp>
      <p:sp>
        <p:nvSpPr>
          <p:cNvPr id="3" name="Content Placeholder 2"/>
          <p:cNvSpPr>
            <a:spLocks noGrp="1"/>
          </p:cNvSpPr>
          <p:nvPr>
            <p:ph idx="1"/>
          </p:nvPr>
        </p:nvSpPr>
        <p:spPr/>
        <p:txBody>
          <a:bodyPr>
            <a:normAutofit fontScale="92500" lnSpcReduction="20000"/>
          </a:bodyPr>
          <a:lstStyle/>
          <a:p>
            <a:r>
              <a:rPr lang="en-US" dirty="0"/>
              <a:t>Review of minutes</a:t>
            </a:r>
          </a:p>
          <a:p>
            <a:r>
              <a:rPr lang="en-US" dirty="0"/>
              <a:t>Reports</a:t>
            </a:r>
          </a:p>
          <a:p>
            <a:r>
              <a:rPr lang="en-US" dirty="0"/>
              <a:t>Industry Connections activity</a:t>
            </a:r>
          </a:p>
          <a:p>
            <a:r>
              <a:rPr lang="en-US" dirty="0"/>
              <a:t>Comments’ resolution on P802.1CF-D0.4</a:t>
            </a:r>
          </a:p>
          <a:p>
            <a:r>
              <a:rPr lang="en-US" dirty="0"/>
              <a:t>Revised and new P802.1CF contributions</a:t>
            </a:r>
          </a:p>
          <a:p>
            <a:r>
              <a:rPr lang="en-US" dirty="0"/>
              <a:t>Plan for 802.1CF-D0.5 draft</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458200" cy="4525963"/>
          </a:xfrm>
        </p:spPr>
        <p:txBody>
          <a:bodyPr>
            <a:normAutofit fontScale="77500" lnSpcReduction="20000"/>
          </a:bodyPr>
          <a:lstStyle/>
          <a:p>
            <a:r>
              <a:rPr lang="en-GB" dirty="0"/>
              <a:t>Tuesday, February 7</a:t>
            </a:r>
            <a:r>
              <a:rPr lang="en-GB" baseline="30000" dirty="0"/>
              <a:t>th</a:t>
            </a:r>
            <a:r>
              <a:rPr lang="en-US" dirty="0"/>
              <a:t>, 2017 at 09:30-11:00am ET</a:t>
            </a:r>
          </a:p>
          <a:p>
            <a:endParaRPr lang="en-US" dirty="0"/>
          </a:p>
          <a:p>
            <a:r>
              <a:rPr lang="en-US" dirty="0"/>
              <a:t>Join WebEx meeting:</a:t>
            </a:r>
          </a:p>
          <a:p>
            <a:pPr lvl="1"/>
            <a:r>
              <a:rPr lang="en-US" dirty="0">
                <a:hlinkClick r:id="rId3"/>
              </a:rPr>
              <a:t>https://nokiameetings.webex.com/nokiameetings/j.php?MTID=me76f66cffe70b2af7f79c69e36512410</a:t>
            </a:r>
            <a:endParaRPr lang="en-US" dirty="0"/>
          </a:p>
          <a:p>
            <a:pPr lvl="1"/>
            <a:r>
              <a:rPr lang="en-US" dirty="0"/>
              <a:t>Meeting number: 956 054 637  </a:t>
            </a:r>
          </a:p>
          <a:p>
            <a:pPr lvl="1"/>
            <a:r>
              <a:rPr lang="en-US" dirty="0"/>
              <a:t>Meeting password: p802-1cf</a:t>
            </a:r>
          </a:p>
          <a:p>
            <a:r>
              <a:rPr lang="en-US" dirty="0"/>
              <a:t>Join by phone</a:t>
            </a:r>
          </a:p>
          <a:p>
            <a:pPr lvl="1"/>
            <a:r>
              <a:rPr lang="en-US" dirty="0"/>
              <a:t>Access code: 956 054 637  </a:t>
            </a:r>
          </a:p>
          <a:p>
            <a:pPr lvl="1"/>
            <a:r>
              <a:rPr lang="en-US" dirty="0"/>
              <a:t>+1 972 445 9814 United States (Dallas) </a:t>
            </a:r>
          </a:p>
          <a:p>
            <a:pPr lvl="1"/>
            <a:r>
              <a:rPr lang="en-US" dirty="0"/>
              <a:t>Global call-in numbers</a:t>
            </a:r>
          </a:p>
          <a:p>
            <a:pPr lvl="1" fontAlgn="t"/>
            <a:r>
              <a:rPr lang="en-US" dirty="0">
                <a:hlinkClick r:id="rId4"/>
              </a:rPr>
              <a:t>https://nokiameetings.webex.com/nokiameetings/globalcallin.php?serviceType=MC&amp;ED=493455792&amp;tollFree=1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92500" lnSpcReduction="10000"/>
          </a:bodyPr>
          <a:lstStyle/>
          <a:p>
            <a:r>
              <a:rPr lang="en-US" dirty="0"/>
              <a:t>Review of minutes</a:t>
            </a:r>
          </a:p>
          <a:p>
            <a:pPr lvl="1"/>
            <a:r>
              <a:rPr lang="en-US" dirty="0"/>
              <a:t> Atlanta F2F minutes</a:t>
            </a:r>
          </a:p>
          <a:p>
            <a:pPr lvl="1"/>
            <a:r>
              <a:rPr lang="en-US" dirty="0"/>
              <a:t>Jan 31</a:t>
            </a:r>
            <a:r>
              <a:rPr lang="en-US" baseline="30000" dirty="0"/>
              <a:t>st</a:t>
            </a:r>
            <a:r>
              <a:rPr lang="en-US" dirty="0"/>
              <a:t> </a:t>
            </a:r>
            <a:r>
              <a:rPr lang="en-US" dirty="0" err="1"/>
              <a:t>Confcall</a:t>
            </a:r>
            <a:r>
              <a:rPr lang="en-US" dirty="0"/>
              <a:t> minutes</a:t>
            </a:r>
          </a:p>
          <a:p>
            <a:r>
              <a:rPr lang="en-US" dirty="0"/>
              <a:t>Reports</a:t>
            </a:r>
          </a:p>
          <a:p>
            <a:pPr fontAlgn="t"/>
            <a:r>
              <a:rPr lang="en-US" dirty="0"/>
              <a:t>ICAID conclusions and going forward</a:t>
            </a:r>
          </a:p>
          <a:p>
            <a:pPr fontAlgn="t"/>
            <a:r>
              <a:rPr lang="en-US" dirty="0"/>
              <a:t>Resolution of editorial issues of P802.1CF D0.4</a:t>
            </a:r>
          </a:p>
          <a:p>
            <a:pPr fontAlgn="t"/>
            <a:r>
              <a:rPr lang="en-US" dirty="0"/>
              <a:t>Plans for the Mar '17 Vancouver meeting</a:t>
            </a:r>
          </a:p>
          <a:p>
            <a:pPr lvl="0"/>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Meeting called to order by chair at 09:32 AM ET</a:t>
            </a:r>
          </a:p>
          <a:p>
            <a:r>
              <a:rPr lang="en-GB" sz="2400" dirty="0"/>
              <a:t>Minutes taker:</a:t>
            </a:r>
          </a:p>
          <a:p>
            <a:pPr lvl="1"/>
            <a:r>
              <a:rPr lang="en-GB" sz="2000" dirty="0"/>
              <a:t>Walter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50984850"/>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tx1"/>
                          </a:solidFill>
                        </a:rPr>
                        <a:t>Walter Pienciak</a:t>
                      </a:r>
                    </a:p>
                  </a:txBody>
                  <a:tcPr/>
                </a:tc>
                <a:tc>
                  <a:txBody>
                    <a:bodyPr/>
                    <a:lstStyle/>
                    <a:p>
                      <a:r>
                        <a:rPr lang="en-US" sz="1400" dirty="0">
                          <a:solidFill>
                            <a:schemeClr val="tx1"/>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tx1"/>
                          </a:solidFill>
                          <a:effectLst/>
                        </a:rPr>
                        <a:t>Wang Hao</a:t>
                      </a:r>
                      <a:endParaRPr lang="en-US" sz="1400" dirty="0">
                        <a:solidFill>
                          <a:schemeClr val="tx1"/>
                        </a:solidFill>
                      </a:endParaRPr>
                    </a:p>
                  </a:txBody>
                  <a:tcPr/>
                </a:tc>
                <a:tc>
                  <a:txBody>
                    <a:bodyPr/>
                    <a:lstStyle/>
                    <a:p>
                      <a:r>
                        <a:rPr lang="en-US" sz="1400" dirty="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endParaRPr lang="en-US" sz="1400" dirty="0"/>
                    </a:p>
                  </a:txBody>
                  <a:tcPr/>
                </a:tc>
                <a:tc>
                  <a:txBody>
                    <a:bodyPr/>
                    <a:lstStyle/>
                    <a:p>
                      <a:endParaRPr lang="en-US" sz="140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p>
                  </a:txBody>
                  <a:tcPr/>
                </a:tc>
                <a:tc>
                  <a:txBody>
                    <a:bodyPr/>
                    <a:lstStyle/>
                    <a:p>
                      <a:endParaRPr lang="en-US" sz="1400" dirty="0"/>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1395</TotalTime>
  <Words>1596</Words>
  <Application>Microsoft Office PowerPoint</Application>
  <PresentationFormat>On-screen Show (4:3)</PresentationFormat>
  <Paragraphs>205</Paragraphs>
  <Slides>17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February 7th , 2017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Business #5</vt:lpstr>
      <vt:lpstr>Mar 2017 Agenda Graphics</vt:lpstr>
      <vt:lpstr>Agenda proposal for March 2017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301</cp:revision>
  <cp:lastPrinted>1998-02-10T13:28:06Z</cp:lastPrinted>
  <dcterms:created xsi:type="dcterms:W3CDTF">2011-12-30T17:06:23Z</dcterms:created>
  <dcterms:modified xsi:type="dcterms:W3CDTF">2017-02-08T22:39:51Z</dcterms:modified>
</cp:coreProperties>
</file>