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3"/>
    <p:restoredTop sz="94704"/>
  </p:normalViewPr>
  <p:slideViewPr>
    <p:cSldViewPr snapToGrid="0" snapToObjects="1">
      <p:cViewPr>
        <p:scale>
          <a:sx n="111" d="100"/>
          <a:sy n="111" d="100"/>
        </p:scale>
        <p:origin x="256" y="-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66C9-09E5-9C4F-AB0A-EE9C95721A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BE01369-948F-F94A-80A1-2BA55A265E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239A222C-3F56-6E4D-BD13-52A6701E2018}"/>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FEBAB9A7-FA15-9147-B3A5-1F9212A9922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03AA7C0D-4B62-024D-BFBF-F98B74064E41}"/>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92633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651-D937-AA40-AAF5-EC657A8EFCD3}"/>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C1447C07-C426-CC49-8D73-229DC0DD10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79E2DC0-D743-624C-88DC-2A707D2B2C38}"/>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0D8970BA-26FE-4F4E-81A5-6D9E83D093D7}"/>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5E871514-305D-E84F-A87D-F76D806AA673}"/>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200779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149582-229A-3745-92D8-6B1A6B2DEE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FCCA6947-5864-A94F-8176-45DF250146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EA13EE21-FE62-A145-B54F-B442949CD3D7}"/>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46E41319-683C-AE42-958D-595A60543B9E}"/>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51849B70-AC29-4E49-A275-B53927F092BA}"/>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159180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A29E-C728-4A49-8E9C-3534C59B49FA}"/>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EE4FBBDD-9BCB-344D-8A1E-060A5125D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494C68-C79C-4E40-97DA-CD631A39D874}"/>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51F97A54-6C1B-D948-82E4-67C63F2A604B}"/>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3411B3E2-BA3C-3640-9173-1C3D0FA01BA1}"/>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397285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68C5-290E-8A4C-B4E0-F5427B17E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59B25F4F-C407-C440-889D-7BC996B86C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3FEBFD-D78A-9948-AC7B-116AAF904FCC}"/>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14EA3D99-6F5D-9145-B44B-134AE41BC0B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04C9BCB2-B95A-7246-B5E7-1E3993D17C3C}"/>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120564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722D2-C937-BB48-8CA7-8F5B8F14AB01}"/>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22E2D992-C3DF-EA45-9103-79E5958FF4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4852C4BE-2383-3345-B7DA-7F29727233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FCD64F72-6E27-FD43-86D9-B8CD1B5101B3}"/>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6" name="Footer Placeholder 5">
            <a:extLst>
              <a:ext uri="{FF2B5EF4-FFF2-40B4-BE49-F238E27FC236}">
                <a16:creationId xmlns:a16="http://schemas.microsoft.com/office/drawing/2014/main" id="{557A4CF1-4376-724D-A0F2-C4019ED6B2A5}"/>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352F8E5E-F8F8-DD40-BDCC-5F596D70700B}"/>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28847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6638-9837-7B41-8AFD-B3F5B76C84A5}"/>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5AC4B5BB-7143-C348-B139-ECB1250A49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2A4F2-D304-3049-9126-BFC6A9302B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851DB330-9C9D-AB4E-9BC4-E69F498A7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26BFD-642F-1141-B3CC-1DA1152B8A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09FCE620-2C99-1143-A100-298B9855F234}"/>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8" name="Footer Placeholder 7">
            <a:extLst>
              <a:ext uri="{FF2B5EF4-FFF2-40B4-BE49-F238E27FC236}">
                <a16:creationId xmlns:a16="http://schemas.microsoft.com/office/drawing/2014/main" id="{E3A091CE-2FA6-F04C-A086-A460008E2C61}"/>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8D545B05-BDCA-2A4C-859D-2C869F6FA9D6}"/>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67627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DD4E6-2D4C-384E-BDD4-391B8BA34A10}"/>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6F80E773-9877-B04E-AF37-5D49643E79B7}"/>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4" name="Footer Placeholder 3">
            <a:extLst>
              <a:ext uri="{FF2B5EF4-FFF2-40B4-BE49-F238E27FC236}">
                <a16:creationId xmlns:a16="http://schemas.microsoft.com/office/drawing/2014/main" id="{C89C413E-346E-CF4D-B675-E8CD1C3F74F5}"/>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BF623D71-B957-E94B-BAA0-E26BE0754A8E}"/>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252075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C8DCD5-C793-F643-AA9B-F54CC78FF5F7}"/>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3" name="Footer Placeholder 2">
            <a:extLst>
              <a:ext uri="{FF2B5EF4-FFF2-40B4-BE49-F238E27FC236}">
                <a16:creationId xmlns:a16="http://schemas.microsoft.com/office/drawing/2014/main" id="{1FA45957-7122-8C43-85DD-31BE00F12584}"/>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4761CBAC-3FF6-9142-98EB-136374A33B6E}"/>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145074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38DE-5BBD-0A40-954F-EDC5919C0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25B8E10D-5B78-EA40-B959-E9050F6CB1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565C9BE0-5A7C-E24D-A506-B397744EB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3E3A2-50FA-B842-8266-1B64F01FD505}"/>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6" name="Footer Placeholder 5">
            <a:extLst>
              <a:ext uri="{FF2B5EF4-FFF2-40B4-BE49-F238E27FC236}">
                <a16:creationId xmlns:a16="http://schemas.microsoft.com/office/drawing/2014/main" id="{B69C126C-93C6-564E-A5FE-EE29E41B85AF}"/>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2AB9E852-ED5C-9E44-B055-E32E758094F3}"/>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384953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E536-E253-2B4B-B8F9-D67CB15504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01C7003-F3E1-4E40-AD78-41FFFCEBB8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31DF1A06-CAFC-1544-AD1F-AF6D7FCE5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D3507-E81C-3F45-9E3E-03DDCD3C2C65}"/>
              </a:ext>
            </a:extLst>
          </p:cNvPr>
          <p:cNvSpPr>
            <a:spLocks noGrp="1"/>
          </p:cNvSpPr>
          <p:nvPr>
            <p:ph type="dt" sz="half" idx="10"/>
          </p:nvPr>
        </p:nvSpPr>
        <p:spPr/>
        <p:txBody>
          <a:bodyPr/>
          <a:lstStyle/>
          <a:p>
            <a:fld id="{01EE1709-193A-7A48-8C1E-269EFF34840D}" type="datetimeFigureOut">
              <a:rPr lang="es-ES" smtClean="0"/>
              <a:t>27/2/19</a:t>
            </a:fld>
            <a:endParaRPr lang="es-ES"/>
          </a:p>
        </p:txBody>
      </p:sp>
      <p:sp>
        <p:nvSpPr>
          <p:cNvPr id="6" name="Footer Placeholder 5">
            <a:extLst>
              <a:ext uri="{FF2B5EF4-FFF2-40B4-BE49-F238E27FC236}">
                <a16:creationId xmlns:a16="http://schemas.microsoft.com/office/drawing/2014/main" id="{5F24160C-4E96-1844-A891-20B08FC98E69}"/>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DE63B56-8BBF-1449-BCEC-10FC5C77B244}"/>
              </a:ext>
            </a:extLst>
          </p:cNvPr>
          <p:cNvSpPr>
            <a:spLocks noGrp="1"/>
          </p:cNvSpPr>
          <p:nvPr>
            <p:ph type="sldNum" sz="quarter" idx="12"/>
          </p:nvPr>
        </p:nvSpPr>
        <p:spPr/>
        <p:txBody>
          <a:bodyPr/>
          <a:lstStyle/>
          <a:p>
            <a:fld id="{7984FFA2-C992-B54E-B14F-AE00FBE2038C}" type="slidenum">
              <a:rPr lang="es-ES" smtClean="0"/>
              <a:t>‹#›</a:t>
            </a:fld>
            <a:endParaRPr lang="es-ES"/>
          </a:p>
        </p:txBody>
      </p:sp>
    </p:spTree>
    <p:extLst>
      <p:ext uri="{BB962C8B-B14F-4D97-AF65-F5344CB8AC3E}">
        <p14:creationId xmlns:p14="http://schemas.microsoft.com/office/powerpoint/2010/main" val="220161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B25D0-6A35-A04E-9FF3-F07822D59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CB01EC6B-3E94-5842-B2EC-6BE01D027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98359DB0-D706-4C49-9A1B-4FE1447B8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E1709-193A-7A48-8C1E-269EFF34840D}" type="datetimeFigureOut">
              <a:rPr lang="es-ES" smtClean="0"/>
              <a:t>27/2/19</a:t>
            </a:fld>
            <a:endParaRPr lang="es-ES"/>
          </a:p>
        </p:txBody>
      </p:sp>
      <p:sp>
        <p:nvSpPr>
          <p:cNvPr id="5" name="Footer Placeholder 4">
            <a:extLst>
              <a:ext uri="{FF2B5EF4-FFF2-40B4-BE49-F238E27FC236}">
                <a16:creationId xmlns:a16="http://schemas.microsoft.com/office/drawing/2014/main" id="{FCEF14FC-02F6-8C4A-8A15-9E06BB0ED4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4E71F283-350E-8042-B54C-C8EE6DA9B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4FFA2-C992-B54E-B14F-AE00FBE2038C}" type="slidenum">
              <a:rPr lang="es-ES" smtClean="0"/>
              <a:t>‹#›</a:t>
            </a:fld>
            <a:endParaRPr lang="es-ES"/>
          </a:p>
        </p:txBody>
      </p:sp>
      <p:sp>
        <p:nvSpPr>
          <p:cNvPr id="7" name="Rectangle 6">
            <a:extLst>
              <a:ext uri="{FF2B5EF4-FFF2-40B4-BE49-F238E27FC236}">
                <a16:creationId xmlns:a16="http://schemas.microsoft.com/office/drawing/2014/main" id="{81D253BD-E572-224D-B633-08200ACD65F8}"/>
              </a:ext>
            </a:extLst>
          </p:cNvPr>
          <p:cNvSpPr/>
          <p:nvPr userDrawn="1"/>
        </p:nvSpPr>
        <p:spPr>
          <a:xfrm>
            <a:off x="8487140" y="90766"/>
            <a:ext cx="3704860" cy="369332"/>
          </a:xfrm>
          <a:prstGeom prst="rect">
            <a:avLst/>
          </a:prstGeom>
        </p:spPr>
        <p:txBody>
          <a:bodyPr wrap="none">
            <a:spAutoFit/>
          </a:bodyPr>
          <a:lstStyle/>
          <a:p>
            <a:r>
              <a:rPr lang="es-ES" b="1" i="0" dirty="0">
                <a:solidFill>
                  <a:srgbClr val="000000"/>
                </a:solidFill>
                <a:effectLst/>
                <a:latin typeface="Verdana" panose="020B0604030504040204" pitchFamily="34" charset="0"/>
              </a:rPr>
              <a:t>omniran-19-0012-00-CQ00</a:t>
            </a:r>
            <a:endParaRPr lang="es-ES" dirty="0"/>
          </a:p>
        </p:txBody>
      </p:sp>
    </p:spTree>
    <p:extLst>
      <p:ext uri="{BB962C8B-B14F-4D97-AF65-F5344CB8AC3E}">
        <p14:creationId xmlns:p14="http://schemas.microsoft.com/office/powerpoint/2010/main" val="75987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1A172-ADE2-E94A-96C5-54F22FC0E3D3}"/>
              </a:ext>
            </a:extLst>
          </p:cNvPr>
          <p:cNvSpPr>
            <a:spLocks noGrp="1"/>
          </p:cNvSpPr>
          <p:nvPr>
            <p:ph type="ctrTitle"/>
          </p:nvPr>
        </p:nvSpPr>
        <p:spPr/>
        <p:txBody>
          <a:bodyPr>
            <a:normAutofit fontScale="90000"/>
          </a:bodyPr>
          <a:lstStyle/>
          <a:p>
            <a:r>
              <a:rPr lang="es-ES" dirty="0" err="1"/>
              <a:t>Summary</a:t>
            </a:r>
            <a:r>
              <a:rPr lang="es-ES" dirty="0"/>
              <a:t> of MAC </a:t>
            </a:r>
            <a:r>
              <a:rPr lang="es-ES" dirty="0" err="1"/>
              <a:t>Address</a:t>
            </a:r>
            <a:r>
              <a:rPr lang="es-ES" dirty="0"/>
              <a:t> </a:t>
            </a:r>
            <a:r>
              <a:rPr lang="es-ES" dirty="0" err="1"/>
              <a:t>policy</a:t>
            </a:r>
            <a:r>
              <a:rPr lang="es-ES" dirty="0"/>
              <a:t> </a:t>
            </a:r>
            <a:r>
              <a:rPr lang="es-ES" dirty="0" err="1"/>
              <a:t>contribution</a:t>
            </a:r>
            <a:r>
              <a:rPr lang="es-ES" dirty="0"/>
              <a:t> to IEEE 802.11 </a:t>
            </a:r>
          </a:p>
        </p:txBody>
      </p:sp>
      <p:sp>
        <p:nvSpPr>
          <p:cNvPr id="3" name="Subtitle 2">
            <a:extLst>
              <a:ext uri="{FF2B5EF4-FFF2-40B4-BE49-F238E27FC236}">
                <a16:creationId xmlns:a16="http://schemas.microsoft.com/office/drawing/2014/main" id="{C95D471D-4621-934E-B6CF-3301E44A20E8}"/>
              </a:ext>
            </a:extLst>
          </p:cNvPr>
          <p:cNvSpPr>
            <a:spLocks noGrp="1"/>
          </p:cNvSpPr>
          <p:nvPr>
            <p:ph type="subTitle" idx="1"/>
          </p:nvPr>
        </p:nvSpPr>
        <p:spPr/>
        <p:txBody>
          <a:bodyPr/>
          <a:lstStyle/>
          <a:p>
            <a:r>
              <a:rPr lang="es-ES" dirty="0"/>
              <a:t>Antonio de la Oliva (IDCC, UC3M)</a:t>
            </a:r>
          </a:p>
          <a:p>
            <a:r>
              <a:rPr lang="es-ES" dirty="0"/>
              <a:t>Roger Marks (</a:t>
            </a:r>
            <a:r>
              <a:rPr lang="es-ES" dirty="0" err="1"/>
              <a:t>EthAirNet</a:t>
            </a:r>
            <a:r>
              <a:rPr lang="es-ES" dirty="0"/>
              <a:t> </a:t>
            </a:r>
            <a:r>
              <a:rPr lang="es-ES" dirty="0" err="1"/>
              <a:t>Associates</a:t>
            </a:r>
            <a:r>
              <a:rPr lang="es-ES" dirty="0"/>
              <a:t>)</a:t>
            </a:r>
          </a:p>
        </p:txBody>
      </p:sp>
    </p:spTree>
    <p:extLst>
      <p:ext uri="{BB962C8B-B14F-4D97-AF65-F5344CB8AC3E}">
        <p14:creationId xmlns:p14="http://schemas.microsoft.com/office/powerpoint/2010/main" val="573128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4229A-5AD8-BA42-8AE6-391C8BEF2B75}"/>
              </a:ext>
            </a:extLst>
          </p:cNvPr>
          <p:cNvSpPr>
            <a:spLocks noGrp="1"/>
          </p:cNvSpPr>
          <p:nvPr>
            <p:ph type="title"/>
          </p:nvPr>
        </p:nvSpPr>
        <p:spPr/>
        <p:txBody>
          <a:bodyPr/>
          <a:lstStyle/>
          <a:p>
            <a:r>
              <a:rPr lang="es-ES" dirty="0" err="1"/>
              <a:t>Main</a:t>
            </a:r>
            <a:r>
              <a:rPr lang="es-ES" dirty="0"/>
              <a:t> ideas</a:t>
            </a:r>
          </a:p>
        </p:txBody>
      </p:sp>
      <p:sp>
        <p:nvSpPr>
          <p:cNvPr id="3" name="Content Placeholder 2">
            <a:extLst>
              <a:ext uri="{FF2B5EF4-FFF2-40B4-BE49-F238E27FC236}">
                <a16:creationId xmlns:a16="http://schemas.microsoft.com/office/drawing/2014/main" id="{641AB2D6-4898-1B4E-B017-3B5B34E85B97}"/>
              </a:ext>
            </a:extLst>
          </p:cNvPr>
          <p:cNvSpPr>
            <a:spLocks noGrp="1"/>
          </p:cNvSpPr>
          <p:nvPr>
            <p:ph idx="1"/>
          </p:nvPr>
        </p:nvSpPr>
        <p:spPr/>
        <p:txBody>
          <a:bodyPr/>
          <a:lstStyle/>
          <a:p>
            <a:r>
              <a:rPr lang="es-ES" dirty="0"/>
              <a:t>Define ANQP </a:t>
            </a:r>
            <a:r>
              <a:rPr lang="es-ES" dirty="0" err="1"/>
              <a:t>element</a:t>
            </a:r>
            <a:r>
              <a:rPr lang="es-ES" dirty="0"/>
              <a:t> to </a:t>
            </a:r>
            <a:r>
              <a:rPr lang="es-ES" dirty="0" err="1"/>
              <a:t>transport</a:t>
            </a:r>
            <a:r>
              <a:rPr lang="es-ES" dirty="0"/>
              <a:t> </a:t>
            </a:r>
            <a:r>
              <a:rPr lang="es-ES" dirty="0" err="1"/>
              <a:t>information</a:t>
            </a:r>
            <a:r>
              <a:rPr lang="es-ES" dirty="0"/>
              <a:t> </a:t>
            </a:r>
            <a:r>
              <a:rPr lang="es-ES" dirty="0" err="1"/>
              <a:t>on</a:t>
            </a:r>
            <a:r>
              <a:rPr lang="es-ES" dirty="0"/>
              <a:t> </a:t>
            </a:r>
            <a:r>
              <a:rPr lang="es-ES" dirty="0" err="1"/>
              <a:t>the</a:t>
            </a:r>
            <a:r>
              <a:rPr lang="es-ES" dirty="0"/>
              <a:t> </a:t>
            </a:r>
            <a:r>
              <a:rPr lang="es-ES" dirty="0" err="1"/>
              <a:t>kind</a:t>
            </a:r>
            <a:r>
              <a:rPr lang="es-ES" dirty="0"/>
              <a:t> of </a:t>
            </a:r>
            <a:r>
              <a:rPr lang="es-ES" dirty="0" err="1"/>
              <a:t>addressing</a:t>
            </a:r>
            <a:r>
              <a:rPr lang="es-ES" dirty="0"/>
              <a:t> </a:t>
            </a:r>
            <a:r>
              <a:rPr lang="es-ES" dirty="0" err="1"/>
              <a:t>supporting</a:t>
            </a:r>
            <a:r>
              <a:rPr lang="es-ES" dirty="0"/>
              <a:t> </a:t>
            </a:r>
            <a:r>
              <a:rPr lang="es-ES" dirty="0" err="1"/>
              <a:t>by</a:t>
            </a:r>
            <a:r>
              <a:rPr lang="es-ES" dirty="0"/>
              <a:t> </a:t>
            </a:r>
            <a:r>
              <a:rPr lang="es-ES" dirty="0" err="1"/>
              <a:t>the</a:t>
            </a:r>
            <a:r>
              <a:rPr lang="es-ES" dirty="0"/>
              <a:t> </a:t>
            </a:r>
            <a:r>
              <a:rPr lang="es-ES" dirty="0" err="1"/>
              <a:t>network</a:t>
            </a:r>
            <a:endParaRPr lang="es-ES" dirty="0"/>
          </a:p>
          <a:p>
            <a:r>
              <a:rPr lang="es-ES" dirty="0"/>
              <a:t>Define </a:t>
            </a:r>
            <a:r>
              <a:rPr lang="es-ES" dirty="0" err="1"/>
              <a:t>Beacon</a:t>
            </a:r>
            <a:r>
              <a:rPr lang="es-ES" dirty="0"/>
              <a:t> </a:t>
            </a:r>
            <a:r>
              <a:rPr lang="es-ES" dirty="0" err="1"/>
              <a:t>element</a:t>
            </a:r>
            <a:r>
              <a:rPr lang="es-ES" dirty="0"/>
              <a:t> to </a:t>
            </a:r>
            <a:r>
              <a:rPr lang="es-ES" dirty="0" err="1"/>
              <a:t>transport</a:t>
            </a:r>
            <a:r>
              <a:rPr lang="es-ES" dirty="0"/>
              <a:t> </a:t>
            </a:r>
            <a:r>
              <a:rPr lang="es-ES" dirty="0" err="1"/>
              <a:t>information</a:t>
            </a:r>
            <a:r>
              <a:rPr lang="es-ES" dirty="0"/>
              <a:t> </a:t>
            </a:r>
            <a:r>
              <a:rPr lang="es-ES" dirty="0" err="1"/>
              <a:t>on</a:t>
            </a:r>
            <a:r>
              <a:rPr lang="es-ES" dirty="0"/>
              <a:t> </a:t>
            </a:r>
            <a:r>
              <a:rPr lang="es-ES" dirty="0" err="1"/>
              <a:t>the</a:t>
            </a:r>
            <a:r>
              <a:rPr lang="es-ES" dirty="0"/>
              <a:t> </a:t>
            </a:r>
            <a:r>
              <a:rPr lang="es-ES" dirty="0" err="1"/>
              <a:t>kind</a:t>
            </a:r>
            <a:r>
              <a:rPr lang="es-ES" dirty="0"/>
              <a:t> of </a:t>
            </a:r>
            <a:r>
              <a:rPr lang="es-ES" dirty="0" err="1"/>
              <a:t>addressing</a:t>
            </a:r>
            <a:r>
              <a:rPr lang="es-ES" dirty="0"/>
              <a:t> </a:t>
            </a:r>
            <a:r>
              <a:rPr lang="es-ES" dirty="0" err="1"/>
              <a:t>supported</a:t>
            </a:r>
            <a:r>
              <a:rPr lang="es-ES" dirty="0"/>
              <a:t> </a:t>
            </a:r>
            <a:r>
              <a:rPr lang="es-ES" dirty="0" err="1"/>
              <a:t>by</a:t>
            </a:r>
            <a:r>
              <a:rPr lang="es-ES" dirty="0"/>
              <a:t> </a:t>
            </a:r>
            <a:r>
              <a:rPr lang="es-ES" dirty="0" err="1"/>
              <a:t>the</a:t>
            </a:r>
            <a:r>
              <a:rPr lang="es-ES" dirty="0"/>
              <a:t> </a:t>
            </a:r>
            <a:r>
              <a:rPr lang="es-ES" dirty="0" err="1"/>
              <a:t>network</a:t>
            </a:r>
            <a:endParaRPr lang="es-ES" dirty="0"/>
          </a:p>
        </p:txBody>
      </p:sp>
    </p:spTree>
    <p:extLst>
      <p:ext uri="{BB962C8B-B14F-4D97-AF65-F5344CB8AC3E}">
        <p14:creationId xmlns:p14="http://schemas.microsoft.com/office/powerpoint/2010/main" val="335111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1FE42-47F8-9D4B-93A4-648185C42B24}"/>
              </a:ext>
            </a:extLst>
          </p:cNvPr>
          <p:cNvSpPr>
            <a:spLocks noGrp="1"/>
          </p:cNvSpPr>
          <p:nvPr>
            <p:ph type="title"/>
          </p:nvPr>
        </p:nvSpPr>
        <p:spPr/>
        <p:txBody>
          <a:bodyPr/>
          <a:lstStyle/>
          <a:p>
            <a:r>
              <a:rPr lang="es-ES" dirty="0"/>
              <a:t>ANQP </a:t>
            </a:r>
            <a:r>
              <a:rPr lang="es-ES" dirty="0" err="1"/>
              <a:t>element</a:t>
            </a:r>
            <a:endParaRPr lang="es-ES" dirty="0"/>
          </a:p>
        </p:txBody>
      </p:sp>
      <p:graphicFrame>
        <p:nvGraphicFramePr>
          <p:cNvPr id="4" name="Content Placeholder 3">
            <a:extLst>
              <a:ext uri="{FF2B5EF4-FFF2-40B4-BE49-F238E27FC236}">
                <a16:creationId xmlns:a16="http://schemas.microsoft.com/office/drawing/2014/main" id="{0F58724A-0243-5E4D-B62C-4B2BE6E899B2}"/>
              </a:ext>
            </a:extLst>
          </p:cNvPr>
          <p:cNvGraphicFramePr>
            <a:graphicFrameLocks noGrp="1"/>
          </p:cNvGraphicFramePr>
          <p:nvPr>
            <p:ph sz="half" idx="1"/>
            <p:extLst>
              <p:ext uri="{D42A27DB-BD31-4B8C-83A1-F6EECF244321}">
                <p14:modId xmlns:p14="http://schemas.microsoft.com/office/powerpoint/2010/main" val="2499322082"/>
              </p:ext>
            </p:extLst>
          </p:nvPr>
        </p:nvGraphicFramePr>
        <p:xfrm>
          <a:off x="838200" y="1825625"/>
          <a:ext cx="5181288" cy="650240"/>
        </p:xfrm>
        <a:graphic>
          <a:graphicData uri="http://schemas.openxmlformats.org/drawingml/2006/table">
            <a:tbl>
              <a:tblPr firstRow="1" firstCol="1" lastRow="1" lastCol="1" bandRow="1" bandCol="1">
                <a:tableStyleId>{2D5ABB26-0587-4C30-8999-92F81FD0307C}</a:tableStyleId>
              </a:tblPr>
              <a:tblGrid>
                <a:gridCol w="812175">
                  <a:extLst>
                    <a:ext uri="{9D8B030D-6E8A-4147-A177-3AD203B41FA5}">
                      <a16:colId xmlns:a16="http://schemas.microsoft.com/office/drawing/2014/main" val="1471687148"/>
                    </a:ext>
                  </a:extLst>
                </a:gridCol>
                <a:gridCol w="596470">
                  <a:extLst>
                    <a:ext uri="{9D8B030D-6E8A-4147-A177-3AD203B41FA5}">
                      <a16:colId xmlns:a16="http://schemas.microsoft.com/office/drawing/2014/main" val="688568243"/>
                    </a:ext>
                  </a:extLst>
                </a:gridCol>
                <a:gridCol w="741524">
                  <a:extLst>
                    <a:ext uri="{9D8B030D-6E8A-4147-A177-3AD203B41FA5}">
                      <a16:colId xmlns:a16="http://schemas.microsoft.com/office/drawing/2014/main" val="4035591213"/>
                    </a:ext>
                  </a:extLst>
                </a:gridCol>
                <a:gridCol w="1010373">
                  <a:extLst>
                    <a:ext uri="{9D8B030D-6E8A-4147-A177-3AD203B41FA5}">
                      <a16:colId xmlns:a16="http://schemas.microsoft.com/office/drawing/2014/main" val="1480761630"/>
                    </a:ext>
                  </a:extLst>
                </a:gridCol>
                <a:gridCol w="1010373">
                  <a:extLst>
                    <a:ext uri="{9D8B030D-6E8A-4147-A177-3AD203B41FA5}">
                      <a16:colId xmlns:a16="http://schemas.microsoft.com/office/drawing/2014/main" val="4023142451"/>
                    </a:ext>
                  </a:extLst>
                </a:gridCol>
                <a:gridCol w="1010373">
                  <a:extLst>
                    <a:ext uri="{9D8B030D-6E8A-4147-A177-3AD203B41FA5}">
                      <a16:colId xmlns:a16="http://schemas.microsoft.com/office/drawing/2014/main" val="2412438448"/>
                    </a:ext>
                  </a:extLst>
                </a:gridCol>
              </a:tblGrid>
              <a:tr h="0">
                <a:tc>
                  <a:txBody>
                    <a:bodyPr/>
                    <a:lstStyle/>
                    <a:p>
                      <a:pPr algn="ctr">
                        <a:spcBef>
                          <a:spcPts val="200"/>
                        </a:spcBef>
                        <a:spcAft>
                          <a:spcPts val="200"/>
                        </a:spcAft>
                      </a:pPr>
                      <a:r>
                        <a:rPr lang="en-GB" sz="900">
                          <a:effectLst/>
                        </a:rPr>
                        <a:t> </a:t>
                      </a:r>
                      <a:endParaRPr lang="es-ES" sz="1200">
                        <a:effectLst/>
                        <a:latin typeface="Times New Roman" panose="02020603050405020304" pitchFamily="18" charset="0"/>
                        <a:ea typeface="Times New Roman" panose="02020603050405020304" pitchFamily="18" charset="0"/>
                      </a:endParaRPr>
                    </a:p>
                  </a:txBody>
                  <a:tcPr marL="67525" marR="67525" marT="0" marB="0" anchor="ctr">
                    <a:lnR w="12700" cap="flat" cmpd="sng" algn="ctr">
                      <a:solidFill>
                        <a:schemeClr val="tx1"/>
                      </a:solidFill>
                      <a:prstDash val="solid"/>
                      <a:round/>
                      <a:headEnd type="none" w="med" len="med"/>
                      <a:tailEnd type="none" w="med" len="med"/>
                    </a:lnR>
                  </a:tcPr>
                </a:tc>
                <a:tc>
                  <a:txBody>
                    <a:bodyPr/>
                    <a:lstStyle/>
                    <a:p>
                      <a:pPr algn="ctr">
                        <a:spcBef>
                          <a:spcPts val="200"/>
                        </a:spcBef>
                        <a:spcAft>
                          <a:spcPts val="200"/>
                        </a:spcAft>
                      </a:pPr>
                      <a:r>
                        <a:rPr lang="en-GB" sz="900" dirty="0">
                          <a:effectLst/>
                        </a:rPr>
                        <a:t>Info ID</a:t>
                      </a:r>
                      <a:endParaRPr lang="es-ES" sz="1200" dirty="0">
                        <a:effectLst/>
                        <a:latin typeface="Times New Roman" panose="02020603050405020304" pitchFamily="18" charset="0"/>
                        <a:ea typeface="Times New Roman" panose="02020603050405020304" pitchFamily="18" charset="0"/>
                      </a:endParaRPr>
                    </a:p>
                  </a:txBody>
                  <a:tcPr marL="67525" marR="67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Length</a:t>
                      </a:r>
                      <a:endParaRPr lang="es-ES" sz="1200" dirty="0">
                        <a:effectLst/>
                        <a:latin typeface="Times New Roman" panose="02020603050405020304" pitchFamily="18" charset="0"/>
                        <a:ea typeface="Times New Roman" panose="02020603050405020304" pitchFamily="18" charset="0"/>
                      </a:endParaRPr>
                    </a:p>
                  </a:txBody>
                  <a:tcPr marL="67525" marR="67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MAC Address Policy</a:t>
                      </a:r>
                      <a:endParaRPr lang="es-ES" sz="1200" dirty="0">
                        <a:effectLst/>
                        <a:latin typeface="Times New Roman" panose="02020603050405020304" pitchFamily="18" charset="0"/>
                        <a:ea typeface="Times New Roman" panose="02020603050405020304" pitchFamily="18" charset="0"/>
                      </a:endParaRPr>
                    </a:p>
                  </a:txBody>
                  <a:tcPr marL="67525" marR="67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 </a:t>
                      </a:r>
                      <a:endParaRPr lang="es-ES" sz="1200" dirty="0">
                        <a:effectLst/>
                      </a:endParaRPr>
                    </a:p>
                    <a:p>
                      <a:pPr algn="ctr">
                        <a:spcBef>
                          <a:spcPts val="200"/>
                        </a:spcBef>
                        <a:spcAft>
                          <a:spcPts val="200"/>
                        </a:spcAft>
                      </a:pPr>
                      <a:r>
                        <a:rPr lang="en-GB" sz="900" dirty="0">
                          <a:effectLst/>
                        </a:rPr>
                        <a:t>Policy Flags</a:t>
                      </a:r>
                      <a:endParaRPr lang="es-ES" sz="1200" dirty="0">
                        <a:effectLst/>
                      </a:endParaRPr>
                    </a:p>
                    <a:p>
                      <a:pPr algn="ctr">
                        <a:spcBef>
                          <a:spcPts val="200"/>
                        </a:spcBef>
                        <a:spcAft>
                          <a:spcPts val="200"/>
                        </a:spcAft>
                      </a:pPr>
                      <a:r>
                        <a:rPr lang="en-GB" sz="900" dirty="0">
                          <a:effectLst/>
                        </a:rPr>
                        <a:t> </a:t>
                      </a:r>
                      <a:endParaRPr lang="es-ES" sz="1200" dirty="0">
                        <a:effectLst/>
                        <a:latin typeface="Times New Roman" panose="02020603050405020304" pitchFamily="18" charset="0"/>
                        <a:ea typeface="Times New Roman" panose="02020603050405020304" pitchFamily="18" charset="0"/>
                      </a:endParaRPr>
                    </a:p>
                  </a:txBody>
                  <a:tcPr marL="67525" marR="67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MAC Address Prefix Bytes</a:t>
                      </a:r>
                      <a:endParaRPr lang="es-ES" sz="1200" dirty="0">
                        <a:effectLst/>
                        <a:latin typeface="Times New Roman" panose="02020603050405020304" pitchFamily="18" charset="0"/>
                        <a:ea typeface="Times New Roman" panose="02020603050405020304" pitchFamily="18" charset="0"/>
                      </a:endParaRPr>
                    </a:p>
                  </a:txBody>
                  <a:tcPr marL="67525" marR="675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799044"/>
                  </a:ext>
                </a:extLst>
              </a:tr>
              <a:tr h="0">
                <a:tc>
                  <a:txBody>
                    <a:bodyPr/>
                    <a:lstStyle/>
                    <a:p>
                      <a:pPr algn="ctr">
                        <a:spcAft>
                          <a:spcPts val="0"/>
                        </a:spcAft>
                      </a:pPr>
                      <a:r>
                        <a:rPr lang="en-GB" sz="900">
                          <a:effectLst/>
                        </a:rPr>
                        <a:t>Octets:</a:t>
                      </a:r>
                      <a:endParaRPr lang="es-ES" sz="1200">
                        <a:effectLst/>
                        <a:latin typeface="Times New Roman" panose="02020603050405020304" pitchFamily="18" charset="0"/>
                        <a:ea typeface="Times New Roman" panose="02020603050405020304" pitchFamily="18" charset="0"/>
                      </a:endParaRPr>
                    </a:p>
                  </a:txBody>
                  <a:tcPr marL="67525" marR="67525" marT="0" marB="0" anchor="ctr"/>
                </a:tc>
                <a:tc>
                  <a:txBody>
                    <a:bodyPr/>
                    <a:lstStyle/>
                    <a:p>
                      <a:pPr algn="ctr">
                        <a:spcAft>
                          <a:spcPts val="0"/>
                        </a:spcAft>
                      </a:pPr>
                      <a:r>
                        <a:rPr lang="en-GB" sz="900">
                          <a:effectLst/>
                        </a:rPr>
                        <a:t>2</a:t>
                      </a:r>
                      <a:endParaRPr lang="es-ES" sz="1200">
                        <a:effectLst/>
                        <a:latin typeface="Times New Roman" panose="02020603050405020304" pitchFamily="18" charset="0"/>
                        <a:ea typeface="Times New Roman" panose="02020603050405020304" pitchFamily="18" charset="0"/>
                      </a:endParaRPr>
                    </a:p>
                  </a:txBody>
                  <a:tcPr marL="67525" marR="67525"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GB" sz="900">
                          <a:effectLst/>
                        </a:rPr>
                        <a:t>2</a:t>
                      </a:r>
                      <a:endParaRPr lang="es-ES" sz="1200">
                        <a:effectLst/>
                        <a:latin typeface="Times New Roman" panose="02020603050405020304" pitchFamily="18" charset="0"/>
                        <a:ea typeface="Times New Roman" panose="02020603050405020304" pitchFamily="18" charset="0"/>
                      </a:endParaRPr>
                    </a:p>
                  </a:txBody>
                  <a:tcPr marL="67525" marR="67525"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GB" sz="900">
                          <a:effectLst/>
                        </a:rPr>
                        <a:t>1</a:t>
                      </a:r>
                      <a:endParaRPr lang="es-ES" sz="1200">
                        <a:effectLst/>
                        <a:latin typeface="Times New Roman" panose="02020603050405020304" pitchFamily="18" charset="0"/>
                        <a:ea typeface="Times New Roman" panose="02020603050405020304" pitchFamily="18" charset="0"/>
                      </a:endParaRPr>
                    </a:p>
                  </a:txBody>
                  <a:tcPr marL="67525" marR="67525"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GB" sz="900">
                          <a:effectLst/>
                        </a:rPr>
                        <a:t>1</a:t>
                      </a:r>
                      <a:endParaRPr lang="es-ES" sz="1200">
                        <a:effectLst/>
                        <a:latin typeface="Times New Roman" panose="02020603050405020304" pitchFamily="18" charset="0"/>
                        <a:ea typeface="Times New Roman" panose="02020603050405020304" pitchFamily="18" charset="0"/>
                      </a:endParaRPr>
                    </a:p>
                  </a:txBody>
                  <a:tcPr marL="67525" marR="67525"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GB" sz="900" dirty="0">
                          <a:effectLst/>
                        </a:rPr>
                        <a:t>0–6</a:t>
                      </a:r>
                      <a:endParaRPr lang="es-ES" sz="1200" dirty="0">
                        <a:effectLst/>
                        <a:latin typeface="Times New Roman" panose="02020603050405020304" pitchFamily="18" charset="0"/>
                        <a:ea typeface="Times New Roman" panose="02020603050405020304" pitchFamily="18" charset="0"/>
                      </a:endParaRPr>
                    </a:p>
                  </a:txBody>
                  <a:tcPr marL="67525" marR="6752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089537"/>
                  </a:ext>
                </a:extLst>
              </a:tr>
            </a:tbl>
          </a:graphicData>
        </a:graphic>
      </p:graphicFrame>
      <p:sp>
        <p:nvSpPr>
          <p:cNvPr id="6" name="Content Placeholder 5">
            <a:extLst>
              <a:ext uri="{FF2B5EF4-FFF2-40B4-BE49-F238E27FC236}">
                <a16:creationId xmlns:a16="http://schemas.microsoft.com/office/drawing/2014/main" id="{400D0D6A-A242-1345-8085-AB421F73B5FC}"/>
              </a:ext>
            </a:extLst>
          </p:cNvPr>
          <p:cNvSpPr>
            <a:spLocks noGrp="1"/>
          </p:cNvSpPr>
          <p:nvPr>
            <p:ph sz="half" idx="2"/>
          </p:nvPr>
        </p:nvSpPr>
        <p:spPr>
          <a:xfrm>
            <a:off x="6676696" y="1667969"/>
            <a:ext cx="5181600" cy="4351338"/>
          </a:xfrm>
        </p:spPr>
        <p:txBody>
          <a:bodyPr>
            <a:normAutofit fontScale="55000" lnSpcReduction="20000"/>
          </a:bodyPr>
          <a:lstStyle/>
          <a:p>
            <a:pPr lvl="0"/>
            <a:r>
              <a:rPr lang="en-GB" dirty="0"/>
              <a:t>Bit 0, when set to 1, represents the support of EUI addresses, as specified in IEEE </a:t>
            </a:r>
            <a:r>
              <a:rPr lang="en-GB" dirty="0" err="1"/>
              <a:t>Std</a:t>
            </a:r>
            <a:r>
              <a:rPr lang="en-GB" dirty="0"/>
              <a:t> 802.</a:t>
            </a:r>
            <a:endParaRPr lang="es-ES" dirty="0"/>
          </a:p>
          <a:p>
            <a:pPr lvl="0"/>
            <a:r>
              <a:rPr lang="en-GB" dirty="0"/>
              <a:t>Bit 1, when set to 1, represents the support of ELI addresses, as specified in IEEE </a:t>
            </a:r>
            <a:r>
              <a:rPr lang="en-GB" dirty="0" err="1"/>
              <a:t>Std</a:t>
            </a:r>
            <a:r>
              <a:rPr lang="en-GB" dirty="0"/>
              <a:t> 802, incorporating IEEE </a:t>
            </a:r>
            <a:r>
              <a:rPr lang="en-GB" dirty="0" err="1"/>
              <a:t>Std</a:t>
            </a:r>
            <a:r>
              <a:rPr lang="en-GB" dirty="0"/>
              <a:t> 802c-2017.</a:t>
            </a:r>
            <a:endParaRPr lang="es-ES" dirty="0"/>
          </a:p>
          <a:p>
            <a:pPr lvl="0"/>
            <a:r>
              <a:rPr lang="en-GB" dirty="0"/>
              <a:t>Bit 2, when set to 1, represents the support of SAI addresses, as specified in IEEE </a:t>
            </a:r>
            <a:r>
              <a:rPr lang="en-GB" dirty="0" err="1"/>
              <a:t>Std</a:t>
            </a:r>
            <a:r>
              <a:rPr lang="en-GB" dirty="0"/>
              <a:t> 802, incorporating IEEE </a:t>
            </a:r>
            <a:r>
              <a:rPr lang="en-GB" dirty="0" err="1"/>
              <a:t>Std</a:t>
            </a:r>
            <a:r>
              <a:rPr lang="en-GB" dirty="0"/>
              <a:t> 802c-2017.</a:t>
            </a:r>
            <a:endParaRPr lang="es-ES" dirty="0"/>
          </a:p>
          <a:p>
            <a:pPr lvl="0"/>
            <a:r>
              <a:rPr lang="en-GB" dirty="0"/>
              <a:t>Bit 3, when set to 1, indicates the availability of a Local </a:t>
            </a:r>
            <a:r>
              <a:rPr lang="en-GB" dirty="0" err="1"/>
              <a:t>Adddress</a:t>
            </a:r>
            <a:r>
              <a:rPr lang="en-GB" dirty="0"/>
              <a:t> Assignment Protocol (LAAP) server, per IEEE </a:t>
            </a:r>
            <a:r>
              <a:rPr lang="en-GB" dirty="0" err="1"/>
              <a:t>Std</a:t>
            </a:r>
            <a:r>
              <a:rPr lang="en-GB" dirty="0"/>
              <a:t> 802.1CQ. The LAAP protocol will provide the STA with a local MAC address assignment or a set of allowed local MAC address assignments. </a:t>
            </a:r>
            <a:endParaRPr lang="es-ES" dirty="0"/>
          </a:p>
          <a:p>
            <a:pPr lvl="0"/>
            <a:r>
              <a:rPr lang="en-GB" dirty="0"/>
              <a:t>Bit 4, when set to 1, indicates support for self-assignment, using the MAC address prefix specified in the MAC Address Prefix field. This indicates support for local addresses formed by extending the MAC address prefix to 48 bits.</a:t>
            </a:r>
            <a:endParaRPr lang="es-ES" dirty="0"/>
          </a:p>
          <a:p>
            <a:pPr lvl="0"/>
            <a:r>
              <a:rPr lang="en-GB" dirty="0"/>
              <a:t>Bit 5 indicates that specific MAC addresses pre-configured by the administrator are supported.</a:t>
            </a:r>
            <a:endParaRPr lang="es-ES" dirty="0"/>
          </a:p>
          <a:p>
            <a:pPr lvl="0"/>
            <a:r>
              <a:rPr lang="en-GB" dirty="0"/>
              <a:t>Bits 6-7 are reserved.</a:t>
            </a:r>
            <a:endParaRPr lang="es-ES" dirty="0"/>
          </a:p>
          <a:p>
            <a:endParaRPr lang="es-ES" dirty="0"/>
          </a:p>
        </p:txBody>
      </p:sp>
      <p:graphicFrame>
        <p:nvGraphicFramePr>
          <p:cNvPr id="5" name="Table 4">
            <a:extLst>
              <a:ext uri="{FF2B5EF4-FFF2-40B4-BE49-F238E27FC236}">
                <a16:creationId xmlns:a16="http://schemas.microsoft.com/office/drawing/2014/main" id="{6F4B8D72-9854-7E44-BC71-4E275A7D3E17}"/>
              </a:ext>
            </a:extLst>
          </p:cNvPr>
          <p:cNvGraphicFramePr>
            <a:graphicFrameLocks noGrp="1"/>
          </p:cNvGraphicFramePr>
          <p:nvPr>
            <p:extLst>
              <p:ext uri="{D42A27DB-BD31-4B8C-83A1-F6EECF244321}">
                <p14:modId xmlns:p14="http://schemas.microsoft.com/office/powerpoint/2010/main" val="1957782889"/>
              </p:ext>
            </p:extLst>
          </p:nvPr>
        </p:nvGraphicFramePr>
        <p:xfrm>
          <a:off x="459334" y="3157838"/>
          <a:ext cx="5934075" cy="1371600"/>
        </p:xfrm>
        <a:graphic>
          <a:graphicData uri="http://schemas.openxmlformats.org/drawingml/2006/table">
            <a:tbl>
              <a:tblPr firstRow="1" firstCol="1" bandRow="1">
                <a:tableStyleId>{5C22544A-7EE6-4342-B048-85BDC9FD1C3A}</a:tableStyleId>
              </a:tblPr>
              <a:tblGrid>
                <a:gridCol w="1881768">
                  <a:extLst>
                    <a:ext uri="{9D8B030D-6E8A-4147-A177-3AD203B41FA5}">
                      <a16:colId xmlns:a16="http://schemas.microsoft.com/office/drawing/2014/main" val="3408448183"/>
                    </a:ext>
                  </a:extLst>
                </a:gridCol>
                <a:gridCol w="4052307">
                  <a:extLst>
                    <a:ext uri="{9D8B030D-6E8A-4147-A177-3AD203B41FA5}">
                      <a16:colId xmlns:a16="http://schemas.microsoft.com/office/drawing/2014/main" val="3912495936"/>
                    </a:ext>
                  </a:extLst>
                </a:gridCol>
              </a:tblGrid>
              <a:tr h="0">
                <a:tc>
                  <a:txBody>
                    <a:bodyPr/>
                    <a:lstStyle/>
                    <a:p>
                      <a:pPr>
                        <a:spcAft>
                          <a:spcPts val="0"/>
                        </a:spcAft>
                      </a:pPr>
                      <a:r>
                        <a:rPr lang="en-GB" sz="1000">
                          <a:effectLst/>
                        </a:rPr>
                        <a:t>Bitmap value</a:t>
                      </a:r>
                      <a:endParaRPr lang="es-E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Description</a:t>
                      </a:r>
                      <a:endParaRPr lang="es-E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1644206"/>
                  </a:ext>
                </a:extLst>
              </a:tr>
              <a:tr h="0">
                <a:tc>
                  <a:txBody>
                    <a:bodyPr/>
                    <a:lstStyle/>
                    <a:p>
                      <a:pPr>
                        <a:spcAft>
                          <a:spcPts val="0"/>
                        </a:spcAft>
                      </a:pPr>
                      <a:r>
                        <a:rPr lang="en-GB" sz="1000">
                          <a:effectLst/>
                        </a:rPr>
                        <a:t>Bit 0 (MSB)</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EUI-48 supported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38304518"/>
                  </a:ext>
                </a:extLst>
              </a:tr>
              <a:tr h="0">
                <a:tc>
                  <a:txBody>
                    <a:bodyPr/>
                    <a:lstStyle/>
                    <a:p>
                      <a:pPr>
                        <a:spcAft>
                          <a:spcPts val="0"/>
                        </a:spcAft>
                      </a:pPr>
                      <a:r>
                        <a:rPr lang="en-GB" sz="1000">
                          <a:effectLst/>
                        </a:rPr>
                        <a:t>Bit 1</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ELI-48 supported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01749751"/>
                  </a:ext>
                </a:extLst>
              </a:tr>
              <a:tr h="0">
                <a:tc>
                  <a:txBody>
                    <a:bodyPr/>
                    <a:lstStyle/>
                    <a:p>
                      <a:pPr>
                        <a:spcAft>
                          <a:spcPts val="0"/>
                        </a:spcAft>
                      </a:pPr>
                      <a:r>
                        <a:rPr lang="en-GB" sz="1000">
                          <a:effectLst/>
                        </a:rPr>
                        <a:t>Bit 2</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SAI-48 supported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48435552"/>
                  </a:ext>
                </a:extLst>
              </a:tr>
              <a:tr h="0">
                <a:tc>
                  <a:txBody>
                    <a:bodyPr/>
                    <a:lstStyle/>
                    <a:p>
                      <a:pPr>
                        <a:spcAft>
                          <a:spcPts val="0"/>
                        </a:spcAft>
                      </a:pPr>
                      <a:r>
                        <a:rPr lang="en-GB" sz="1000">
                          <a:effectLst/>
                        </a:rPr>
                        <a:t>Bit 3</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LAAP Server assignment</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84098100"/>
                  </a:ext>
                </a:extLst>
              </a:tr>
              <a:tr h="0">
                <a:tc>
                  <a:txBody>
                    <a:bodyPr/>
                    <a:lstStyle/>
                    <a:p>
                      <a:pPr>
                        <a:spcAft>
                          <a:spcPts val="0"/>
                        </a:spcAft>
                      </a:pPr>
                      <a:r>
                        <a:rPr lang="en-GB" sz="1000">
                          <a:effectLst/>
                        </a:rPr>
                        <a:t>Bit 4</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Self-Assignment using specified MAC Address Prefix </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46569553"/>
                  </a:ext>
                </a:extLst>
              </a:tr>
              <a:tr h="0">
                <a:tc>
                  <a:txBody>
                    <a:bodyPr/>
                    <a:lstStyle/>
                    <a:p>
                      <a:pPr>
                        <a:spcAft>
                          <a:spcPts val="0"/>
                        </a:spcAft>
                      </a:pPr>
                      <a:r>
                        <a:rPr lang="en-GB" sz="1000">
                          <a:effectLst/>
                        </a:rPr>
                        <a:t>Bit 5 </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Pre-configured administered address</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73576627"/>
                  </a:ext>
                </a:extLst>
              </a:tr>
              <a:tr h="0">
                <a:tc>
                  <a:txBody>
                    <a:bodyPr/>
                    <a:lstStyle/>
                    <a:p>
                      <a:pPr>
                        <a:spcAft>
                          <a:spcPts val="0"/>
                        </a:spcAft>
                      </a:pPr>
                      <a:r>
                        <a:rPr lang="en-GB" sz="1000">
                          <a:effectLst/>
                        </a:rPr>
                        <a:t>Bit 6</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Reserved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2772735"/>
                  </a:ext>
                </a:extLst>
              </a:tr>
              <a:tr h="0">
                <a:tc>
                  <a:txBody>
                    <a:bodyPr/>
                    <a:lstStyle/>
                    <a:p>
                      <a:pPr>
                        <a:spcAft>
                          <a:spcPts val="0"/>
                        </a:spcAft>
                      </a:pPr>
                      <a:r>
                        <a:rPr lang="en-GB" sz="1000">
                          <a:effectLst/>
                        </a:rPr>
                        <a:t>Bit 7</a:t>
                      </a:r>
                      <a:endParaRPr lang="es-E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0"/>
                        </a:spcAft>
                      </a:pPr>
                      <a:r>
                        <a:rPr lang="en-GB" sz="1000" dirty="0">
                          <a:effectLst/>
                        </a:rPr>
                        <a:t>Reserved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33909742"/>
                  </a:ext>
                </a:extLst>
              </a:tr>
            </a:tbl>
          </a:graphicData>
        </a:graphic>
      </p:graphicFrame>
    </p:spTree>
    <p:extLst>
      <p:ext uri="{BB962C8B-B14F-4D97-AF65-F5344CB8AC3E}">
        <p14:creationId xmlns:p14="http://schemas.microsoft.com/office/powerpoint/2010/main" val="1755564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234F3-89FD-6949-BEC7-8CC4809552C9}"/>
              </a:ext>
            </a:extLst>
          </p:cNvPr>
          <p:cNvSpPr>
            <a:spLocks noGrp="1"/>
          </p:cNvSpPr>
          <p:nvPr>
            <p:ph type="title"/>
          </p:nvPr>
        </p:nvSpPr>
        <p:spPr/>
        <p:txBody>
          <a:bodyPr/>
          <a:lstStyle/>
          <a:p>
            <a:r>
              <a:rPr lang="es-ES" dirty="0" err="1"/>
              <a:t>Policy</a:t>
            </a:r>
            <a:r>
              <a:rPr lang="es-ES" dirty="0"/>
              <a:t> </a:t>
            </a:r>
            <a:r>
              <a:rPr lang="es-ES" dirty="0" err="1"/>
              <a:t>Flags</a:t>
            </a:r>
            <a:endParaRPr lang="es-ES" dirty="0"/>
          </a:p>
        </p:txBody>
      </p:sp>
      <p:graphicFrame>
        <p:nvGraphicFramePr>
          <p:cNvPr id="5" name="Content Placeholder 4">
            <a:extLst>
              <a:ext uri="{FF2B5EF4-FFF2-40B4-BE49-F238E27FC236}">
                <a16:creationId xmlns:a16="http://schemas.microsoft.com/office/drawing/2014/main" id="{47CDE7A4-E775-0F4A-9C7F-94A3163050E3}"/>
              </a:ext>
            </a:extLst>
          </p:cNvPr>
          <p:cNvGraphicFramePr>
            <a:graphicFrameLocks noGrp="1"/>
          </p:cNvGraphicFramePr>
          <p:nvPr>
            <p:ph sz="half" idx="1"/>
            <p:extLst>
              <p:ext uri="{D42A27DB-BD31-4B8C-83A1-F6EECF244321}">
                <p14:modId xmlns:p14="http://schemas.microsoft.com/office/powerpoint/2010/main" val="1419674038"/>
              </p:ext>
            </p:extLst>
          </p:nvPr>
        </p:nvGraphicFramePr>
        <p:xfrm>
          <a:off x="393538" y="2338086"/>
          <a:ext cx="5497975" cy="1868949"/>
        </p:xfrm>
        <a:graphic>
          <a:graphicData uri="http://schemas.openxmlformats.org/drawingml/2006/table">
            <a:tbl>
              <a:tblPr firstRow="1" firstCol="1" lastRow="1" lastCol="1" bandRow="1" bandCol="1">
                <a:tableStyleId>{2D5ABB26-0587-4C30-8999-92F81FD0307C}</a:tableStyleId>
              </a:tblPr>
              <a:tblGrid>
                <a:gridCol w="1052579">
                  <a:extLst>
                    <a:ext uri="{9D8B030D-6E8A-4147-A177-3AD203B41FA5}">
                      <a16:colId xmlns:a16="http://schemas.microsoft.com/office/drawing/2014/main" val="433377848"/>
                    </a:ext>
                  </a:extLst>
                </a:gridCol>
                <a:gridCol w="173092">
                  <a:extLst>
                    <a:ext uri="{9D8B030D-6E8A-4147-A177-3AD203B41FA5}">
                      <a16:colId xmlns:a16="http://schemas.microsoft.com/office/drawing/2014/main" val="1812972973"/>
                    </a:ext>
                  </a:extLst>
                </a:gridCol>
                <a:gridCol w="1325082">
                  <a:extLst>
                    <a:ext uri="{9D8B030D-6E8A-4147-A177-3AD203B41FA5}">
                      <a16:colId xmlns:a16="http://schemas.microsoft.com/office/drawing/2014/main" val="1830514855"/>
                    </a:ext>
                  </a:extLst>
                </a:gridCol>
                <a:gridCol w="1473611">
                  <a:extLst>
                    <a:ext uri="{9D8B030D-6E8A-4147-A177-3AD203B41FA5}">
                      <a16:colId xmlns:a16="http://schemas.microsoft.com/office/drawing/2014/main" val="3144204537"/>
                    </a:ext>
                  </a:extLst>
                </a:gridCol>
                <a:gridCol w="1473611">
                  <a:extLst>
                    <a:ext uri="{9D8B030D-6E8A-4147-A177-3AD203B41FA5}">
                      <a16:colId xmlns:a16="http://schemas.microsoft.com/office/drawing/2014/main" val="178101057"/>
                    </a:ext>
                  </a:extLst>
                </a:gridCol>
              </a:tblGrid>
              <a:tr h="373790">
                <a:tc>
                  <a:txBody>
                    <a:bodyPr/>
                    <a:lstStyle/>
                    <a:p>
                      <a:pPr algn="ctr">
                        <a:spcBef>
                          <a:spcPts val="200"/>
                        </a:spcBef>
                        <a:spcAft>
                          <a:spcPts val="200"/>
                        </a:spcAft>
                      </a:pPr>
                      <a:r>
                        <a:rPr lang="en-GB" sz="1600">
                          <a:effectLst/>
                        </a:rPr>
                        <a:t> </a:t>
                      </a:r>
                      <a:endParaRPr lang="es-ES" sz="28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spcBef>
                          <a:spcPts val="200"/>
                        </a:spcBef>
                        <a:spcAft>
                          <a:spcPts val="200"/>
                        </a:spcAft>
                      </a:pPr>
                      <a:r>
                        <a:rPr lang="en-GB" sz="1600">
                          <a:effectLst/>
                        </a:rPr>
                        <a:t>B0                  B2</a:t>
                      </a:r>
                      <a:endParaRPr lang="es-ES" sz="280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s-ES"/>
                    </a:p>
                  </a:txBody>
                  <a:tcPr/>
                </a:tc>
                <a:tc>
                  <a:txBody>
                    <a:bodyPr/>
                    <a:lstStyle/>
                    <a:p>
                      <a:pPr algn="ctr">
                        <a:spcBef>
                          <a:spcPts val="200"/>
                        </a:spcBef>
                        <a:spcAft>
                          <a:spcPts val="200"/>
                        </a:spcAft>
                      </a:pPr>
                      <a:r>
                        <a:rPr lang="en-GB" sz="1600">
                          <a:effectLst/>
                        </a:rPr>
                        <a:t>B3             B5</a:t>
                      </a:r>
                      <a:endParaRPr lang="es-ES" sz="2800">
                        <a:effectLst/>
                        <a:latin typeface="Times New Roman" panose="02020603050405020304" pitchFamily="18" charset="0"/>
                        <a:ea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1600">
                          <a:effectLst/>
                        </a:rPr>
                        <a:t>B6            B7</a:t>
                      </a:r>
                      <a:endParaRPr lang="es-ES" sz="280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73888"/>
                  </a:ext>
                </a:extLst>
              </a:tr>
              <a:tr h="1121369">
                <a:tc>
                  <a:txBody>
                    <a:bodyPr/>
                    <a:lstStyle/>
                    <a:p>
                      <a:pPr algn="ctr">
                        <a:spcBef>
                          <a:spcPts val="200"/>
                        </a:spcBef>
                        <a:spcAft>
                          <a:spcPts val="200"/>
                        </a:spcAft>
                      </a:pPr>
                      <a:r>
                        <a:rPr lang="en-GB" sz="1600">
                          <a:effectLst/>
                        </a:rPr>
                        <a:t> </a:t>
                      </a:r>
                      <a:endParaRPr lang="es-ES" sz="28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gridSpan="2">
                  <a:txBody>
                    <a:bodyPr/>
                    <a:lstStyle/>
                    <a:p>
                      <a:pPr algn="ctr">
                        <a:spcBef>
                          <a:spcPts val="200"/>
                        </a:spcBef>
                        <a:spcAft>
                          <a:spcPts val="200"/>
                        </a:spcAft>
                      </a:pPr>
                      <a:r>
                        <a:rPr lang="en-GB" sz="1600" dirty="0">
                          <a:effectLst/>
                        </a:rPr>
                        <a:t>Length of MAC Address Prefix subfield (bytes)</a:t>
                      </a:r>
                      <a:endParaRPr lang="es-E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a:txBody>
                    <a:bodyPr/>
                    <a:lstStyle/>
                    <a:p>
                      <a:pPr algn="ctr">
                        <a:spcBef>
                          <a:spcPts val="200"/>
                        </a:spcBef>
                        <a:spcAft>
                          <a:spcPts val="200"/>
                        </a:spcAft>
                      </a:pPr>
                      <a:r>
                        <a:rPr lang="en-GB" sz="1600" dirty="0">
                          <a:effectLst/>
                        </a:rPr>
                        <a:t>Prefix Trim subfield (bits)</a:t>
                      </a:r>
                      <a:endParaRPr lang="es-E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1600" dirty="0">
                          <a:effectLst/>
                        </a:rPr>
                        <a:t>Reserved</a:t>
                      </a:r>
                      <a:endParaRPr lang="es-E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80378"/>
                  </a:ext>
                </a:extLst>
              </a:tr>
              <a:tr h="373790">
                <a:tc gridSpan="2">
                  <a:txBody>
                    <a:bodyPr/>
                    <a:lstStyle/>
                    <a:p>
                      <a:pPr algn="ctr">
                        <a:spcAft>
                          <a:spcPts val="0"/>
                        </a:spcAft>
                      </a:pPr>
                      <a:r>
                        <a:rPr lang="en-GB" sz="1600">
                          <a:effectLst/>
                        </a:rPr>
                        <a:t>Bits:</a:t>
                      </a:r>
                      <a:endParaRPr lang="es-ES" sz="28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s-ES"/>
                    </a:p>
                  </a:txBody>
                  <a:tcPr/>
                </a:tc>
                <a:tc>
                  <a:txBody>
                    <a:bodyPr/>
                    <a:lstStyle/>
                    <a:p>
                      <a:pPr>
                        <a:spcAft>
                          <a:spcPts val="0"/>
                        </a:spcAft>
                      </a:pPr>
                      <a:r>
                        <a:rPr lang="en-GB" sz="1600">
                          <a:effectLst/>
                        </a:rPr>
                        <a:t>   3</a:t>
                      </a:r>
                      <a:endParaRPr lang="es-ES" sz="280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GB" sz="1600">
                          <a:effectLst/>
                        </a:rPr>
                        <a:t>3</a:t>
                      </a:r>
                      <a:endParaRPr lang="es-ES" sz="280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GB" sz="1600" dirty="0">
                          <a:effectLst/>
                        </a:rPr>
                        <a:t>2</a:t>
                      </a:r>
                      <a:endParaRPr lang="es-ES" sz="2800" dirty="0">
                        <a:effectLst/>
                        <a:latin typeface="Times New Roman" panose="02020603050405020304" pitchFamily="18" charset="0"/>
                        <a:ea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53313495"/>
                  </a:ext>
                </a:extLst>
              </a:tr>
            </a:tbl>
          </a:graphicData>
        </a:graphic>
      </p:graphicFrame>
      <p:sp>
        <p:nvSpPr>
          <p:cNvPr id="4" name="Content Placeholder 3">
            <a:extLst>
              <a:ext uri="{FF2B5EF4-FFF2-40B4-BE49-F238E27FC236}">
                <a16:creationId xmlns:a16="http://schemas.microsoft.com/office/drawing/2014/main" id="{68FB2F87-45EA-9B41-8B82-0DD2FE083BA4}"/>
              </a:ext>
            </a:extLst>
          </p:cNvPr>
          <p:cNvSpPr>
            <a:spLocks noGrp="1"/>
          </p:cNvSpPr>
          <p:nvPr>
            <p:ph sz="half" idx="2"/>
          </p:nvPr>
        </p:nvSpPr>
        <p:spPr/>
        <p:txBody>
          <a:bodyPr>
            <a:normAutofit fontScale="62500" lnSpcReduction="20000"/>
          </a:bodyPr>
          <a:lstStyle/>
          <a:p>
            <a:r>
              <a:rPr lang="en-GB" dirty="0"/>
              <a:t>The Length of MAC Address Prefix Bytes subfield is a subfield of 3 bits. When the Length of MAC Address Prefix subfield is set to one of the values of 1–6, that value indicates the length (in octets) of the MAC Address Prefix Bytes field. The Length of MAC Address Prefix Bytes subfield is not set to 0 or 7; those values are reserved.</a:t>
            </a:r>
            <a:endParaRPr lang="es-ES" dirty="0"/>
          </a:p>
          <a:p>
            <a:r>
              <a:rPr lang="en-GB" dirty="0"/>
              <a:t>The Prefix Trim subfield is a subfield of 3 bits and takes one of the values of 0–7, that value indicating number of bits to be truncated from the end of the MAC Address Prefix subfield in order to obtain the MAC Address Prefix. In other words, the MAC Address Prefix is represented as the value of the MAC Address Prefix Bytes field after truncation of some of the most significant bits of the last octet, with the number of truncated bits equal to the value of the Prefix Trim subfield. The bit and octet ordering of the MAC Address Prefix is per Figure 9-1 (Representation of a 48-bit MAC address).</a:t>
            </a:r>
            <a:endParaRPr lang="es-ES" dirty="0"/>
          </a:p>
          <a:p>
            <a:endParaRPr lang="es-ES" dirty="0"/>
          </a:p>
        </p:txBody>
      </p:sp>
    </p:spTree>
    <p:extLst>
      <p:ext uri="{BB962C8B-B14F-4D97-AF65-F5344CB8AC3E}">
        <p14:creationId xmlns:p14="http://schemas.microsoft.com/office/powerpoint/2010/main" val="62585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97BB-1588-734D-AA2F-4C02C39D7A16}"/>
              </a:ext>
            </a:extLst>
          </p:cNvPr>
          <p:cNvSpPr>
            <a:spLocks noGrp="1"/>
          </p:cNvSpPr>
          <p:nvPr>
            <p:ph type="title"/>
          </p:nvPr>
        </p:nvSpPr>
        <p:spPr/>
        <p:txBody>
          <a:bodyPr/>
          <a:lstStyle/>
          <a:p>
            <a:r>
              <a:rPr lang="es-ES" dirty="0" err="1"/>
              <a:t>Beacon</a:t>
            </a:r>
            <a:r>
              <a:rPr lang="es-ES" dirty="0"/>
              <a:t> </a:t>
            </a:r>
            <a:r>
              <a:rPr lang="es-ES" dirty="0" err="1"/>
              <a:t>Element</a:t>
            </a:r>
            <a:endParaRPr lang="es-ES" dirty="0"/>
          </a:p>
        </p:txBody>
      </p:sp>
      <p:graphicFrame>
        <p:nvGraphicFramePr>
          <p:cNvPr id="5" name="Content Placeholder 4">
            <a:extLst>
              <a:ext uri="{FF2B5EF4-FFF2-40B4-BE49-F238E27FC236}">
                <a16:creationId xmlns:a16="http://schemas.microsoft.com/office/drawing/2014/main" id="{3F16F56C-8E46-744E-BFF8-93F417BAECEA}"/>
              </a:ext>
            </a:extLst>
          </p:cNvPr>
          <p:cNvGraphicFramePr>
            <a:graphicFrameLocks noGrp="1"/>
          </p:cNvGraphicFramePr>
          <p:nvPr>
            <p:ph sz="half" idx="1"/>
            <p:extLst>
              <p:ext uri="{D42A27DB-BD31-4B8C-83A1-F6EECF244321}">
                <p14:modId xmlns:p14="http://schemas.microsoft.com/office/powerpoint/2010/main" val="2801073795"/>
              </p:ext>
            </p:extLst>
          </p:nvPr>
        </p:nvGraphicFramePr>
        <p:xfrm>
          <a:off x="638295" y="2919429"/>
          <a:ext cx="4236085" cy="650240"/>
        </p:xfrm>
        <a:graphic>
          <a:graphicData uri="http://schemas.openxmlformats.org/drawingml/2006/table">
            <a:tbl>
              <a:tblPr firstRow="1" firstCol="1" lastRow="1" lastCol="1" bandRow="1" bandCol="1">
                <a:tableStyleId>{2D5ABB26-0587-4C30-8999-92F81FD0307C}</a:tableStyleId>
              </a:tblPr>
              <a:tblGrid>
                <a:gridCol w="824865">
                  <a:extLst>
                    <a:ext uri="{9D8B030D-6E8A-4147-A177-3AD203B41FA5}">
                      <a16:colId xmlns:a16="http://schemas.microsoft.com/office/drawing/2014/main" val="2020235361"/>
                    </a:ext>
                  </a:extLst>
                </a:gridCol>
                <a:gridCol w="605790">
                  <a:extLst>
                    <a:ext uri="{9D8B030D-6E8A-4147-A177-3AD203B41FA5}">
                      <a16:colId xmlns:a16="http://schemas.microsoft.com/office/drawing/2014/main" val="2434603180"/>
                    </a:ext>
                  </a:extLst>
                </a:gridCol>
                <a:gridCol w="753110">
                  <a:extLst>
                    <a:ext uri="{9D8B030D-6E8A-4147-A177-3AD203B41FA5}">
                      <a16:colId xmlns:a16="http://schemas.microsoft.com/office/drawing/2014/main" val="973642588"/>
                    </a:ext>
                  </a:extLst>
                </a:gridCol>
                <a:gridCol w="1026160">
                  <a:extLst>
                    <a:ext uri="{9D8B030D-6E8A-4147-A177-3AD203B41FA5}">
                      <a16:colId xmlns:a16="http://schemas.microsoft.com/office/drawing/2014/main" val="58716349"/>
                    </a:ext>
                  </a:extLst>
                </a:gridCol>
                <a:gridCol w="1026160">
                  <a:extLst>
                    <a:ext uri="{9D8B030D-6E8A-4147-A177-3AD203B41FA5}">
                      <a16:colId xmlns:a16="http://schemas.microsoft.com/office/drawing/2014/main" val="160722892"/>
                    </a:ext>
                  </a:extLst>
                </a:gridCol>
              </a:tblGrid>
              <a:tr h="0">
                <a:tc>
                  <a:txBody>
                    <a:bodyPr/>
                    <a:lstStyle/>
                    <a:p>
                      <a:pPr algn="ctr">
                        <a:spcBef>
                          <a:spcPts val="200"/>
                        </a:spcBef>
                        <a:spcAft>
                          <a:spcPts val="200"/>
                        </a:spcAft>
                      </a:pPr>
                      <a:r>
                        <a:rPr lang="en-GB" sz="900" dirty="0">
                          <a:effectLst/>
                        </a:rPr>
                        <a:t> </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Bef>
                          <a:spcPts val="200"/>
                        </a:spcBef>
                        <a:spcAft>
                          <a:spcPts val="200"/>
                        </a:spcAft>
                      </a:pPr>
                      <a:r>
                        <a:rPr lang="en-GB" sz="900" dirty="0">
                          <a:effectLst/>
                        </a:rPr>
                        <a:t>Element ID</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a:effectLst/>
                        </a:rPr>
                        <a:t>Length</a:t>
                      </a:r>
                      <a:endParaRPr lang="es-E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Element ID Extension</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200"/>
                        </a:spcBef>
                        <a:spcAft>
                          <a:spcPts val="200"/>
                        </a:spcAft>
                      </a:pPr>
                      <a:r>
                        <a:rPr lang="en-GB" sz="900" dirty="0">
                          <a:effectLst/>
                        </a:rPr>
                        <a:t> </a:t>
                      </a:r>
                      <a:endParaRPr lang="es-ES" sz="1200" dirty="0">
                        <a:effectLst/>
                      </a:endParaRPr>
                    </a:p>
                    <a:p>
                      <a:pPr algn="ctr">
                        <a:spcBef>
                          <a:spcPts val="200"/>
                        </a:spcBef>
                        <a:spcAft>
                          <a:spcPts val="200"/>
                        </a:spcAft>
                      </a:pPr>
                      <a:r>
                        <a:rPr lang="en-GB" sz="900" dirty="0">
                          <a:effectLst/>
                        </a:rPr>
                        <a:t>MAC Address Policy</a:t>
                      </a:r>
                      <a:endParaRPr lang="es-ES" sz="1200" dirty="0">
                        <a:effectLst/>
                      </a:endParaRPr>
                    </a:p>
                    <a:p>
                      <a:pPr algn="ctr">
                        <a:spcBef>
                          <a:spcPts val="200"/>
                        </a:spcBef>
                        <a:spcAft>
                          <a:spcPts val="200"/>
                        </a:spcAft>
                      </a:pPr>
                      <a:r>
                        <a:rPr lang="en-GB" sz="900" dirty="0">
                          <a:effectLst/>
                        </a:rPr>
                        <a:t> </a:t>
                      </a:r>
                      <a:endParaRPr lang="es-E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2473079"/>
                  </a:ext>
                </a:extLst>
              </a:tr>
            </a:tbl>
          </a:graphicData>
        </a:graphic>
      </p:graphicFrame>
      <p:sp>
        <p:nvSpPr>
          <p:cNvPr id="4" name="Content Placeholder 3">
            <a:extLst>
              <a:ext uri="{FF2B5EF4-FFF2-40B4-BE49-F238E27FC236}">
                <a16:creationId xmlns:a16="http://schemas.microsoft.com/office/drawing/2014/main" id="{6233A15C-7D54-714D-8AFB-3EB0A3ED9AED}"/>
              </a:ext>
            </a:extLst>
          </p:cNvPr>
          <p:cNvSpPr>
            <a:spLocks noGrp="1"/>
          </p:cNvSpPr>
          <p:nvPr>
            <p:ph sz="half" idx="2"/>
          </p:nvPr>
        </p:nvSpPr>
        <p:spPr/>
        <p:txBody>
          <a:bodyPr/>
          <a:lstStyle/>
          <a:p>
            <a:r>
              <a:rPr lang="es-ES" dirty="0" err="1"/>
              <a:t>Same</a:t>
            </a:r>
            <a:r>
              <a:rPr lang="es-ES" dirty="0"/>
              <a:t> </a:t>
            </a:r>
            <a:r>
              <a:rPr lang="es-ES" dirty="0" err="1"/>
              <a:t>information</a:t>
            </a:r>
            <a:r>
              <a:rPr lang="es-ES" dirty="0"/>
              <a:t> as </a:t>
            </a:r>
            <a:r>
              <a:rPr lang="es-ES" dirty="0" err="1"/>
              <a:t>the</a:t>
            </a:r>
            <a:r>
              <a:rPr lang="es-ES" dirty="0"/>
              <a:t> ANQP </a:t>
            </a:r>
            <a:r>
              <a:rPr lang="es-ES" dirty="0" err="1"/>
              <a:t>Element</a:t>
            </a:r>
            <a:endParaRPr lang="es-ES" dirty="0"/>
          </a:p>
          <a:p>
            <a:r>
              <a:rPr lang="es-ES" dirty="0"/>
              <a:t>Do </a:t>
            </a:r>
            <a:r>
              <a:rPr lang="es-ES" dirty="0" err="1"/>
              <a:t>not</a:t>
            </a:r>
            <a:r>
              <a:rPr lang="es-ES" dirty="0"/>
              <a:t> </a:t>
            </a:r>
            <a:r>
              <a:rPr lang="es-ES" dirty="0" err="1"/>
              <a:t>contain</a:t>
            </a:r>
            <a:r>
              <a:rPr lang="es-ES" dirty="0"/>
              <a:t> </a:t>
            </a:r>
            <a:r>
              <a:rPr lang="es-ES" dirty="0" err="1"/>
              <a:t>the</a:t>
            </a:r>
            <a:r>
              <a:rPr lang="es-ES" dirty="0"/>
              <a:t> MAC </a:t>
            </a:r>
            <a:r>
              <a:rPr lang="es-ES" dirty="0" err="1"/>
              <a:t>range</a:t>
            </a:r>
            <a:r>
              <a:rPr lang="es-ES" dirty="0"/>
              <a:t>, in </a:t>
            </a:r>
            <a:r>
              <a:rPr lang="es-ES" dirty="0" err="1"/>
              <a:t>order</a:t>
            </a:r>
            <a:r>
              <a:rPr lang="es-ES" dirty="0"/>
              <a:t> to reduce </a:t>
            </a:r>
            <a:r>
              <a:rPr lang="es-ES" dirty="0" err="1"/>
              <a:t>the</a:t>
            </a:r>
            <a:r>
              <a:rPr lang="es-ES" dirty="0"/>
              <a:t> </a:t>
            </a:r>
            <a:r>
              <a:rPr lang="es-ES" dirty="0" err="1"/>
              <a:t>size</a:t>
            </a:r>
            <a:r>
              <a:rPr lang="es-ES" dirty="0"/>
              <a:t> of </a:t>
            </a:r>
            <a:r>
              <a:rPr lang="es-ES" dirty="0" err="1"/>
              <a:t>the</a:t>
            </a:r>
            <a:r>
              <a:rPr lang="es-ES" dirty="0"/>
              <a:t> </a:t>
            </a:r>
            <a:r>
              <a:rPr lang="es-ES" dirty="0" err="1"/>
              <a:t>beacon</a:t>
            </a:r>
            <a:endParaRPr lang="es-ES" dirty="0"/>
          </a:p>
        </p:txBody>
      </p:sp>
    </p:spTree>
    <p:extLst>
      <p:ext uri="{BB962C8B-B14F-4D97-AF65-F5344CB8AC3E}">
        <p14:creationId xmlns:p14="http://schemas.microsoft.com/office/powerpoint/2010/main" val="3203442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554</Words>
  <Application>Microsoft Macintosh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Verdana</vt:lpstr>
      <vt:lpstr>Office Theme</vt:lpstr>
      <vt:lpstr>Summary of MAC Address policy contribution to IEEE 802.11 </vt:lpstr>
      <vt:lpstr>Main ideas</vt:lpstr>
      <vt:lpstr>ANQP element</vt:lpstr>
      <vt:lpstr>Policy Flags</vt:lpstr>
      <vt:lpstr>Beacon Element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MAC Address policy contribution to IEEE 802.11 </dc:title>
  <dc:creator>Antonio de la Oliva</dc:creator>
  <cp:lastModifiedBy>Antonio de la Oliva</cp:lastModifiedBy>
  <cp:revision>3</cp:revision>
  <dcterms:created xsi:type="dcterms:W3CDTF">2019-02-27T07:52:14Z</dcterms:created>
  <dcterms:modified xsi:type="dcterms:W3CDTF">2019-02-27T16:16:52Z</dcterms:modified>
</cp:coreProperties>
</file>