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2" r:id="rId2"/>
    <p:sldId id="265" r:id="rId3"/>
    <p:sldId id="289" r:id="rId4"/>
    <p:sldId id="290" r:id="rId5"/>
    <p:sldId id="291" r:id="rId6"/>
    <p:sldId id="292" r:id="rId7"/>
    <p:sldId id="293" r:id="rId8"/>
    <p:sldId id="271" r:id="rId9"/>
    <p:sldId id="266" r:id="rId10"/>
    <p:sldId id="283" r:id="rId11"/>
    <p:sldId id="294" r:id="rId12"/>
    <p:sldId id="297" r:id="rId13"/>
    <p:sldId id="287" r:id="rId14"/>
    <p:sldId id="302" r:id="rId15"/>
    <p:sldId id="300" r:id="rId16"/>
    <p:sldId id="303" r:id="rId17"/>
    <p:sldId id="301" r:id="rId18"/>
    <p:sldId id="298" r:id="rId19"/>
    <p:sldId id="299"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19" d="100"/>
          <a:sy n="119" d="100"/>
        </p:scale>
        <p:origin x="114" y="1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8DF962C0-0720-4F26-8B07-3A2CE7C6CC7D}" type="slidenum">
              <a:rPr lang="en-US" altLang="en-US" sz="1200" smtClean="0"/>
              <a:pPr>
                <a:defRPr/>
              </a:pPr>
              <a:t>3</a:t>
            </a:fld>
            <a:endParaRPr lang="en-US" altLang="en-US" sz="1200" dirty="0" smtClean="0"/>
          </a:p>
        </p:txBody>
      </p:sp>
      <p:sp>
        <p:nvSpPr>
          <p:cNvPr id="13315" name="Rectangle 1026"/>
          <p:cNvSpPr>
            <a:spLocks noGrp="1" noChangeArrowheads="1"/>
          </p:cNvSpPr>
          <p:nvPr>
            <p:ph type="body" idx="1"/>
          </p:nvPr>
        </p:nvSpPr>
        <p:spPr>
          <a:noFill/>
          <a:ln/>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020685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7</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8</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362574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88765" y="76200"/>
            <a:ext cx="2226635" cy="307777"/>
          </a:xfrm>
          <a:prstGeom prst="rect">
            <a:avLst/>
          </a:prstGeom>
        </p:spPr>
        <p:txBody>
          <a:bodyPr wrap="none">
            <a:spAutoFit/>
          </a:bodyPr>
          <a:lstStyle/>
          <a:p>
            <a:pPr algn="r"/>
            <a:r>
              <a:rPr lang="en-US" sz="1400" b="1" dirty="0" smtClean="0"/>
              <a:t>omniran-16-0011-02-00TG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6/omniran-16-0010-00-00TG-jan-2016-f2f-meeting-minut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omniran/dcn/16/omniran-16-0012-00-CF00-ethernet-oam-survey-and-introducing-nms.pptx" TargetMode="External"/><Relationship Id="rId4" Type="http://schemas.openxmlformats.org/officeDocument/2006/relationships/hyperlink" Target="https://mentor.ieee.org/omniran/dcn/16/omniran-16-0013-00-CF00-chapt-7-4-authentication-functional-description.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6/omniran-16-0010-00-00TG-jan-2016-f2f-meeting-minute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omniran/dcn/16/omniran-16-0013-00-CF00-chapt-7-4-authentication-functional-description.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omniran/dcn/16/omniran-16-0012-00-CF00-ethernet-oam-survey-and-introducing-nms.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acc6bd1761579f1492673af6e7a0567b"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42640970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February 23</a:t>
            </a:r>
            <a:r>
              <a:rPr lang="en-US" baseline="30000" dirty="0" smtClean="0"/>
              <a:t>rd</a:t>
            </a:r>
            <a:r>
              <a:rPr lang="en-US" dirty="0" smtClean="0"/>
              <a:t> , 2016 Conference Call</a:t>
            </a:r>
            <a:endParaRPr lang="en-US" dirty="0"/>
          </a:p>
        </p:txBody>
      </p:sp>
      <p:sp>
        <p:nvSpPr>
          <p:cNvPr id="3" name="Subtitle 2"/>
          <p:cNvSpPr>
            <a:spLocks noGrp="1"/>
          </p:cNvSpPr>
          <p:nvPr>
            <p:ph type="subTitle" idx="1"/>
          </p:nvPr>
        </p:nvSpPr>
        <p:spPr/>
        <p:txBody>
          <a:bodyPr/>
          <a:lstStyle/>
          <a:p>
            <a:r>
              <a:rPr lang="en-US" dirty="0" smtClean="0"/>
              <a:t>2016-02-23</a:t>
            </a:r>
            <a:r>
              <a:rPr lang="en-US" dirty="0"/>
              <a:t/>
            </a:r>
            <a:br>
              <a:rPr lang="en-US" dirty="0"/>
            </a:br>
            <a:r>
              <a:rPr lang="en-US" dirty="0"/>
              <a:t>Max </a:t>
            </a:r>
            <a:r>
              <a:rPr lang="en-US" dirty="0" smtClean="0"/>
              <a:t>Riegel, Nokia</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10:07 AM ET</a:t>
            </a:r>
          </a:p>
          <a:p>
            <a:r>
              <a:rPr lang="en-GB" sz="2400" dirty="0" smtClean="0"/>
              <a:t>Minutes taker:</a:t>
            </a:r>
          </a:p>
          <a:p>
            <a:pPr lvl="1"/>
            <a:r>
              <a:rPr lang="en-GB" sz="1600" dirty="0" smtClean="0"/>
              <a:t>Walter volunteered to take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7486755"/>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tx1"/>
                          </a:solidFill>
                        </a:rPr>
                        <a:t>Walter 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effectLst/>
                        </a:rPr>
                        <a:t>Wang Hao</a:t>
                      </a:r>
                      <a:endParaRPr lang="en-US" sz="1400" dirty="0">
                        <a:solidFill>
                          <a:schemeClr val="tx1"/>
                        </a:solidFill>
                      </a:endParaRPr>
                    </a:p>
                  </a:txBody>
                  <a:tcPr/>
                </a:tc>
                <a:tc>
                  <a:txBody>
                    <a:bodyPr/>
                    <a:lstStyle/>
                    <a:p>
                      <a:r>
                        <a:rPr lang="en-US" sz="1400" dirty="0" smtClean="0">
                          <a:effectLst/>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tx1"/>
                          </a:solidFill>
                        </a:rPr>
                        <a:t>Juan</a:t>
                      </a:r>
                      <a:r>
                        <a:rPr lang="de-DE" sz="1400" baseline="0" dirty="0" smtClean="0">
                          <a:solidFill>
                            <a:schemeClr val="tx1"/>
                          </a:solidFill>
                        </a:rPr>
                        <a:t> Carlos Zuniga</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tx1"/>
                          </a:solidFill>
                        </a:rPr>
                        <a:t>Interdigital</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tx1"/>
                          </a:solidFill>
                        </a:rPr>
                        <a:t>Yonggang</a:t>
                      </a:r>
                      <a:r>
                        <a:rPr lang="en-US" sz="1400" dirty="0" smtClean="0">
                          <a:solidFill>
                            <a:schemeClr val="tx1"/>
                          </a:solidFill>
                        </a:rPr>
                        <a:t> Fang</a:t>
                      </a:r>
                      <a:endParaRPr lang="en-US" sz="1400" dirty="0">
                        <a:solidFill>
                          <a:schemeClr val="tx1"/>
                        </a:solidFill>
                      </a:endParaRPr>
                    </a:p>
                  </a:txBody>
                  <a:tcPr/>
                </a:tc>
                <a:tc>
                  <a:txBody>
                    <a:bodyPr/>
                    <a:lstStyle/>
                    <a:p>
                      <a:r>
                        <a:rPr lang="en-US" sz="1400" dirty="0" smtClean="0">
                          <a:solidFill>
                            <a:schemeClr val="tx1"/>
                          </a:solidFill>
                        </a:rPr>
                        <a:t>ZTE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strike="noStrike" baseline="0" dirty="0" smtClean="0">
                          <a:solidFill>
                            <a:schemeClr val="tx1"/>
                          </a:solidFill>
                        </a:rPr>
                        <a:t>Antonio de la Oliva</a:t>
                      </a:r>
                    </a:p>
                  </a:txBody>
                  <a:tcPr/>
                </a:tc>
                <a:tc>
                  <a:txBody>
                    <a:bodyPr/>
                    <a:lstStyle/>
                    <a:p>
                      <a:r>
                        <a:rPr lang="en-US" sz="1400" dirty="0" smtClean="0">
                          <a:solidFill>
                            <a:schemeClr val="tx1"/>
                          </a:solidFill>
                        </a:rPr>
                        <a:t>UC3M</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Dan Romascanu</a:t>
                      </a:r>
                      <a:endParaRPr lang="en-US" sz="1400" dirty="0">
                        <a:solidFill>
                          <a:schemeClr val="tx1"/>
                        </a:solidFill>
                      </a:endParaRPr>
                    </a:p>
                  </a:txBody>
                  <a:tcPr/>
                </a:tc>
                <a:tc>
                  <a:txBody>
                    <a:bodyPr/>
                    <a:lstStyle/>
                    <a:p>
                      <a:r>
                        <a:rPr lang="en-US" sz="1400" dirty="0" smtClean="0">
                          <a:solidFill>
                            <a:schemeClr val="tx1"/>
                          </a:solidFill>
                        </a:rPr>
                        <a:t>Avaya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smtClean="0"/>
              <a:t>Either speak up now or</a:t>
            </a:r>
          </a:p>
          <a:p>
            <a:pPr lvl="1"/>
            <a:r>
              <a:rPr lang="en-US" altLang="en-US" sz="2000" dirty="0" smtClean="0"/>
              <a:t>Provide the chair of this group with the identity of the holder(s) of any and all such claims as soon as possible or</a:t>
            </a:r>
          </a:p>
          <a:p>
            <a:pPr lvl="1"/>
            <a:r>
              <a:rPr lang="en-US" altLang="en-US" sz="2000" dirty="0" smtClean="0"/>
              <a:t>Cause an LOA to be submitted</a:t>
            </a:r>
            <a:br>
              <a:rPr lang="en-US" altLang="en-US" sz="2000" dirty="0" smtClean="0"/>
            </a:br>
            <a:endParaRPr lang="en-US" altLang="en-US" sz="2000" dirty="0" smtClean="0"/>
          </a:p>
          <a:p>
            <a:r>
              <a:rPr lang="en-US" altLang="en-US" sz="2400" dirty="0" smtClean="0"/>
              <a:t>Nothing brought up.</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endParaRPr lang="en-US" dirty="0"/>
          </a:p>
        </p:txBody>
      </p:sp>
      <p:sp>
        <p:nvSpPr>
          <p:cNvPr id="4104" name="Rectangle 5"/>
          <p:cNvSpPr>
            <a:spLocks noGrp="1" noChangeArrowheads="1"/>
          </p:cNvSpPr>
          <p:nvPr>
            <p:ph type="body" idx="1"/>
          </p:nvPr>
        </p:nvSpPr>
        <p:spPr/>
        <p:txBody>
          <a:bodyPr>
            <a:normAutofit fontScale="47500" lnSpcReduction="20000"/>
          </a:bodyPr>
          <a:lstStyle/>
          <a:p>
            <a:r>
              <a:rPr lang="en-US" dirty="0"/>
              <a:t>Review of </a:t>
            </a:r>
            <a:r>
              <a:rPr lang="en-US" dirty="0" smtClean="0"/>
              <a:t>minutes</a:t>
            </a:r>
          </a:p>
          <a:p>
            <a:pPr lvl="1"/>
            <a:r>
              <a:rPr lang="en-US" dirty="0">
                <a:hlinkClick r:id="rId3"/>
              </a:rPr>
              <a:t>https://</a:t>
            </a:r>
            <a:r>
              <a:rPr lang="en-US" dirty="0" smtClean="0">
                <a:hlinkClick r:id="rId3"/>
              </a:rPr>
              <a:t>mentor.ieee.org/omniran/dcn/16/omniran-16-0010-00-00TG-jan-2016-f2f-meeting-minutes.docx</a:t>
            </a:r>
            <a:endParaRPr lang="en-US" dirty="0" smtClean="0"/>
          </a:p>
          <a:p>
            <a:r>
              <a:rPr lang="en-US" dirty="0" smtClean="0"/>
              <a:t>Reports</a:t>
            </a:r>
          </a:p>
          <a:p>
            <a:pPr lvl="1"/>
            <a:r>
              <a:rPr lang="en-US" dirty="0" smtClean="0"/>
              <a:t>January 2016 EC workshop</a:t>
            </a:r>
          </a:p>
          <a:p>
            <a:pPr lvl="1"/>
            <a:r>
              <a:rPr lang="en-US" dirty="0" smtClean="0"/>
              <a:t>other</a:t>
            </a:r>
            <a:endParaRPr lang="en-US" dirty="0"/>
          </a:p>
          <a:p>
            <a:r>
              <a:rPr lang="en-US" dirty="0"/>
              <a:t>P802.1CF contributions</a:t>
            </a:r>
          </a:p>
          <a:p>
            <a:pPr lvl="1"/>
            <a:r>
              <a:rPr lang="en-US" dirty="0"/>
              <a:t>Access network </a:t>
            </a:r>
            <a:r>
              <a:rPr lang="en-US" dirty="0" smtClean="0"/>
              <a:t>Setup</a:t>
            </a:r>
          </a:p>
          <a:p>
            <a:pPr lvl="1"/>
            <a:r>
              <a:rPr lang="en-US" dirty="0" smtClean="0"/>
              <a:t>Authentication and trust establishment</a:t>
            </a:r>
          </a:p>
          <a:p>
            <a:pPr lvl="2"/>
            <a:r>
              <a:rPr lang="en-US" dirty="0">
                <a:hlinkClick r:id="rId4"/>
              </a:rPr>
              <a:t>https://</a:t>
            </a:r>
            <a:r>
              <a:rPr lang="en-US" dirty="0" smtClean="0">
                <a:hlinkClick r:id="rId4"/>
              </a:rPr>
              <a:t>mentor.ieee.org/omniran/dcn/16/omniran-16-0013-00-CF00-chapt-7-4-authentication-functional-description.docx</a:t>
            </a:r>
            <a:endParaRPr lang="en-US" dirty="0" smtClean="0"/>
          </a:p>
          <a:p>
            <a:pPr lvl="1"/>
            <a:r>
              <a:rPr lang="en-US" dirty="0" smtClean="0"/>
              <a:t>Data </a:t>
            </a:r>
            <a:r>
              <a:rPr lang="en-US" dirty="0"/>
              <a:t>path establishment, relocation and </a:t>
            </a:r>
            <a:r>
              <a:rPr lang="en-US" dirty="0" smtClean="0"/>
              <a:t>teardown</a:t>
            </a:r>
          </a:p>
          <a:p>
            <a:pPr lvl="1"/>
            <a:r>
              <a:rPr lang="en-US" dirty="0" smtClean="0"/>
              <a:t>Fault </a:t>
            </a:r>
            <a:r>
              <a:rPr lang="en-US" dirty="0"/>
              <a:t>diagnostics and </a:t>
            </a:r>
            <a:r>
              <a:rPr lang="en-US" dirty="0" smtClean="0"/>
              <a:t>maintenance</a:t>
            </a:r>
          </a:p>
          <a:p>
            <a:pPr lvl="2"/>
            <a:r>
              <a:rPr lang="en-US" dirty="0">
                <a:hlinkClick r:id="rId5"/>
              </a:rPr>
              <a:t>https://</a:t>
            </a:r>
            <a:r>
              <a:rPr lang="en-US" dirty="0" smtClean="0">
                <a:hlinkClick r:id="rId5"/>
              </a:rPr>
              <a:t>mentor.ieee.org/omniran/dcn/16/omniran-16-0012-00-CF00-ethernet-oam-survey-and-introducing-nms.pptx</a:t>
            </a:r>
            <a:endParaRPr lang="en-US" dirty="0" smtClean="0"/>
          </a:p>
          <a:p>
            <a:pPr lvl="1"/>
            <a:r>
              <a:rPr lang="en-US" dirty="0" smtClean="0"/>
              <a:t>other contributions</a:t>
            </a:r>
            <a:endParaRPr lang="en-US" dirty="0"/>
          </a:p>
          <a:p>
            <a:r>
              <a:rPr lang="en-US" dirty="0" smtClean="0"/>
              <a:t>Review </a:t>
            </a:r>
            <a:r>
              <a:rPr lang="en-US" dirty="0"/>
              <a:t>of </a:t>
            </a:r>
            <a:r>
              <a:rPr lang="en-US" dirty="0" smtClean="0"/>
              <a:t>802.1CF </a:t>
            </a:r>
            <a:r>
              <a:rPr lang="en-US" dirty="0"/>
              <a:t>editor’s draft</a:t>
            </a:r>
          </a:p>
          <a:p>
            <a:pPr lvl="1"/>
            <a:r>
              <a:rPr lang="en-US" dirty="0" smtClean="0"/>
              <a:t>Status update</a:t>
            </a:r>
            <a:endParaRPr lang="en-US" dirty="0"/>
          </a:p>
          <a:p>
            <a:r>
              <a:rPr lang="en-US" dirty="0"/>
              <a:t>Wi-Fi as component of 5G within the scope of P802.1CF</a:t>
            </a:r>
          </a:p>
          <a:p>
            <a:r>
              <a:rPr lang="en-US" dirty="0"/>
              <a:t>Agenda for the upcoming F2F meeting</a:t>
            </a:r>
          </a:p>
          <a:p>
            <a:r>
              <a:rPr lang="en-US" dirty="0"/>
              <a:t>AOB</a:t>
            </a:r>
          </a:p>
        </p:txBody>
      </p:sp>
    </p:spTree>
    <p:extLst>
      <p:ext uri="{BB962C8B-B14F-4D97-AF65-F5344CB8AC3E}">
        <p14:creationId xmlns:p14="http://schemas.microsoft.com/office/powerpoint/2010/main" val="283237095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#2</a:t>
            </a:r>
            <a:endParaRPr lang="en-US" dirty="0"/>
          </a:p>
        </p:txBody>
      </p:sp>
      <p:sp>
        <p:nvSpPr>
          <p:cNvPr id="4104" name="Rectangle 5"/>
          <p:cNvSpPr>
            <a:spLocks noGrp="1" noChangeArrowheads="1"/>
          </p:cNvSpPr>
          <p:nvPr>
            <p:ph idx="1"/>
          </p:nvPr>
        </p:nvSpPr>
        <p:spPr>
          <a:xfrm>
            <a:off x="457200" y="1295400"/>
            <a:ext cx="8229600" cy="4830763"/>
          </a:xfrm>
        </p:spPr>
        <p:txBody>
          <a:bodyPr>
            <a:normAutofit fontScale="77500" lnSpcReduction="20000"/>
          </a:bodyPr>
          <a:lstStyle/>
          <a:p>
            <a:r>
              <a:rPr lang="en-US" dirty="0"/>
              <a:t>Review of minutes</a:t>
            </a:r>
          </a:p>
          <a:p>
            <a:pPr lvl="1"/>
            <a:r>
              <a:rPr lang="en-US" dirty="0">
                <a:hlinkClick r:id="rId3"/>
              </a:rPr>
              <a:t>https://</a:t>
            </a:r>
            <a:r>
              <a:rPr lang="en-US" dirty="0" smtClean="0">
                <a:hlinkClick r:id="rId3"/>
              </a:rPr>
              <a:t>mentor.ieee.org/omniran/dcn/16/omniran-16-0010-00-00TG-jan-2016-f2f-meeting-minutes.docx</a:t>
            </a:r>
            <a:endParaRPr lang="en-US" dirty="0" smtClean="0"/>
          </a:p>
          <a:p>
            <a:pPr lvl="1"/>
            <a:endParaRPr lang="en-US" dirty="0"/>
          </a:p>
          <a:p>
            <a:r>
              <a:rPr lang="en-US" dirty="0"/>
              <a:t>Reports</a:t>
            </a:r>
          </a:p>
          <a:p>
            <a:pPr lvl="1"/>
            <a:r>
              <a:rPr lang="en-US" dirty="0" smtClean="0"/>
              <a:t>January EC F2F workshop</a:t>
            </a:r>
          </a:p>
          <a:p>
            <a:pPr lvl="2"/>
            <a:r>
              <a:rPr lang="en-US" dirty="0" smtClean="0"/>
              <a:t>Outcome see next slide</a:t>
            </a:r>
          </a:p>
          <a:p>
            <a:pPr lvl="2"/>
            <a:endParaRPr lang="en-US" dirty="0"/>
          </a:p>
          <a:p>
            <a:r>
              <a:rPr lang="en-US" dirty="0"/>
              <a:t>P802.1CF contributions</a:t>
            </a:r>
          </a:p>
          <a:p>
            <a:pPr lvl="1"/>
            <a:r>
              <a:rPr lang="en-US" dirty="0" smtClean="0"/>
              <a:t>Authentication and trust establishment</a:t>
            </a:r>
            <a:endParaRPr lang="en-US" dirty="0"/>
          </a:p>
          <a:p>
            <a:pPr lvl="2"/>
            <a:r>
              <a:rPr lang="en-US" dirty="0">
                <a:hlinkClick r:id="rId4"/>
              </a:rPr>
              <a:t>https://</a:t>
            </a:r>
            <a:r>
              <a:rPr lang="en-US" dirty="0" smtClean="0">
                <a:hlinkClick r:id="rId4"/>
              </a:rPr>
              <a:t>mentor.ieee.org/omniran/dcn/16/omniran-16-0013-00-CF00-chapt-7-4-authentication-functional-description.docx</a:t>
            </a:r>
            <a:endParaRPr lang="en-US" dirty="0" smtClean="0"/>
          </a:p>
          <a:p>
            <a:pPr lvl="2"/>
            <a:r>
              <a:rPr lang="en-US" dirty="0" smtClean="0"/>
              <a:t>Work in progress, requires further text and illustrations</a:t>
            </a:r>
          </a:p>
          <a:p>
            <a:pPr lvl="2"/>
            <a:r>
              <a:rPr lang="en-US" dirty="0" smtClean="0"/>
              <a:t>Text proposal will be completed until Macau F2F for review and discussions.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802 participation in 5G/IMT-2020</a:t>
            </a:r>
            <a:endParaRPr lang="en-US" dirty="0"/>
          </a:p>
        </p:txBody>
      </p:sp>
      <p:sp>
        <p:nvSpPr>
          <p:cNvPr id="6" name="Content Placeholder 5"/>
          <p:cNvSpPr>
            <a:spLocks noGrp="1"/>
          </p:cNvSpPr>
          <p:nvPr>
            <p:ph idx="1"/>
          </p:nvPr>
        </p:nvSpPr>
        <p:spPr/>
        <p:txBody>
          <a:bodyPr>
            <a:normAutofit fontScale="47500" lnSpcReduction="20000"/>
          </a:bodyPr>
          <a:lstStyle/>
          <a:p>
            <a:pPr marL="0" lvl="0" indent="0">
              <a:buNone/>
            </a:pPr>
            <a:r>
              <a:rPr lang="en-GB" altLang="en-US" dirty="0" smtClean="0"/>
              <a:t>On the Matter of 5G and IMT-2020,  the EC tentatively agreed (subject to ballot confirmation) to</a:t>
            </a:r>
            <a:r>
              <a:rPr lang="en-US" altLang="en-US" dirty="0" smtClean="0"/>
              <a:t> </a:t>
            </a:r>
            <a:r>
              <a:rPr lang="en-GB" altLang="en-US" dirty="0" smtClean="0"/>
              <a:t>form an EC standing committee:</a:t>
            </a:r>
          </a:p>
          <a:p>
            <a:endParaRPr lang="en-US" dirty="0" smtClean="0"/>
          </a:p>
          <a:p>
            <a:pPr marL="0" indent="0">
              <a:buNone/>
            </a:pPr>
            <a:r>
              <a:rPr lang="en-US" dirty="0" smtClean="0"/>
              <a:t>Scope:</a:t>
            </a:r>
          </a:p>
          <a:p>
            <a:r>
              <a:rPr lang="en-US" dirty="0" smtClean="0"/>
              <a:t>To provide a report on the following items to the EC:</a:t>
            </a:r>
          </a:p>
          <a:p>
            <a:pPr lvl="0"/>
            <a:r>
              <a:rPr lang="en-US" dirty="0" smtClean="0"/>
              <a:t>Costs and benefits of creating an IEEE 5G specification</a:t>
            </a:r>
          </a:p>
          <a:p>
            <a:pPr lvl="0"/>
            <a:r>
              <a:rPr lang="en-US" dirty="0" smtClean="0"/>
              <a:t>Costs and benefits of providing a proposal for IMT-2020, considering possible models of a proposal:  </a:t>
            </a:r>
          </a:p>
          <a:p>
            <a:pPr lvl="1"/>
            <a:r>
              <a:rPr lang="en-US" dirty="0" smtClean="0"/>
              <a:t>as a single technology,  </a:t>
            </a:r>
          </a:p>
          <a:p>
            <a:pPr lvl="1"/>
            <a:r>
              <a:rPr lang="en-US" dirty="0" smtClean="0"/>
              <a:t>as a set of technologies, </a:t>
            </a:r>
          </a:p>
          <a:p>
            <a:pPr lvl="1"/>
            <a:r>
              <a:rPr lang="en-US" dirty="0" smtClean="0"/>
              <a:t>or as one or more technologies within a proposal from external bodies (e.g., 3GPP)</a:t>
            </a:r>
          </a:p>
          <a:p>
            <a:r>
              <a:rPr lang="en-US" dirty="0" smtClean="0"/>
              <a:t>During its lifetime,  to act as the communication point with other IEEE organizations on this topic.</a:t>
            </a:r>
          </a:p>
          <a:p>
            <a:endParaRPr lang="en-US" dirty="0" smtClean="0"/>
          </a:p>
          <a:p>
            <a:pPr marL="0" indent="0">
              <a:buNone/>
            </a:pPr>
            <a:r>
              <a:rPr lang="en-US" dirty="0" smtClean="0"/>
              <a:t>Organization:</a:t>
            </a:r>
          </a:p>
          <a:p>
            <a:r>
              <a:rPr lang="en-US" dirty="0" smtClean="0"/>
              <a:t>The committee is chartered for 6 months (i.e.,  due July 2016 at the 802 plenary) as an EC SC (type 2).  Any 802 WG voting member may participate as a voting member of the committee.</a:t>
            </a:r>
          </a:p>
          <a:p>
            <a:endParaRPr lang="en-US" dirty="0" smtClean="0"/>
          </a:p>
          <a:p>
            <a:pPr marL="0" indent="0">
              <a:buNone/>
            </a:pPr>
            <a:r>
              <a:rPr lang="en-US" dirty="0" smtClean="0"/>
              <a:t>The EC chair Paul Nikolich assigned Glenn Parsons as chair of the committee. Sessions of the committee will likely take place on Monday evening and Tuesday evening.</a:t>
            </a:r>
            <a:endParaRPr lang="en-US" dirty="0"/>
          </a:p>
        </p:txBody>
      </p:sp>
    </p:spTree>
    <p:extLst>
      <p:ext uri="{BB962C8B-B14F-4D97-AF65-F5344CB8AC3E}">
        <p14:creationId xmlns:p14="http://schemas.microsoft.com/office/powerpoint/2010/main" val="735459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P802.1CF contributions</a:t>
            </a:r>
          </a:p>
          <a:p>
            <a:pPr lvl="1"/>
            <a:r>
              <a:rPr lang="en-US" dirty="0" smtClean="0"/>
              <a:t>Fault diagnostics and maintenance</a:t>
            </a:r>
          </a:p>
          <a:p>
            <a:pPr lvl="2"/>
            <a:r>
              <a:rPr lang="en-US" dirty="0">
                <a:hlinkClick r:id="rId2"/>
              </a:rPr>
              <a:t>https://</a:t>
            </a:r>
            <a:r>
              <a:rPr lang="en-US" dirty="0" smtClean="0">
                <a:hlinkClick r:id="rId2"/>
              </a:rPr>
              <a:t>mentor.ieee.org/omniran/dcn/16/omniran-16-0012-00-CF00-ethernet-oam-survey-and-introducing-nms.pptx</a:t>
            </a:r>
            <a:endParaRPr lang="en-US" dirty="0" smtClean="0"/>
          </a:p>
          <a:p>
            <a:pPr lvl="2"/>
            <a:r>
              <a:rPr lang="en-US" dirty="0" smtClean="0"/>
              <a:t>Highly appreciated presentation; discussion will continue in Macau F2F</a:t>
            </a:r>
          </a:p>
          <a:p>
            <a:pPr lvl="2"/>
            <a:r>
              <a:rPr lang="en-US" dirty="0" smtClean="0"/>
              <a:t>Concerns raised how co-location of NMS with SS would work out together with network slicing and NFV.</a:t>
            </a:r>
          </a:p>
          <a:p>
            <a:pPr lvl="2"/>
            <a:r>
              <a:rPr lang="en-US" dirty="0" smtClean="0"/>
              <a:t>Wang Hao explained that NMS across multiple operators is not covered by specifications. Only the requirements for the interface between NMS and EMS are usually specified.</a:t>
            </a:r>
          </a:p>
          <a:p>
            <a:pPr lvl="1"/>
            <a:r>
              <a:rPr lang="en-US" dirty="0" smtClean="0"/>
              <a:t>Other contributions</a:t>
            </a:r>
          </a:p>
          <a:p>
            <a:pPr lvl="2"/>
            <a:r>
              <a:rPr lang="en-US" dirty="0" smtClean="0"/>
              <a:t>None</a:t>
            </a:r>
          </a:p>
          <a:p>
            <a:r>
              <a:rPr lang="en-US" dirty="0" smtClean="0"/>
              <a:t>Review </a:t>
            </a:r>
            <a:r>
              <a:rPr lang="en-US" dirty="0"/>
              <a:t>of </a:t>
            </a:r>
            <a:r>
              <a:rPr lang="en-US" dirty="0" smtClean="0"/>
              <a:t>802.1CF </a:t>
            </a:r>
            <a:r>
              <a:rPr lang="en-US" dirty="0"/>
              <a:t>editor’s draft</a:t>
            </a:r>
          </a:p>
          <a:p>
            <a:pPr lvl="1"/>
            <a:r>
              <a:rPr lang="en-US" dirty="0" smtClean="0"/>
              <a:t>Status update</a:t>
            </a:r>
          </a:p>
          <a:p>
            <a:pPr lvl="2"/>
            <a:r>
              <a:rPr lang="en-US" dirty="0" smtClean="0"/>
              <a:t>Next revision will be created after Macau F2F</a:t>
            </a:r>
          </a:p>
          <a:p>
            <a:pPr lvl="2"/>
            <a:r>
              <a:rPr lang="en-US" dirty="0" smtClean="0"/>
              <a:t>Already many chapters populated with specification text (see next slide)</a:t>
            </a:r>
          </a:p>
          <a:p>
            <a:pPr lvl="2"/>
            <a:r>
              <a:rPr lang="en-US" dirty="0" smtClean="0"/>
              <a:t>Still a few chapters require initial contributions</a:t>
            </a:r>
          </a:p>
        </p:txBody>
      </p:sp>
    </p:spTree>
    <p:extLst>
      <p:ext uri="{BB962C8B-B14F-4D97-AF65-F5344CB8AC3E}">
        <p14:creationId xmlns:p14="http://schemas.microsoft.com/office/powerpoint/2010/main" val="1769320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588962"/>
          </a:xfrm>
        </p:spPr>
        <p:txBody>
          <a:bodyPr>
            <a:normAutofit fontScale="90000"/>
          </a:bodyPr>
          <a:lstStyle/>
          <a:p>
            <a:pPr>
              <a:defRPr/>
            </a:pPr>
            <a:r>
              <a:rPr lang="en-US" dirty="0"/>
              <a:t/>
            </a:r>
            <a:br>
              <a:rPr lang="en-US" dirty="0"/>
            </a:br>
            <a:r>
              <a:rPr lang="en-US" dirty="0" smtClean="0"/>
              <a:t>P802.1CF Draft </a:t>
            </a:r>
            <a:r>
              <a:rPr lang="en-US" dirty="0" err="1" smtClean="0"/>
              <a:t>ToC</a:t>
            </a:r>
            <a:r>
              <a:rPr lang="en-US" dirty="0"/>
              <a:t/>
            </a:r>
            <a:br>
              <a:rPr lang="en-US" dirty="0"/>
            </a:br>
            <a:endParaRPr lang="en-US" dirty="0"/>
          </a:p>
        </p:txBody>
      </p:sp>
      <p:cxnSp>
        <p:nvCxnSpPr>
          <p:cNvPr id="87042" name="Straight Connector 12"/>
          <p:cNvCxnSpPr>
            <a:cxnSpLocks noChangeShapeType="1"/>
          </p:cNvCxnSpPr>
          <p:nvPr/>
        </p:nvCxnSpPr>
        <p:spPr bwMode="auto">
          <a:xfrm>
            <a:off x="5486400" y="3113965"/>
            <a:ext cx="3316288" cy="0"/>
          </a:xfrm>
          <a:prstGeom prst="line">
            <a:avLst/>
          </a:prstGeom>
          <a:noFill/>
          <a:ln w="6350" algn="ctr">
            <a:solidFill>
              <a:schemeClr val="tx1"/>
            </a:solidFill>
            <a:prstDash val="dashDot"/>
            <a:round/>
            <a:headEnd type="none" w="sm" len="sm"/>
            <a:tailEnd type="none" w="sm" len="sm"/>
          </a:ln>
        </p:spPr>
      </p:cxnSp>
      <p:cxnSp>
        <p:nvCxnSpPr>
          <p:cNvPr id="87043" name="Straight Connector 13"/>
          <p:cNvCxnSpPr>
            <a:cxnSpLocks noChangeShapeType="1"/>
          </p:cNvCxnSpPr>
          <p:nvPr/>
        </p:nvCxnSpPr>
        <p:spPr bwMode="auto">
          <a:xfrm>
            <a:off x="5486400" y="1964255"/>
            <a:ext cx="3225800" cy="0"/>
          </a:xfrm>
          <a:prstGeom prst="line">
            <a:avLst/>
          </a:prstGeom>
          <a:noFill/>
          <a:ln w="6350" algn="ctr">
            <a:solidFill>
              <a:schemeClr val="tx1"/>
            </a:solidFill>
            <a:prstDash val="dashDot"/>
            <a:round/>
            <a:headEnd type="none" w="sm" len="sm"/>
            <a:tailEnd type="none" w="sm" len="sm"/>
          </a:ln>
        </p:spPr>
      </p:cxnSp>
      <p:pic>
        <p:nvPicPr>
          <p:cNvPr id="87044" name="Picture 7" descr="omniran-functions.png"/>
          <p:cNvPicPr>
            <a:picLocks noChangeAspect="1"/>
          </p:cNvPicPr>
          <p:nvPr/>
        </p:nvPicPr>
        <p:blipFill>
          <a:blip r:embed="rId2"/>
          <a:srcRect/>
          <a:stretch>
            <a:fillRect/>
          </a:stretch>
        </p:blipFill>
        <p:spPr bwMode="auto">
          <a:xfrm>
            <a:off x="5486400" y="3158970"/>
            <a:ext cx="3420535" cy="2522543"/>
          </a:xfrm>
          <a:prstGeom prst="rect">
            <a:avLst/>
          </a:prstGeom>
          <a:noFill/>
          <a:ln w="9525">
            <a:noFill/>
            <a:miter lim="800000"/>
            <a:headEnd/>
            <a:tailEnd/>
          </a:ln>
        </p:spPr>
      </p:pic>
      <p:sp>
        <p:nvSpPr>
          <p:cNvPr id="87045" name="Content Placeholder 2"/>
          <p:cNvSpPr>
            <a:spLocks noGrp="1"/>
          </p:cNvSpPr>
          <p:nvPr>
            <p:ph idx="1"/>
          </p:nvPr>
        </p:nvSpPr>
        <p:spPr>
          <a:xfrm>
            <a:off x="457200" y="1219200"/>
            <a:ext cx="6545263" cy="5224463"/>
          </a:xfrm>
        </p:spPr>
        <p:txBody>
          <a:bodyPr>
            <a:noAutofit/>
          </a:bodyPr>
          <a:lstStyle/>
          <a:p>
            <a:pPr>
              <a:lnSpc>
                <a:spcPct val="85000"/>
              </a:lnSpc>
              <a:spcBef>
                <a:spcPct val="0"/>
              </a:spcBef>
            </a:pPr>
            <a:r>
              <a:rPr lang="en-US" sz="1900" dirty="0" smtClean="0">
                <a:solidFill>
                  <a:schemeClr val="accent1"/>
                </a:solidFill>
              </a:rPr>
              <a:t>Overview</a:t>
            </a:r>
          </a:p>
          <a:p>
            <a:pPr>
              <a:lnSpc>
                <a:spcPct val="85000"/>
              </a:lnSpc>
              <a:spcBef>
                <a:spcPct val="0"/>
              </a:spcBef>
            </a:pPr>
            <a:r>
              <a:rPr lang="en-US" sz="1900" dirty="0" smtClean="0">
                <a:solidFill>
                  <a:schemeClr val="accent1"/>
                </a:solidFill>
              </a:rPr>
              <a:t>References, </a:t>
            </a:r>
            <a:r>
              <a:rPr lang="en-US" sz="1900" dirty="0">
                <a:solidFill>
                  <a:schemeClr val="accent1"/>
                </a:solidFill>
              </a:rPr>
              <a:t>d</a:t>
            </a:r>
            <a:r>
              <a:rPr lang="en-US" sz="1900" dirty="0" smtClean="0">
                <a:solidFill>
                  <a:schemeClr val="accent1"/>
                </a:solidFill>
              </a:rPr>
              <a:t>efinitions, </a:t>
            </a:r>
            <a:r>
              <a:rPr lang="en-US" sz="1900" dirty="0">
                <a:solidFill>
                  <a:schemeClr val="accent1"/>
                </a:solidFill>
              </a:rPr>
              <a:t>a</a:t>
            </a:r>
            <a:r>
              <a:rPr lang="en-US" sz="1900" dirty="0" smtClean="0">
                <a:solidFill>
                  <a:schemeClr val="accent1"/>
                </a:solidFill>
              </a:rPr>
              <a:t>cronyms and abbreviations</a:t>
            </a:r>
            <a:endParaRPr lang="en-US" sz="1900" dirty="0">
              <a:solidFill>
                <a:schemeClr val="accent1"/>
              </a:solidFill>
            </a:endParaRPr>
          </a:p>
          <a:p>
            <a:pPr>
              <a:lnSpc>
                <a:spcPct val="85000"/>
              </a:lnSpc>
              <a:spcBef>
                <a:spcPct val="0"/>
              </a:spcBef>
            </a:pPr>
            <a:r>
              <a:rPr lang="en-US" sz="1900" dirty="0" smtClean="0">
                <a:solidFill>
                  <a:schemeClr val="accent1"/>
                </a:solidFill>
              </a:rPr>
              <a:t>Conformance</a:t>
            </a:r>
          </a:p>
          <a:p>
            <a:pPr>
              <a:lnSpc>
                <a:spcPct val="85000"/>
              </a:lnSpc>
              <a:spcBef>
                <a:spcPct val="0"/>
              </a:spcBef>
            </a:pPr>
            <a:r>
              <a:rPr lang="en-US" sz="1900" dirty="0" smtClean="0">
                <a:solidFill>
                  <a:schemeClr val="accent1"/>
                </a:solidFill>
              </a:rPr>
              <a:t>Network Reference Model</a:t>
            </a:r>
          </a:p>
          <a:p>
            <a:pPr lvl="1">
              <a:lnSpc>
                <a:spcPct val="85000"/>
              </a:lnSpc>
              <a:spcBef>
                <a:spcPct val="0"/>
              </a:spcBef>
            </a:pPr>
            <a:r>
              <a:rPr lang="en-US" sz="1600" dirty="0" smtClean="0">
                <a:solidFill>
                  <a:schemeClr val="accent1"/>
                </a:solidFill>
              </a:rPr>
              <a:t>Basic concepts and terminology</a:t>
            </a:r>
          </a:p>
          <a:p>
            <a:pPr lvl="1">
              <a:lnSpc>
                <a:spcPct val="85000"/>
              </a:lnSpc>
              <a:spcBef>
                <a:spcPct val="0"/>
              </a:spcBef>
            </a:pPr>
            <a:r>
              <a:rPr lang="en-US" sz="1600" dirty="0" smtClean="0">
                <a:solidFill>
                  <a:schemeClr val="accent1"/>
                </a:solidFill>
              </a:rPr>
              <a:t>Overview of NRM</a:t>
            </a:r>
          </a:p>
          <a:p>
            <a:pPr lvl="1">
              <a:lnSpc>
                <a:spcPct val="85000"/>
              </a:lnSpc>
              <a:spcBef>
                <a:spcPct val="0"/>
              </a:spcBef>
            </a:pPr>
            <a:r>
              <a:rPr lang="en-US" sz="1600" dirty="0" smtClean="0">
                <a:solidFill>
                  <a:schemeClr val="accent1"/>
                </a:solidFill>
              </a:rPr>
              <a:t>Basic, enhanced and comprehensive NRM</a:t>
            </a:r>
          </a:p>
          <a:p>
            <a:pPr lvl="1">
              <a:lnSpc>
                <a:spcPct val="85000"/>
              </a:lnSpc>
              <a:spcBef>
                <a:spcPct val="0"/>
              </a:spcBef>
            </a:pPr>
            <a:r>
              <a:rPr lang="en-US" sz="1600" dirty="0" smtClean="0"/>
              <a:t>Deployment scenarios</a:t>
            </a:r>
          </a:p>
          <a:p>
            <a:pPr>
              <a:lnSpc>
                <a:spcPct val="85000"/>
              </a:lnSpc>
              <a:spcBef>
                <a:spcPct val="0"/>
              </a:spcBef>
            </a:pPr>
            <a:r>
              <a:rPr lang="en-US" sz="1900" dirty="0" smtClean="0"/>
              <a:t>Functional Design and Decomposition</a:t>
            </a:r>
          </a:p>
          <a:p>
            <a:pPr lvl="1">
              <a:lnSpc>
                <a:spcPct val="85000"/>
              </a:lnSpc>
              <a:spcBef>
                <a:spcPct val="0"/>
              </a:spcBef>
            </a:pPr>
            <a:r>
              <a:rPr lang="en-US" sz="1600" dirty="0" smtClean="0">
                <a:solidFill>
                  <a:schemeClr val="accent1"/>
                </a:solidFill>
              </a:rPr>
              <a:t>Access Network Setup </a:t>
            </a:r>
          </a:p>
          <a:p>
            <a:pPr lvl="1">
              <a:lnSpc>
                <a:spcPct val="85000"/>
              </a:lnSpc>
              <a:spcBef>
                <a:spcPct val="0"/>
              </a:spcBef>
            </a:pPr>
            <a:r>
              <a:rPr lang="en-US" sz="1600" dirty="0" smtClean="0">
                <a:solidFill>
                  <a:schemeClr val="accent1"/>
                </a:solidFill>
              </a:rPr>
              <a:t>Network Discovery and Selection</a:t>
            </a:r>
          </a:p>
          <a:p>
            <a:pPr lvl="1">
              <a:lnSpc>
                <a:spcPct val="85000"/>
              </a:lnSpc>
              <a:spcBef>
                <a:spcPct val="0"/>
              </a:spcBef>
            </a:pPr>
            <a:r>
              <a:rPr lang="en-US" sz="1600" dirty="0" smtClean="0"/>
              <a:t>Association and Disassociation</a:t>
            </a:r>
          </a:p>
          <a:p>
            <a:pPr lvl="1">
              <a:lnSpc>
                <a:spcPct val="85000"/>
              </a:lnSpc>
              <a:spcBef>
                <a:spcPct val="0"/>
              </a:spcBef>
            </a:pPr>
            <a:r>
              <a:rPr lang="en-US" sz="1600" dirty="0" smtClean="0">
                <a:solidFill>
                  <a:schemeClr val="accent1"/>
                </a:solidFill>
              </a:rPr>
              <a:t>Authentication and Trust Establishment</a:t>
            </a:r>
          </a:p>
          <a:p>
            <a:pPr lvl="1">
              <a:lnSpc>
                <a:spcPct val="85000"/>
              </a:lnSpc>
              <a:spcBef>
                <a:spcPct val="0"/>
              </a:spcBef>
            </a:pPr>
            <a:r>
              <a:rPr lang="en-US" sz="1600" dirty="0" smtClean="0">
                <a:solidFill>
                  <a:schemeClr val="accent1"/>
                </a:solidFill>
              </a:rPr>
              <a:t>Data path establishment, </a:t>
            </a:r>
            <a:br>
              <a:rPr lang="en-US" sz="1600" dirty="0" smtClean="0">
                <a:solidFill>
                  <a:schemeClr val="accent1"/>
                </a:solidFill>
              </a:rPr>
            </a:br>
            <a:r>
              <a:rPr lang="en-US" sz="1600" dirty="0" smtClean="0">
                <a:solidFill>
                  <a:schemeClr val="accent1"/>
                </a:solidFill>
              </a:rPr>
              <a:t>relocation and teardown</a:t>
            </a:r>
          </a:p>
          <a:p>
            <a:pPr lvl="1">
              <a:lnSpc>
                <a:spcPct val="85000"/>
              </a:lnSpc>
              <a:spcBef>
                <a:spcPct val="0"/>
              </a:spcBef>
            </a:pPr>
            <a:r>
              <a:rPr lang="en-US" sz="1600" dirty="0" smtClean="0"/>
              <a:t>Authorization, </a:t>
            </a:r>
            <a:r>
              <a:rPr lang="en-US" sz="1600" dirty="0" err="1" smtClean="0"/>
              <a:t>QoS</a:t>
            </a:r>
            <a:r>
              <a:rPr lang="en-US" sz="1600" dirty="0" smtClean="0"/>
              <a:t> and policy control</a:t>
            </a:r>
          </a:p>
          <a:p>
            <a:pPr lvl="1">
              <a:lnSpc>
                <a:spcPct val="85000"/>
              </a:lnSpc>
              <a:spcBef>
                <a:spcPct val="0"/>
              </a:spcBef>
            </a:pPr>
            <a:r>
              <a:rPr lang="en-US" sz="1600" dirty="0" smtClean="0"/>
              <a:t>Monitoring and statistics</a:t>
            </a:r>
          </a:p>
          <a:p>
            <a:pPr lvl="1">
              <a:lnSpc>
                <a:spcPct val="85000"/>
              </a:lnSpc>
              <a:spcBef>
                <a:spcPct val="0"/>
              </a:spcBef>
            </a:pPr>
            <a:r>
              <a:rPr lang="en-US" sz="1600" dirty="0" smtClean="0">
                <a:solidFill>
                  <a:schemeClr val="accent1"/>
                </a:solidFill>
              </a:rPr>
              <a:t>Fault diagnostics and maintenance</a:t>
            </a:r>
          </a:p>
          <a:p>
            <a:pPr>
              <a:lnSpc>
                <a:spcPct val="85000"/>
              </a:lnSpc>
              <a:spcBef>
                <a:spcPct val="0"/>
              </a:spcBef>
            </a:pPr>
            <a:r>
              <a:rPr lang="en-US" sz="1900" dirty="0" smtClean="0">
                <a:solidFill>
                  <a:schemeClr val="accent1"/>
                </a:solidFill>
              </a:rPr>
              <a:t>SDN Abstraction</a:t>
            </a:r>
            <a:r>
              <a:rPr lang="en-US" sz="1900" dirty="0" smtClean="0"/>
              <a:t>	</a:t>
            </a:r>
          </a:p>
          <a:p>
            <a:pPr>
              <a:lnSpc>
                <a:spcPct val="85000"/>
              </a:lnSpc>
              <a:spcBef>
                <a:spcPct val="0"/>
              </a:spcBef>
            </a:pPr>
            <a:r>
              <a:rPr lang="en-US" sz="1900" dirty="0" smtClean="0"/>
              <a:t>Annex:</a:t>
            </a:r>
          </a:p>
          <a:p>
            <a:pPr lvl="1">
              <a:lnSpc>
                <a:spcPct val="85000"/>
              </a:lnSpc>
              <a:spcBef>
                <a:spcPct val="0"/>
              </a:spcBef>
            </a:pPr>
            <a:r>
              <a:rPr lang="en-US" sz="1600" dirty="0" smtClean="0"/>
              <a:t>PICS pro-forma</a:t>
            </a:r>
          </a:p>
          <a:p>
            <a:pPr lvl="1">
              <a:lnSpc>
                <a:spcPct val="85000"/>
              </a:lnSpc>
              <a:spcBef>
                <a:spcPct val="0"/>
              </a:spcBef>
            </a:pPr>
            <a:r>
              <a:rPr lang="en-US" sz="1600" dirty="0" smtClean="0"/>
              <a:t>Privacy Engineering</a:t>
            </a:r>
          </a:p>
          <a:p>
            <a:pPr lvl="1">
              <a:lnSpc>
                <a:spcPct val="85000"/>
              </a:lnSpc>
              <a:spcBef>
                <a:spcPct val="0"/>
              </a:spcBef>
            </a:pPr>
            <a:r>
              <a:rPr lang="en-US" sz="1600" dirty="0" smtClean="0">
                <a:solidFill>
                  <a:schemeClr val="accent1"/>
                </a:solidFill>
              </a:rPr>
              <a:t>Applicability to non-IEEE 802 PHY layer technologies</a:t>
            </a:r>
          </a:p>
          <a:p>
            <a:pPr lvl="1">
              <a:lnSpc>
                <a:spcPct val="85000"/>
              </a:lnSpc>
              <a:spcBef>
                <a:spcPct val="0"/>
              </a:spcBef>
            </a:pPr>
            <a:r>
              <a:rPr lang="en-US" sz="1600" dirty="0" smtClean="0"/>
              <a:t>Bibliography</a:t>
            </a:r>
          </a:p>
        </p:txBody>
      </p:sp>
      <p:pic>
        <p:nvPicPr>
          <p:cNvPr id="87046" name="Picture 8" descr="150507-nrm.png"/>
          <p:cNvPicPr>
            <a:picLocks noChangeAspect="1"/>
          </p:cNvPicPr>
          <p:nvPr/>
        </p:nvPicPr>
        <p:blipFill>
          <a:blip r:embed="rId3"/>
          <a:srcRect/>
          <a:stretch>
            <a:fillRect/>
          </a:stretch>
        </p:blipFill>
        <p:spPr bwMode="auto">
          <a:xfrm>
            <a:off x="6027105" y="1971971"/>
            <a:ext cx="2204755" cy="1151065"/>
          </a:xfrm>
          <a:prstGeom prst="rect">
            <a:avLst/>
          </a:prstGeom>
          <a:noFill/>
          <a:ln w="9525">
            <a:noFill/>
            <a:miter lim="800000"/>
            <a:headEnd/>
            <a:tailEnd/>
          </a:ln>
        </p:spPr>
      </p:pic>
    </p:spTree>
    <p:extLst>
      <p:ext uri="{BB962C8B-B14F-4D97-AF65-F5344CB8AC3E}">
        <p14:creationId xmlns:p14="http://schemas.microsoft.com/office/powerpoint/2010/main" val="35701029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#4</a:t>
            </a:r>
            <a:endParaRPr lang="en-US" dirty="0"/>
          </a:p>
        </p:txBody>
      </p:sp>
      <p:sp>
        <p:nvSpPr>
          <p:cNvPr id="3" name="Content Placeholder 2"/>
          <p:cNvSpPr>
            <a:spLocks noGrp="1"/>
          </p:cNvSpPr>
          <p:nvPr>
            <p:ph idx="1"/>
          </p:nvPr>
        </p:nvSpPr>
        <p:spPr/>
        <p:txBody>
          <a:bodyPr>
            <a:normAutofit fontScale="70000" lnSpcReduction="20000"/>
          </a:bodyPr>
          <a:lstStyle/>
          <a:p>
            <a:r>
              <a:rPr lang="en-US" dirty="0"/>
              <a:t>Wi-Fi as component of 5G within the scope of </a:t>
            </a:r>
            <a:r>
              <a:rPr lang="en-US" dirty="0" smtClean="0"/>
              <a:t>P802.1CF</a:t>
            </a:r>
          </a:p>
          <a:p>
            <a:pPr lvl="1"/>
            <a:r>
              <a:rPr lang="en-US" dirty="0" smtClean="0"/>
              <a:t>Nothing more to share. Discussion will continue in EC SC</a:t>
            </a:r>
          </a:p>
          <a:p>
            <a:pPr lvl="1"/>
            <a:endParaRPr lang="en-US" dirty="0"/>
          </a:p>
          <a:p>
            <a:r>
              <a:rPr lang="en-US" dirty="0"/>
              <a:t>Agenda for the upcoming F2F </a:t>
            </a:r>
            <a:r>
              <a:rPr lang="en-US" dirty="0" smtClean="0"/>
              <a:t>meeting</a:t>
            </a:r>
          </a:p>
          <a:p>
            <a:pPr lvl="1"/>
            <a:r>
              <a:rPr lang="en-US" dirty="0" smtClean="0"/>
              <a:t>Agenda proposal and session graphics on next two slides</a:t>
            </a:r>
          </a:p>
          <a:p>
            <a:pPr lvl="1"/>
            <a:r>
              <a:rPr lang="en-US" dirty="0" smtClean="0"/>
              <a:t>Special session on access network virtualization</a:t>
            </a:r>
          </a:p>
          <a:p>
            <a:pPr lvl="2"/>
            <a:r>
              <a:rPr lang="en-US" dirty="0" smtClean="0"/>
              <a:t>No demand for further agenda items raised.</a:t>
            </a:r>
          </a:p>
          <a:p>
            <a:pPr lvl="1"/>
            <a:endParaRPr lang="en-US" dirty="0"/>
          </a:p>
          <a:p>
            <a:r>
              <a:rPr lang="en-US" dirty="0" smtClean="0"/>
              <a:t>AOB</a:t>
            </a:r>
          </a:p>
          <a:p>
            <a:pPr lvl="1"/>
            <a:r>
              <a:rPr lang="en-US" dirty="0" smtClean="0"/>
              <a:t>OmniRAN will meet at the 802.1 interim in Budapest in May 2016</a:t>
            </a:r>
          </a:p>
          <a:p>
            <a:pPr lvl="2"/>
            <a:r>
              <a:rPr lang="en-US" dirty="0" smtClean="0"/>
              <a:t>If key stakeholder can come to Budapest, the SDN chapter will be one of the major topics</a:t>
            </a:r>
          </a:p>
          <a:p>
            <a:pPr lvl="1"/>
            <a:endParaRPr lang="en-US" dirty="0"/>
          </a:p>
          <a:p>
            <a:r>
              <a:rPr lang="en-US" dirty="0" smtClean="0"/>
              <a:t>Meeting adjourned by chair at 11:20AM ET</a:t>
            </a:r>
            <a:endParaRPr lang="en-US" dirty="0"/>
          </a:p>
          <a:p>
            <a:endParaRPr lang="en-US" dirty="0"/>
          </a:p>
        </p:txBody>
      </p:sp>
    </p:spTree>
    <p:extLst>
      <p:ext uri="{BB962C8B-B14F-4D97-AF65-F5344CB8AC3E}">
        <p14:creationId xmlns:p14="http://schemas.microsoft.com/office/powerpoint/2010/main" val="2271059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March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681453890"/>
              </p:ext>
            </p:extLst>
          </p:nvPr>
        </p:nvGraphicFramePr>
        <p:xfrm>
          <a:off x="381000" y="1014102"/>
          <a:ext cx="8305800" cy="541981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3/14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3/15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3/16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3/17</a:t>
                      </a:r>
                      <a:endParaRPr lang="en-US" sz="1800" dirty="0">
                        <a:solidFill>
                          <a:schemeClr val="tx2"/>
                        </a:solidFill>
                      </a:endParaRPr>
                    </a:p>
                  </a:txBody>
                  <a:tcPr marL="0" marR="0" marT="0" marB="0">
                    <a:solidFill>
                      <a:schemeClr val="bg1"/>
                    </a:solidFill>
                  </a:tcPr>
                </a:tc>
                <a:tc>
                  <a:txBody>
                    <a:bodyPr/>
                    <a:lstStyle/>
                    <a:p>
                      <a:pPr algn="ctr"/>
                      <a:r>
                        <a:rPr lang="en-US" sz="1800" smtClean="0">
                          <a:solidFill>
                            <a:schemeClr val="tx2"/>
                          </a:solidFill>
                        </a:rPr>
                        <a:t>Fri</a:t>
                      </a:r>
                      <a:r>
                        <a:rPr lang="en-US" sz="1800" baseline="0" smtClean="0">
                          <a:solidFill>
                            <a:schemeClr val="tx2"/>
                          </a:solidFill>
                        </a:rPr>
                        <a:t> 3</a:t>
                      </a:r>
                      <a:r>
                        <a:rPr lang="en-US" sz="1800" smtClean="0">
                          <a:solidFill>
                            <a:schemeClr val="tx2"/>
                          </a:solidFill>
                        </a:rPr>
                        <a:t>/18</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WGs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rgbClr val="FFFFFF"/>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smtClean="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14400">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0" marB="0">
                    <a:no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noFill/>
                  </a:tcPr>
                </a:tc>
              </a:tr>
              <a:tr h="228600">
                <a:tc rowSpan="2">
                  <a:txBody>
                    <a:bodyPr/>
                    <a:lstStyle/>
                    <a:p>
                      <a:pPr algn="r"/>
                      <a:r>
                        <a:rPr lang="en-US" sz="1500" dirty="0" smtClean="0"/>
                        <a:t>13:30</a:t>
                      </a:r>
                      <a:endParaRPr lang="en-US" sz="900" dirty="0" smtClean="0"/>
                    </a:p>
                    <a:p>
                      <a:pPr algn="r"/>
                      <a:endParaRPr lang="en-US" sz="1500" dirty="0" smtClean="0"/>
                    </a:p>
                    <a:p>
                      <a:pPr algn="r"/>
                      <a:endParaRPr lang="en-US" sz="15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bg1"/>
                    </a:solidFill>
                  </a:tcPr>
                </a:tc>
                <a:tc rowSpan="4">
                  <a:txBody>
                    <a:bodyPr/>
                    <a:lstStyle/>
                    <a:p>
                      <a:endParaRPr lang="en-US" sz="1400" dirty="0"/>
                    </a:p>
                  </a:txBody>
                  <a:tcPr marL="36000" marR="36000" marT="36000" marB="36000">
                    <a:no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35673220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March 2016 F2F</a:t>
            </a:r>
          </a:p>
        </p:txBody>
      </p:sp>
      <p:sp>
        <p:nvSpPr>
          <p:cNvPr id="3" name="Content Placeholder 2"/>
          <p:cNvSpPr>
            <a:spLocks noGrp="1"/>
          </p:cNvSpPr>
          <p:nvPr>
            <p:ph idx="1"/>
          </p:nvPr>
        </p:nvSpPr>
        <p:spPr/>
        <p:txBody>
          <a:bodyPr>
            <a:normAutofit fontScale="62500" lnSpcReduction="20000"/>
          </a:bodyPr>
          <a:lstStyle/>
          <a:p>
            <a:r>
              <a:rPr lang="en-US" dirty="0" smtClean="0"/>
              <a:t>Review of minutes</a:t>
            </a:r>
          </a:p>
          <a:p>
            <a:r>
              <a:rPr lang="en-US" dirty="0" smtClean="0"/>
              <a:t>Reports</a:t>
            </a:r>
          </a:p>
          <a:p>
            <a:r>
              <a:rPr lang="en-US" dirty="0" smtClean="0"/>
              <a:t>New P802.1CF contributions</a:t>
            </a:r>
          </a:p>
          <a:p>
            <a:pPr lvl="1"/>
            <a:r>
              <a:rPr lang="en-US" dirty="0"/>
              <a:t>Fault diagnostics and </a:t>
            </a:r>
            <a:r>
              <a:rPr lang="en-US" dirty="0" smtClean="0"/>
              <a:t>maintenance</a:t>
            </a:r>
          </a:p>
          <a:p>
            <a:pPr lvl="1"/>
            <a:r>
              <a:rPr lang="en-US" dirty="0" smtClean="0"/>
              <a:t>Functional design and decomposition</a:t>
            </a:r>
          </a:p>
          <a:p>
            <a:pPr lvl="1"/>
            <a:r>
              <a:rPr lang="en-US" dirty="0" smtClean="0"/>
              <a:t>Deployment scenarios</a:t>
            </a:r>
          </a:p>
          <a:p>
            <a:r>
              <a:rPr lang="en-US" dirty="0" smtClean="0"/>
              <a:t>Representing access network virtualization in P802.1CF</a:t>
            </a:r>
          </a:p>
          <a:p>
            <a:pPr lvl="1"/>
            <a:r>
              <a:rPr lang="en-US" dirty="0" smtClean="0"/>
              <a:t>Models, approaches</a:t>
            </a:r>
          </a:p>
          <a:p>
            <a:pPr lvl="1"/>
            <a:r>
              <a:rPr lang="en-US" dirty="0" smtClean="0"/>
              <a:t>Network reference model amendments</a:t>
            </a:r>
          </a:p>
          <a:p>
            <a:r>
              <a:rPr lang="en-US" dirty="0" smtClean="0"/>
              <a:t>Review </a:t>
            </a:r>
            <a:r>
              <a:rPr lang="en-US" dirty="0"/>
              <a:t>of 802.1CF editor’s draft</a:t>
            </a:r>
          </a:p>
          <a:p>
            <a:pPr lvl="1"/>
            <a:r>
              <a:rPr lang="en-US" dirty="0"/>
              <a:t>Comment resolution</a:t>
            </a:r>
          </a:p>
          <a:p>
            <a:r>
              <a:rPr lang="en-US" dirty="0" smtClean="0"/>
              <a:t>Wi-Fi as component of 5G within the scope of P802.1CF</a:t>
            </a:r>
          </a:p>
          <a:p>
            <a:r>
              <a:rPr lang="en-US" dirty="0" smtClean="0"/>
              <a:t>Project planning</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458200" cy="4525963"/>
          </a:xfrm>
        </p:spPr>
        <p:txBody>
          <a:bodyPr>
            <a:normAutofit fontScale="70000" lnSpcReduction="20000"/>
          </a:bodyPr>
          <a:lstStyle/>
          <a:p>
            <a:r>
              <a:rPr lang="en-GB" dirty="0" smtClean="0"/>
              <a:t>Tuesday, February 23</a:t>
            </a:r>
            <a:r>
              <a:rPr lang="en-GB" baseline="30000" dirty="0" smtClean="0"/>
              <a:t>rd</a:t>
            </a:r>
            <a:r>
              <a:rPr lang="en-GB" dirty="0" smtClean="0"/>
              <a:t> </a:t>
            </a:r>
            <a:r>
              <a:rPr lang="en-US" dirty="0" smtClean="0"/>
              <a:t>, 2016 at 10:00-11:00am ET</a:t>
            </a:r>
          </a:p>
          <a:p>
            <a:endParaRPr lang="en-US" dirty="0" smtClean="0"/>
          </a:p>
          <a:p>
            <a:r>
              <a:rPr lang="en-US" dirty="0" smtClean="0"/>
              <a:t>Join </a:t>
            </a:r>
            <a:r>
              <a:rPr lang="en-US" dirty="0"/>
              <a:t>WebEx meeting:</a:t>
            </a:r>
          </a:p>
          <a:p>
            <a:pPr lvl="1"/>
            <a:r>
              <a:rPr lang="en-US" u="sng" dirty="0" smtClean="0">
                <a:hlinkClick r:id="rId3"/>
              </a:rPr>
              <a:t>https</a:t>
            </a:r>
            <a:r>
              <a:rPr lang="en-US" u="sng" dirty="0">
                <a:hlinkClick r:id="rId3"/>
              </a:rPr>
              <a:t>://</a:t>
            </a:r>
            <a:r>
              <a:rPr lang="en-US" u="sng" dirty="0" smtClean="0">
                <a:hlinkClick r:id="rId3"/>
              </a:rPr>
              <a:t>nokiameetings.webex.com/nokiameetings/j.php?MTID=macc6bd1761579f1492673af6e7a0567b</a:t>
            </a:r>
            <a:endParaRPr lang="en-US" dirty="0"/>
          </a:p>
          <a:p>
            <a:pPr lvl="2"/>
            <a:r>
              <a:rPr lang="en-US" dirty="0"/>
              <a:t>Meeting number: 952 537 563</a:t>
            </a:r>
          </a:p>
          <a:p>
            <a:pPr lvl="2"/>
            <a:r>
              <a:rPr lang="en-US" dirty="0"/>
              <a:t>Meeting password:qn8WRQ23</a:t>
            </a:r>
          </a:p>
          <a:p>
            <a:endParaRPr lang="en-US" dirty="0" smtClean="0"/>
          </a:p>
          <a:p>
            <a:r>
              <a:rPr lang="en-US" dirty="0" smtClean="0"/>
              <a:t>Join </a:t>
            </a:r>
            <a:r>
              <a:rPr lang="en-US" dirty="0"/>
              <a:t>by phone</a:t>
            </a:r>
          </a:p>
          <a:p>
            <a:pPr lvl="1"/>
            <a:r>
              <a:rPr lang="en-US" dirty="0"/>
              <a:t>+498938037488 Germany</a:t>
            </a:r>
          </a:p>
          <a:p>
            <a:pPr lvl="1"/>
            <a:r>
              <a:rPr lang="en-US" dirty="0"/>
              <a:t>Access code: 952 537 563</a:t>
            </a:r>
          </a:p>
          <a:p>
            <a:pPr lvl="1"/>
            <a:r>
              <a:rPr lang="en-US" dirty="0" smtClean="0"/>
              <a:t>Global </a:t>
            </a:r>
            <a:r>
              <a:rPr lang="en-US" dirty="0"/>
              <a:t>call-in </a:t>
            </a:r>
            <a:r>
              <a:rPr lang="en-US" dirty="0" smtClean="0"/>
              <a:t>numbers</a:t>
            </a:r>
            <a:endParaRPr lang="en-US" dirty="0"/>
          </a:p>
          <a:p>
            <a:pPr lvl="2"/>
            <a:r>
              <a:rPr lang="en-US" u="sng" dirty="0" smtClean="0">
                <a:hlinkClick r:id="rId4"/>
              </a:rPr>
              <a:t>https</a:t>
            </a:r>
            <a:r>
              <a:rPr lang="en-US" u="sng" dirty="0">
                <a:hlinkClick r:id="rId4"/>
              </a:rPr>
              <a:t>://</a:t>
            </a:r>
            <a:r>
              <a:rPr lang="en-US" u="sng" dirty="0" smtClean="0">
                <a:hlinkClick r:id="rId4"/>
              </a:rPr>
              <a:t>nokiameetings.webex.com/nokiameetings/globalcallin.php?serviceType=MC&amp;ED=426409707&amp;tollFree=0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57200" y="274638"/>
            <a:ext cx="8229600" cy="715962"/>
          </a:xfrm>
        </p:spPr>
        <p:txBody>
          <a:bodyPr/>
          <a:lstStyle/>
          <a:p>
            <a:r>
              <a:rPr lang="en-US" altLang="en-US" dirty="0" smtClean="0"/>
              <a:t>Instructions for the chair</a:t>
            </a:r>
          </a:p>
        </p:txBody>
      </p:sp>
      <p:sp>
        <p:nvSpPr>
          <p:cNvPr id="7170" name="Rectangle 1027"/>
          <p:cNvSpPr>
            <a:spLocks noGrp="1" noChangeArrowheads="1"/>
          </p:cNvSpPr>
          <p:nvPr>
            <p:ph idx="1"/>
          </p:nvPr>
        </p:nvSpPr>
        <p:spPr>
          <a:xfrm>
            <a:off x="457200" y="1143000"/>
            <a:ext cx="8229600" cy="5181600"/>
          </a:xfrm>
        </p:spPr>
        <p:txBody>
          <a:bodyPr>
            <a:normAutofit fontScale="55000" lnSpcReduction="20000"/>
          </a:bodyPr>
          <a:lstStyle/>
          <a:p>
            <a:r>
              <a:rPr lang="en-US" altLang="en-US" sz="2900" dirty="0" smtClean="0"/>
              <a:t>The IEEE-SA strongly recommends that at each WG meeting the chair or a designee:</a:t>
            </a:r>
          </a:p>
          <a:p>
            <a:pPr lvl="1"/>
            <a:r>
              <a:rPr lang="en-US" altLang="en-US" dirty="0" smtClean="0"/>
              <a:t>Show slides #1 through #4 of this presentation</a:t>
            </a:r>
          </a:p>
          <a:p>
            <a:pPr lvl="1"/>
            <a:r>
              <a:rPr lang="en-US" altLang="en-US" dirty="0" smtClean="0"/>
              <a:t>Advise the WG attendees that: </a:t>
            </a:r>
          </a:p>
          <a:p>
            <a:pPr lvl="2"/>
            <a:r>
              <a:rPr lang="en-US" altLang="en-US" dirty="0" smtClean="0"/>
              <a:t>The IEEE’s patent policy is described in Clause 6 of the IEEE-SA Standards Board Bylaws;</a:t>
            </a:r>
          </a:p>
          <a:p>
            <a:pPr lvl="2"/>
            <a:r>
              <a:rPr lang="en-US" altLang="en-US" dirty="0" smtClean="0"/>
              <a:t>Early identification of patent claims which may be essential for the use of standards under development is strongly encouraged; </a:t>
            </a:r>
          </a:p>
          <a:p>
            <a:pPr lvl="2"/>
            <a:r>
              <a:rPr lang="en-US" altLang="en-US"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lvl="1"/>
            <a:r>
              <a:rPr lang="en-US" altLang="en-US" dirty="0" smtClean="0"/>
              <a:t>Instruct the WG Secretary to record in the minutes of the relevant WG meeting: </a:t>
            </a:r>
          </a:p>
          <a:p>
            <a:pPr lvl="2"/>
            <a:r>
              <a:rPr lang="en-US" altLang="en-US" dirty="0" smtClean="0"/>
              <a:t>That the foregoing information was provided and that slides 1 through 4 (and this slide 0, if applicable) were shown; </a:t>
            </a:r>
          </a:p>
          <a:p>
            <a:pPr lvl="2"/>
            <a:r>
              <a:rPr lang="en-US" altLang="en-US"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r>
              <a:rPr lang="en-US" altLang="en-US" dirty="0" smtClean="0"/>
              <a:t>Any responses that were given, specifically the patent claim(s)/patent application claim(s) and/or the holder of the patent claim(s)/patent application claim(s) that were identified (if any) and by whom.</a:t>
            </a:r>
          </a:p>
          <a:p>
            <a:pPr lvl="1"/>
            <a:r>
              <a:rPr lang="en-US" altLang="en-US" dirty="0" smtClean="0"/>
              <a:t>The WG Chair shall ensure that a request is made to any identified holders of potential essential patent claim(s) to complete and submit a Letter of Assurance.</a:t>
            </a:r>
          </a:p>
          <a:p>
            <a:pPr lvl="1"/>
            <a:r>
              <a:rPr lang="en-US" altLang="en-US" dirty="0" smtClean="0"/>
              <a:t>It is recommended that the WG chair review the guidance in IEEE-SA Standards Board Operations Manual 6.3.5 and in FAQs 14 and 15 on inclusion of potential Essential Patent Claims by incorporation or by reference. </a:t>
            </a:r>
          </a:p>
          <a:p>
            <a:pPr lvl="1"/>
            <a:r>
              <a:rPr lang="en-US" altLang="en-US"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GB" altLang="en-US" sz="3200" b="1" u="sng">
              <a:solidFill>
                <a:srgbClr val="000099"/>
              </a:solidFill>
              <a:latin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Clr>
                <a:srgbClr val="CC3300"/>
              </a:buClr>
              <a:buSzPct val="50000"/>
              <a:buFont typeface="Monotype Sorts"/>
              <a:buChar char="l"/>
            </a:pPr>
            <a:endParaRPr lang="en-GB" altLang="en-US" sz="1800">
              <a:solidFill>
                <a:srgbClr val="000099"/>
              </a:solidFill>
              <a:latin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 proposal</a:t>
            </a:r>
            <a:endParaRPr lang="en-US" dirty="0"/>
          </a:p>
        </p:txBody>
      </p:sp>
      <p:sp>
        <p:nvSpPr>
          <p:cNvPr id="4104" name="Rectangle 5"/>
          <p:cNvSpPr>
            <a:spLocks noGrp="1" noChangeArrowheads="1"/>
          </p:cNvSpPr>
          <p:nvPr>
            <p:ph type="body" idx="1"/>
          </p:nvPr>
        </p:nvSpPr>
        <p:spPr/>
        <p:txBody>
          <a:bodyPr>
            <a:noAutofit/>
          </a:bodyPr>
          <a:lstStyle/>
          <a:p>
            <a:r>
              <a:rPr lang="en-US" sz="2400" dirty="0" smtClean="0"/>
              <a:t>Agenda bashing</a:t>
            </a:r>
          </a:p>
          <a:p>
            <a:r>
              <a:rPr lang="en-US" sz="2400" dirty="0" smtClean="0"/>
              <a:t>Review of minutes</a:t>
            </a:r>
          </a:p>
          <a:p>
            <a:r>
              <a:rPr lang="en-US" sz="2400" dirty="0" smtClean="0"/>
              <a:t>Reports</a:t>
            </a:r>
          </a:p>
          <a:p>
            <a:r>
              <a:rPr lang="en-US" sz="2400" dirty="0" smtClean="0"/>
              <a:t>P802.1CF contributions</a:t>
            </a:r>
            <a:endParaRPr lang="en-US" sz="2400" dirty="0"/>
          </a:p>
          <a:p>
            <a:r>
              <a:rPr lang="en-US" sz="2400" dirty="0" smtClean="0"/>
              <a:t>Review </a:t>
            </a:r>
            <a:r>
              <a:rPr lang="en-US" sz="2400" dirty="0"/>
              <a:t>of </a:t>
            </a:r>
            <a:r>
              <a:rPr lang="en-US" sz="2400" dirty="0" smtClean="0"/>
              <a:t>802.1CF </a:t>
            </a:r>
            <a:r>
              <a:rPr lang="en-US" sz="2400" dirty="0"/>
              <a:t>editor’s </a:t>
            </a:r>
            <a:r>
              <a:rPr lang="en-US" sz="2400" dirty="0" smtClean="0"/>
              <a:t>draft</a:t>
            </a:r>
          </a:p>
          <a:p>
            <a:r>
              <a:rPr lang="en-US" sz="2400" dirty="0" smtClean="0"/>
              <a:t>Wi-Fi </a:t>
            </a:r>
            <a:r>
              <a:rPr lang="en-US" sz="2400" dirty="0"/>
              <a:t>as component of 5G within the scope of </a:t>
            </a:r>
            <a:r>
              <a:rPr lang="en-US" sz="2400" dirty="0" smtClean="0"/>
              <a:t>P802.1CF</a:t>
            </a:r>
          </a:p>
          <a:p>
            <a:r>
              <a:rPr lang="en-US" sz="2400" dirty="0" smtClean="0"/>
              <a:t>Agenda </a:t>
            </a:r>
            <a:r>
              <a:rPr lang="en-US" sz="2400" dirty="0"/>
              <a:t>for the upcoming F2F </a:t>
            </a:r>
            <a:r>
              <a:rPr lang="en-US" sz="2400" dirty="0" smtClean="0"/>
              <a:t>meeting</a:t>
            </a:r>
          </a:p>
          <a:p>
            <a:r>
              <a:rPr lang="en-US" sz="2400" dirty="0" smtClean="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831</TotalTime>
  <Words>1614</Words>
  <Application>Microsoft Office PowerPoint</Application>
  <PresentationFormat>On-screen Show (4:3)</PresentationFormat>
  <Paragraphs>277</Paragraphs>
  <Slides>19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ＭＳ Ｐゴシック</vt:lpstr>
      <vt:lpstr>Arial</vt:lpstr>
      <vt:lpstr>Helvetica</vt:lpstr>
      <vt:lpstr>Monotype Sorts</vt:lpstr>
      <vt:lpstr>Times</vt:lpstr>
      <vt:lpstr>Times New Roman</vt:lpstr>
      <vt:lpstr>Template</vt:lpstr>
      <vt:lpstr>IEEE 802.1 OmniRAN TG February 23rd , 2016 Conference Call</vt:lpstr>
      <vt:lpstr>Conference Call</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Agenda proposal</vt:lpstr>
      <vt:lpstr>Business#1</vt:lpstr>
      <vt:lpstr>Call for Potentially Essential Patents</vt:lpstr>
      <vt:lpstr>Agenda</vt:lpstr>
      <vt:lpstr>Business #2</vt:lpstr>
      <vt:lpstr>IEEE 802 participation in 5G/IMT-2020</vt:lpstr>
      <vt:lpstr>Business #3</vt:lpstr>
      <vt:lpstr> P802.1CF Draft ToC </vt:lpstr>
      <vt:lpstr>Business #4</vt:lpstr>
      <vt:lpstr>March 2016 Agenda Graphics</vt:lpstr>
      <vt:lpstr>Agenda proposal for March 2016 F2F</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272</cp:revision>
  <cp:lastPrinted>1998-02-10T13:28:06Z</cp:lastPrinted>
  <dcterms:created xsi:type="dcterms:W3CDTF">2011-12-30T17:06:23Z</dcterms:created>
  <dcterms:modified xsi:type="dcterms:W3CDTF">2016-03-07T10:02:19Z</dcterms:modified>
</cp:coreProperties>
</file>