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4"/>
  </p:notesMasterIdLst>
  <p:sldIdLst>
    <p:sldId id="256" r:id="rId2"/>
    <p:sldId id="258" r:id="rId3"/>
    <p:sldId id="619" r:id="rId4"/>
    <p:sldId id="618" r:id="rId5"/>
    <p:sldId id="260" r:id="rId6"/>
    <p:sldId id="262" r:id="rId7"/>
    <p:sldId id="266" r:id="rId8"/>
    <p:sldId id="267" r:id="rId9"/>
    <p:sldId id="264" r:id="rId10"/>
    <p:sldId id="268" r:id="rId11"/>
    <p:sldId id="269" r:id="rId12"/>
    <p:sldId id="272" r:id="rId13"/>
    <p:sldId id="306" r:id="rId14"/>
    <p:sldId id="270" r:id="rId15"/>
    <p:sldId id="1369" r:id="rId16"/>
    <p:sldId id="276" r:id="rId17"/>
    <p:sldId id="271" r:id="rId18"/>
    <p:sldId id="279" r:id="rId19"/>
    <p:sldId id="277" r:id="rId20"/>
    <p:sldId id="1371" r:id="rId21"/>
    <p:sldId id="1370" r:id="rId22"/>
    <p:sldId id="280" r:id="rId23"/>
    <p:sldId id="282" r:id="rId24"/>
    <p:sldId id="283" r:id="rId25"/>
    <p:sldId id="284" r:id="rId26"/>
    <p:sldId id="285" r:id="rId27"/>
    <p:sldId id="286" r:id="rId28"/>
    <p:sldId id="287" r:id="rId29"/>
    <p:sldId id="288" r:id="rId30"/>
    <p:sldId id="617" r:id="rId31"/>
    <p:sldId id="290" r:id="rId32"/>
    <p:sldId id="291"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Merriweather Sans" pitchFamily="2" charset="77"/>
      <p:regular r:id="rId39"/>
      <p:bold r:id="rId40"/>
      <p:italic r:id="rId41"/>
      <p:boldItalic r:id="rId42"/>
    </p:embeddedFont>
    <p:embeddedFont>
      <p:font typeface="Noto Sans Symbols" panose="020B0702040504020204" pitchFamily="34" charset="0"/>
      <p:regular r:id="rId43"/>
      <p:bold r:id="rId44"/>
    </p:embeddedFont>
    <p:embeddedFont>
      <p:font typeface="Open Sans" panose="020B0606030504020204" pitchFamily="34" charset="0"/>
      <p:regular r:id="rId45"/>
      <p:bold r:id="rId46"/>
      <p:italic r:id="rId47"/>
      <p:boldItalic r:id="rId48"/>
    </p:embeddedFont>
    <p:embeddedFont>
      <p:font typeface="Open Sans Light" panose="020B0306030504020204" pitchFamily="34" charset="0"/>
      <p:regular r:id="rId49"/>
      <p:bold r:id="rId50"/>
      <p:italic r:id="rId51"/>
      <p:boldItalic r:id="rId52"/>
    </p:embeddedFont>
    <p:embeddedFont>
      <p:font typeface="Source Sans Pro Light" panose="020F03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1s108WmY4dRM5vuvbNI8SEZ9T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D8E92-885E-E5CF-87B5-B3644F7D2BC6}" name="Sarmad Hussain" initials="SH" userId="S::sarmad.hussain@icann.org::cc251c59-d7f5-45f5-a3f4-923965853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6"/>
    <p:restoredTop sz="94565"/>
  </p:normalViewPr>
  <p:slideViewPr>
    <p:cSldViewPr snapToGrid="0">
      <p:cViewPr varScale="1">
        <p:scale>
          <a:sx n="105" d="100"/>
          <a:sy n="105" d="100"/>
        </p:scale>
        <p:origin x="1928" y="184"/>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6"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Languages on the Web</a:t>
            </a:r>
          </a:p>
        </c:rich>
      </c:tx>
      <c:layout>
        <c:manualLayout>
          <c:xMode val="edge"/>
          <c:yMode val="edge"/>
          <c:x val="0.14003364442340463"/>
          <c:y val="9.4020162335914995E-3"/>
        </c:manualLayout>
      </c:layout>
      <c:overlay val="0"/>
      <c:spPr>
        <a:noFill/>
        <a:ln>
          <a:noFill/>
        </a:ln>
        <a:effectLst/>
      </c:spPr>
      <c:txPr>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manualLayout>
          <c:layoutTarget val="inner"/>
          <c:xMode val="edge"/>
          <c:yMode val="edge"/>
          <c:x val="0.16141048899834382"/>
          <c:y val="0.10399838938937482"/>
          <c:w val="0.67717902200331237"/>
          <c:h val="0.77826209292059012"/>
        </c:manualLayout>
      </c:layout>
      <c:doughnutChart>
        <c:varyColors val="1"/>
        <c:ser>
          <c:idx val="0"/>
          <c:order val="0"/>
          <c:tx>
            <c:strRef>
              <c:f>Planilha1!$B$1</c:f>
              <c:strCache>
                <c:ptCount val="1"/>
                <c:pt idx="0">
                  <c:v>Languages on the Web</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97-4941-A026-C4F0E3533E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97-4941-A026-C4F0E3533EA6}"/>
              </c:ext>
            </c:extLst>
          </c:dPt>
          <c:dLbls>
            <c:dLbl>
              <c:idx val="0"/>
              <c:layout>
                <c:manualLayout>
                  <c:x val="7.2360044225521211E-2"/>
                  <c:y val="0.14978193690481381"/>
                </c:manualLayout>
              </c:layout>
              <c:tx>
                <c:rich>
                  <a:bodyPr/>
                  <a:lstStyle/>
                  <a:p>
                    <a:r>
                      <a:rPr lang="en-US" dirty="0"/>
                      <a:t>57%</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097-4941-A026-C4F0E3533EA6}"/>
                </c:ext>
              </c:extLst>
            </c:dLbl>
            <c:dLbl>
              <c:idx val="1"/>
              <c:layout>
                <c:manualLayout>
                  <c:x val="-7.6168336822382929E-2"/>
                  <c:y val="-0.13128438381299729"/>
                </c:manualLayout>
              </c:layout>
              <c:tx>
                <c:rich>
                  <a:bodyPr/>
                  <a:lstStyle/>
                  <a:p>
                    <a:r>
                      <a:rPr lang="en-US" dirty="0"/>
                      <a:t>43%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3097-4941-A026-C4F0E3533EA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English</c:v>
                </c:pt>
                <c:pt idx="1">
                  <c:v>Others</c:v>
                </c:pt>
              </c:strCache>
            </c:strRef>
          </c:cat>
          <c:val>
            <c:numRef>
              <c:f>Planilha1!$B$2:$B$3</c:f>
              <c:numCache>
                <c:formatCode>General</c:formatCode>
                <c:ptCount val="2"/>
                <c:pt idx="0">
                  <c:v>59</c:v>
                </c:pt>
                <c:pt idx="1">
                  <c:v>41</c:v>
                </c:pt>
              </c:numCache>
            </c:numRef>
          </c:val>
          <c:extLst>
            <c:ext xmlns:c16="http://schemas.microsoft.com/office/drawing/2014/chart" uri="{C3380CC4-5D6E-409C-BE32-E72D297353CC}">
              <c16:uniqueId val="{00000004-3097-4941-A026-C4F0E3533EA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577556512131566"/>
          <c:y val="0.90644470174358005"/>
          <c:w val="0.60360103383736308"/>
          <c:h val="8.41533656148492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64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2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26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3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tu.int/itu-d/reports/statistics/2023/10/10/ff23-internet-use/"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itu.int/net/wsis/implementation/2014/forum/inc/doc/outcome/362828V2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babbel.com/en/magazine/the-10-most-spoken-languages-in-the-worl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3techs.com/technologies/history_overview/content_languag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cann.org/u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uasg.tech/download/uasg-009-quick-guide-to-tender-and-contractual-documents-en/" TargetMode="External"/><Relationship Id="rId4" Type="http://schemas.openxmlformats.org/officeDocument/2006/relationships/hyperlink" Target="https://www.unesco.org/en/legal-affairs/recommendation-concerning-promotion-and-use-multilingualism-and-universal-access-cyberspac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tu.int/net/wsis/docs2/tunis/off/6rev1.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newgtlds.icann.org/en/next-roun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nesco.org/en/legal-affairs/recommendation-concerning-promotion-and-use-multilingualism-and-universal-access-cyberspa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n.wikipedia.org/wiki/List_of_writing_systems"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7655116" cy="4395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[Presenter Name]  /  UA Day Awareness </a:t>
            </a:r>
            <a:r>
              <a:rPr lang="en-US" sz="1800" dirty="0">
                <a:solidFill>
                  <a:srgbClr val="FAFAFA"/>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Session</a:t>
            </a:r>
            <a:r>
              <a:rPr lang="en-US" sz="1800" b="0" i="0" u="none" strike="noStrike" cap="none" dirty="0">
                <a:solidFill>
                  <a:srgbClr val="FAFAFA"/>
                </a:solidFill>
                <a:latin typeface="Open Sans Light"/>
                <a:ea typeface="Open Sans Light"/>
                <a:cs typeface="Open Sans Light"/>
                <a:sym typeface="Open Sans Light"/>
              </a:rPr>
              <a:t>  / [Day, month</a:t>
            </a:r>
            <a:r>
              <a:rPr lang="en-US" sz="1800" b="0" i="0" u="none" strike="noStrike" cap="none">
                <a:solidFill>
                  <a:srgbClr val="FAFAFA"/>
                </a:solidFill>
                <a:latin typeface="Open Sans Light"/>
                <a:ea typeface="Open Sans Light"/>
                <a:cs typeface="Open Sans Light"/>
                <a:sym typeface="Open Sans Light"/>
              </a:rPr>
              <a:t>] 2024</a:t>
            </a:r>
            <a:endParaRPr dirty="0"/>
          </a:p>
        </p:txBody>
      </p:sp>
      <p:sp>
        <p:nvSpPr>
          <p:cNvPr id="82" name="Google Shape;82;p1"/>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n-US" dirty="0"/>
              <a:t>Universal Acceptance (UA) of Domain Names and Email Addresses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Examples of IDNs</a:t>
            </a:r>
            <a:endParaRPr sz="2800" dirty="0"/>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համընդհանուր-ընկալում-թեստ.հայ</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Open Sans"/>
                <a:ea typeface="Open Sans"/>
                <a:cs typeface="Open Sans"/>
                <a:sym typeface="Open Sans"/>
              </a:rPr>
              <a:t>ଯୁନିଭରସାଲ-ଏକସେପ୍ଟନ୍ସ-ଟେଷ୍ଟ.ଭାରତ</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უნივერსალური-თავსობადობის-ტესტი.გე</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Open Sans"/>
                <a:ea typeface="Open Sans"/>
                <a:cs typeface="Open Sans"/>
                <a:sym typeface="Open Sans"/>
              </a:rPr>
              <a:t>다국어도메인이용환경테스트.한국</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Open Sans"/>
                <a:ea typeface="Open Sans"/>
                <a:cs typeface="Open Sans"/>
                <a:sym typeface="Open Sans"/>
              </a:rPr>
              <a:t>സാർവത്രിക-സ്വീകാര്യതാ-പരിശോധന.ഭാരതം</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chemeClr val="dk1"/>
                </a:solidFill>
                <a:latin typeface="Open Sans"/>
                <a:ea typeface="Open Sans"/>
                <a:cs typeface="Open Sans"/>
                <a:sym typeface="Open Sans"/>
              </a:rPr>
              <a:t>تجربة-القبول-الشامل.موريتانيا </a:t>
            </a:r>
            <a:br>
              <a:rPr lang="en-US" sz="2000">
                <a:solidFill>
                  <a:schemeClr val="dk1"/>
                </a:solidFill>
                <a:latin typeface="Open Sans"/>
                <a:ea typeface="Open Sans"/>
                <a:cs typeface="Open Sans"/>
                <a:sym typeface="Open Sans"/>
              </a:rPr>
            </a:br>
            <a:endParaRPr sz="2000">
              <a:solidFill>
                <a:srgbClr val="000000"/>
              </a:solidFill>
              <a:latin typeface="Open Sans"/>
              <a:ea typeface="Open Sans"/>
              <a:cs typeface="Open Sans"/>
              <a:sym typeface="Open Sans"/>
            </a:endParaRPr>
          </a:p>
          <a:p>
            <a:pPr marL="0" marR="0" lvl="0" indent="0" algn="l" rtl="0">
              <a:spcBef>
                <a:spcPts val="2000"/>
              </a:spcBef>
              <a:spcAft>
                <a:spcPts val="0"/>
              </a:spcAft>
              <a:buNone/>
            </a:pPr>
            <a:endParaRPr sz="200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Armenian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Oriya</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Georgian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Korean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Malayalam            </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Arabic</a:t>
            </a:r>
            <a:br>
              <a:rPr lang="en-US" sz="2000">
                <a:solidFill>
                  <a:srgbClr val="000000"/>
                </a:solidFill>
                <a:latin typeface="Open Sans"/>
                <a:ea typeface="Open Sans"/>
                <a:cs typeface="Open Sans"/>
                <a:sym typeface="Open Sans"/>
              </a:rPr>
            </a:b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Examples of Internationalized Email</a:t>
            </a:r>
            <a:endParaRPr sz="2800" dirty="0"/>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Էլփոստ-թեստ@համընդհանուր-ընկալում-թեստ.հայ</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电子邮件测试@普遍适用测试.我爱你 </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ईमेल-परीक्षण@सार्वभौमिक-स्वीकृति-परीक्षण.संगठन  </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ηλεκτρονικό-μήνυμα-δοκιμή@καθολική-αποδοχή-δοκιμή.ευ  </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மின்னஞ்சல்-சோதனை@பொது-ஏற்பு-சோதனை.சிங்கப்பூர்</a:t>
            </a:r>
            <a:endParaRPr sz="2000">
              <a:solidFill>
                <a:srgbClr val="000000"/>
              </a:solidFill>
              <a:latin typeface="Times New Roman"/>
              <a:ea typeface="Times New Roman"/>
              <a:cs typeface="Times New Roman"/>
              <a:sym typeface="Times New Roman"/>
            </a:endParaRPr>
          </a:p>
          <a:p>
            <a:pPr marL="0" marR="0" lvl="0" indent="0" algn="l" rtl="0">
              <a:spcBef>
                <a:spcPts val="2000"/>
              </a:spcBef>
              <a:spcAft>
                <a:spcPts val="0"/>
              </a:spcAft>
              <a:buNone/>
            </a:pPr>
            <a:endParaRPr sz="200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Armenian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Chinese</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Devanagari</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Arabic</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Greek            </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Tamil</a:t>
            </a:r>
            <a:br>
              <a:rPr lang="en-US" sz="2000">
                <a:solidFill>
                  <a:srgbClr val="000000"/>
                </a:solidFill>
                <a:latin typeface="Open Sans"/>
                <a:ea typeface="Open Sans"/>
                <a:cs typeface="Open Sans"/>
                <a:sym typeface="Open Sans"/>
              </a:rPr>
            </a:b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The Challenge</a:t>
            </a:r>
            <a:endParaRPr sz="2800" dirty="0"/>
          </a:p>
        </p:txBody>
      </p:sp>
      <p:sp>
        <p:nvSpPr>
          <p:cNvPr id="279" name="Google Shape;279;p17"/>
          <p:cNvSpPr txBox="1"/>
          <p:nvPr/>
        </p:nvSpPr>
        <p:spPr>
          <a:xfrm>
            <a:off x="280359" y="1222129"/>
            <a:ext cx="8481183" cy="2031285"/>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1800" dirty="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IDN TLDs allow for multilingual domain names and email addresses for communities to register and use, allowing for more digital inclusion.</a:t>
            </a:r>
          </a:p>
          <a:p>
            <a:pPr marL="0" marR="0" lvl="0" indent="0" algn="l" rtl="0">
              <a:lnSpc>
                <a:spcPct val="140000"/>
              </a:lnSpc>
              <a:spcBef>
                <a:spcPts val="0"/>
              </a:spcBef>
              <a:spcAft>
                <a:spcPts val="0"/>
              </a:spcAft>
              <a:buNone/>
            </a:pPr>
            <a:endParaRPr lang="en-US" sz="1800" dirty="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0" marR="0" lvl="0" indent="0" algn="l" rtl="0">
              <a:lnSpc>
                <a:spcPct val="140000"/>
              </a:lnSpc>
              <a:spcBef>
                <a:spcPts val="0"/>
              </a:spcBef>
              <a:spcAft>
                <a:spcPts val="0"/>
              </a:spcAft>
              <a:buNone/>
            </a:pPr>
            <a:r>
              <a:rPr lang="en-US" sz="1800" dirty="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But, there are issues in their acceptance, e.g., a valid email is rejected by a form on a website and is incorrectly displayed from left-to-right instead of right-to-left:</a:t>
            </a:r>
          </a:p>
        </p:txBody>
      </p:sp>
      <p:pic>
        <p:nvPicPr>
          <p:cNvPr id="280" name="Google Shape;280;p17"/>
          <p:cNvPicPr preferRelativeResize="0"/>
          <p:nvPr/>
        </p:nvPicPr>
        <p:blipFill rotWithShape="1">
          <a:blip r:embed="rId3">
            <a:alphaModFix/>
          </a:blip>
          <a:srcRect/>
          <a:stretch/>
        </p:blipFill>
        <p:spPr>
          <a:xfrm>
            <a:off x="155717" y="3604586"/>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78F-B16D-6FE9-82DB-A776C57F8952}"/>
              </a:ext>
            </a:extLst>
          </p:cNvPr>
          <p:cNvSpPr>
            <a:spLocks noGrp="1"/>
          </p:cNvSpPr>
          <p:nvPr>
            <p:ph type="title"/>
          </p:nvPr>
        </p:nvSpPr>
        <p:spPr/>
        <p:txBody>
          <a:bodyPr/>
          <a:lstStyle/>
          <a:p>
            <a:r>
              <a:rPr lang="en-US" sz="2800" dirty="0"/>
              <a:t>Digital Inclusion, an Opportunity</a:t>
            </a:r>
          </a:p>
        </p:txBody>
      </p:sp>
      <p:sp>
        <p:nvSpPr>
          <p:cNvPr id="4" name="TextBox 3">
            <a:extLst>
              <a:ext uri="{FF2B5EF4-FFF2-40B4-BE49-F238E27FC236}">
                <a16:creationId xmlns:a16="http://schemas.microsoft.com/office/drawing/2014/main" id="{73CC16F0-B72E-C1FD-B681-21B9873D7ADC}"/>
              </a:ext>
            </a:extLst>
          </p:cNvPr>
          <p:cNvSpPr txBox="1"/>
          <p:nvPr/>
        </p:nvSpPr>
        <p:spPr>
          <a:xfrm>
            <a:off x="320041" y="3412734"/>
            <a:ext cx="3271580" cy="2862322"/>
          </a:xfrm>
          <a:prstGeom prst="rect">
            <a:avLst/>
          </a:prstGeom>
          <a:noFill/>
        </p:spPr>
        <p:txBody>
          <a:bodyPr wrap="square">
            <a:spAutoFit/>
          </a:bodyPr>
          <a:lstStyle/>
          <a:p>
            <a:r>
              <a:rPr lang="en-US"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Remaining one-third of the world population, ~2.6 billion  people, still aren’t online; primarily from Asia and Africa. </a:t>
            </a:r>
          </a:p>
          <a:p>
            <a:endParaRPr lang="en-US"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r>
              <a:rPr lang="en-US"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Many of those already online, and most of those who will be coming online, communicate in their native languages.</a:t>
            </a:r>
            <a:endParaRPr lang="en-US"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endParaRPr lang="en-US"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p:txBody>
      </p:sp>
      <p:pic>
        <p:nvPicPr>
          <p:cNvPr id="3" name="slide2" descr="InternetUse02">
            <a:extLst>
              <a:ext uri="{FF2B5EF4-FFF2-40B4-BE49-F238E27FC236}">
                <a16:creationId xmlns:a16="http://schemas.microsoft.com/office/drawing/2014/main" id="{900DB485-77EF-1EB5-BE59-DBADE7B0A65F}"/>
              </a:ext>
            </a:extLst>
          </p:cNvPr>
          <p:cNvPicPr>
            <a:picLocks noChangeAspect="1"/>
          </p:cNvPicPr>
          <p:nvPr/>
        </p:nvPicPr>
        <p:blipFill rotWithShape="1">
          <a:blip r:embed="rId2">
            <a:extLst>
              <a:ext uri="{28A0092B-C50C-407E-A947-70E740481C1C}">
                <a14:useLocalDpi xmlns:a14="http://schemas.microsoft.com/office/drawing/2010/main" val="0"/>
              </a:ext>
            </a:extLst>
          </a:blip>
          <a:srcRect l="1" r="49170" b="22075"/>
          <a:stretch/>
        </p:blipFill>
        <p:spPr>
          <a:xfrm>
            <a:off x="3730752" y="846667"/>
            <a:ext cx="5161340" cy="5614062"/>
          </a:xfrm>
          <a:prstGeom prst="rect">
            <a:avLst/>
          </a:prstGeom>
        </p:spPr>
      </p:pic>
      <p:sp>
        <p:nvSpPr>
          <p:cNvPr id="7" name="TextBox 6">
            <a:extLst>
              <a:ext uri="{FF2B5EF4-FFF2-40B4-BE49-F238E27FC236}">
                <a16:creationId xmlns:a16="http://schemas.microsoft.com/office/drawing/2014/main" id="{72186CFE-5FAD-29A9-50D7-1BDFB5588B0C}"/>
              </a:ext>
            </a:extLst>
          </p:cNvPr>
          <p:cNvSpPr txBox="1"/>
          <p:nvPr/>
        </p:nvSpPr>
        <p:spPr>
          <a:xfrm>
            <a:off x="0" y="6275056"/>
            <a:ext cx="7037832" cy="307777"/>
          </a:xfrm>
          <a:prstGeom prst="rect">
            <a:avLst/>
          </a:prstGeom>
          <a:noFill/>
        </p:spPr>
        <p:txBody>
          <a:bodyPr wrap="square">
            <a:spAutoFit/>
          </a:bodyPr>
          <a:lstStyle/>
          <a:p>
            <a:r>
              <a:rPr lang="en-US" i="1" dirty="0">
                <a:latin typeface="Open Sans Light"/>
                <a:ea typeface="Open Sans Light"/>
                <a:cs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Source: </a:t>
            </a:r>
            <a:r>
              <a:rPr lang="en-US" i="1" dirty="0">
                <a:latin typeface="Open Sans Light"/>
                <a:ea typeface="Open Sans Light"/>
                <a:cs typeface="Open Sans Light"/>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https://www.itu.int/itu-d/reports/statistics/2023/10/10/ff23-internet-use/</a:t>
            </a:r>
            <a:r>
              <a:rPr lang="en-US" i="1" dirty="0">
                <a:latin typeface="Open Sans Light"/>
                <a:ea typeface="Open Sans Light"/>
                <a:cs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p>
        </p:txBody>
      </p:sp>
      <p:pic>
        <p:nvPicPr>
          <p:cNvPr id="5" name="Picture 4">
            <a:extLst>
              <a:ext uri="{FF2B5EF4-FFF2-40B4-BE49-F238E27FC236}">
                <a16:creationId xmlns:a16="http://schemas.microsoft.com/office/drawing/2014/main" id="{B4CD05E1-EA71-32C5-85D7-39C477231D82}"/>
              </a:ext>
            </a:extLst>
          </p:cNvPr>
          <p:cNvPicPr>
            <a:picLocks noChangeAspect="1"/>
          </p:cNvPicPr>
          <p:nvPr/>
        </p:nvPicPr>
        <p:blipFill rotWithShape="1">
          <a:blip r:embed="rId4">
            <a:extLst>
              <a:ext uri="{28A0092B-C50C-407E-A947-70E740481C1C}">
                <a14:useLocalDpi xmlns:a14="http://schemas.microsoft.com/office/drawing/2010/main" val="0"/>
              </a:ext>
            </a:extLst>
          </a:blip>
          <a:srcRect l="3698" t="32242" r="28686" b="18395"/>
          <a:stretch/>
        </p:blipFill>
        <p:spPr>
          <a:xfrm>
            <a:off x="320041" y="1000020"/>
            <a:ext cx="2984449" cy="2101556"/>
          </a:xfrm>
          <a:prstGeom prst="rect">
            <a:avLst/>
          </a:prstGeom>
        </p:spPr>
      </p:pic>
    </p:spTree>
    <p:extLst>
      <p:ext uri="{BB962C8B-B14F-4D97-AF65-F5344CB8AC3E}">
        <p14:creationId xmlns:p14="http://schemas.microsoft.com/office/powerpoint/2010/main" val="205234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Multilingualism Online, A Continued Challenge</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Due to the need for multilingual internet and the continued gaps in the technology (among other factors), </a:t>
            </a:r>
            <a:r>
              <a:rPr lang="en-US" sz="1800" dirty="0">
                <a:hlinkClick r:id="rId3"/>
              </a:rPr>
              <a:t>WSIS+10 Outcome Documents</a:t>
            </a:r>
            <a:r>
              <a:rPr lang="en-US" sz="1800" dirty="0"/>
              <a:t> noted the continued need for supporting multilingualism on </a:t>
            </a:r>
            <a:r>
              <a:rPr lang="en-US" sz="1800"/>
              <a:t>the Internet</a:t>
            </a:r>
            <a:endParaRPr lang="en-US" sz="1800" dirty="0"/>
          </a:p>
          <a:p>
            <a:pPr marL="91440" lvl="0" indent="0" algn="l" rtl="0">
              <a:spcBef>
                <a:spcPts val="360"/>
              </a:spcBef>
              <a:spcAft>
                <a:spcPts val="0"/>
              </a:spcAft>
              <a:buClr>
                <a:schemeClr val="accent3"/>
              </a:buClr>
              <a:buSzPts val="1530"/>
              <a:buNone/>
            </a:pPr>
            <a:endParaRPr lang="en-US" sz="1800" dirty="0"/>
          </a:p>
          <a:p>
            <a:pPr marL="274320" lvl="0" indent="-182880" algn="l" rtl="0">
              <a:spcBef>
                <a:spcPts val="360"/>
              </a:spcBef>
              <a:spcAft>
                <a:spcPts val="0"/>
              </a:spcAft>
              <a:buClr>
                <a:schemeClr val="accent3"/>
              </a:buClr>
              <a:buSzPts val="1530"/>
              <a:buFont typeface="Merriweather Sans"/>
              <a:buChar char="*"/>
            </a:pPr>
            <a:r>
              <a:rPr lang="en-US" sz="1800" dirty="0"/>
              <a:t>As part of the priority areas to be addressed in the implementation of WSIS Beyond 2015, the report specifically asks for:</a:t>
            </a:r>
          </a:p>
          <a:p>
            <a:pPr marL="731520" lvl="1" indent="-182880"/>
            <a:r>
              <a:rPr lang="en-US" dirty="0"/>
              <a:t>Working towards multilingualization of Information and Communication Technologies (ICTs,) including email and native capability for international domain names (IDN), so that all members of the community are able to participate in </a:t>
            </a:r>
            <a:r>
              <a:rPr lang="en-US"/>
              <a:t>online life</a:t>
            </a:r>
            <a:endParaRPr lang="en-US" dirty="0"/>
          </a:p>
          <a:p>
            <a:pPr marL="731520" lvl="1" indent="-182880"/>
            <a:r>
              <a:rPr lang="en-US" dirty="0"/>
              <a:t>Supporting and encouraging stakeholders, in their respective roles and responsibilities, to work together for technical evolution of the ICTs with a vision of a linguistically diverse </a:t>
            </a:r>
            <a:r>
              <a:rPr lang="en-US"/>
              <a:t>digital world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Universal Acceptance (UA)?</a:t>
            </a:r>
            <a:endParaRPr sz="2800" dirty="0"/>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While the DNS has evolved, the checks used by many software applications to validate domain names and email addresses </a:t>
            </a:r>
            <a:r>
              <a:rPr lang="en-US" sz="1800"/>
              <a:t>remain outdated</a:t>
            </a:r>
            <a:endParaRPr lang="en-US" dirty="0"/>
          </a:p>
          <a:p>
            <a:pPr marL="274320" lvl="0" indent="-85725" algn="l" rtl="0">
              <a:spcBef>
                <a:spcPts val="360"/>
              </a:spcBef>
              <a:spcAft>
                <a:spcPts val="0"/>
              </a:spcAft>
              <a:buClr>
                <a:schemeClr val="accent3"/>
              </a:buClr>
              <a:buSzPts val="1530"/>
              <a:buFont typeface="Merriweather Sans"/>
              <a:buNone/>
            </a:pPr>
            <a:endParaRPr lang="en-US" sz="1800" dirty="0"/>
          </a:p>
          <a:p>
            <a:pPr marL="274320" lvl="0" indent="-182880" algn="l" rtl="0">
              <a:spcBef>
                <a:spcPts val="360"/>
              </a:spcBef>
              <a:spcAft>
                <a:spcPts val="0"/>
              </a:spcAft>
              <a:buClr>
                <a:schemeClr val="accent3"/>
              </a:buClr>
              <a:buSzPts val="1530"/>
              <a:buFont typeface="Merriweather Sans"/>
              <a:buChar char="*"/>
            </a:pPr>
            <a:r>
              <a:rPr lang="en-US" sz="1800" dirty="0"/>
              <a:t>In addition, not all online portals are primed for the opening of a user account with a related email address, leaving many people unable to navigate the Internet using their language and online identity </a:t>
            </a:r>
            <a:r>
              <a:rPr lang="en-US" sz="1800"/>
              <a:t>of choice</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Considered a technical compliance best practice, UA solves these issues by ensuring all valid domain names and email addresses, regardless of script, language or character length, can be used equally by all Internet-enabled applications, devices, </a:t>
            </a:r>
            <a:r>
              <a:rPr lang="en-US" sz="1800"/>
              <a:t>and systems</a:t>
            </a:r>
            <a:endParaRPr dirty="0"/>
          </a:p>
        </p:txBody>
      </p:sp>
    </p:spTree>
    <p:extLst>
      <p:ext uri="{BB962C8B-B14F-4D97-AF65-F5344CB8AC3E}">
        <p14:creationId xmlns:p14="http://schemas.microsoft.com/office/powerpoint/2010/main" val="369418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UA Goal and Impact</a:t>
            </a:r>
            <a:endParaRPr dirty="0"/>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en-US" sz="1800" b="1" dirty="0">
                <a:solidFill>
                  <a:schemeClr val="dk1"/>
                </a:solidFill>
                <a:latin typeface="Open Sans"/>
                <a:ea typeface="Open Sans"/>
                <a:cs typeface="Open Sans"/>
                <a:sym typeface="Open Sans"/>
              </a:rPr>
              <a:t>Goal</a:t>
            </a:r>
            <a:endParaRPr dirty="0"/>
          </a:p>
          <a:p>
            <a:pPr marL="0" marR="0" lvl="0" indent="0" algn="ctr" rtl="0">
              <a:spcBef>
                <a:spcPts val="360"/>
              </a:spcBef>
              <a:spcAft>
                <a:spcPts val="0"/>
              </a:spcAft>
              <a:buClr>
                <a:schemeClr val="dk1"/>
              </a:buClr>
              <a:buSzPts val="1800"/>
              <a:buFont typeface="Arial"/>
              <a:buNone/>
            </a:pPr>
            <a:r>
              <a:rPr lang="en-US" sz="1800" dirty="0">
                <a:solidFill>
                  <a:schemeClr val="dk1"/>
                </a:solidFill>
                <a:latin typeface="Open Sans"/>
                <a:ea typeface="Open Sans"/>
                <a:cs typeface="Open Sans"/>
                <a:sym typeface="Open Sans"/>
              </a:rPr>
              <a:t>All valid </a:t>
            </a:r>
            <a:r>
              <a:rPr lang="en-US" sz="1800" dirty="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d</a:t>
            </a:r>
            <a:r>
              <a:rPr lang="en-US" sz="1800" dirty="0">
                <a:solidFill>
                  <a:schemeClr val="dk1"/>
                </a:solidFill>
                <a:latin typeface="Open Sans"/>
                <a:ea typeface="Open Sans"/>
                <a:cs typeface="Open Sans"/>
                <a:sym typeface="Open Sans"/>
              </a:rPr>
              <a:t>omain names and email addresses work in all software applications.</a:t>
            </a:r>
            <a:endParaRPr dirty="0"/>
          </a:p>
          <a:p>
            <a:pPr marL="0" marR="0" lvl="0" indent="0" algn="ctr"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en-US" sz="1800" b="1" dirty="0">
                <a:solidFill>
                  <a:schemeClr val="dk1"/>
                </a:solidFill>
                <a:latin typeface="Open Sans"/>
                <a:ea typeface="Open Sans"/>
                <a:cs typeface="Open Sans"/>
                <a:sym typeface="Open Sans"/>
              </a:rPr>
              <a:t>Impact</a:t>
            </a:r>
            <a:endParaRPr dirty="0"/>
          </a:p>
          <a:p>
            <a:pPr marL="0" marR="0" lvl="0" indent="0" algn="ctr" rtl="0">
              <a:spcBef>
                <a:spcPts val="360"/>
              </a:spcBef>
              <a:spcAft>
                <a:spcPts val="0"/>
              </a:spcAft>
              <a:buClr>
                <a:schemeClr val="dk1"/>
              </a:buClr>
              <a:buSzPts val="1800"/>
              <a:buFont typeface="Arial"/>
              <a:buNone/>
            </a:pPr>
            <a:r>
              <a:rPr lang="en-US" sz="1800" dirty="0">
                <a:solidFill>
                  <a:schemeClr val="dk1"/>
                </a:solidFill>
                <a:latin typeface="Open Sans"/>
                <a:ea typeface="Open Sans"/>
                <a:cs typeface="Open Sans"/>
                <a:sym typeface="Open Sans"/>
              </a:rPr>
              <a:t>Promote</a:t>
            </a:r>
            <a:r>
              <a:rPr lang="en-US" sz="1800" dirty="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 </a:t>
            </a:r>
            <a:r>
              <a:rPr lang="en-US" sz="1800" dirty="0">
                <a:solidFill>
                  <a:schemeClr val="dk1"/>
                </a:solidFill>
                <a:latin typeface="Open Sans"/>
                <a:ea typeface="Open Sans"/>
                <a:cs typeface="Open Sans"/>
                <a:sym typeface="Open Sans"/>
              </a:rPr>
              <a:t>consumer choice, improve competition, and provide broader access to end users.</a:t>
            </a:r>
            <a:endParaRPr dirty="0"/>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Examples of Categories Affected by UA</a:t>
            </a:r>
            <a:endParaRPr sz="2800" dirty="0"/>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Domain Names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that</a:t>
            </a:r>
            <a:r>
              <a:rPr lang="en-US" sz="1800" dirty="0"/>
              <a:t> may not work in applications:</a:t>
            </a:r>
            <a:endParaRPr dirty="0"/>
          </a:p>
          <a:p>
            <a:pPr marL="548640" lvl="1" indent="-182880" algn="l" rtl="0">
              <a:spcBef>
                <a:spcPts val="360"/>
              </a:spcBef>
              <a:spcAft>
                <a:spcPts val="0"/>
              </a:spcAft>
              <a:buSzPts val="1530"/>
              <a:buChar char="*"/>
            </a:pPr>
            <a:r>
              <a:rPr lang="en-US" sz="1800" dirty="0"/>
              <a:t>ASCII: 	</a:t>
            </a:r>
            <a:r>
              <a:rPr lang="en-US" sz="1800" dirty="0" err="1"/>
              <a:t>example.</a:t>
            </a:r>
            <a:r>
              <a:rPr lang="en-US" sz="1800" dirty="0" err="1">
                <a:solidFill>
                  <a:srgbClr val="FF0000"/>
                </a:solidFill>
              </a:rPr>
              <a:t>sky</a:t>
            </a:r>
            <a:endParaRPr sz="1800" dirty="0">
              <a:solidFill>
                <a:srgbClr val="FF0000"/>
              </a:solidFill>
            </a:endParaRPr>
          </a:p>
          <a:p>
            <a:pPr marL="548640" lvl="1" indent="-182880" algn="l" rtl="0">
              <a:spcBef>
                <a:spcPts val="360"/>
              </a:spcBef>
              <a:spcAft>
                <a:spcPts val="0"/>
              </a:spcAft>
              <a:buSzPts val="1530"/>
              <a:buChar char="*"/>
            </a:pPr>
            <a:r>
              <a:rPr lang="en-US" sz="1800" dirty="0"/>
              <a:t>ASCII:</a:t>
            </a:r>
            <a:r>
              <a:rPr lang="en-US" dirty="0"/>
              <a:t>	</a:t>
            </a:r>
            <a:r>
              <a:rPr lang="en-US" sz="1800" dirty="0" err="1"/>
              <a:t>example.</a:t>
            </a:r>
            <a:r>
              <a:rPr lang="en-US" sz="1800" dirty="0" err="1">
                <a:solidFill>
                  <a:srgbClr val="FF0000"/>
                </a:solidFill>
              </a:rPr>
              <a:t>engineering</a:t>
            </a:r>
            <a:endParaRPr sz="1800" dirty="0">
              <a:solidFill>
                <a:srgbClr val="FF0000"/>
              </a:solidFill>
            </a:endParaRPr>
          </a:p>
          <a:p>
            <a:pPr marL="548640" lvl="1" indent="-182880" algn="l" rtl="0">
              <a:spcBef>
                <a:spcPts val="480"/>
              </a:spcBef>
              <a:spcAft>
                <a:spcPts val="0"/>
              </a:spcAft>
              <a:buSzPts val="1530"/>
              <a:buChar char="*"/>
            </a:pPr>
            <a:r>
              <a:rPr lang="en-US" sz="1800" dirty="0">
                <a:solidFill>
                  <a:schemeClr val="dk1"/>
                </a:solidFill>
              </a:rPr>
              <a:t>Unicode:</a:t>
            </a:r>
            <a:r>
              <a:rPr lang="en-US" sz="1800" dirty="0">
                <a:solidFill>
                  <a:srgbClr val="FF0000"/>
                </a:solidFill>
              </a:rPr>
              <a:t>	</a:t>
            </a:r>
            <a:r>
              <a:rPr lang="en-US" sz="2400" dirty="0" err="1">
                <a:solidFill>
                  <a:srgbClr val="FF0000"/>
                </a:solidFill>
              </a:rPr>
              <a:t>คน.ไทย</a:t>
            </a:r>
            <a:endParaRPr sz="1800" dirty="0">
              <a:solidFill>
                <a:srgbClr val="FF0000"/>
              </a:solidFill>
            </a:endParaRPr>
          </a:p>
          <a:p>
            <a:pPr marL="274320" lvl="0" indent="-182880" algn="l" rtl="0">
              <a:spcBef>
                <a:spcPts val="360"/>
              </a:spcBef>
              <a:spcAft>
                <a:spcPts val="0"/>
              </a:spcAft>
              <a:buClr>
                <a:schemeClr val="accent3"/>
              </a:buClr>
              <a:buSzPts val="1530"/>
              <a:buFont typeface="Merriweather Sans"/>
              <a:buChar char="*"/>
            </a:pPr>
            <a:r>
              <a:rPr lang="en-US" sz="1800" dirty="0"/>
              <a:t>Internationalized email addresses (EAI)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that</a:t>
            </a:r>
            <a:r>
              <a:rPr lang="en-US" sz="1800" dirty="0"/>
              <a:t> may not work in applications: </a:t>
            </a:r>
            <a:endParaRPr dirty="0"/>
          </a:p>
          <a:p>
            <a:pPr marL="548640" lvl="1" indent="-182880" algn="l" rtl="0">
              <a:spcBef>
                <a:spcPts val="360"/>
              </a:spcBef>
              <a:spcAft>
                <a:spcPts val="0"/>
              </a:spcAft>
              <a:buSzPts val="1530"/>
              <a:buChar char="*"/>
            </a:pPr>
            <a:r>
              <a:rPr lang="en-US" sz="1800" dirty="0"/>
              <a:t>Unicode:	</a:t>
            </a:r>
            <a:r>
              <a:rPr lang="en-US" sz="1800" dirty="0" err="1"/>
              <a:t>marc@</a:t>
            </a:r>
            <a:r>
              <a:rPr lang="en-US" sz="1800" dirty="0" err="1">
                <a:solidFill>
                  <a:srgbClr val="FF0000"/>
                </a:solidFill>
              </a:rPr>
              <a:t>société</a:t>
            </a:r>
            <a:r>
              <a:rPr lang="en-US" sz="1800" dirty="0" err="1"/>
              <a:t>.org</a:t>
            </a:r>
            <a:endParaRPr sz="1800"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测试</a:t>
            </a:r>
            <a:r>
              <a:rPr lang="en-US" sz="1800" dirty="0" err="1"/>
              <a:t>@example.com</a:t>
            </a:r>
            <a:endParaRPr sz="1800"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ईमेल@उदाहरण.भारत</a:t>
            </a:r>
            <a:endParaRPr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ای-میل</a:t>
            </a:r>
            <a:r>
              <a:rPr lang="en-US" sz="1800" dirty="0">
                <a:solidFill>
                  <a:srgbClr val="FF0000"/>
                </a:solidFill>
              </a:rPr>
              <a:t>@ </a:t>
            </a:r>
            <a:r>
              <a:rPr lang="en-US" sz="1800" dirty="0" err="1">
                <a:solidFill>
                  <a:srgbClr val="FF0000"/>
                </a:solidFill>
              </a:rPr>
              <a:t>مثال.موقع</a:t>
            </a:r>
            <a:r>
              <a:rPr lang="en-US" sz="1800" dirty="0">
                <a:solidFill>
                  <a:srgbClr val="FF0000"/>
                </a:solidFill>
              </a:rPr>
              <a:t>  </a:t>
            </a:r>
            <a:r>
              <a:rPr lang="en-US" sz="1800" dirty="0">
                <a:solidFill>
                  <a:schemeClr val="dk1"/>
                </a:solidFill>
              </a:rPr>
              <a:t>(written right-to-left, RTL)</a:t>
            </a:r>
            <a:r>
              <a:rPr lang="en-US" sz="1800" dirty="0"/>
              <a:t>	</a:t>
            </a:r>
            <a:r>
              <a:rPr lang="en-US" dirty="0"/>
              <a:t>	</a:t>
            </a:r>
            <a:endParaRPr dirty="0"/>
          </a:p>
          <a:p>
            <a:pPr marL="274320" lvl="0" indent="-74930" algn="l" rtl="0">
              <a:spcBef>
                <a:spcPts val="400"/>
              </a:spcBef>
              <a:spcAft>
                <a:spcPts val="0"/>
              </a:spcAft>
              <a:buClr>
                <a:schemeClr val="accent3"/>
              </a:buClr>
              <a:buSzPts val="1700"/>
              <a:buFont typeface="Merriweather Sans"/>
              <a:buNone/>
            </a:pPr>
            <a:endParaRPr dirty="0"/>
          </a:p>
          <a:p>
            <a:pPr marL="0" lvl="0" indent="0" algn="l" rtl="0">
              <a:spcBef>
                <a:spcPts val="400"/>
              </a:spcBef>
              <a:spcAft>
                <a:spcPts val="0"/>
              </a:spcAft>
              <a:buSzPts val="1700"/>
              <a:buNone/>
            </a:pPr>
            <a:r>
              <a:rPr lang="en-US" sz="1800" b="1" dirty="0"/>
              <a:t>ASCII</a:t>
            </a:r>
            <a:r>
              <a:rPr lang="en-US" sz="1800" dirty="0"/>
              <a:t> is based on letters A-Z, a-z, digits 0-9 and hyphen.</a:t>
            </a:r>
            <a:endParaRPr sz="1800" dirty="0"/>
          </a:p>
          <a:p>
            <a:pPr marL="0" lvl="0" indent="0" algn="l" rtl="0">
              <a:spcBef>
                <a:spcPts val="400"/>
              </a:spcBef>
              <a:spcAft>
                <a:spcPts val="0"/>
              </a:spcAft>
              <a:buSzPts val="1700"/>
              <a:buNone/>
            </a:pPr>
            <a:r>
              <a:rPr lang="en-US" sz="1800" b="1" dirty="0"/>
              <a:t>Unicode</a:t>
            </a:r>
            <a:r>
              <a:rPr lang="en-US" sz="1800" dirty="0"/>
              <a:t> supports characters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of global</a:t>
            </a:r>
            <a:r>
              <a:rPr lang="en-US" sz="1800" dirty="0"/>
              <a:t> languages and scripts.</a:t>
            </a:r>
            <a:endParaRPr sz="1800" dirty="0"/>
          </a:p>
          <a:p>
            <a:pPr marL="1097280" lvl="3" indent="-107315" algn="l" rtl="0">
              <a:spcBef>
                <a:spcPts val="280"/>
              </a:spcBef>
              <a:spcAft>
                <a:spcPts val="0"/>
              </a:spcAft>
              <a:buSzPts val="1190"/>
              <a:buNone/>
            </a:pPr>
            <a:endParaRPr dirty="0"/>
          </a:p>
        </p:txBody>
      </p:sp>
    </p:spTree>
    <p:extLst>
      <p:ext uri="{BB962C8B-B14F-4D97-AF65-F5344CB8AC3E}">
        <p14:creationId xmlns:p14="http://schemas.microsoft.com/office/powerpoint/2010/main" val="361618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Making Applications UA-Ready</a:t>
            </a:r>
            <a:endParaRPr sz="2800" dirty="0"/>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Support all valid domain names and email addresses:</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Accept: The user can input characters from their local script into a </a:t>
            </a:r>
            <a:r>
              <a:rPr lang="en-US" sz="1800"/>
              <a:t>text field</a:t>
            </a:r>
            <a:endParaRPr dirty="0"/>
          </a:p>
          <a:p>
            <a:pPr marL="274320" lvl="0" indent="-182880" algn="l" rtl="0">
              <a:spcBef>
                <a:spcPts val="360"/>
              </a:spcBef>
              <a:spcAft>
                <a:spcPts val="0"/>
              </a:spcAft>
              <a:buClr>
                <a:schemeClr val="accent3"/>
              </a:buClr>
              <a:buSzPts val="1530"/>
              <a:buFont typeface="Merriweather Sans"/>
              <a:buChar char="*"/>
            </a:pPr>
            <a:r>
              <a:rPr lang="en-US" sz="1800" dirty="0"/>
              <a:t>Validate: The software accepts the characters and recognizes them </a:t>
            </a:r>
            <a:r>
              <a:rPr lang="en-US" sz="1800"/>
              <a:t>as valid</a:t>
            </a:r>
            <a:endParaRPr dirty="0"/>
          </a:p>
          <a:p>
            <a:pPr marL="274320" lvl="0" indent="-182880" algn="l" rtl="0">
              <a:spcBef>
                <a:spcPts val="360"/>
              </a:spcBef>
              <a:spcAft>
                <a:spcPts val="0"/>
              </a:spcAft>
              <a:buClr>
                <a:schemeClr val="accent3"/>
              </a:buClr>
              <a:buSzPts val="1530"/>
              <a:buFont typeface="Merriweather Sans"/>
              <a:buChar char="*"/>
            </a:pPr>
            <a:r>
              <a:rPr lang="en-US" sz="1800" dirty="0"/>
              <a:t>Process: The system performs operations with </a:t>
            </a:r>
            <a:r>
              <a:rPr lang="en-US" sz="1800"/>
              <a:t>the characters</a:t>
            </a:r>
            <a:endParaRPr dirty="0"/>
          </a:p>
          <a:p>
            <a:pPr marL="274320" lvl="0" indent="-182880" algn="l" rtl="0">
              <a:spcBef>
                <a:spcPts val="360"/>
              </a:spcBef>
              <a:spcAft>
                <a:spcPts val="0"/>
              </a:spcAft>
              <a:buClr>
                <a:schemeClr val="accent3"/>
              </a:buClr>
              <a:buSzPts val="1530"/>
              <a:buFont typeface="Merriweather Sans"/>
              <a:buChar char="*"/>
            </a:pPr>
            <a:r>
              <a:rPr lang="en-US" sz="1800" dirty="0"/>
              <a:t>Store: The database can store the text without breaking </a:t>
            </a:r>
            <a:r>
              <a:rPr lang="en-US" sz="1800"/>
              <a:t>or corrupting</a:t>
            </a:r>
            <a:endParaRPr dirty="0"/>
          </a:p>
          <a:p>
            <a:pPr marL="274320" lvl="0" indent="-182880" algn="l" rtl="0">
              <a:spcBef>
                <a:spcPts val="360"/>
              </a:spcBef>
              <a:spcAft>
                <a:spcPts val="0"/>
              </a:spcAft>
              <a:buClr>
                <a:schemeClr val="accent3"/>
              </a:buClr>
              <a:buSzPts val="1530"/>
              <a:buFont typeface="Merriweather Sans"/>
              <a:buChar char="*"/>
            </a:pPr>
            <a:r>
              <a:rPr lang="en-US" sz="1800" dirty="0"/>
              <a:t>Display: When fetched from the database, the information is </a:t>
            </a:r>
            <a:r>
              <a:rPr lang="en-US" sz="1800"/>
              <a:t>correctly shown</a:t>
            </a:r>
            <a:endParaRPr dirty="0"/>
          </a:p>
          <a:p>
            <a:pPr marL="274320" lvl="0" indent="-85725" algn="l" rtl="0">
              <a:spcBef>
                <a:spcPts val="360"/>
              </a:spcBef>
              <a:spcAft>
                <a:spcPts val="0"/>
              </a:spcAft>
              <a:buClr>
                <a:schemeClr val="accent3"/>
              </a:buClr>
              <a:buSzPts val="1530"/>
              <a:buFont typeface="Merriweather Sans"/>
              <a:buNone/>
            </a:pPr>
            <a:endParaRPr sz="1800" dirty="0">
              <a:solidFill>
                <a:srgbClr val="FF0000"/>
              </a:solidFill>
            </a:endParaRPr>
          </a:p>
          <a:p>
            <a:pPr marL="1097280" lvl="3" indent="-107315" algn="l" rtl="0">
              <a:spcBef>
                <a:spcPts val="280"/>
              </a:spcBef>
              <a:spcAft>
                <a:spcPts val="0"/>
              </a:spcAft>
              <a:buSzPts val="1190"/>
              <a:buNone/>
            </a:pPr>
            <a:endParaRPr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Accept</a:t>
                </a:r>
                <a:endParaRPr sz="1400" b="0" i="0" u="none" strike="noStrike" cap="none">
                  <a:solidFill>
                    <a:srgbClr val="000000"/>
                  </a:solidFill>
                  <a:latin typeface="Arial"/>
                  <a:ea typeface="Arial"/>
                  <a:cs typeface="Arial"/>
                  <a:sym typeface="Arial"/>
                </a:endParaRP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Validate</a:t>
                </a:r>
                <a:endParaRPr sz="1400" b="0" i="0" u="none" strike="noStrike" cap="none">
                  <a:solidFill>
                    <a:srgbClr val="000000"/>
                  </a:solidFill>
                  <a:latin typeface="Arial"/>
                  <a:ea typeface="Arial"/>
                  <a:cs typeface="Arial"/>
                  <a:sym typeface="Arial"/>
                </a:endParaRP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Store</a:t>
                </a:r>
                <a:endParaRPr sz="1400" b="0" i="0" u="none" strike="noStrike" cap="none">
                  <a:solidFill>
                    <a:srgbClr val="000000"/>
                  </a:solidFill>
                  <a:latin typeface="Arial"/>
                  <a:ea typeface="Arial"/>
                  <a:cs typeface="Arial"/>
                  <a:sym typeface="Arial"/>
                </a:endParaRP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Process</a:t>
                </a:r>
                <a:endParaRPr sz="1400" b="0" i="0" u="none" strike="noStrike" cap="none">
                  <a:solidFill>
                    <a:srgbClr val="000000"/>
                  </a:solidFill>
                  <a:latin typeface="Arial"/>
                  <a:ea typeface="Arial"/>
                  <a:cs typeface="Arial"/>
                  <a:sym typeface="Arial"/>
                </a:endParaRP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Display</a:t>
                </a:r>
                <a:endParaRPr sz="1400" b="0" i="0" u="none" strike="noStrike" cap="none">
                  <a:solidFill>
                    <a:srgbClr val="000000"/>
                  </a:solidFill>
                  <a:latin typeface="Arial"/>
                  <a:ea typeface="Arial"/>
                  <a:cs typeface="Arial"/>
                  <a:sym typeface="Arial"/>
                </a:endParaRP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Why Does UA Matter?</a:t>
            </a:r>
            <a:endParaRPr sz="2800" dirty="0"/>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Achieving UA ensures every person has the ability to navigate and communicate on the Internet using their chosen domain name and email address that best aligns with their interests, business, culture, language, and script.</a:t>
            </a:r>
          </a:p>
          <a:p>
            <a:pPr marL="91440">
              <a:buClr>
                <a:schemeClr val="accent3"/>
              </a:buClr>
              <a:buSzPts val="1530"/>
            </a:pPr>
            <a:endPar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UA can also help:</a:t>
            </a:r>
          </a:p>
          <a:p>
            <a:pPr marL="91440">
              <a:buClr>
                <a:schemeClr val="accent3"/>
              </a:buClr>
              <a:buSzPts val="1530"/>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Support a diverse and </a:t>
            </a:r>
            <a:r>
              <a:rPr lang="en-US" sz="1800">
                <a:latin typeface="Open Sans Light" panose="020B0306030504020204" pitchFamily="34" charset="0"/>
                <a:ea typeface="Open Sans Light" panose="020B0306030504020204" pitchFamily="34" charset="0"/>
                <a:cs typeface="Open Sans Light" panose="020B0306030504020204" pitchFamily="34" charset="0"/>
              </a:rPr>
              <a:t>multilingual Internet</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Enable greater competition, innovation, and </a:t>
            </a:r>
            <a:r>
              <a:rPr lang="en-US" sz="1800">
                <a:latin typeface="Open Sans Light" panose="020B0306030504020204" pitchFamily="34" charset="0"/>
                <a:ea typeface="Open Sans Light" panose="020B0306030504020204" pitchFamily="34" charset="0"/>
                <a:cs typeface="Open Sans Light" panose="020B0306030504020204" pitchFamily="34" charset="0"/>
              </a:rPr>
              <a:t>consumer choice</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Create </a:t>
            </a:r>
            <a:r>
              <a:rPr lang="en-US" sz="1800">
                <a:latin typeface="Open Sans Light" panose="020B0306030504020204" pitchFamily="34" charset="0"/>
                <a:ea typeface="Open Sans Light" panose="020B0306030504020204" pitchFamily="34" charset="0"/>
                <a:cs typeface="Open Sans Light" panose="020B0306030504020204" pitchFamily="34" charset="0"/>
              </a:rPr>
              <a:t>business opportunities</a:t>
            </a:r>
            <a:endParaRPr lang="ar-AE" sz="1800" dirty="0">
              <a:latin typeface="Open Sans Light" panose="020B0306030504020204" pitchFamily="34" charset="0"/>
              <a:ea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Offer career advantages for developers and </a:t>
            </a:r>
            <a:r>
              <a:rPr lang="en-US" sz="1800">
                <a:latin typeface="Open Sans Light" panose="020B0306030504020204" pitchFamily="34" charset="0"/>
                <a:ea typeface="Open Sans Light" panose="020B0306030504020204" pitchFamily="34" charset="0"/>
                <a:cs typeface="Open Sans Light" panose="020B0306030504020204" pitchFamily="34" charset="0"/>
              </a:rPr>
              <a:t>system administrators</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Assist governments and policymakers in reaching </a:t>
            </a:r>
            <a:r>
              <a:rPr lang="en-US" sz="1800">
                <a:latin typeface="Open Sans Light" panose="020B0306030504020204" pitchFamily="34" charset="0"/>
                <a:ea typeface="Open Sans Light" panose="020B0306030504020204" pitchFamily="34" charset="0"/>
                <a:cs typeface="Open Sans Light" panose="020B0306030504020204" pitchFamily="34" charset="0"/>
              </a:rPr>
              <a:t>their citizens</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We Live in a Multilingual World!</a:t>
            </a:r>
            <a:endParaRPr sz="2800" dirty="0"/>
          </a:p>
        </p:txBody>
      </p:sp>
      <p:graphicFrame>
        <p:nvGraphicFramePr>
          <p:cNvPr id="94" name="Google Shape;94;p3"/>
          <p:cNvGraphicFramePr/>
          <p:nvPr>
            <p:extLst>
              <p:ext uri="{D42A27DB-BD31-4B8C-83A1-F6EECF244321}">
                <p14:modId xmlns:p14="http://schemas.microsoft.com/office/powerpoint/2010/main" val="1854179083"/>
              </p:ext>
            </p:extLst>
          </p:nvPr>
        </p:nvGraphicFramePr>
        <p:xfrm>
          <a:off x="4336126" y="2323256"/>
          <a:ext cx="4051725" cy="3179900"/>
        </p:xfrm>
        <a:graphic>
          <a:graphicData uri="http://schemas.openxmlformats.org/drawingml/2006/table">
            <a:tbl>
              <a:tblPr firstRow="1" bandRow="1">
                <a:noFill/>
                <a:tableStyleId>{123E2C26-B644-420A-8619-DE85BF4257E0}</a:tableStyleId>
              </a:tblPr>
              <a:tblGrid>
                <a:gridCol w="1766700">
                  <a:extLst>
                    <a:ext uri="{9D8B030D-6E8A-4147-A177-3AD203B41FA5}">
                      <a16:colId xmlns:a16="http://schemas.microsoft.com/office/drawing/2014/main" val="20000"/>
                    </a:ext>
                  </a:extLst>
                </a:gridCol>
                <a:gridCol w="2285025">
                  <a:extLst>
                    <a:ext uri="{9D8B030D-6E8A-4147-A177-3AD203B41FA5}">
                      <a16:colId xmlns:a16="http://schemas.microsoft.com/office/drawing/2014/main" val="20001"/>
                    </a:ext>
                  </a:extLst>
                </a:gridCol>
              </a:tblGrid>
              <a:tr h="161575">
                <a:tc>
                  <a:txBody>
                    <a:bodyPr/>
                    <a:lstStyle/>
                    <a:p>
                      <a:pPr marL="0" marR="0" lvl="0" indent="0" algn="l" rtl="0">
                        <a:spcBef>
                          <a:spcPts val="0"/>
                        </a:spcBef>
                        <a:spcAft>
                          <a:spcPts val="0"/>
                        </a:spcAft>
                        <a:buNone/>
                      </a:pPr>
                      <a:r>
                        <a:rPr lang="en-US" sz="1600" b="1" u="none" strike="noStrike" cap="none">
                          <a:latin typeface="Open Sans"/>
                          <a:ea typeface="Open Sans"/>
                          <a:cs typeface="Open Sans"/>
                          <a:sym typeface="Open Sans"/>
                        </a:rPr>
                        <a:t>Language</a:t>
                      </a:r>
                      <a:endParaRPr sz="1200"/>
                    </a:p>
                  </a:txBody>
                  <a:tcPr marL="74150" marR="74150" marT="37075" marB="37075" anchor="ctr"/>
                </a:tc>
                <a:tc>
                  <a:txBody>
                    <a:bodyPr/>
                    <a:lstStyle/>
                    <a:p>
                      <a:pPr marL="0" marR="0" lvl="0" indent="0" algn="l" rtl="0">
                        <a:spcBef>
                          <a:spcPts val="0"/>
                        </a:spcBef>
                        <a:spcAft>
                          <a:spcPts val="0"/>
                        </a:spcAft>
                        <a:buNone/>
                      </a:pPr>
                      <a:r>
                        <a:rPr lang="en-US" sz="1600" b="1" dirty="0">
                          <a:latin typeface="Open Sans"/>
                          <a:ea typeface="Open Sans"/>
                          <a:cs typeface="Open Sans"/>
                          <a:sym typeface="Open Sans"/>
                        </a:rPr>
                        <a:t>Native Speakers</a:t>
                      </a:r>
                      <a:endParaRPr sz="1200" dirty="0"/>
                    </a:p>
                  </a:txBody>
                  <a:tcPr marL="74150" marR="74150" marT="37075" marB="37075" anchor="ctr"/>
                </a:tc>
                <a:extLst>
                  <a:ext uri="{0D108BD9-81ED-4DB2-BD59-A6C34878D82A}">
                    <a16:rowId xmlns:a16="http://schemas.microsoft.com/office/drawing/2014/main" val="10000"/>
                  </a:ext>
                </a:extLst>
              </a:tr>
              <a:tr h="276550">
                <a:tc>
                  <a:txBody>
                    <a:bodyPr/>
                    <a:lstStyle/>
                    <a:p>
                      <a:pPr marL="0" marR="0" lvl="0" indent="0" algn="l" rtl="0">
                        <a:spcBef>
                          <a:spcPts val="0"/>
                        </a:spcBef>
                        <a:spcAft>
                          <a:spcPts val="0"/>
                        </a:spcAft>
                        <a:buNone/>
                      </a:pPr>
                      <a:r>
                        <a:rPr lang="en-US" sz="1600" b="1" dirty="0">
                          <a:latin typeface="Open Sans"/>
                          <a:ea typeface="Open Sans"/>
                          <a:cs typeface="Open Sans"/>
                          <a:sym typeface="Open Sans"/>
                        </a:rPr>
                        <a:t>Mandarin</a:t>
                      </a:r>
                      <a:endParaRPr sz="1200" dirty="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1300 million</a:t>
                      </a:r>
                      <a:endParaRPr sz="1200"/>
                    </a:p>
                  </a:txBody>
                  <a:tcPr marL="74150" marR="74150" marT="37075" marB="37075" anchor="ctr"/>
                </a:tc>
                <a:extLst>
                  <a:ext uri="{0D108BD9-81ED-4DB2-BD59-A6C34878D82A}">
                    <a16:rowId xmlns:a16="http://schemas.microsoft.com/office/drawing/2014/main" val="10001"/>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Spanish</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475 million</a:t>
                      </a:r>
                      <a:endParaRPr sz="1200"/>
                    </a:p>
                  </a:txBody>
                  <a:tcPr marL="74150" marR="74150" marT="37075" marB="37075" anchor="ctr"/>
                </a:tc>
                <a:extLst>
                  <a:ext uri="{0D108BD9-81ED-4DB2-BD59-A6C34878D82A}">
                    <a16:rowId xmlns:a16="http://schemas.microsoft.com/office/drawing/2014/main" val="10002"/>
                  </a:ext>
                </a:extLst>
              </a:tr>
              <a:tr h="161575">
                <a:tc>
                  <a:txBody>
                    <a:bodyPr/>
                    <a:lstStyle/>
                    <a:p>
                      <a:pPr marL="0" marR="0" lvl="0" indent="0" algn="l" rtl="0">
                        <a:spcBef>
                          <a:spcPts val="0"/>
                        </a:spcBef>
                        <a:spcAft>
                          <a:spcPts val="0"/>
                        </a:spcAft>
                        <a:buNone/>
                      </a:pPr>
                      <a:r>
                        <a:rPr lang="en-US" sz="1600" b="1" dirty="0">
                          <a:latin typeface="Open Sans"/>
                          <a:ea typeface="Open Sans"/>
                          <a:cs typeface="Open Sans"/>
                          <a:sym typeface="Open Sans"/>
                        </a:rPr>
                        <a:t>English</a:t>
                      </a:r>
                      <a:endParaRPr sz="1200" dirty="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373 million</a:t>
                      </a:r>
                      <a:endParaRPr sz="1200"/>
                    </a:p>
                  </a:txBody>
                  <a:tcPr marL="74150" marR="74150" marT="37075" marB="37075" anchor="ctr"/>
                </a:tc>
                <a:extLst>
                  <a:ext uri="{0D108BD9-81ED-4DB2-BD59-A6C34878D82A}">
                    <a16:rowId xmlns:a16="http://schemas.microsoft.com/office/drawing/2014/main" val="10003"/>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Arabic</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362 million</a:t>
                      </a:r>
                      <a:endParaRPr sz="1200"/>
                    </a:p>
                  </a:txBody>
                  <a:tcPr marL="74150" marR="74150" marT="37075" marB="37075" anchor="ctr"/>
                </a:tc>
                <a:extLst>
                  <a:ext uri="{0D108BD9-81ED-4DB2-BD59-A6C34878D82A}">
                    <a16:rowId xmlns:a16="http://schemas.microsoft.com/office/drawing/2014/main" val="10004"/>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Hindi</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344 million</a:t>
                      </a:r>
                      <a:endParaRPr sz="1200"/>
                    </a:p>
                  </a:txBody>
                  <a:tcPr marL="74150" marR="74150" marT="37075" marB="37075" anchor="ctr"/>
                </a:tc>
                <a:extLst>
                  <a:ext uri="{0D108BD9-81ED-4DB2-BD59-A6C34878D82A}">
                    <a16:rowId xmlns:a16="http://schemas.microsoft.com/office/drawing/2014/main" val="10005"/>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Bengali</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234 million</a:t>
                      </a:r>
                      <a:endParaRPr sz="1200"/>
                    </a:p>
                  </a:txBody>
                  <a:tcPr marL="74150" marR="74150" marT="37075" marB="37075" anchor="ctr"/>
                </a:tc>
                <a:extLst>
                  <a:ext uri="{0D108BD9-81ED-4DB2-BD59-A6C34878D82A}">
                    <a16:rowId xmlns:a16="http://schemas.microsoft.com/office/drawing/2014/main" val="10006"/>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Portuguese</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232 million</a:t>
                      </a:r>
                      <a:endParaRPr sz="1200"/>
                    </a:p>
                  </a:txBody>
                  <a:tcPr marL="74150" marR="74150" marT="37075" marB="37075" anchor="ctr"/>
                </a:tc>
                <a:extLst>
                  <a:ext uri="{0D108BD9-81ED-4DB2-BD59-A6C34878D82A}">
                    <a16:rowId xmlns:a16="http://schemas.microsoft.com/office/drawing/2014/main" val="10007"/>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Russian</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154 million</a:t>
                      </a:r>
                      <a:endParaRPr sz="1200"/>
                    </a:p>
                  </a:txBody>
                  <a:tcPr marL="74150" marR="74150" marT="37075" marB="37075" anchor="ctr"/>
                </a:tc>
                <a:extLst>
                  <a:ext uri="{0D108BD9-81ED-4DB2-BD59-A6C34878D82A}">
                    <a16:rowId xmlns:a16="http://schemas.microsoft.com/office/drawing/2014/main" val="10008"/>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Japanese</a:t>
                      </a:r>
                      <a:endParaRPr sz="1200"/>
                    </a:p>
                  </a:txBody>
                  <a:tcPr marL="74150" marR="74150" marT="37075" marB="37075" anchor="ctr"/>
                </a:tc>
                <a:tc>
                  <a:txBody>
                    <a:bodyPr/>
                    <a:lstStyle/>
                    <a:p>
                      <a:pPr marL="0" marR="0" lvl="0" indent="0" algn="l" rtl="0">
                        <a:spcBef>
                          <a:spcPts val="0"/>
                        </a:spcBef>
                        <a:spcAft>
                          <a:spcPts val="0"/>
                        </a:spcAft>
                        <a:buNone/>
                      </a:pPr>
                      <a:r>
                        <a:rPr lang="en-US" sz="1600" dirty="0">
                          <a:latin typeface="Open Sans"/>
                          <a:ea typeface="Open Sans"/>
                          <a:cs typeface="Open Sans"/>
                          <a:sym typeface="Open Sans"/>
                        </a:rPr>
                        <a:t>125 million</a:t>
                      </a:r>
                      <a:endParaRPr sz="1200" dirty="0"/>
                    </a:p>
                  </a:txBody>
                  <a:tcPr marL="74150" marR="74150" marT="37075" marB="37075" anchor="ctr"/>
                </a:tc>
                <a:extLst>
                  <a:ext uri="{0D108BD9-81ED-4DB2-BD59-A6C34878D82A}">
                    <a16:rowId xmlns:a16="http://schemas.microsoft.com/office/drawing/2014/main" val="10009"/>
                  </a:ext>
                </a:extLst>
              </a:tr>
            </a:tbl>
          </a:graphicData>
        </a:graphic>
      </p:graphicFrame>
      <p:sp>
        <p:nvSpPr>
          <p:cNvPr id="95" name="Google Shape;95;p3"/>
          <p:cNvSpPr txBox="1"/>
          <p:nvPr/>
        </p:nvSpPr>
        <p:spPr>
          <a:xfrm>
            <a:off x="4336126" y="5794782"/>
            <a:ext cx="405172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dirty="0">
                <a:solidFill>
                  <a:schemeClr val="dk1"/>
                </a:solidFill>
                <a:latin typeface="Open Sans"/>
                <a:ea typeface="Open Sans"/>
                <a:cs typeface="Open Sans"/>
                <a:sym typeface="Open Sans"/>
              </a:rPr>
              <a:t>Source: </a:t>
            </a:r>
            <a:r>
              <a:rPr lang="en-US" sz="1400" b="0" i="1" u="sng" strike="noStrike" cap="none"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https://www.babbel.com/en/magazine/the-10-most-spoken-languages-in-the-world</a:t>
            </a:r>
            <a:r>
              <a:rPr lang="en-US" sz="1400" b="0" i="1" u="none" strike="noStrike" cap="none" dirty="0">
                <a:solidFill>
                  <a:schemeClr val="dk1"/>
                </a:solidFill>
                <a:latin typeface="Open Sans"/>
                <a:ea typeface="Open Sans"/>
                <a:cs typeface="Open Sans"/>
                <a:sym typeface="Open Sans"/>
              </a:rPr>
              <a:t>   </a:t>
            </a:r>
            <a:endParaRPr dirty="0"/>
          </a:p>
        </p:txBody>
      </p:sp>
      <p:sp>
        <p:nvSpPr>
          <p:cNvPr id="96" name="Google Shape;96;p3"/>
          <p:cNvSpPr txBox="1"/>
          <p:nvPr/>
        </p:nvSpPr>
        <p:spPr>
          <a:xfrm>
            <a:off x="374904" y="5794782"/>
            <a:ext cx="372843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dk1"/>
                </a:solidFill>
                <a:latin typeface="Open Sans"/>
                <a:ea typeface="Open Sans"/>
                <a:cs typeface="Open Sans"/>
                <a:sym typeface="Open Sans"/>
              </a:rPr>
              <a:t>Source: </a:t>
            </a:r>
            <a:r>
              <a:rPr lang="en-US" sz="1400" i="1"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https://w3techs.com/technologies/history_overview/content_language</a:t>
            </a:r>
            <a:r>
              <a:rPr lang="en-US" sz="1400" i="1" dirty="0">
                <a:solidFill>
                  <a:schemeClr val="dk1"/>
                </a:solidFill>
                <a:latin typeface="Open Sans"/>
                <a:ea typeface="Open Sans"/>
                <a:cs typeface="Open Sans"/>
                <a:sym typeface="Open Sans"/>
              </a:rPr>
              <a:t>.  </a:t>
            </a:r>
            <a:endParaRPr dirty="0"/>
          </a:p>
        </p:txBody>
      </p:sp>
      <p:graphicFrame>
        <p:nvGraphicFramePr>
          <p:cNvPr id="97" name="Google Shape;97;p3"/>
          <p:cNvGraphicFramePr/>
          <p:nvPr>
            <p:extLst>
              <p:ext uri="{D42A27DB-BD31-4B8C-83A1-F6EECF244321}">
                <p14:modId xmlns:p14="http://schemas.microsoft.com/office/powerpoint/2010/main" val="2129998153"/>
              </p:ext>
            </p:extLst>
          </p:nvPr>
        </p:nvGraphicFramePr>
        <p:xfrm>
          <a:off x="374903" y="2385629"/>
          <a:ext cx="3572063" cy="3270256"/>
        </p:xfrm>
        <a:graphic>
          <a:graphicData uri="http://schemas.openxmlformats.org/drawingml/2006/chart">
            <c:chart xmlns:c="http://schemas.openxmlformats.org/drawingml/2006/chart" xmlns:r="http://schemas.openxmlformats.org/officeDocument/2006/relationships" r:id="rId5"/>
          </a:graphicData>
        </a:graphic>
      </p:graphicFrame>
      <p:sp>
        <p:nvSpPr>
          <p:cNvPr id="98" name="Google Shape;98;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latin typeface="Open Sans Light"/>
                <a:ea typeface="Open Sans Light"/>
                <a:cs typeface="Open Sans Light"/>
                <a:sym typeface="Open Sans"/>
              </a:rPr>
              <a:t>Globally, language usage is diverse. English comes third in terms of native speakers around the world, after Mandarin and Spanish. English represents 57% of the total written content online and the percentage is decreasing.</a:t>
            </a:r>
            <a:endParaRPr sz="1800" dirty="0">
              <a:latin typeface="Open Sans Light"/>
              <a:ea typeface="Open Sans Light"/>
              <a:cs typeface="Open Sans Light"/>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A Call to Action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International Telecommunication Union (ITU) Plenipotentiary </a:t>
            </a:r>
            <a:r>
              <a:rPr lang="en-US" sz="1800" dirty="0">
                <a:hlinkClick r:id="rId3"/>
              </a:rPr>
              <a:t>Resolution 133 (Revision Bucharest 2022)</a:t>
            </a:r>
            <a:r>
              <a:rPr lang="en-US" sz="1800" dirty="0"/>
              <a:t> focuses on the Role of administrations of Member States in the management of internationalized (multilingual) domain names:</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en-US" dirty="0"/>
              <a:t>Emphasizes</a:t>
            </a:r>
          </a:p>
          <a:p>
            <a:pPr marL="1188720" lvl="2" indent="-182880"/>
            <a:r>
              <a:rPr lang="en-US" sz="1800" dirty="0"/>
              <a:t>IDNs contribute to sustainable development through the promotion of greater Internet accessibility and use in local languages</a:t>
            </a:r>
          </a:p>
          <a:p>
            <a:pPr marL="1188720" lvl="2" indent="-182880"/>
            <a:r>
              <a:rPr lang="en-US" sz="1800" dirty="0"/>
              <a:t>The need to continue to implement technical solutions to enhance the implementation of IDNs</a:t>
            </a:r>
          </a:p>
          <a:p>
            <a:pPr marL="731520" lvl="1" indent="-182880"/>
            <a:r>
              <a:rPr lang="en-US" dirty="0"/>
              <a:t>Recognizes</a:t>
            </a:r>
          </a:p>
          <a:p>
            <a:pPr marL="1188720" lvl="2" indent="-182880"/>
            <a:r>
              <a:rPr lang="en-US" sz="1800" dirty="0"/>
              <a:t>The role played by governments, technical communities and other stakeholders in advancing multilingualism, including the introduction of internationalized domain names</a:t>
            </a:r>
          </a:p>
          <a:p>
            <a:pPr marL="1188720" lvl="2" indent="-182880"/>
            <a:r>
              <a:rPr lang="en-US" sz="1800" dirty="0"/>
              <a:t>The importance of community engagement and information-sharing to get a better understanding of existing challenges and to support solutions, particularly in developing countries</a:t>
            </a:r>
          </a:p>
        </p:txBody>
      </p:sp>
    </p:spTree>
    <p:extLst>
      <p:ext uri="{BB962C8B-B14F-4D97-AF65-F5344CB8AC3E}">
        <p14:creationId xmlns:p14="http://schemas.microsoft.com/office/powerpoint/2010/main" val="356832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A Call to Action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International Telecommunication Union (ITU) Plenipotentiary </a:t>
            </a:r>
            <a:r>
              <a:rPr lang="en-US" sz="1800" dirty="0">
                <a:hlinkClick r:id="rId3"/>
              </a:rPr>
              <a:t>Resolution 133 (Revision Bucharest 2022)</a:t>
            </a:r>
            <a:r>
              <a:rPr lang="en-US" sz="1800" dirty="0"/>
              <a:t> focuses on the Role of administrations of Member States in the management of internationalized (multilingual) domain names:</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en-US" dirty="0"/>
              <a:t>Invites Member States and Sector Members</a:t>
            </a:r>
          </a:p>
          <a:p>
            <a:pPr marL="1188720" lvl="2" indent="-182880"/>
            <a:r>
              <a:rPr lang="en-US" sz="1800" dirty="0"/>
              <a:t>To consider how to further promote the adoption of Universal Acceptance in respect of IDNs and to collaborate and coordinate with relevant organizations and stakeholders in enabling the use of IDNs in the Internet</a:t>
            </a:r>
            <a:endParaRPr sz="1800" dirty="0"/>
          </a:p>
        </p:txBody>
      </p:sp>
    </p:spTree>
    <p:extLst>
      <p:ext uri="{BB962C8B-B14F-4D97-AF65-F5344CB8AC3E}">
        <p14:creationId xmlns:p14="http://schemas.microsoft.com/office/powerpoint/2010/main" val="248702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Working Towards UA-Readiness</a:t>
            </a:r>
            <a:endParaRPr sz="2800" dirty="0"/>
          </a:p>
        </p:txBody>
      </p:sp>
      <p:sp>
        <p:nvSpPr>
          <p:cNvPr id="353" name="Google Shape;353;p2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The ICANN community organized to promote UA-readiness globally</a:t>
            </a:r>
            <a:r>
              <a:rPr lang="en-US" sz="1800"/>
              <a:t>, including the </a:t>
            </a:r>
            <a:r>
              <a:rPr lang="en-US" sz="1800" dirty="0"/>
              <a:t>Universal Acceptance Steering Group (UASG).</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ICANN and its community work to achieve UA-readiness by:</a:t>
            </a:r>
            <a:endParaRPr dirty="0"/>
          </a:p>
          <a:p>
            <a:pPr marL="548640" lvl="1" indent="-182880" algn="l" rtl="0">
              <a:spcBef>
                <a:spcPts val="360"/>
              </a:spcBef>
              <a:spcAft>
                <a:spcPts val="0"/>
              </a:spcAft>
              <a:buSzPts val="1530"/>
              <a:buChar char="*"/>
            </a:pPr>
            <a:r>
              <a:rPr lang="en-US" sz="1800" dirty="0"/>
              <a:t>Organizing outreach to raise awareness on </a:t>
            </a:r>
            <a:r>
              <a:rPr lang="en-US" sz="1800"/>
              <a:t>UA issues</a:t>
            </a:r>
            <a:endParaRPr dirty="0"/>
          </a:p>
          <a:p>
            <a:pPr marL="548640" lvl="1" indent="-182880" algn="l" rtl="0">
              <a:spcBef>
                <a:spcPts val="360"/>
              </a:spcBef>
              <a:spcAft>
                <a:spcPts val="0"/>
              </a:spcAft>
              <a:buSzPts val="1530"/>
              <a:buChar char="*"/>
            </a:pPr>
            <a:r>
              <a:rPr lang="en-US" sz="1800" dirty="0"/>
              <a:t>Conducting detailed studies to identify </a:t>
            </a:r>
            <a:r>
              <a:rPr lang="en-US" sz="1800"/>
              <a:t>technical gaps</a:t>
            </a:r>
            <a:endParaRPr dirty="0"/>
          </a:p>
          <a:p>
            <a:pPr marL="548640" lvl="1" indent="-182880" algn="l" rtl="0">
              <a:spcBef>
                <a:spcPts val="360"/>
              </a:spcBef>
              <a:spcAft>
                <a:spcPts val="0"/>
              </a:spcAft>
              <a:buSzPts val="1530"/>
              <a:buChar char="*"/>
            </a:pPr>
            <a:r>
              <a:rPr lang="en-US" sz="1800" dirty="0"/>
              <a:t>Determining solutions to address the </a:t>
            </a:r>
            <a:r>
              <a:rPr lang="en-US" sz="1800"/>
              <a:t>technical gaps</a:t>
            </a:r>
            <a:endParaRPr dirty="0"/>
          </a:p>
          <a:p>
            <a:pPr marL="548640" lvl="1" indent="-182880" algn="l" rtl="0">
              <a:spcBef>
                <a:spcPts val="360"/>
              </a:spcBef>
              <a:spcAft>
                <a:spcPts val="0"/>
              </a:spcAft>
              <a:buSzPts val="1530"/>
              <a:buChar char="*"/>
            </a:pPr>
            <a:r>
              <a:rPr lang="en-US" sz="1800" dirty="0"/>
              <a:t>Submitting bug reports in the relevant tools, systems, </a:t>
            </a:r>
            <a:r>
              <a:rPr lang="en-US" sz="1800"/>
              <a:t>and applications</a:t>
            </a:r>
            <a:endParaRPr dirty="0"/>
          </a:p>
          <a:p>
            <a:pPr marL="548640" lvl="1" indent="-182880" algn="l" rtl="0">
              <a:spcBef>
                <a:spcPts val="360"/>
              </a:spcBef>
              <a:spcAft>
                <a:spcPts val="0"/>
              </a:spcAft>
              <a:buSzPts val="1530"/>
              <a:buChar char="*"/>
            </a:pPr>
            <a:r>
              <a:rPr lang="en-US" sz="1800" dirty="0"/>
              <a:t>Conducting technical training on the solutions for </a:t>
            </a:r>
            <a:r>
              <a:rPr lang="en-US" sz="1800"/>
              <a:t>supporting UA-readiness</a:t>
            </a:r>
            <a:endParaRPr lang="en-US" sz="1800" dirty="0"/>
          </a:p>
          <a:p>
            <a:pPr marL="548640" lvl="1" indent="-182880" algn="l" rtl="0">
              <a:spcBef>
                <a:spcPts val="360"/>
              </a:spcBef>
              <a:spcAft>
                <a:spcPts val="0"/>
              </a:spcAft>
              <a:buSzPts val="1530"/>
              <a:buChar char="*"/>
            </a:pPr>
            <a:r>
              <a:rPr lang="en-US" sz="1800" dirty="0"/>
              <a:t>Developing curricular recommendations for </a:t>
            </a:r>
            <a:r>
              <a:rPr lang="en-US" sz="1800"/>
              <a:t>IT programs</a:t>
            </a:r>
            <a:endParaRPr lang="en-US" sz="1800" dirty="0"/>
          </a:p>
          <a:p>
            <a:pPr marL="548640" lvl="1" indent="-182880" algn="l" rtl="0">
              <a:spcBef>
                <a:spcPts val="360"/>
              </a:spcBef>
              <a:spcAft>
                <a:spcPts val="0"/>
              </a:spcAft>
              <a:buSzPts val="1530"/>
              <a:buChar char="*"/>
            </a:pPr>
            <a:endParaRPr lang="en-US" dirty="0"/>
          </a:p>
          <a:p>
            <a:pPr marL="91440" indent="-182880">
              <a:spcBef>
                <a:spcPts val="360"/>
              </a:spcBef>
              <a:buSzPts val="1530"/>
            </a:pPr>
            <a:r>
              <a:rPr lang="en-US" sz="1800" dirty="0"/>
              <a:t>More info at </a:t>
            </a:r>
            <a:r>
              <a:rPr lang="en-US" sz="1800" dirty="0">
                <a:hlinkClick r:id="rId3"/>
              </a:rPr>
              <a:t>https://icann.org</a:t>
            </a:r>
            <a:r>
              <a:rPr lang="en-US" sz="1800">
                <a:hlinkClick r:id="rId3"/>
              </a:rPr>
              <a:t>/ua</a:t>
            </a:r>
            <a:endParaRPr lang="en-US" sz="1800" dirty="0"/>
          </a:p>
          <a:p>
            <a:pPr marL="91440" indent="-182880">
              <a:spcBef>
                <a:spcPts val="360"/>
              </a:spcBef>
              <a:buSzPts val="1530"/>
            </a:pPr>
            <a:endParaRPr lang="en-US" dirty="0"/>
          </a:p>
          <a:p>
            <a:pPr marL="91440" indent="-182880">
              <a:spcBef>
                <a:spcPts val="360"/>
              </a:spcBef>
              <a:buSzPts val="1530"/>
            </a:pPr>
            <a:endParaRPr dirty="0"/>
          </a:p>
          <a:p>
            <a:pPr marL="1097280" lvl="3" indent="-107315" algn="l" rtl="0">
              <a:spcBef>
                <a:spcPts val="280"/>
              </a:spcBef>
              <a:spcAft>
                <a:spcPts val="0"/>
              </a:spcAft>
              <a:buSzPts val="119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Business</a:t>
            </a:r>
            <a:endParaRPr sz="2800" dirty="0"/>
          </a:p>
        </p:txBody>
      </p:sp>
      <p:sp>
        <p:nvSpPr>
          <p:cNvPr id="365" name="Google Shape;365;p26"/>
          <p:cNvSpPr txBox="1">
            <a:spLocks noGrp="1"/>
          </p:cNvSpPr>
          <p:nvPr>
            <p:ph type="body" idx="1"/>
          </p:nvPr>
        </p:nvSpPr>
        <p:spPr>
          <a:xfrm>
            <a:off x="320041" y="982355"/>
            <a:ext cx="8450746"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en-US" sz="1800" dirty="0"/>
              <a:t>Many businesses are leaving money on the table by not updating their systems to be UA-ready, which has the potential to unlock billions in revenue from untapped customers. </a:t>
            </a:r>
          </a:p>
          <a:p>
            <a:pPr marL="91440" lvl="0" indent="0" algn="l" rtl="0">
              <a:spcBef>
                <a:spcPts val="0"/>
              </a:spcBef>
              <a:spcAft>
                <a:spcPts val="0"/>
              </a:spcAft>
              <a:buClr>
                <a:schemeClr val="accent3"/>
              </a:buClr>
              <a:buSzPts val="1700"/>
              <a:buNone/>
            </a:pPr>
            <a:endParaRPr lang="en-US" sz="1800" dirty="0"/>
          </a:p>
          <a:p>
            <a:pPr marL="91440" lvl="0" indent="0" algn="l" rtl="0">
              <a:spcBef>
                <a:spcPts val="0"/>
              </a:spcBef>
              <a:spcAft>
                <a:spcPts val="0"/>
              </a:spcAft>
              <a:buClr>
                <a:schemeClr val="accent3"/>
              </a:buClr>
              <a:buSzPts val="1700"/>
              <a:buNone/>
            </a:pPr>
            <a:r>
              <a:rPr lang="en-US" sz="1800" dirty="0"/>
              <a:t>A UASG study, conducted in 2017, found that the Universal Acceptance of Internet domain names is a $9.8+ billion opportunity, which is a conservative estimate. </a:t>
            </a:r>
          </a:p>
          <a:p>
            <a:pPr marL="91440" lvl="0" indent="0" algn="l" rtl="0">
              <a:spcBef>
                <a:spcPts val="0"/>
              </a:spcBef>
              <a:spcAft>
                <a:spcPts val="0"/>
              </a:spcAft>
              <a:buClr>
                <a:schemeClr val="accent3"/>
              </a:buClr>
              <a:buSzPts val="1700"/>
              <a:buNone/>
            </a:pPr>
            <a:endParaRPr lang="en-US" sz="1800" dirty="0"/>
          </a:p>
          <a:p>
            <a:pPr marL="91440" lvl="0" indent="0" algn="l" rtl="0">
              <a:spcBef>
                <a:spcPts val="0"/>
              </a:spcBef>
              <a:spcAft>
                <a:spcPts val="0"/>
              </a:spcAft>
              <a:buClr>
                <a:schemeClr val="accent3"/>
              </a:buClr>
              <a:buSzPts val="1700"/>
              <a:buNone/>
            </a:pPr>
            <a:r>
              <a:rPr lang="en-US" sz="1800" dirty="0"/>
              <a:t>Businesses that are UA-ready will be best positioned to reach growing global audiences and maximize revenue potential from the current Internet population, as well as the next billion. </a:t>
            </a:r>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Organize internally and assess if your business’ systems are compliant with UA standards</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Update your own IT systems to be UA-ready</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Encourage your collaborators to participate and promote local UA-related discussions</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UA awareness with partner organizations and companies, aiming to update their systems to current globally-inclusive standards</a:t>
            </a: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Government</a:t>
            </a:r>
            <a:endParaRPr sz="2800" dirty="0"/>
          </a:p>
        </p:txBody>
      </p:sp>
      <p:sp>
        <p:nvSpPr>
          <p:cNvPr id="371" name="Google Shape;371;p27"/>
          <p:cNvSpPr txBox="1">
            <a:spLocks noGrp="1"/>
          </p:cNvSpPr>
          <p:nvPr>
            <p:ph type="body" idx="1"/>
          </p:nvPr>
        </p:nvSpPr>
        <p:spPr>
          <a:xfrm>
            <a:off x="320675" y="1318686"/>
            <a:ext cx="8450746" cy="5114198"/>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en-US" sz="1800" dirty="0"/>
              <a:t>Based on ITU </a:t>
            </a:r>
            <a:r>
              <a:rPr lang="en-US" sz="1800" dirty="0">
                <a:hlinkClick r:id="rId3"/>
              </a:rPr>
              <a:t>Resolution 133</a:t>
            </a:r>
            <a:r>
              <a:rPr lang="en-US" sz="1800" dirty="0"/>
              <a:t> on IDN management and UNESCO </a:t>
            </a:r>
            <a:r>
              <a:rPr lang="en-US" sz="1800" dirty="0">
                <a:hlinkClick r:id="rId4"/>
              </a:rPr>
              <a:t>recommendations</a:t>
            </a:r>
            <a:r>
              <a:rPr lang="en-US" sz="1800" dirty="0"/>
              <a:t> on multilingualism </a:t>
            </a:r>
            <a:r>
              <a:rPr lang="en-US" sz="1800"/>
              <a:t>and cyberspace:</a:t>
            </a:r>
            <a:endParaRPr lang="en-US" sz="1800" dirty="0"/>
          </a:p>
          <a:p>
            <a:pPr marL="274320" indent="-182880">
              <a:spcBef>
                <a:spcPts val="0"/>
              </a:spcBef>
            </a:pPr>
            <a:r>
              <a:rPr lang="en-US" sz="1800" dirty="0"/>
              <a:t>Collaborate for development and deployment </a:t>
            </a:r>
            <a:r>
              <a:rPr lang="en-US" sz="1800"/>
              <a:t>of IDNs</a:t>
            </a:r>
            <a:endParaRPr lang="en-US" sz="1800" dirty="0"/>
          </a:p>
          <a:p>
            <a:pPr marL="274320" indent="-182880">
              <a:spcBef>
                <a:spcPts val="0"/>
              </a:spcBef>
            </a:pPr>
            <a:r>
              <a:rPr lang="en-US" sz="1800" dirty="0"/>
              <a:t>Promote capacity building, information-sharing and the exchange of best practices among all stakeholders for </a:t>
            </a:r>
            <a:r>
              <a:rPr lang="en-US" sz="1800"/>
              <a:t>IDN implementation</a:t>
            </a:r>
            <a:endParaRPr lang="en-US" sz="1800" dirty="0"/>
          </a:p>
          <a:p>
            <a:pPr marL="274320" indent="-182880">
              <a:spcBef>
                <a:spcPts val="0"/>
              </a:spcBef>
            </a:pPr>
            <a:r>
              <a:rPr lang="en-US" sz="1800" dirty="0"/>
              <a:t>Consider how to further promote the adoption </a:t>
            </a:r>
            <a:r>
              <a:rPr lang="en-US" sz="1800"/>
              <a:t>of Universal </a:t>
            </a:r>
            <a:r>
              <a:rPr lang="en-US" sz="1800" dirty="0"/>
              <a:t>A</a:t>
            </a:r>
            <a:r>
              <a:rPr lang="en-US" sz="1800"/>
              <a:t>cceptance </a:t>
            </a:r>
            <a:r>
              <a:rPr lang="en-US" sz="1800" dirty="0"/>
              <a:t>in </a:t>
            </a:r>
            <a:r>
              <a:rPr lang="en-US" sz="1800"/>
              <a:t>respect to IDNs</a:t>
            </a:r>
            <a:endParaRPr lang="en-US" sz="1800" dirty="0"/>
          </a:p>
          <a:p>
            <a:pPr marL="274320" indent="-182880">
              <a:spcBef>
                <a:spcPts val="0"/>
              </a:spcBef>
            </a:pPr>
            <a:endParaRPr lang="en-US" sz="1800" dirty="0"/>
          </a:p>
          <a:p>
            <a:pPr marL="91440" lvl="0" indent="0" algn="l" rtl="0">
              <a:spcBef>
                <a:spcPts val="0"/>
              </a:spcBef>
              <a:spcAft>
                <a:spcPts val="0"/>
              </a:spcAft>
              <a:buClr>
                <a:schemeClr val="accent3"/>
              </a:buClr>
              <a:buSzPts val="1700"/>
              <a:buNone/>
            </a:pPr>
            <a:r>
              <a:rPr lang="en-US" sz="1800" dirty="0"/>
              <a:t>Being UA-ready can assist governments and policymakers in reaching </a:t>
            </a:r>
            <a:r>
              <a:rPr lang="en-US" sz="1800"/>
              <a:t>their citizens: </a:t>
            </a: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Evaluate the possibility of including </a:t>
            </a:r>
            <a:r>
              <a:rPr lang="en-US" sz="1800" u="sng" dirty="0">
                <a:solidFill>
                  <a:schemeClr val="hlink"/>
                </a:solidFill>
                <a:hlinkClick r:id="rId5"/>
              </a:rPr>
              <a:t>UA requirements</a:t>
            </a:r>
            <a:r>
              <a:rPr lang="en-US" sz="1800" dirty="0"/>
              <a:t> in </a:t>
            </a:r>
            <a:r>
              <a:rPr lang="en-US" sz="1800"/>
              <a:t>government procurements</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Reach out to government departments involved in e-government services for citizens and ask them to incorporate UA practices to provide </a:t>
            </a:r>
            <a:r>
              <a:rPr lang="en-US" sz="1800"/>
              <a:t>digital inclusivity</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Coordinate with your national ccTLD managers and ICANN Governmental Advisory Committee (GAC) delegates to participate in and strengthen </a:t>
            </a:r>
            <a:r>
              <a:rPr lang="en-US" sz="1800"/>
              <a:t>UA-related actions</a:t>
            </a: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Civil Society</a:t>
            </a:r>
            <a:endParaRPr sz="2800" dirty="0"/>
          </a:p>
        </p:txBody>
      </p:sp>
      <p:sp>
        <p:nvSpPr>
          <p:cNvPr id="377" name="Google Shape;377;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Encourage your community to attend local and regional UA-related events; help coordinate and </a:t>
            </a:r>
            <a:r>
              <a:rPr lang="en-US" sz="1800"/>
              <a:t>promote them</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Make your own systems UA-ready for broader </a:t>
            </a:r>
            <a:r>
              <a:rPr lang="en-US" sz="1800"/>
              <a:t>digital inclusion</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Promote research on inclusion and access that reinforces the principles </a:t>
            </a:r>
            <a:r>
              <a:rPr lang="en-US" sz="1800"/>
              <a:t>of UA</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UA awareness with partner organizations and companies to update their systems to current </a:t>
            </a:r>
            <a:r>
              <a:rPr lang="en-US" sz="1800"/>
              <a:t>globally-inclusive standards</a:t>
            </a: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Academia</a:t>
            </a:r>
            <a:endParaRPr sz="2800" dirty="0"/>
          </a:p>
        </p:txBody>
      </p:sp>
      <p:sp>
        <p:nvSpPr>
          <p:cNvPr id="383" name="Google Shape;383;p29"/>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Upgrade email systems to </a:t>
            </a:r>
            <a:r>
              <a:rPr lang="en-US" sz="1800"/>
              <a:t>support EAI</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Update IT curricula to include teaching and learning of UA and software internationalization </a:t>
            </a:r>
            <a:r>
              <a:rPr lang="en-US" sz="1800"/>
              <a:t>related concepts</a:t>
            </a:r>
            <a:endParaRPr lang="en-US" sz="1800" dirty="0"/>
          </a:p>
          <a:p>
            <a:pPr marL="731520" lvl="1" indent="-182880">
              <a:spcBef>
                <a:spcPts val="400"/>
              </a:spcBef>
              <a:buSzPts val="1700"/>
            </a:pPr>
            <a:r>
              <a:rPr lang="en-US" dirty="0"/>
              <a:t>See </a:t>
            </a:r>
            <a:r>
              <a:rPr lang="en-US" dirty="0">
                <a:hlinkClick r:id="rId3"/>
              </a:rPr>
              <a:t>draft guidelines and detailed materials</a:t>
            </a:r>
            <a:r>
              <a:rPr lang="en-US" dirty="0"/>
              <a:t> for integrating IDN and UA concepts in </a:t>
            </a:r>
            <a:r>
              <a:rPr lang="en-US"/>
              <a:t>IT curriculum</a:t>
            </a:r>
            <a:endParaRPr lang="en-US" dirty="0"/>
          </a:p>
          <a:p>
            <a:pPr marL="731520" lvl="1" indent="-182880">
              <a:spcBef>
                <a:spcPts val="400"/>
              </a:spcBef>
              <a:buSzPts val="1700"/>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Train faculty and students to adopt UA practices in </a:t>
            </a:r>
            <a:r>
              <a:rPr lang="en-US" sz="1800"/>
              <a:t>software development</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awareness of UA issues and solutions in the local </a:t>
            </a:r>
            <a:r>
              <a:rPr lang="en-US" sz="1800"/>
              <a:t>technical community</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Technical Community</a:t>
            </a:r>
            <a:endParaRPr sz="2800" dirty="0"/>
          </a:p>
        </p:txBody>
      </p:sp>
      <p:sp>
        <p:nvSpPr>
          <p:cNvPr id="389" name="Google Shape;389;p30"/>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Carry out training and educational activities that allow software developers and project managers to address </a:t>
            </a:r>
            <a:r>
              <a:rPr lang="en-US" sz="1800"/>
              <a:t>UA-related issues</a:t>
            </a:r>
            <a:endParaRPr lang="en-US"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Test and address UA-related issues in your own products </a:t>
            </a:r>
            <a:r>
              <a:rPr lang="en-US" sz="1800"/>
              <a:t>and services</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Report bugs related to UA in other products </a:t>
            </a:r>
            <a:r>
              <a:rPr lang="en-US" sz="1800"/>
              <a:t>and services</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DNS Industry</a:t>
            </a:r>
            <a:endParaRPr sz="2800" dirty="0"/>
          </a:p>
        </p:txBody>
      </p:sp>
      <p:sp>
        <p:nvSpPr>
          <p:cNvPr id="395" name="Google Shape;395;p31"/>
          <p:cNvSpPr txBox="1">
            <a:spLocks noGrp="1"/>
          </p:cNvSpPr>
          <p:nvPr>
            <p:ph type="body" idx="1"/>
          </p:nvPr>
        </p:nvSpPr>
        <p:spPr>
          <a:xfrm>
            <a:off x="320675" y="1318686"/>
            <a:ext cx="8450746" cy="5082114"/>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Assess UA-related gaps </a:t>
            </a:r>
            <a:r>
              <a:rPr lang="en-US" sz="1800"/>
              <a:t>in customer-facing systems</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Upgrade customer facing systems to </a:t>
            </a:r>
            <a:r>
              <a:rPr lang="en-US" sz="1800"/>
              <a:t>support UA</a:t>
            </a:r>
            <a:endParaRPr lang="en-US" sz="1800" dirty="0"/>
          </a:p>
          <a:p>
            <a:pPr marL="731520" lvl="1" indent="-182880">
              <a:spcBef>
                <a:spcPts val="400"/>
              </a:spcBef>
              <a:buSzPts val="1700"/>
            </a:pPr>
            <a:r>
              <a:rPr lang="en-US" dirty="0"/>
              <a:t>For registries and registrars, </a:t>
            </a:r>
            <a:r>
              <a:rPr lang="en-US" u="sng" dirty="0">
                <a:solidFill>
                  <a:schemeClr val="hlink"/>
                </a:solidFill>
                <a:hlinkClick r:id="rId3"/>
              </a:rPr>
              <a:t>UA Roadmap for Domain Name Registry and Registrar Systems</a:t>
            </a:r>
            <a:r>
              <a:rPr lang="en-US" dirty="0"/>
              <a:t> is available as </a:t>
            </a:r>
            <a:r>
              <a:rPr lang="en-US"/>
              <a:t>a guide</a:t>
            </a:r>
            <a:endParaRPr lang="en-US" dirty="0"/>
          </a:p>
          <a:p>
            <a:pPr marL="731520" lvl="1" indent="-182880">
              <a:spcBef>
                <a:spcPts val="400"/>
              </a:spcBef>
              <a:buSzPts val="1700"/>
            </a:pPr>
            <a:r>
              <a:rPr lang="en-US" dirty="0"/>
              <a:t>Training materials available for hosting providers and Internet </a:t>
            </a:r>
            <a:r>
              <a:rPr lang="en-US"/>
              <a:t>service providers</a:t>
            </a:r>
            <a:endParaRPr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awareness of UA with your business stakeholders and encourage them to upgrade their systems </a:t>
            </a:r>
            <a:r>
              <a:rPr lang="en-US" sz="1800"/>
              <a:t>as well</a:t>
            </a: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r>
              <a:rPr lang="en-US" sz="1800" dirty="0"/>
              <a:t>Make sure a registrant has services available for all the </a:t>
            </a:r>
            <a:r>
              <a:rPr lang="en-US" sz="1800"/>
              <a:t>steps needed, </a:t>
            </a:r>
            <a:r>
              <a:rPr lang="en-US" sz="1800" dirty="0"/>
              <a:t>from registering a </a:t>
            </a:r>
            <a:r>
              <a:rPr lang="en-US" sz="1800"/>
              <a:t>domain name to </a:t>
            </a:r>
            <a:r>
              <a:rPr lang="en-US" sz="1800" dirty="0"/>
              <a:t>hosting websites as well as creating and managing mailboxes using the </a:t>
            </a:r>
            <a:r>
              <a:rPr lang="en-US" sz="1800"/>
              <a:t>domain name</a:t>
            </a:r>
            <a:endParaRPr lang="en-US" sz="1800" dirty="0"/>
          </a:p>
          <a:p>
            <a:pPr marL="731520" lvl="1" indent="-182880">
              <a:spcBef>
                <a:spcPts val="400"/>
              </a:spcBef>
              <a:buSzPts val="1700"/>
            </a:pPr>
            <a:r>
              <a:rPr lang="en-US" dirty="0"/>
              <a:t>If a registrant can register a domain name, but cannot host it, then it will </a:t>
            </a:r>
            <a:r>
              <a:rPr lang="en-US"/>
              <a:t>hinder adoption</a:t>
            </a:r>
            <a:endParaRPr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Domain Holder/Registrant</a:t>
            </a:r>
            <a:endParaRPr sz="2800" dirty="0"/>
          </a:p>
        </p:txBody>
      </p:sp>
      <p:sp>
        <p:nvSpPr>
          <p:cNvPr id="401" name="Google Shape;401;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Check with your Internet Service Provider (ISP) hosting your website and email to see if their services are UA-ready</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Check with your website and email admin if your website and email is UA ready. If it is not, consider taking the initiative to update it and make it UA-ready</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UA awareness with your ISP, web developers and email admin, and ask them to update their systems to be UA-ready. Refer them t</a:t>
            </a:r>
            <a:r>
              <a:rPr lang="en-US" sz="1800" b="0" i="0" dirty="0">
                <a:solidFill>
                  <a:srgbClr val="000000"/>
                </a:solidFill>
              </a:rPr>
              <a:t>o </a:t>
            </a:r>
            <a:r>
              <a:rPr lang="en-US" sz="1800" u="sng" dirty="0">
                <a:solidFill>
                  <a:schemeClr val="hlink"/>
                </a:solidFill>
                <a:hlinkClick r:id="rId3">
                  <a:extLst>
                    <a:ext uri="{A12FA001-AC4F-418D-AE19-62706E023703}">
                      <ahyp:hlinkClr xmlns:ahyp="http://schemas.microsoft.com/office/drawing/2018/hyperlinkcolor" val="tx"/>
                    </a:ext>
                  </a:extLst>
                </a:hlinkClick>
              </a:rPr>
              <a:t>FY23 UA Readiness report</a:t>
            </a:r>
            <a:r>
              <a:rPr lang="en-US" sz="1800" b="0" i="0" dirty="0">
                <a:solidFill>
                  <a:srgbClr val="000000"/>
                </a:solidFill>
              </a:rPr>
              <a:t> for further information</a:t>
            </a:r>
            <a:r>
              <a:rPr lang="en-US" sz="1800" dirty="0"/>
              <a:t>. </a:t>
            </a:r>
            <a:r>
              <a:rPr lang="en-US" sz="1800" b="0" i="0" dirty="0">
                <a:solidFill>
                  <a:srgbClr val="000000"/>
                </a:solidFill>
              </a:rPr>
              <a:t>You </a:t>
            </a:r>
            <a:r>
              <a:rPr lang="en-US" sz="1800" dirty="0"/>
              <a:t>may consider using </a:t>
            </a:r>
            <a:r>
              <a:rPr lang="en-US" sz="1800" b="0" i="0" dirty="0">
                <a:solidFill>
                  <a:srgbClr val="000000"/>
                </a:solidFill>
              </a:rPr>
              <a:t>the template </a:t>
            </a:r>
            <a:r>
              <a:rPr lang="en-US" sz="1800" u="sng" dirty="0">
                <a:solidFill>
                  <a:schemeClr val="hlink"/>
                </a:solidFill>
                <a:hlinkClick r:id="rId4">
                  <a:extLst>
                    <a:ext uri="{A12FA001-AC4F-418D-AE19-62706E023703}">
                      <ahyp:hlinkClr xmlns:ahyp="http://schemas.microsoft.com/office/drawing/2018/hyperlinkcolor" val="tx"/>
                    </a:ext>
                  </a:extLst>
                </a:hlinkClick>
              </a:rPr>
              <a:t>letter</a:t>
            </a:r>
            <a:r>
              <a:rPr lang="en-US" sz="1800" b="0" i="0" dirty="0">
                <a:solidFill>
                  <a:srgbClr val="000000"/>
                </a:solidFill>
              </a:rPr>
              <a:t> or alternatively </a:t>
            </a:r>
            <a:r>
              <a:rPr lang="en-US" sz="1800" u="sng" dirty="0">
                <a:solidFill>
                  <a:schemeClr val="hlink"/>
                </a:solidFill>
                <a:hlinkClick r:id="rId5">
                  <a:extLst>
                    <a:ext uri="{A12FA001-AC4F-418D-AE19-62706E023703}">
                      <ahyp:hlinkClr xmlns:ahyp="http://schemas.microsoft.com/office/drawing/2018/hyperlinkcolor" val="tx"/>
                    </a:ext>
                  </a:extLst>
                </a:hlinkClick>
              </a:rPr>
              <a:t>log the issue</a:t>
            </a:r>
            <a:endParaRPr lang="en-US" sz="1800" dirty="0"/>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Multilingualism, A Key To Digital Inclusion</a:t>
            </a:r>
            <a:endParaRPr sz="2800" dirty="0"/>
          </a:p>
        </p:txBody>
      </p:sp>
      <p:sp>
        <p:nvSpPr>
          <p:cNvPr id="88" name="Google Shape;88;p2"/>
          <p:cNvSpPr txBox="1">
            <a:spLocks noGrp="1"/>
          </p:cNvSpPr>
          <p:nvPr>
            <p:ph type="body" idx="1"/>
          </p:nvPr>
        </p:nvSpPr>
        <p:spPr>
          <a:xfrm>
            <a:off x="320674" y="1318686"/>
            <a:ext cx="8687401" cy="4620517"/>
          </a:xfrm>
          <a:prstGeom prst="rect">
            <a:avLst/>
          </a:prstGeom>
          <a:noFill/>
          <a:ln>
            <a:noFill/>
          </a:ln>
        </p:spPr>
        <p:txBody>
          <a:bodyPr spcFirstLastPara="1" wrap="square" lIns="91425" tIns="45700" rIns="91425" bIns="45700" anchor="t" anchorCtr="0">
            <a:noAutofit/>
          </a:bodyPr>
          <a:lstStyle/>
          <a:p>
            <a:r>
              <a:rPr lang="en-US" sz="1800" dirty="0"/>
              <a:t>A linguistically diverse Internet significantly contributes toward a knowledge-based society by bridging the </a:t>
            </a:r>
            <a:r>
              <a:rPr lang="en-US" sz="1800"/>
              <a:t>digital divide</a:t>
            </a:r>
            <a:endParaRPr lang="en-US" sz="1800" b="0" i="0" u="none" strike="noStrike" dirty="0">
              <a:solidFill>
                <a:srgbClr val="000000"/>
              </a:solidFill>
              <a:effectLst/>
              <a:latin typeface="Arial" panose="020B0604020202020204" pitchFamily="34" charset="0"/>
            </a:endParaRPr>
          </a:p>
          <a:p>
            <a:pPr marL="0" indent="0">
              <a:spcBef>
                <a:spcPts val="0"/>
              </a:spcBef>
              <a:buNone/>
            </a:pPr>
            <a:endParaRPr lang="en-US" sz="1800" b="0" i="0" u="none" strike="noStrike" dirty="0">
              <a:solidFill>
                <a:srgbClr val="000000"/>
              </a:solidFill>
              <a:effectLst/>
              <a:latin typeface="Arial" panose="020B0604020202020204" pitchFamily="34" charset="0"/>
            </a:endParaRPr>
          </a:p>
          <a:p>
            <a:pPr>
              <a:spcBef>
                <a:spcPts val="0"/>
              </a:spcBef>
            </a:pPr>
            <a:r>
              <a:rPr lang="en-US" sz="1800" dirty="0"/>
              <a:t>Therefore, linguistic diversity online was a key principle in </a:t>
            </a:r>
            <a:r>
              <a:rPr lang="en-US"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3"/>
              </a:rPr>
              <a:t>WSIS Geneva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hlinkClick r:id="rId3"/>
              </a:rPr>
              <a:t>Declaration</a:t>
            </a:r>
            <a:r>
              <a:rPr lang="en-US" sz="180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dirty="0"/>
              <a:t>in 2003, leading to a commitment “towards multilingualization of the Internet” in the </a:t>
            </a:r>
            <a:r>
              <a:rPr lang="en-US"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4"/>
              </a:rPr>
              <a:t>WSIS Tunis Agenda</a:t>
            </a:r>
            <a:r>
              <a:rPr lang="en-US" sz="180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dirty="0"/>
              <a:t>in 2005. This included a specific ask for the following:</a:t>
            </a:r>
          </a:p>
          <a:p>
            <a:pPr lvl="1">
              <a:spcBef>
                <a:spcPts val="0"/>
              </a:spcBef>
            </a:pPr>
            <a:r>
              <a:rPr lang="en-US" dirty="0"/>
              <a:t>Advance the introduction of multilingualism in </a:t>
            </a:r>
            <a:r>
              <a:rPr lang="en-US"/>
              <a:t>domain names and email addresses </a:t>
            </a:r>
            <a:r>
              <a:rPr lang="en-US" dirty="0"/>
              <a:t>by </a:t>
            </a:r>
            <a:r>
              <a:rPr lang="en-US"/>
              <a:t>implementing programs </a:t>
            </a:r>
            <a:r>
              <a:rPr lang="en-US" dirty="0"/>
              <a:t>and strengthening cooperation for their </a:t>
            </a:r>
            <a:r>
              <a:rPr lang="en-US"/>
              <a:t>global deployment</a:t>
            </a:r>
            <a:endParaRPr lang="en-US" dirty="0"/>
          </a:p>
          <a:p>
            <a:pPr marL="91440" lvl="0" indent="0" algn="l" rtl="0">
              <a:spcBef>
                <a:spcPts val="0"/>
              </a:spcBef>
              <a:spcAft>
                <a:spcPts val="0"/>
              </a:spcAft>
              <a:buClr>
                <a:schemeClr val="accent3"/>
              </a:buClr>
              <a:buSzPts val="1530"/>
              <a:buNone/>
            </a:pPr>
            <a:endParaRPr lang="en-US" sz="1800" dirty="0"/>
          </a:p>
          <a:p>
            <a:pPr marL="91440" lvl="0" indent="0" algn="l" rtl="0">
              <a:spcBef>
                <a:spcPts val="1200"/>
              </a:spcBef>
              <a:spcAft>
                <a:spcPts val="0"/>
              </a:spcAft>
              <a:buSzPts val="1700"/>
              <a:buNone/>
            </a:pPr>
            <a:endParaRPr dirty="0"/>
          </a:p>
        </p:txBody>
      </p:sp>
    </p:spTree>
    <p:extLst>
      <p:ext uri="{BB962C8B-B14F-4D97-AF65-F5344CB8AC3E}">
        <p14:creationId xmlns:p14="http://schemas.microsoft.com/office/powerpoint/2010/main" val="2548492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New gTLD Program: Next Round</a:t>
            </a:r>
            <a:endParaRPr sz="2800" dirty="0"/>
          </a:p>
        </p:txBody>
      </p:sp>
      <p:sp>
        <p:nvSpPr>
          <p:cNvPr id="401" name="Google Shape;401;p32"/>
          <p:cNvSpPr txBox="1">
            <a:spLocks noGrp="1"/>
          </p:cNvSpPr>
          <p:nvPr>
            <p:ph type="body" idx="1"/>
          </p:nvPr>
        </p:nvSpPr>
        <p:spPr>
          <a:xfrm>
            <a:off x="320675" y="1083366"/>
            <a:ext cx="8450746" cy="4855838"/>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New opportunities to obtain a new generic top-level domain (gTLD), including Internationalized Domain Names (IDNs), are on </a:t>
            </a:r>
            <a:r>
              <a:rPr lang="en-US" sz="1800"/>
              <a:t>the horizon</a:t>
            </a:r>
            <a:endParaRPr lang="en-US" sz="1800" dirty="0"/>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The application window for the next round is expected to open in </a:t>
            </a:r>
            <a:r>
              <a:rPr lang="en-US" sz="1800"/>
              <a:t>Q2 2026</a:t>
            </a:r>
            <a:endParaRPr lang="en-US" sz="1800" dirty="0"/>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The next expansion of the Domain Name System (DNS) will enable people and organizations to manage their presence and identity on </a:t>
            </a:r>
            <a:r>
              <a:rPr lang="en-US" sz="1800"/>
              <a:t>the Internet</a:t>
            </a:r>
            <a:endParaRPr lang="en-US" sz="1800" dirty="0"/>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 Domain names in various languages and scripts will help build online </a:t>
            </a:r>
            <a:r>
              <a:rPr lang="en-US" sz="1800"/>
              <a:t>digital inclusivity</a:t>
            </a:r>
            <a:endParaRPr lang="en-US" sz="1800" dirty="0"/>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 An Applicant Support Program (ASP) will benefit applicants in underserved regions and </a:t>
            </a:r>
            <a:r>
              <a:rPr lang="en-US" sz="1800"/>
              <a:t>emerging markets</a:t>
            </a:r>
            <a:endParaRPr lang="en-US" sz="1800" dirty="0"/>
          </a:p>
          <a:p>
            <a:pPr marL="731520" lvl="1" indent="-182880">
              <a:spcBef>
                <a:spcPts val="0"/>
              </a:spcBef>
            </a:pPr>
            <a:r>
              <a:rPr lang="en-US" sz="1600" dirty="0"/>
              <a:t>Includes financial and non-financial support for </a:t>
            </a:r>
            <a:r>
              <a:rPr lang="en-US" sz="1600"/>
              <a:t>qualified applicants</a:t>
            </a:r>
            <a:endParaRPr lang="en-US" sz="1800" dirty="0"/>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Learn more: </a:t>
            </a:r>
            <a:r>
              <a:rPr lang="en-US" sz="1800" dirty="0">
                <a:hlinkClick r:id="rId3"/>
              </a:rPr>
              <a:t>https://newgtlds.icann.org/en/next-round</a:t>
            </a:r>
            <a:r>
              <a:rPr lang="en-US" sz="1800" dirty="0"/>
              <a:t> </a:t>
            </a:r>
          </a:p>
          <a:p>
            <a:pPr marL="274320" lvl="0" indent="-182880" algn="l" rtl="0">
              <a:spcBef>
                <a:spcPts val="0"/>
              </a:spcBef>
              <a:spcAft>
                <a:spcPts val="0"/>
              </a:spcAft>
              <a:buClr>
                <a:schemeClr val="accent3"/>
              </a:buClr>
              <a:buSzPts val="1700"/>
              <a:buFont typeface="Merriweather Sans"/>
              <a:buChar char="*"/>
            </a:pPr>
            <a:endParaRPr lang="en-US" sz="1800" dirty="0"/>
          </a:p>
          <a:p>
            <a:pPr marL="120650" indent="0" rtl="0" fontAlgn="base">
              <a:spcBef>
                <a:spcPts val="0"/>
              </a:spcBef>
              <a:spcAft>
                <a:spcPts val="0"/>
              </a:spcAft>
              <a:buNone/>
            </a:pPr>
            <a:br>
              <a:rPr lang="en-US" sz="1200" b="0" dirty="0">
                <a:effectLst/>
              </a:rPr>
            </a:br>
            <a:br>
              <a:rPr lang="en-US" sz="1400" b="0" dirty="0">
                <a:effectLst/>
              </a:rPr>
            </a:br>
            <a:br>
              <a:rPr lang="en-US" sz="1400" dirty="0"/>
            </a:br>
            <a:br>
              <a:rPr lang="en-US" sz="1600" dirty="0">
                <a:solidFill>
                  <a:schemeClr val="tx1"/>
                </a:solidFill>
              </a:rPr>
            </a:br>
            <a:endParaRPr lang="en-US" sz="1800" dirty="0">
              <a:solidFill>
                <a:schemeClr val="tx1"/>
              </a:solidFill>
            </a:endParaRP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extLst>
      <p:ext uri="{BB962C8B-B14F-4D97-AF65-F5344CB8AC3E}">
        <p14:creationId xmlns:p14="http://schemas.microsoft.com/office/powerpoint/2010/main" val="86646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Get Involved with UA!</a:t>
            </a:r>
            <a:endParaRPr sz="2800" dirty="0"/>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en-US" sz="1800">
                <a:solidFill>
                  <a:srgbClr val="3F3F3F"/>
                </a:solidFill>
                <a:latin typeface="Open Sans Light"/>
                <a:ea typeface="Open Sans Light"/>
                <a:cs typeface="Open Sans Light"/>
                <a:sym typeface="Open Sans Light"/>
              </a:rPr>
              <a:t>Universal Acceptance Steering Group info &amp; recent developments: </a:t>
            </a:r>
            <a:r>
              <a:rPr lang="en-US" sz="1800">
                <a:solidFill>
                  <a:schemeClr val="accent6"/>
                </a:solidFill>
                <a:latin typeface="Open Sans"/>
                <a:ea typeface="Open Sans"/>
                <a:cs typeface="Open Sans"/>
                <a:sym typeface="Open Sans"/>
              </a:rPr>
              <a:t>www.uasg.tech </a:t>
            </a:r>
            <a:endParaRPr/>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For more information on UA, email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or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Access all UASG documents and presentations at: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Access details of ongoing work from ICANN community wiki pages: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Subscribe to the UA discussion list at: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endParaRPr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Register to participate in UA working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groups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here</a:t>
            </a:r>
            <a:endPar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Follow the UASG on social media and use the hashtag </a:t>
            </a:r>
            <a:r>
              <a:rPr lang="en-US" sz="1800">
                <a:latin typeface="Open Sans Light" panose="020B0306030504020204" pitchFamily="34" charset="0"/>
                <a:ea typeface="Open Sans Light" panose="020B0306030504020204" pitchFamily="34" charset="0"/>
                <a:cs typeface="Open Sans Light" panose="020B0306030504020204" pitchFamily="34" charset="0"/>
              </a:rPr>
              <a:t>#Internet4All:</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767254" y="5044967"/>
            <a:ext cx="7262649" cy="1241365"/>
          </a:xfrm>
          <a:prstGeom prst="rect">
            <a:avLst/>
          </a:prstGeom>
          <a:noFill/>
        </p:spPr>
        <p:txBody>
          <a:bodyPr wrap="square" rtlCol="0">
            <a:spAutoFit/>
          </a:bodyPr>
          <a:lstStyle/>
          <a:p>
            <a:pPr lvl="3">
              <a:spcBef>
                <a:spcPts val="400"/>
              </a:spcBef>
              <a:buClr>
                <a:schemeClr val="dk1"/>
              </a:buClr>
              <a:buSzPts val="2000"/>
            </a:pPr>
            <a:r>
              <a:rPr lang="en-US" sz="1800">
                <a:latin typeface="Open Sans Light" panose="020B0306030504020204" pitchFamily="34" charset="0"/>
                <a:ea typeface="Open Sans Light" panose="020B0306030504020204" pitchFamily="34" charset="0"/>
                <a:cs typeface="Open Sans Light" panose="020B0306030504020204" pitchFamily="34" charset="0"/>
              </a:rPr>
              <a:t>X (formerly Twitter):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LinkedIn: 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www.linkedin.com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/company/</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p>
          <a:p>
            <a:pPr marR="0" lvl="0" algn="l" rtl="0">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Facebook: 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www.facebook.com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Engage with ICANN – Fellowship and NextGen Programs  </a:t>
            </a:r>
            <a:endParaRPr sz="2800" dirty="0"/>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The goal of the ICANN Fellowship Program is to strengthen the diversity of the multistakeholder model by fostering opportunities for individuals from underserved and underrepresented communities to become active participants in the ICANN community</a:t>
            </a:r>
            <a:endParaRPr sz="1800" dirty="0"/>
          </a:p>
          <a:p>
            <a:pPr marL="548640" lvl="1" indent="-182880" algn="l" rtl="0">
              <a:spcBef>
                <a:spcPts val="360"/>
              </a:spcBef>
              <a:spcAft>
                <a:spcPts val="0"/>
              </a:spcAft>
              <a:buSzPts val="1530"/>
              <a:buChar char="*"/>
            </a:pPr>
            <a:r>
              <a:rPr lang="en-US" dirty="0"/>
              <a:t>Apply to the </a:t>
            </a:r>
            <a:r>
              <a:rPr lang="en-US" u="sng" dirty="0">
                <a:solidFill>
                  <a:schemeClr val="hlink"/>
                </a:solidFill>
                <a:hlinkClick r:id="rId3"/>
              </a:rPr>
              <a:t>ICANN </a:t>
            </a:r>
            <a:r>
              <a:rPr lang="en-US" dirty="0">
                <a:solidFill>
                  <a:schemeClr val="hlink"/>
                </a:solidFill>
                <a:hlinkClick r:id="rId3"/>
              </a:rPr>
              <a:t>Fellowship</a:t>
            </a:r>
            <a:r>
              <a:rPr lang="en-US" dirty="0">
                <a:solidFill>
                  <a:schemeClr val="hlink"/>
                </a:solidFill>
              </a:rPr>
              <a:t> </a:t>
            </a:r>
            <a:r>
              <a:rPr lang="en-US" dirty="0"/>
              <a:t>to get involved</a:t>
            </a:r>
            <a:endParaRPr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The ICANN organization is looking for the next generation of individuals who are interested in becoming actively engaged in their regional communities and in shaping the future of global Internet policy. Important work is happening every day at ICANN</a:t>
            </a:r>
            <a:endParaRPr sz="1800" dirty="0"/>
          </a:p>
          <a:p>
            <a:pPr marL="548640" lvl="1" indent="-182880" algn="l" rtl="0">
              <a:spcBef>
                <a:spcPts val="360"/>
              </a:spcBef>
              <a:spcAft>
                <a:spcPts val="0"/>
              </a:spcAft>
              <a:buSzPts val="1530"/>
              <a:buChar char="*"/>
            </a:pPr>
            <a:r>
              <a:rPr lang="en-US" dirty="0"/>
              <a:t>Apply to the </a:t>
            </a:r>
            <a:r>
              <a:rPr lang="en-US" u="sng" dirty="0">
                <a:solidFill>
                  <a:schemeClr val="hlink"/>
                </a:solidFill>
                <a:hlinkClick r:id="rId4"/>
              </a:rPr>
              <a:t>ICANN NextGen</a:t>
            </a:r>
            <a:r>
              <a:rPr lang="en-US" dirty="0"/>
              <a:t> Program to get involved</a:t>
            </a:r>
            <a:endParaRPr dirty="0"/>
          </a:p>
          <a:p>
            <a:pPr marL="91440" lvl="0" indent="0" algn="l" rtl="0">
              <a:spcBef>
                <a:spcPts val="400"/>
              </a:spcBef>
              <a:spcAft>
                <a:spcPts val="0"/>
              </a:spcAft>
              <a:buSzPts val="1700"/>
              <a:buNone/>
            </a:pP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Multilingualism, A Key To Digital Inclusion</a:t>
            </a:r>
            <a:endParaRPr sz="2800" dirty="0"/>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indent="-182880">
              <a:spcBef>
                <a:spcPts val="0"/>
              </a:spcBef>
              <a:buSzPts val="1530"/>
            </a:pPr>
            <a:r>
              <a:rPr lang="en-US" sz="1800" dirty="0"/>
              <a:t>UNESCO, in its </a:t>
            </a:r>
            <a:r>
              <a:rPr lang="en-US"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3"/>
              </a:rPr>
              <a:t>multilingualism and universal access to cyberspace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a:t>2003 recommendations, </a:t>
            </a:r>
            <a:r>
              <a:rPr lang="en-US" sz="1800" dirty="0"/>
              <a:t>asked to alleviate language barriers on the Internet by access to content, capacity-building, national policies, and collaborative research and </a:t>
            </a:r>
            <a:r>
              <a:rPr lang="en-US" sz="1800"/>
              <a:t>development on </a:t>
            </a:r>
            <a:r>
              <a:rPr lang="en-US" sz="1800" dirty="0"/>
              <a:t>and local adaptation of technology with extensive </a:t>
            </a:r>
            <a:r>
              <a:rPr lang="en-US" sz="1800"/>
              <a:t>multilingual capabilities  </a:t>
            </a: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1200"/>
              </a:spcBef>
              <a:spcAft>
                <a:spcPts val="0"/>
              </a:spcAft>
              <a:buSzPts val="1700"/>
              <a:buNone/>
            </a:pPr>
            <a:endParaRPr dirty="0"/>
          </a:p>
        </p:txBody>
      </p:sp>
      <p:pic>
        <p:nvPicPr>
          <p:cNvPr id="4" name="Google Shape;233;p10">
            <a:extLst>
              <a:ext uri="{FF2B5EF4-FFF2-40B4-BE49-F238E27FC236}">
                <a16:creationId xmlns:a16="http://schemas.microsoft.com/office/drawing/2014/main" id="{ACCFD439-9EDD-ACA2-8398-10FEE0FAA803}"/>
              </a:ext>
            </a:extLst>
          </p:cNvPr>
          <p:cNvPicPr preferRelativeResize="0"/>
          <p:nvPr/>
        </p:nvPicPr>
        <p:blipFill rotWithShape="1">
          <a:blip r:embed="rId4">
            <a:alphaModFix/>
          </a:blip>
          <a:srcRect b="2235"/>
          <a:stretch/>
        </p:blipFill>
        <p:spPr>
          <a:xfrm>
            <a:off x="944049" y="2848232"/>
            <a:ext cx="7255901" cy="3426824"/>
          </a:xfrm>
          <a:prstGeom prst="rect">
            <a:avLst/>
          </a:prstGeom>
          <a:noFill/>
          <a:ln>
            <a:noFill/>
          </a:ln>
        </p:spPr>
      </p:pic>
      <p:sp>
        <p:nvSpPr>
          <p:cNvPr id="5" name="Google Shape;234;p10">
            <a:extLst>
              <a:ext uri="{FF2B5EF4-FFF2-40B4-BE49-F238E27FC236}">
                <a16:creationId xmlns:a16="http://schemas.microsoft.com/office/drawing/2014/main" id="{DE9468DE-4C61-72EF-4B2A-3A978CAE6C0E}"/>
              </a:ext>
            </a:extLst>
          </p:cNvPr>
          <p:cNvSpPr txBox="1"/>
          <p:nvPr/>
        </p:nvSpPr>
        <p:spPr>
          <a:xfrm>
            <a:off x="2014929" y="6275056"/>
            <a:ext cx="51141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dk1"/>
                </a:solidFill>
                <a:latin typeface="Open Sans"/>
                <a:ea typeface="Open Sans"/>
                <a:cs typeface="Open Sans"/>
                <a:sym typeface="Open Sans"/>
              </a:rPr>
              <a:t>Source: </a:t>
            </a:r>
            <a:r>
              <a:rPr lang="en-US" sz="1400" i="1" u="sng"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https://en.wikipedia.org/wiki/List_of_writing_systems</a:t>
            </a:r>
            <a:r>
              <a:rPr lang="en-US" sz="1400" i="1" dirty="0">
                <a:solidFill>
                  <a:schemeClr val="dk1"/>
                </a:solidFill>
                <a:latin typeface="Open Sans"/>
                <a:ea typeface="Open Sans"/>
                <a:cs typeface="Open Sans"/>
                <a:sym typeface="Open Sans"/>
              </a:rPr>
              <a:t>.  </a:t>
            </a:r>
            <a:endParaRPr dirty="0"/>
          </a:p>
        </p:txBody>
      </p:sp>
    </p:spTree>
    <p:extLst>
      <p:ext uri="{BB962C8B-B14F-4D97-AF65-F5344CB8AC3E}">
        <p14:creationId xmlns:p14="http://schemas.microsoft.com/office/powerpoint/2010/main" val="338997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Domain </a:t>
            </a: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Name System (DNS) </a:t>
            </a: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and ICANN</a:t>
            </a:r>
            <a:endParaRPr sz="2800" dirty="0"/>
          </a:p>
        </p:txBody>
      </p:sp>
      <p:sp>
        <p:nvSpPr>
          <p:cNvPr id="111" name="Google Shape;111;p5"/>
          <p:cNvSpPr txBox="1">
            <a:spLocks noGrp="1"/>
          </p:cNvSpPr>
          <p:nvPr>
            <p:ph type="body" idx="1"/>
          </p:nvPr>
        </p:nvSpPr>
        <p:spPr>
          <a:xfrm>
            <a:off x="320675" y="1318686"/>
            <a:ext cx="8450746" cy="506661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 domain name is a unique name that forms the basis of the uniform resource locators (URLs) that people use to find resources on the Internet (e.g., web pages, email servers, images, and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videos)</a:t>
            </a:r>
            <a:endPar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The domain name itself identifies a specific address on the Internet that belongs to an entity such as a company, organization, institution,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or individual</a:t>
            </a:r>
            <a:endPar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For example, the domain name: </a:t>
            </a:r>
            <a:r>
              <a:rPr lang="en-US" sz="1800" dirty="0" err="1">
                <a:solidFill>
                  <a:srgbClr val="00B0F0"/>
                </a:solidFill>
              </a:rPr>
              <a:t>wikipedia.org</a:t>
            </a:r>
            <a:r>
              <a:rPr lang="en-US" sz="1800" dirty="0">
                <a:solidFill>
                  <a:srgbClr val="00B0F0"/>
                </a:solidFill>
              </a:rPr>
              <a:t> </a:t>
            </a:r>
            <a:r>
              <a:rPr lang="en-US" sz="1800" dirty="0">
                <a:solidFill>
                  <a:schemeClr val="dk1"/>
                </a:solidFill>
              </a:rPr>
              <a:t>is </a:t>
            </a:r>
            <a:r>
              <a:rPr lang="en-US" sz="1800" dirty="0"/>
              <a:t>used to point to the address</a:t>
            </a:r>
            <a:r>
              <a:rPr lang="en-US" sz="1800"/>
              <a:t>: </a:t>
            </a:r>
            <a:r>
              <a:rPr lang="en-US" sz="1800">
                <a:solidFill>
                  <a:srgbClr val="00B0F0"/>
                </a:solidFill>
              </a:rPr>
              <a:t>208.80.154.224 </a:t>
            </a:r>
            <a:endParaRPr dirty="0"/>
          </a:p>
          <a:p>
            <a:pPr marL="274320" lvl="0" indent="-85725" algn="l" rtl="0">
              <a:spcBef>
                <a:spcPts val="360"/>
              </a:spcBef>
              <a:spcAft>
                <a:spcPts val="0"/>
              </a:spcAft>
              <a:buClr>
                <a:schemeClr val="accent3"/>
              </a:buClr>
              <a:buSzPts val="1530"/>
              <a:buFont typeface="Merriweather Sans"/>
              <a:buNone/>
            </a:pPr>
            <a:endParaRPr sz="1800" dirty="0">
              <a:solidFill>
                <a:srgbClr val="00B0F0"/>
              </a:solidFill>
            </a:endParaRPr>
          </a:p>
          <a:p>
            <a:pPr marL="274320" lvl="0" indent="-182880" algn="l" rtl="0">
              <a:spcBef>
                <a:spcPts val="360"/>
              </a:spcBef>
              <a:spcAft>
                <a:spcPts val="0"/>
              </a:spcAft>
              <a:buClr>
                <a:schemeClr val="accent3"/>
              </a:buClr>
              <a:buSzPts val="1530"/>
              <a:buFont typeface="Merriweather Sans"/>
              <a:buChar char="*"/>
            </a:pPr>
            <a:r>
              <a:rPr lang="en-US" sz="1800" dirty="0"/>
              <a:t>Collectively, the domain names and the Internet Protocol (IP) addresses help us navigate </a:t>
            </a:r>
            <a:r>
              <a:rPr lang="en-US" sz="1800"/>
              <a:t>the Internet</a:t>
            </a:r>
            <a:endParaRPr lang="en-US"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The Internet Corporation for Assigned Names and Numbers (ICANN) helps coordinate and support these unique identifiers across the world. ICANN's mission is to help ensure a stable, secure, and unified global Internet.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Evolution of Top-Level Domains (TLDs) and the DNS</a:t>
            </a:r>
            <a:endParaRPr sz="2800" dirty="0"/>
          </a:p>
        </p:txBody>
      </p:sp>
      <p:sp>
        <p:nvSpPr>
          <p:cNvPr id="168" name="Google Shape;168;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 the past,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top-level domains</a:t>
            </a:r>
            <a:r>
              <a:rPr lang="en-US" sz="1800" dirty="0"/>
              <a:t> (TLDs) have mostly been two or three letters long formed with Latin characters a-z (e.g., .com, .</a:t>
            </a:r>
            <a:r>
              <a:rPr lang="en-US" sz="1800"/>
              <a:t>org)</a:t>
            </a:r>
            <a:endParaRPr lang="en-US" sz="1800" dirty="0"/>
          </a:p>
          <a:p>
            <a:pPr marL="274320" lvl="0" indent="-182880" algn="l" rtl="0">
              <a:spcBef>
                <a:spcPts val="0"/>
              </a:spcBef>
              <a:spcAft>
                <a:spcPts val="0"/>
              </a:spcAft>
              <a:buClr>
                <a:schemeClr val="accent3"/>
              </a:buClr>
              <a:buSzPts val="1530"/>
              <a:buFont typeface="Merriweather Sans"/>
              <a:buChar char="*"/>
            </a:pPr>
            <a:endParaRPr sz="1400" dirty="0"/>
          </a:p>
          <a:p>
            <a:pPr marL="274320" lvl="0" indent="-182880" algn="l" rtl="0">
              <a:spcBef>
                <a:spcPts val="360"/>
              </a:spcBef>
              <a:spcAft>
                <a:spcPts val="0"/>
              </a:spcAft>
              <a:buClr>
                <a:schemeClr val="accent3"/>
              </a:buClr>
              <a:buSzPts val="1530"/>
              <a:buFont typeface="Merriweather Sans"/>
              <a:buChar char="*"/>
            </a:pPr>
            <a:r>
              <a:rPr lang="en-US" sz="1800" dirty="0"/>
              <a:t>The evolution of the DNS has allowed for newer and longer TLDs. There are now around 1,200 new generic gTLDs that represent brands, communities, and geographies (e.g., .photography, .</a:t>
            </a:r>
            <a:r>
              <a:rPr lang="en-US" sz="1800" dirty="0" err="1"/>
              <a:t>london</a:t>
            </a:r>
            <a:r>
              <a:rPr lang="en-US" sz="1800" dirty="0"/>
              <a:t>).</a:t>
            </a:r>
          </a:p>
          <a:p>
            <a:pPr marL="274320" lvl="0" indent="-182880" algn="l" rtl="0">
              <a:spcBef>
                <a:spcPts val="360"/>
              </a:spcBef>
              <a:spcAft>
                <a:spcPts val="0"/>
              </a:spcAft>
              <a:buClr>
                <a:schemeClr val="accent3"/>
              </a:buClr>
              <a:buSzPts val="1530"/>
              <a:buFont typeface="Merriweather Sans"/>
              <a:buChar char="*"/>
            </a:pPr>
            <a:endParaRPr sz="1400" dirty="0"/>
          </a:p>
          <a:p>
            <a:pPr marL="274320" lvl="0" indent="-182880" algn="l" rtl="0">
              <a:spcBef>
                <a:spcPts val="360"/>
              </a:spcBef>
              <a:spcAft>
                <a:spcPts val="0"/>
              </a:spcAft>
              <a:buClr>
                <a:schemeClr val="accent3"/>
              </a:buClr>
              <a:buSzPts val="1530"/>
              <a:buFont typeface="Merriweather Sans"/>
              <a:buChar char="*"/>
            </a:pPr>
            <a:r>
              <a:rPr lang="en-US" sz="1800" dirty="0"/>
              <a:t>These new TLDs also include Internationalized Domain Names (IDNs), which allow for domain names in local languages and scripts such as “.</a:t>
            </a:r>
            <a:r>
              <a:rPr lang="en-US" sz="1800" dirty="0" err="1"/>
              <a:t>例子</a:t>
            </a:r>
            <a:r>
              <a:rPr lang="en-US" sz="1800" dirty="0"/>
              <a:t>” and “</a:t>
            </a:r>
            <a:r>
              <a:rPr lang="en-US" sz="1800" dirty="0" err="1"/>
              <a:t>مثال</a:t>
            </a:r>
            <a:r>
              <a:rPr lang="en-US" sz="1800" dirty="0"/>
              <a:t>.“ (“example” written in Chinese and </a:t>
            </a:r>
            <a:r>
              <a:rPr lang="en-US" sz="1800"/>
              <a:t>Arabic)</a:t>
            </a:r>
            <a:endParaRPr lang="en-US" sz="1800" dirty="0"/>
          </a:p>
          <a:p>
            <a:pPr lvl="1">
              <a:spcBef>
                <a:spcPts val="0"/>
              </a:spcBef>
            </a:pPr>
            <a:r>
              <a:rPr lang="en-US" dirty="0"/>
              <a:t>Other labels within a domain name can also be internationalized, allowing for a domain name to be in a local language and script completely. IDNs are separate from online content, which can also be multilingual. </a:t>
            </a:r>
          </a:p>
          <a:p>
            <a:pPr marL="274320" lvl="0" indent="-182880" algn="l" rtl="0">
              <a:spcBef>
                <a:spcPts val="360"/>
              </a:spcBef>
              <a:spcAft>
                <a:spcPts val="0"/>
              </a:spcAft>
              <a:buClr>
                <a:schemeClr val="accent3"/>
              </a:buClr>
              <a:buSzPts val="1530"/>
              <a:buFont typeface="Merriweather Sans"/>
              <a:buChar char="*"/>
            </a:pPr>
            <a:endPar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182880" algn="l" rtl="0">
              <a:spcBef>
                <a:spcPts val="360"/>
              </a:spcBef>
              <a:spcAft>
                <a:spcPts val="0"/>
              </a:spcAft>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The next round of gTLDs </a:t>
            </a:r>
            <a:r>
              <a:rPr lang="en-US" sz="1800" b="0" i="0" dirty="0">
                <a:solidFill>
                  <a:srgbClr val="1D1C1D"/>
                </a:solidFill>
                <a:effectLst/>
                <a:latin typeface="Open Sans Light" panose="020B0306030504020204" pitchFamily="34" charset="0"/>
                <a:ea typeface="Open Sans Light" panose="020B0306030504020204" pitchFamily="34" charset="0"/>
                <a:cs typeface="Open Sans Light" panose="020B0306030504020204" pitchFamily="34" charset="0"/>
              </a:rPr>
              <a:t>will continue to expand the DNS and give new opportunities to the next billion people waiting for access to a more multilingual and inclusive Internet in their language </a:t>
            </a:r>
            <a:r>
              <a:rPr lang="en-US" sz="1800" b="0" i="0">
                <a:solidFill>
                  <a:srgbClr val="1D1C1D"/>
                </a:solidFill>
                <a:effectLst/>
                <a:latin typeface="Open Sans Light" panose="020B0306030504020204" pitchFamily="34" charset="0"/>
                <a:ea typeface="Open Sans Light" panose="020B0306030504020204" pitchFamily="34" charset="0"/>
                <a:cs typeface="Open Sans Light" panose="020B0306030504020204" pitchFamily="34" charset="0"/>
              </a:rPr>
              <a:t>or script</a:t>
            </a:r>
            <a:endPar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182880" algn="l" rtl="0">
              <a:spcBef>
                <a:spcPts val="360"/>
              </a:spcBef>
              <a:spcAft>
                <a:spcPts val="0"/>
              </a:spcAft>
              <a:buClr>
                <a:schemeClr val="accent3"/>
              </a:buClr>
              <a:buSzPts val="1530"/>
              <a:buFont typeface="Merriweather Sans"/>
              <a:buChar char="*"/>
            </a:pPr>
            <a:endParaRPr sz="1800" dirty="0"/>
          </a:p>
          <a:p>
            <a:pPr marL="91440" lvl="0" indent="0" algn="l" rtl="0">
              <a:spcBef>
                <a:spcPts val="400"/>
              </a:spcBef>
              <a:spcAft>
                <a:spcPts val="0"/>
              </a:spcAft>
              <a:buSzPts val="1700"/>
              <a:buNone/>
            </a:pP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IDN Country Code </a:t>
            </a:r>
            <a:r>
              <a:rPr lang="en-US" sz="2800"/>
              <a:t>Top-Level Domains (ccTLDs)</a:t>
            </a:r>
            <a:endParaRPr sz="2800" dirty="0"/>
          </a:p>
        </p:txBody>
      </p:sp>
      <p:pic>
        <p:nvPicPr>
          <p:cNvPr id="240" name="Google Shape;240;p11"/>
          <p:cNvPicPr preferRelativeResize="0"/>
          <p:nvPr/>
        </p:nvPicPr>
        <p:blipFill rotWithShape="1">
          <a:blip r:embed="rId3">
            <a:alphaModFix/>
          </a:blip>
          <a:srcRect t="7650"/>
          <a:stretch/>
        </p:blipFill>
        <p:spPr>
          <a:xfrm>
            <a:off x="443600" y="846667"/>
            <a:ext cx="8204261" cy="56823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IDN Generic TLDs (gTLDs)</a:t>
            </a:r>
            <a:endParaRPr sz="2800" dirty="0"/>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en-US" sz="1800" dirty="0">
                <a:solidFill>
                  <a:schemeClr val="dk1"/>
                </a:solidFill>
                <a:latin typeface="Open Sans"/>
                <a:ea typeface="Open Sans"/>
                <a:cs typeface="Open Sans"/>
                <a:sym typeface="Open Sans"/>
              </a:rPr>
              <a:t>90 IDN gTLDs are delegated.</a:t>
            </a:r>
            <a:endParaRPr sz="1800" dirty="0">
              <a:solidFill>
                <a:srgbClr val="0C1F24"/>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Evolution of Email Addresses</a:t>
            </a:r>
            <a:endParaRPr sz="2800" dirty="0"/>
          </a:p>
        </p:txBody>
      </p:sp>
      <p:sp>
        <p:nvSpPr>
          <p:cNvPr id="225" name="Google Shape;22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Initially, email addresses were also not available in local languages </a:t>
            </a:r>
            <a:r>
              <a:rPr lang="en-US" sz="1800"/>
              <a:t>and scripts </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Email Address Internationalization (EAI) addresses this limitation and allows for having email addresses in local languages </a:t>
            </a:r>
            <a:r>
              <a:rPr lang="en-US" sz="1800"/>
              <a:t>and scripts</a:t>
            </a:r>
            <a:endParaRPr dirty="0"/>
          </a:p>
          <a:p>
            <a:pPr marL="91440" lvl="0" indent="0" algn="l" rtl="0">
              <a:spcBef>
                <a:spcPts val="360"/>
              </a:spcBef>
              <a:spcAft>
                <a:spcPts val="0"/>
              </a:spcAft>
              <a:buSzPts val="1530"/>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Internationalized email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addresses are</a:t>
            </a:r>
            <a:r>
              <a:rPr lang="en-US" sz="1800" dirty="0"/>
              <a:t> not related to </a:t>
            </a:r>
            <a:r>
              <a:rPr lang="en-US" sz="1800"/>
              <a:t>the text </a:t>
            </a:r>
            <a:r>
              <a:rPr lang="en-US" sz="1800" dirty="0"/>
              <a:t>in the body of the email, which is managed through the Multipurpose Internet Mail Extensions (</a:t>
            </a:r>
            <a:r>
              <a:rPr lang="en-US" sz="1800"/>
              <a:t>MIME)</a:t>
            </a:r>
            <a:endParaRPr dirty="0"/>
          </a:p>
          <a:p>
            <a:pPr marL="274320" lvl="0" indent="-85725" algn="l" rtl="0">
              <a:spcBef>
                <a:spcPts val="360"/>
              </a:spcBef>
              <a:spcAft>
                <a:spcPts val="0"/>
              </a:spcAft>
              <a:buClr>
                <a:schemeClr val="accent3"/>
              </a:buClr>
              <a:buSzPts val="1530"/>
              <a:buFont typeface="Merriweather Sans"/>
              <a:buNone/>
            </a:pPr>
            <a:endParaRPr sz="1800" dirty="0"/>
          </a:p>
          <a:p>
            <a:pPr marL="1097280" lvl="3" indent="-107315" algn="l" rtl="0">
              <a:spcBef>
                <a:spcPts val="280"/>
              </a:spcBef>
              <a:spcAft>
                <a:spcPts val="0"/>
              </a:spcAft>
              <a:buSzPts val="1190"/>
              <a:buNone/>
            </a:pPr>
            <a:endParaRPr dirty="0"/>
          </a:p>
        </p:txBody>
      </p:sp>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4669</TotalTime>
  <Words>2801</Words>
  <Application>Microsoft Macintosh PowerPoint</Application>
  <PresentationFormat>On-screen Show (4:3)</PresentationFormat>
  <Paragraphs>294</Paragraphs>
  <Slides>32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Merriweather Sans</vt:lpstr>
      <vt:lpstr>Open Sans</vt:lpstr>
      <vt:lpstr>Source Sans Pro Light</vt:lpstr>
      <vt:lpstr>Times New Roman</vt:lpstr>
      <vt:lpstr>Open Sans Light</vt:lpstr>
      <vt:lpstr>Noto Sans Symbols</vt:lpstr>
      <vt:lpstr>Calibri</vt:lpstr>
      <vt:lpstr>Arial</vt:lpstr>
      <vt:lpstr>Office Theme</vt:lpstr>
      <vt:lpstr>Universal Acceptance (UA) of Domain Names and Email Addresses</vt:lpstr>
      <vt:lpstr>We Live in a Multilingual World!</vt:lpstr>
      <vt:lpstr>Multilingualism, A Key To Digital Inclusion</vt:lpstr>
      <vt:lpstr>Multilingualism, A Key To Digital Inclusion</vt:lpstr>
      <vt:lpstr>The Domain Name System (DNS) and ICANN</vt:lpstr>
      <vt:lpstr>Evolution of Top-Level Domains (TLDs) and the DNS</vt:lpstr>
      <vt:lpstr>IDN Country Code Top-Level Domains (ccTLDs)</vt:lpstr>
      <vt:lpstr>IDN Generic TLDs (gTLDs)</vt:lpstr>
      <vt:lpstr>Evolution of Email Addresses</vt:lpstr>
      <vt:lpstr>Examples of IDNs</vt:lpstr>
      <vt:lpstr>Examples of Internationalized Email</vt:lpstr>
      <vt:lpstr>The Challenge</vt:lpstr>
      <vt:lpstr>Digital Inclusion, an Opportunity</vt:lpstr>
      <vt:lpstr>Multilingualism Online, A Continued Challenge</vt:lpstr>
      <vt:lpstr>What is Universal Acceptance (UA)?</vt:lpstr>
      <vt:lpstr>UA Goal and Impact</vt:lpstr>
      <vt:lpstr>Examples of Categories Affected by UA</vt:lpstr>
      <vt:lpstr>Making Applications UA-Ready</vt:lpstr>
      <vt:lpstr>Why Does UA Matter?</vt:lpstr>
      <vt:lpstr>A Call to Action </vt:lpstr>
      <vt:lpstr>A Call to Action </vt:lpstr>
      <vt:lpstr>Working Towards UA-Readiness</vt:lpstr>
      <vt:lpstr>What Is Your Role: Business</vt:lpstr>
      <vt:lpstr>What Is Your Role: Government</vt:lpstr>
      <vt:lpstr>What Is Your Role: Civil Society</vt:lpstr>
      <vt:lpstr>What Is Your Role: Academia</vt:lpstr>
      <vt:lpstr>What Is Your Role: Technical Community</vt:lpstr>
      <vt:lpstr>What Is Your Role: DNS Industry</vt:lpstr>
      <vt:lpstr>What is Your Role: Domain Holder/Registrant</vt:lpstr>
      <vt:lpstr>New gTLD Program: Next Round</vt:lpstr>
      <vt:lpstr>Get Involved with UA!</vt:lpstr>
      <vt:lpstr>Engage with ICANN – Fellowship and NextGen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Sarmad Hussain</cp:lastModifiedBy>
  <cp:revision>50</cp:revision>
  <dcterms:created xsi:type="dcterms:W3CDTF">2016-03-09T19:41:20Z</dcterms:created>
  <dcterms:modified xsi:type="dcterms:W3CDTF">2024-01-24T15:28:27Z</dcterms:modified>
</cp:coreProperties>
</file>