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6"/>
  </p:notesMasterIdLst>
  <p:sldIdLst>
    <p:sldId id="256" r:id="rId2"/>
    <p:sldId id="257" r:id="rId3"/>
    <p:sldId id="262" r:id="rId4"/>
    <p:sldId id="266" r:id="rId5"/>
    <p:sldId id="267" r:id="rId6"/>
    <p:sldId id="268" r:id="rId7"/>
    <p:sldId id="269" r:id="rId8"/>
    <p:sldId id="270" r:id="rId9"/>
    <p:sldId id="272" r:id="rId10"/>
    <p:sldId id="1372" r:id="rId11"/>
    <p:sldId id="1373" r:id="rId12"/>
    <p:sldId id="1374" r:id="rId13"/>
    <p:sldId id="1375" r:id="rId14"/>
    <p:sldId id="1376" r:id="rId15"/>
    <p:sldId id="1377" r:id="rId16"/>
    <p:sldId id="631" r:id="rId17"/>
    <p:sldId id="632" r:id="rId18"/>
    <p:sldId id="633" r:id="rId19"/>
    <p:sldId id="620" r:id="rId20"/>
    <p:sldId id="619" r:id="rId21"/>
    <p:sldId id="621" r:id="rId22"/>
    <p:sldId id="622" r:id="rId23"/>
    <p:sldId id="623" r:id="rId24"/>
    <p:sldId id="624" r:id="rId25"/>
    <p:sldId id="626" r:id="rId26"/>
    <p:sldId id="625" r:id="rId27"/>
    <p:sldId id="627" r:id="rId28"/>
    <p:sldId id="628" r:id="rId29"/>
    <p:sldId id="629" r:id="rId30"/>
    <p:sldId id="630" r:id="rId31"/>
    <p:sldId id="635" r:id="rId32"/>
    <p:sldId id="634" r:id="rId33"/>
    <p:sldId id="1378" r:id="rId34"/>
    <p:sldId id="1379"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51">
          <p15:clr>
            <a:srgbClr val="A4A3A4"/>
          </p15:clr>
        </p15:guide>
        <p15:guide id="2" pos="242">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4" roundtripDataSignature="AMtx7mh1s108WmY4dRM5vuvbNI8SEZ9TJ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 Sexton" initials=""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3E2C26-B644-420A-8619-DE85BF4257E0}">
  <a:tblStyle styleId="{123E2C26-B644-420A-8619-DE85BF4257E0}" styleName="Table_0">
    <a:wholeTbl>
      <a:tcTxStyle b="off" i="off">
        <a:font>
          <a:latin typeface="Times New Roman"/>
          <a:ea typeface="Times New Roman"/>
          <a:cs typeface="Times New Roman"/>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EFE7"/>
          </a:solidFill>
        </a:fill>
      </a:tcStyle>
    </a:wholeTbl>
    <a:band1H>
      <a:tcTxStyle/>
      <a:tcStyle>
        <a:tcBdr/>
        <a:fill>
          <a:solidFill>
            <a:srgbClr val="FFDECB"/>
          </a:solidFill>
        </a:fill>
      </a:tcStyle>
    </a:band1H>
    <a:band2H>
      <a:tcTxStyle/>
      <a:tcStyle>
        <a:tcBdr/>
      </a:tcStyle>
    </a:band2H>
    <a:band1V>
      <a:tcTxStyle/>
      <a:tcStyle>
        <a:tcBdr/>
        <a:fill>
          <a:solidFill>
            <a:srgbClr val="FFDECB"/>
          </a:solidFill>
        </a:fill>
      </a:tcStyle>
    </a:band1V>
    <a:band2V>
      <a:tcTxStyle/>
      <a:tcStyle>
        <a:tcBdr/>
      </a:tcStyle>
    </a:band2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73"/>
    <p:restoredTop sz="94737"/>
  </p:normalViewPr>
  <p:slideViewPr>
    <p:cSldViewPr snapToGrid="0">
      <p:cViewPr>
        <p:scale>
          <a:sx n="101" d="100"/>
          <a:sy n="101" d="100"/>
        </p:scale>
        <p:origin x="136" y="1080"/>
      </p:cViewPr>
      <p:guideLst>
        <p:guide orient="horz" pos="851"/>
        <p:guide pos="24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6"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74" Type="http://customschemas.google.com/relationships/presentationmetadata" Target="metadata"/><Relationship Id="rId79"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77"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Google Shape;269;p16: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80899" name="Google Shape;270;p16:notes"/>
          <p:cNvSpPr>
            <a:spLocks noGrp="1" noRot="1" noChangeAspect="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Google Shape;304;p21: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79875" name="Google Shape;305;p21:notes"/>
          <p:cNvSpPr>
            <a:spLocks noGrp="1" noRot="1" noChangeAspect="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Google Shape;310;g1f5ee761316_0_0: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81923" name="Google Shape;311;g1f5ee761316_0_0:notes"/>
          <p:cNvSpPr>
            <a:spLocks noGrp="1" noRot="1" noChangeAspect="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Google Shape;322;p23: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82947" name="Google Shape;323;p23:notes"/>
          <p:cNvSpPr>
            <a:spLocks noGrp="1" noRot="1" noChangeAspect="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Google Shape;263;p15: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83971" name="Google Shape;264;p15:notes"/>
          <p:cNvSpPr>
            <a:spLocks noGrp="1" noRot="1" noChangeAspect="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Google Shape;263;p15: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84995" name="Google Shape;264;p15:notes"/>
          <p:cNvSpPr>
            <a:spLocks noGrp="1" noRot="1" noChangeAspect="1" noTextEdit="1"/>
          </p:cNvSpPr>
          <p:nvPr>
            <p:ph type="sldImg"/>
          </p:nvPr>
        </p:nvSpPr>
        <p:spPr>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47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296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454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569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0390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9230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1193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1592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659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98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8412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6011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6164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83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2061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7811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8855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Google Shape;434;p34: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97283" name="Google Shape;435;p34:notes"/>
          <p:cNvSpPr>
            <a:spLocks noGrp="1" noRot="1" noChangeAspect="1" noTextEdit="1"/>
          </p:cNvSpPr>
          <p:nvPr>
            <p:ph type="sldImg"/>
          </p:nvPr>
        </p:nvSpPr>
        <p:spPr>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Google Shape;441;p35:notes"/>
          <p:cNvSpPr>
            <a:spLocks noGrp="1" noChangeArrowheads="1"/>
          </p:cNvSpPr>
          <p:nvPr>
            <p:ph type="body" idx="1"/>
          </p:nvPr>
        </p:nvSpPr>
        <p:spPr>
          <a:ln/>
        </p:spPr>
        <p:txBody>
          <a:bodyPr/>
          <a:lstStyle/>
          <a:p>
            <a:pPr defTabSz="914400" eaLnBrk="1" hangingPunct="1">
              <a:spcBef>
                <a:spcPct val="0"/>
              </a:spcBef>
              <a:buClr>
                <a:srgbClr val="000000"/>
              </a:buClr>
            </a:pPr>
            <a:endParaRPr lang="zh-CN" altLang="zh-CN">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98307" name="Google Shape;442;p35:notes"/>
          <p:cNvSpPr>
            <a:spLocks noGrp="1" noRot="1" noChangeAspect="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Long">
  <p:cSld name="Title: Long">
    <p:bg>
      <p:bgPr>
        <a:solidFill>
          <a:schemeClr val="accent1"/>
        </a:solidFill>
        <a:effectLst/>
      </p:bgPr>
    </p:bg>
    <p:spTree>
      <p:nvGrpSpPr>
        <p:cNvPr id="1" name="Shape 10"/>
        <p:cNvGrpSpPr/>
        <p:nvPr/>
      </p:nvGrpSpPr>
      <p:grpSpPr>
        <a:xfrm>
          <a:off x="0" y="0"/>
          <a:ext cx="0" cy="0"/>
          <a:chOff x="0" y="0"/>
          <a:chExt cx="0" cy="0"/>
        </a:xfrm>
      </p:grpSpPr>
      <p:sp>
        <p:nvSpPr>
          <p:cNvPr id="11" name="Google Shape;11;p45"/>
          <p:cNvSpPr txBox="1">
            <a:spLocks noGrp="1"/>
          </p:cNvSpPr>
          <p:nvPr>
            <p:ph type="title"/>
          </p:nvPr>
        </p:nvSpPr>
        <p:spPr>
          <a:xfrm>
            <a:off x="473077" y="4191337"/>
            <a:ext cx="8137524" cy="115476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62626"/>
              </a:buClr>
              <a:buSzPts val="3200"/>
              <a:buFont typeface="Open Sans"/>
              <a:buNone/>
              <a:defRPr sz="3200" b="0" i="0" u="none" strike="noStrike" cap="none">
                <a:solidFill>
                  <a:srgbClr val="262626"/>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2" name="Google Shape;12;p45" descr="ua-deck_title-art.png"/>
          <p:cNvPicPr preferRelativeResize="0"/>
          <p:nvPr/>
        </p:nvPicPr>
        <p:blipFill rotWithShape="1">
          <a:blip r:embed="rId2">
            <a:alphaModFix/>
          </a:blip>
          <a:srcRect r="36900"/>
          <a:stretch/>
        </p:blipFill>
        <p:spPr>
          <a:xfrm>
            <a:off x="0" y="-1"/>
            <a:ext cx="9144000" cy="3758159"/>
          </a:xfrm>
          <a:prstGeom prst="rect">
            <a:avLst/>
          </a:prstGeom>
          <a:noFill/>
          <a:ln>
            <a:noFill/>
          </a:ln>
        </p:spPr>
      </p:pic>
      <p:sp>
        <p:nvSpPr>
          <p:cNvPr id="13" name="Google Shape;13;p45"/>
          <p:cNvSpPr txBox="1"/>
          <p:nvPr/>
        </p:nvSpPr>
        <p:spPr>
          <a:xfrm>
            <a:off x="7318073" y="6465474"/>
            <a:ext cx="1692519" cy="200055"/>
          </a:xfrm>
          <a:prstGeom prst="rect">
            <a:avLst/>
          </a:prstGeom>
          <a:noFill/>
          <a:ln>
            <a:noFill/>
          </a:ln>
        </p:spPr>
        <p:txBody>
          <a:bodyPr spcFirstLastPara="1" wrap="square" lIns="91425" tIns="0" rIns="0" bIns="0" anchor="ctr" anchorCtr="0">
            <a:spAutoFit/>
          </a:bodyPr>
          <a:lstStyle/>
          <a:p>
            <a:pPr marL="0" marR="0" lvl="0" indent="0" algn="l" rtl="0">
              <a:lnSpc>
                <a:spcPct val="110000"/>
              </a:lnSpc>
              <a:spcBef>
                <a:spcPts val="0"/>
              </a:spcBef>
              <a:spcAft>
                <a:spcPts val="0"/>
              </a:spcAft>
              <a:buNone/>
            </a:pPr>
            <a:r>
              <a:rPr lang="en-US" sz="1200" b="0" i="0" u="none" strike="noStrike" cap="none">
                <a:solidFill>
                  <a:schemeClr val="dk2"/>
                </a:solidFill>
                <a:latin typeface="Open Sans Light"/>
                <a:ea typeface="Open Sans Light"/>
                <a:cs typeface="Open Sans Light"/>
                <a:sym typeface="Open Sans Light"/>
              </a:rPr>
              <a:t>Universal Acceptance</a:t>
            </a:r>
            <a:endParaRPr sz="1200" b="0" i="0" u="none" strike="noStrike" cap="none">
              <a:solidFill>
                <a:schemeClr val="dk2"/>
              </a:solidFill>
              <a:latin typeface="Open Sans Light"/>
              <a:ea typeface="Open Sans Light"/>
              <a:cs typeface="Open Sans Light"/>
              <a:sym typeface="Open Sans Light"/>
            </a:endParaRPr>
          </a:p>
        </p:txBody>
      </p:sp>
      <p:pic>
        <p:nvPicPr>
          <p:cNvPr id="14" name="Google Shape;14;p45" descr="ua-logo_wht.png"/>
          <p:cNvPicPr preferRelativeResize="0"/>
          <p:nvPr/>
        </p:nvPicPr>
        <p:blipFill rotWithShape="1">
          <a:blip r:embed="rId3">
            <a:alphaModFix amt="50000"/>
          </a:blip>
          <a:srcRect/>
          <a:stretch/>
        </p:blipFill>
        <p:spPr>
          <a:xfrm>
            <a:off x="7416496" y="5918780"/>
            <a:ext cx="1467358" cy="4663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Bullets">
  <p:cSld name="Text: Bullets">
    <p:spTree>
      <p:nvGrpSpPr>
        <p:cNvPr id="1" name="Shape 15"/>
        <p:cNvGrpSpPr/>
        <p:nvPr/>
      </p:nvGrpSpPr>
      <p:grpSpPr>
        <a:xfrm>
          <a:off x="0" y="0"/>
          <a:ext cx="0" cy="0"/>
          <a:chOff x="0" y="0"/>
          <a:chExt cx="0" cy="0"/>
        </a:xfrm>
      </p:grpSpPr>
      <p:sp>
        <p:nvSpPr>
          <p:cNvPr id="16" name="Google Shape;16;p46"/>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000000"/>
              </a:buClr>
              <a:buSzPts val="3200"/>
              <a:buFont typeface="Open Sans"/>
              <a:buNone/>
              <a:defRPr sz="3200" b="0" i="0" u="none" strike="noStrike" cap="none">
                <a:solidFill>
                  <a:srgbClr val="000000"/>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46"/>
          <p:cNvSpPr txBox="1">
            <a:spLocks noGrp="1"/>
          </p:cNvSpPr>
          <p:nvPr>
            <p:ph type="body" idx="1"/>
          </p:nvPr>
        </p:nvSpPr>
        <p:spPr>
          <a:xfrm>
            <a:off x="320675" y="1852083"/>
            <a:ext cx="8450746" cy="4297680"/>
          </a:xfrm>
          <a:prstGeom prst="rect">
            <a:avLst/>
          </a:prstGeom>
          <a:noFill/>
          <a:ln>
            <a:noFill/>
          </a:ln>
        </p:spPr>
        <p:txBody>
          <a:bodyPr spcFirstLastPara="1" wrap="square" lIns="91425" tIns="45700" rIns="91425" bIns="45700" anchor="t" anchorCtr="0">
            <a:noAutofit/>
          </a:bodyPr>
          <a:lstStyle>
            <a:lvl1pPr marL="457200" marR="0" lvl="0" indent="-336550" algn="l" rtl="0">
              <a:spcBef>
                <a:spcPts val="400"/>
              </a:spcBef>
              <a:spcAft>
                <a:spcPts val="0"/>
              </a:spcAft>
              <a:buClr>
                <a:schemeClr val="accent3"/>
              </a:buClr>
              <a:buSzPts val="1700"/>
              <a:buFont typeface="Merriweather Sans"/>
              <a:buChar char="*"/>
              <a:defRPr sz="2000" b="0" i="0" u="none" strike="noStrike" cap="none">
                <a:solidFill>
                  <a:srgbClr val="000000"/>
                </a:solidFill>
                <a:latin typeface="Open Sans Light"/>
                <a:ea typeface="Open Sans Light"/>
                <a:cs typeface="Open Sans Light"/>
                <a:sym typeface="Open Sans Light"/>
              </a:defRPr>
            </a:lvl1pPr>
            <a:lvl2pPr marL="914400" marR="0" lvl="1" indent="-325755" algn="l" rtl="0">
              <a:spcBef>
                <a:spcPts val="360"/>
              </a:spcBef>
              <a:spcAft>
                <a:spcPts val="0"/>
              </a:spcAft>
              <a:buClr>
                <a:schemeClr val="accent3"/>
              </a:buClr>
              <a:buSzPts val="1530"/>
              <a:buFont typeface="Merriweather Sans"/>
              <a:buChar char="*"/>
              <a:defRPr sz="1800" b="0" i="0" u="none" strike="noStrike" cap="none">
                <a:solidFill>
                  <a:srgbClr val="000000"/>
                </a:solidFill>
                <a:latin typeface="Open Sans Light"/>
                <a:ea typeface="Open Sans Light"/>
                <a:cs typeface="Open Sans Light"/>
                <a:sym typeface="Open Sans Light"/>
              </a:defRPr>
            </a:lvl2pPr>
            <a:lvl3pPr marL="1371600" marR="0" lvl="2" indent="-314960" algn="l" rtl="0">
              <a:spcBef>
                <a:spcPts val="320"/>
              </a:spcBef>
              <a:spcAft>
                <a:spcPts val="0"/>
              </a:spcAft>
              <a:buClr>
                <a:schemeClr val="accent3"/>
              </a:buClr>
              <a:buSzPts val="1360"/>
              <a:buFont typeface="Merriweather Sans"/>
              <a:buChar char="*"/>
              <a:defRPr sz="1600" b="0" i="0" u="none" strike="noStrike" cap="none">
                <a:solidFill>
                  <a:srgbClr val="000000"/>
                </a:solidFill>
                <a:latin typeface="Open Sans Light"/>
                <a:ea typeface="Open Sans Light"/>
                <a:cs typeface="Open Sans Light"/>
                <a:sym typeface="Open Sans Light"/>
              </a:defRPr>
            </a:lvl3pPr>
            <a:lvl4pPr marL="1828800" marR="0" lvl="3" indent="-304164" algn="l" rtl="0">
              <a:spcBef>
                <a:spcPts val="280"/>
              </a:spcBef>
              <a:spcAft>
                <a:spcPts val="0"/>
              </a:spcAft>
              <a:buClr>
                <a:schemeClr val="accent3"/>
              </a:buClr>
              <a:buSzPts val="1190"/>
              <a:buFont typeface="Merriweather Sans"/>
              <a:buChar char="*"/>
              <a:defRPr sz="1400" b="0" i="0" u="none" strike="noStrike" cap="none">
                <a:solidFill>
                  <a:srgbClr val="000000"/>
                </a:solidFill>
                <a:latin typeface="Open Sans Light"/>
                <a:ea typeface="Open Sans Light"/>
                <a:cs typeface="Open Sans Light"/>
                <a:sym typeface="Open Sans Light"/>
              </a:defRPr>
            </a:lvl4pPr>
            <a:lvl5pPr marL="2286000" marR="0" lvl="4" indent="-304164" algn="l" rtl="0">
              <a:spcBef>
                <a:spcPts val="280"/>
              </a:spcBef>
              <a:spcAft>
                <a:spcPts val="0"/>
              </a:spcAft>
              <a:buClr>
                <a:schemeClr val="accent3"/>
              </a:buClr>
              <a:buSzPts val="1190"/>
              <a:buFont typeface="Merriweather Sans"/>
              <a:buChar char="*"/>
              <a:defRPr sz="1400" b="0" i="0" u="none" strike="noStrike" cap="none">
                <a:solidFill>
                  <a:srgbClr val="000000"/>
                </a:solidFill>
                <a:latin typeface="Open Sans Light"/>
                <a:ea typeface="Open Sans Light"/>
                <a:cs typeface="Open Sans Light"/>
                <a:sym typeface="Open Sans Light"/>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pic>
        <p:nvPicPr>
          <p:cNvPr id="18" name="Google Shape;18;p46" descr="ua-logo_wht.png"/>
          <p:cNvPicPr preferRelativeResize="0"/>
          <p:nvPr/>
        </p:nvPicPr>
        <p:blipFill rotWithShape="1">
          <a:blip r:embed="rId2">
            <a:alphaModFix amt="40000"/>
          </a:blip>
          <a:srcRect/>
          <a:stretch/>
        </p:blipFill>
        <p:spPr>
          <a:xfrm>
            <a:off x="163565" y="4903789"/>
            <a:ext cx="661750" cy="210312"/>
          </a:xfrm>
          <a:prstGeom prst="rect">
            <a:avLst/>
          </a:prstGeom>
          <a:noFill/>
          <a:ln>
            <a:noFill/>
          </a:ln>
        </p:spPr>
      </p:pic>
      <p:sp>
        <p:nvSpPr>
          <p:cNvPr id="19" name="Google Shape;19;p46"/>
          <p:cNvSpPr/>
          <p:nvPr/>
        </p:nvSpPr>
        <p:spPr>
          <a:xfrm>
            <a:off x="737418" y="6578812"/>
            <a:ext cx="8247888" cy="28466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20" name="Google Shape;20;p46"/>
          <p:cNvSpPr/>
          <p:nvPr/>
        </p:nvSpPr>
        <p:spPr>
          <a:xfrm>
            <a:off x="0" y="6579724"/>
            <a:ext cx="1371600" cy="283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pic>
        <p:nvPicPr>
          <p:cNvPr id="21" name="Google Shape;21;p46" descr="ua-logo_wht.png"/>
          <p:cNvPicPr preferRelativeResize="0"/>
          <p:nvPr/>
        </p:nvPicPr>
        <p:blipFill rotWithShape="1">
          <a:blip r:embed="rId2">
            <a:alphaModFix amt="40000"/>
          </a:blip>
          <a:srcRect/>
          <a:stretch/>
        </p:blipFill>
        <p:spPr>
          <a:xfrm>
            <a:off x="163565" y="6612480"/>
            <a:ext cx="661750" cy="210312"/>
          </a:xfrm>
          <a:prstGeom prst="rect">
            <a:avLst/>
          </a:prstGeom>
          <a:noFill/>
          <a:ln>
            <a:noFill/>
          </a:ln>
        </p:spPr>
      </p:pic>
      <p:sp>
        <p:nvSpPr>
          <p:cNvPr id="22" name="Google Shape;22;p46"/>
          <p:cNvSpPr/>
          <p:nvPr/>
        </p:nvSpPr>
        <p:spPr>
          <a:xfrm>
            <a:off x="8827675" y="6579724"/>
            <a:ext cx="32241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23" name="Google Shape;23;p46"/>
          <p:cNvSpPr/>
          <p:nvPr/>
        </p:nvSpPr>
        <p:spPr>
          <a:xfrm>
            <a:off x="8910474" y="6693734"/>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b="0" i="0" u="none" strike="noStrike" cap="none">
              <a:solidFill>
                <a:schemeClr val="lt1"/>
              </a:solidFill>
              <a:latin typeface="Open Sans"/>
              <a:ea typeface="Open Sans"/>
              <a:cs typeface="Open Sans"/>
              <a:sym typeface="Open Sans"/>
            </a:endParaRPr>
          </a:p>
        </p:txBody>
      </p:sp>
      <p:sp>
        <p:nvSpPr>
          <p:cNvPr id="24" name="Google Shape;24;p46"/>
          <p:cNvSpPr/>
          <p:nvPr/>
        </p:nvSpPr>
        <p:spPr>
          <a:xfrm rot="10800000">
            <a:off x="1222502" y="6578773"/>
            <a:ext cx="322410" cy="283464"/>
          </a:xfrm>
          <a:prstGeom prst="parallelogram">
            <a:avLst>
              <a:gd name="adj" fmla="val 5811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25" name="Google Shape;25;p46"/>
          <p:cNvSpPr/>
          <p:nvPr/>
        </p:nvSpPr>
        <p:spPr>
          <a:xfrm>
            <a:off x="1309370" y="6578772"/>
            <a:ext cx="124460" cy="12043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Stylized">
  <p:cSld name="Text: Stylized">
    <p:spTree>
      <p:nvGrpSpPr>
        <p:cNvPr id="1" name="Shape 26"/>
        <p:cNvGrpSpPr/>
        <p:nvPr/>
      </p:nvGrpSpPr>
      <p:grpSpPr>
        <a:xfrm>
          <a:off x="0" y="0"/>
          <a:ext cx="0" cy="0"/>
          <a:chOff x="0" y="0"/>
          <a:chExt cx="0" cy="0"/>
        </a:xfrm>
      </p:grpSpPr>
      <p:sp>
        <p:nvSpPr>
          <p:cNvPr id="27" name="Google Shape;27;p47"/>
          <p:cNvSpPr/>
          <p:nvPr/>
        </p:nvSpPr>
        <p:spPr>
          <a:xfrm>
            <a:off x="1" y="2839082"/>
            <a:ext cx="9143999" cy="4026665"/>
          </a:xfrm>
          <a:custGeom>
            <a:avLst/>
            <a:gdLst/>
            <a:ahLst/>
            <a:cxnLst/>
            <a:rect l="l" t="t" r="r" b="b"/>
            <a:pathLst>
              <a:path w="9198524" h="5515904" extrusionOk="0">
                <a:moveTo>
                  <a:pt x="0" y="0"/>
                </a:moveTo>
                <a:lnTo>
                  <a:pt x="9198524" y="3014506"/>
                </a:lnTo>
                <a:lnTo>
                  <a:pt x="9198524" y="5477421"/>
                </a:lnTo>
                <a:lnTo>
                  <a:pt x="0" y="5515904"/>
                </a:lnTo>
                <a:cubicBezTo>
                  <a:pt x="4276" y="3685821"/>
                  <a:pt x="8553" y="1855738"/>
                  <a:pt x="0" y="0"/>
                </a:cubicBezTo>
                <a:close/>
              </a:path>
            </a:pathLst>
          </a:custGeom>
          <a:solidFill>
            <a:schemeClr val="accent1">
              <a:alpha val="1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28" name="Google Shape;28;p47"/>
          <p:cNvSpPr/>
          <p:nvPr/>
        </p:nvSpPr>
        <p:spPr>
          <a:xfrm>
            <a:off x="2607418" y="3934867"/>
            <a:ext cx="6536582" cy="2923133"/>
          </a:xfrm>
          <a:custGeom>
            <a:avLst/>
            <a:gdLst/>
            <a:ahLst/>
            <a:cxnLst/>
            <a:rect l="l" t="t" r="r" b="b"/>
            <a:pathLst>
              <a:path w="6029715" h="6875638" extrusionOk="0">
                <a:moveTo>
                  <a:pt x="6029715" y="0"/>
                </a:moveTo>
                <a:lnTo>
                  <a:pt x="6029715" y="6875638"/>
                </a:lnTo>
                <a:lnTo>
                  <a:pt x="0" y="6875638"/>
                </a:lnTo>
                <a:lnTo>
                  <a:pt x="6029715" y="0"/>
                </a:lnTo>
                <a:close/>
              </a:path>
            </a:pathLst>
          </a:custGeom>
          <a:solidFill>
            <a:schemeClr val="accent1">
              <a:alpha val="1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29" name="Google Shape;29;p47"/>
          <p:cNvSpPr txBox="1">
            <a:spLocks noGrp="1"/>
          </p:cNvSpPr>
          <p:nvPr>
            <p:ph type="title"/>
          </p:nvPr>
        </p:nvSpPr>
        <p:spPr>
          <a:xfrm>
            <a:off x="320040" y="275167"/>
            <a:ext cx="8441502"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3200"/>
              <a:buFont typeface="Open Sans"/>
              <a:buNone/>
              <a:defRPr sz="3200" b="0" i="0" u="none" strike="noStrike" cap="none">
                <a:solidFill>
                  <a:schemeClr val="dk2"/>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47"/>
          <p:cNvSpPr/>
          <p:nvPr/>
        </p:nvSpPr>
        <p:spPr>
          <a:xfrm>
            <a:off x="737418" y="6578812"/>
            <a:ext cx="8247888" cy="28466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1" name="Google Shape;31;p47"/>
          <p:cNvSpPr/>
          <p:nvPr/>
        </p:nvSpPr>
        <p:spPr>
          <a:xfrm>
            <a:off x="0" y="6579724"/>
            <a:ext cx="1371600" cy="283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pic>
        <p:nvPicPr>
          <p:cNvPr id="32" name="Google Shape;32;p47" descr="ua-logo_wht.png"/>
          <p:cNvPicPr preferRelativeResize="0"/>
          <p:nvPr/>
        </p:nvPicPr>
        <p:blipFill rotWithShape="1">
          <a:blip r:embed="rId2">
            <a:alphaModFix amt="40000"/>
          </a:blip>
          <a:srcRect/>
          <a:stretch/>
        </p:blipFill>
        <p:spPr>
          <a:xfrm>
            <a:off x="163565" y="6612480"/>
            <a:ext cx="661750" cy="210312"/>
          </a:xfrm>
          <a:prstGeom prst="rect">
            <a:avLst/>
          </a:prstGeom>
          <a:noFill/>
          <a:ln>
            <a:noFill/>
          </a:ln>
        </p:spPr>
      </p:pic>
      <p:sp>
        <p:nvSpPr>
          <p:cNvPr id="33" name="Google Shape;33;p47"/>
          <p:cNvSpPr/>
          <p:nvPr/>
        </p:nvSpPr>
        <p:spPr>
          <a:xfrm>
            <a:off x="8827675" y="6579724"/>
            <a:ext cx="32241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47"/>
          <p:cNvSpPr/>
          <p:nvPr/>
        </p:nvSpPr>
        <p:spPr>
          <a:xfrm>
            <a:off x="8910474" y="6693734"/>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b="0" i="0" u="none" strike="noStrike" cap="none">
              <a:solidFill>
                <a:schemeClr val="lt1"/>
              </a:solidFill>
              <a:latin typeface="Open Sans"/>
              <a:ea typeface="Open Sans"/>
              <a:cs typeface="Open Sans"/>
              <a:sym typeface="Open Sans"/>
            </a:endParaRPr>
          </a:p>
        </p:txBody>
      </p:sp>
      <p:sp>
        <p:nvSpPr>
          <p:cNvPr id="35" name="Google Shape;35;p47"/>
          <p:cNvSpPr/>
          <p:nvPr/>
        </p:nvSpPr>
        <p:spPr>
          <a:xfrm rot="10800000">
            <a:off x="1222502" y="6578773"/>
            <a:ext cx="322410" cy="283464"/>
          </a:xfrm>
          <a:prstGeom prst="parallelogram">
            <a:avLst>
              <a:gd name="adj" fmla="val 5811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36" name="Google Shape;36;p47"/>
          <p:cNvSpPr/>
          <p:nvPr/>
        </p:nvSpPr>
        <p:spPr>
          <a:xfrm>
            <a:off x="1309370" y="6578772"/>
            <a:ext cx="124460" cy="12043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lain">
  <p:cSld name="Text: Plain">
    <p:spTree>
      <p:nvGrpSpPr>
        <p:cNvPr id="1" name="Shape 37"/>
        <p:cNvGrpSpPr/>
        <p:nvPr/>
      </p:nvGrpSpPr>
      <p:grpSpPr>
        <a:xfrm>
          <a:off x="0" y="0"/>
          <a:ext cx="0" cy="0"/>
          <a:chOff x="0" y="0"/>
          <a:chExt cx="0" cy="0"/>
        </a:xfrm>
      </p:grpSpPr>
      <p:sp>
        <p:nvSpPr>
          <p:cNvPr id="38" name="Google Shape;38;p48"/>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3200"/>
              <a:buFont typeface="Open Sans"/>
              <a:buNone/>
              <a:defRPr sz="3200" b="0" i="0" u="none" strike="noStrike" cap="none">
                <a:solidFill>
                  <a:schemeClr val="dk2"/>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48"/>
          <p:cNvSpPr/>
          <p:nvPr/>
        </p:nvSpPr>
        <p:spPr>
          <a:xfrm>
            <a:off x="737418" y="6578812"/>
            <a:ext cx="8247888" cy="28466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40" name="Google Shape;40;p48"/>
          <p:cNvSpPr/>
          <p:nvPr/>
        </p:nvSpPr>
        <p:spPr>
          <a:xfrm>
            <a:off x="0" y="6579724"/>
            <a:ext cx="1371600" cy="283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41" name="Google Shape;41;p48" descr="ua-logo_wht.png"/>
          <p:cNvPicPr preferRelativeResize="0"/>
          <p:nvPr/>
        </p:nvPicPr>
        <p:blipFill rotWithShape="1">
          <a:blip r:embed="rId2">
            <a:alphaModFix amt="40000"/>
          </a:blip>
          <a:srcRect/>
          <a:stretch/>
        </p:blipFill>
        <p:spPr>
          <a:xfrm>
            <a:off x="163565" y="6612480"/>
            <a:ext cx="661750" cy="210312"/>
          </a:xfrm>
          <a:prstGeom prst="rect">
            <a:avLst/>
          </a:prstGeom>
          <a:noFill/>
          <a:ln>
            <a:noFill/>
          </a:ln>
        </p:spPr>
      </p:pic>
      <p:sp>
        <p:nvSpPr>
          <p:cNvPr id="42" name="Google Shape;42;p48"/>
          <p:cNvSpPr/>
          <p:nvPr/>
        </p:nvSpPr>
        <p:spPr>
          <a:xfrm>
            <a:off x="8827675" y="6579724"/>
            <a:ext cx="32241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43" name="Google Shape;43;p48"/>
          <p:cNvSpPr/>
          <p:nvPr/>
        </p:nvSpPr>
        <p:spPr>
          <a:xfrm>
            <a:off x="8910474" y="6693734"/>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a:solidFill>
                <a:schemeClr val="lt1"/>
              </a:solidFill>
              <a:latin typeface="Open Sans"/>
              <a:ea typeface="Open Sans"/>
              <a:cs typeface="Open Sans"/>
              <a:sym typeface="Open Sans"/>
            </a:endParaRPr>
          </a:p>
        </p:txBody>
      </p:sp>
      <p:sp>
        <p:nvSpPr>
          <p:cNvPr id="44" name="Google Shape;44;p48"/>
          <p:cNvSpPr/>
          <p:nvPr/>
        </p:nvSpPr>
        <p:spPr>
          <a:xfrm rot="10800000">
            <a:off x="1222502" y="6578773"/>
            <a:ext cx="322410" cy="283464"/>
          </a:xfrm>
          <a:prstGeom prst="parallelogram">
            <a:avLst>
              <a:gd name="adj" fmla="val 5811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45" name="Google Shape;45;p48"/>
          <p:cNvSpPr/>
          <p:nvPr/>
        </p:nvSpPr>
        <p:spPr>
          <a:xfrm>
            <a:off x="1309370" y="6578772"/>
            <a:ext cx="124460" cy="12043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hort">
  <p:cSld name="Title: Short">
    <p:bg>
      <p:bgPr>
        <a:solidFill>
          <a:schemeClr val="accent1"/>
        </a:solidFill>
        <a:effectLst/>
      </p:bgPr>
    </p:bg>
    <p:spTree>
      <p:nvGrpSpPr>
        <p:cNvPr id="1" name="Shape 56"/>
        <p:cNvGrpSpPr/>
        <p:nvPr/>
      </p:nvGrpSpPr>
      <p:grpSpPr>
        <a:xfrm>
          <a:off x="0" y="0"/>
          <a:ext cx="0" cy="0"/>
          <a:chOff x="0" y="0"/>
          <a:chExt cx="0" cy="0"/>
        </a:xfrm>
      </p:grpSpPr>
      <p:sp>
        <p:nvSpPr>
          <p:cNvPr id="57" name="Google Shape;57;p51"/>
          <p:cNvSpPr txBox="1">
            <a:spLocks noGrp="1"/>
          </p:cNvSpPr>
          <p:nvPr>
            <p:ph type="title"/>
          </p:nvPr>
        </p:nvSpPr>
        <p:spPr>
          <a:xfrm>
            <a:off x="475488" y="4389120"/>
            <a:ext cx="8153399" cy="74398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62626"/>
              </a:buClr>
              <a:buSzPts val="3200"/>
              <a:buFont typeface="Open Sans"/>
              <a:buNone/>
              <a:defRPr sz="3200" b="0" i="0" u="none" strike="noStrike" cap="none">
                <a:solidFill>
                  <a:srgbClr val="262626"/>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8" name="Google Shape;58;p51"/>
          <p:cNvSpPr txBox="1"/>
          <p:nvPr/>
        </p:nvSpPr>
        <p:spPr>
          <a:xfrm>
            <a:off x="7318073" y="6465474"/>
            <a:ext cx="1692519" cy="200055"/>
          </a:xfrm>
          <a:prstGeom prst="rect">
            <a:avLst/>
          </a:prstGeom>
          <a:noFill/>
          <a:ln>
            <a:noFill/>
          </a:ln>
        </p:spPr>
        <p:txBody>
          <a:bodyPr spcFirstLastPara="1" wrap="square" lIns="91425" tIns="0" rIns="0" bIns="0" anchor="ctr" anchorCtr="0">
            <a:spAutoFit/>
          </a:bodyPr>
          <a:lstStyle/>
          <a:p>
            <a:pPr marL="0" marR="0" lvl="0" indent="0" algn="l" rtl="0">
              <a:lnSpc>
                <a:spcPct val="110000"/>
              </a:lnSpc>
              <a:spcBef>
                <a:spcPts val="0"/>
              </a:spcBef>
              <a:spcAft>
                <a:spcPts val="0"/>
              </a:spcAft>
              <a:buNone/>
            </a:pPr>
            <a:r>
              <a:rPr lang="en-US" sz="1200" b="0">
                <a:solidFill>
                  <a:schemeClr val="dk2"/>
                </a:solidFill>
                <a:latin typeface="Open Sans Light"/>
                <a:ea typeface="Open Sans Light"/>
                <a:cs typeface="Open Sans Light"/>
                <a:sym typeface="Open Sans Light"/>
              </a:rPr>
              <a:t>Universal Acceptance</a:t>
            </a:r>
            <a:endParaRPr sz="1200" b="0">
              <a:solidFill>
                <a:schemeClr val="dk2"/>
              </a:solidFill>
              <a:latin typeface="Open Sans Light"/>
              <a:ea typeface="Open Sans Light"/>
              <a:cs typeface="Open Sans Light"/>
              <a:sym typeface="Open Sans Light"/>
            </a:endParaRPr>
          </a:p>
        </p:txBody>
      </p:sp>
      <p:pic>
        <p:nvPicPr>
          <p:cNvPr id="59" name="Google Shape;59;p51" descr="ua-logo_wht.png"/>
          <p:cNvPicPr preferRelativeResize="0"/>
          <p:nvPr/>
        </p:nvPicPr>
        <p:blipFill rotWithShape="1">
          <a:blip r:embed="rId2">
            <a:alphaModFix amt="50000"/>
          </a:blip>
          <a:srcRect/>
          <a:stretch/>
        </p:blipFill>
        <p:spPr>
          <a:xfrm>
            <a:off x="7416496" y="5918780"/>
            <a:ext cx="1467358" cy="466344"/>
          </a:xfrm>
          <a:prstGeom prst="rect">
            <a:avLst/>
          </a:prstGeom>
          <a:noFill/>
          <a:ln>
            <a:noFill/>
          </a:ln>
        </p:spPr>
      </p:pic>
      <p:pic>
        <p:nvPicPr>
          <p:cNvPr id="60" name="Google Shape;60;p51" descr="ua-deck_title-art.png"/>
          <p:cNvPicPr preferRelativeResize="0"/>
          <p:nvPr/>
        </p:nvPicPr>
        <p:blipFill rotWithShape="1">
          <a:blip r:embed="rId3">
            <a:alphaModFix/>
          </a:blip>
          <a:srcRect r="36900"/>
          <a:stretch/>
        </p:blipFill>
        <p:spPr>
          <a:xfrm>
            <a:off x="0" y="-1"/>
            <a:ext cx="9144000" cy="375815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raphic / Chart">
  <p:cSld name="Graphic / Chart">
    <p:spTree>
      <p:nvGrpSpPr>
        <p:cNvPr id="1" name="Shape 61"/>
        <p:cNvGrpSpPr/>
        <p:nvPr/>
      </p:nvGrpSpPr>
      <p:grpSpPr>
        <a:xfrm>
          <a:off x="0" y="0"/>
          <a:ext cx="0" cy="0"/>
          <a:chOff x="0" y="0"/>
          <a:chExt cx="0" cy="0"/>
        </a:xfrm>
      </p:grpSpPr>
      <p:sp>
        <p:nvSpPr>
          <p:cNvPr id="62" name="Google Shape;62;p52"/>
          <p:cNvSpPr txBox="1">
            <a:spLocks noGrp="1"/>
          </p:cNvSpPr>
          <p:nvPr>
            <p:ph type="title"/>
          </p:nvPr>
        </p:nvSpPr>
        <p:spPr>
          <a:xfrm>
            <a:off x="320040" y="275167"/>
            <a:ext cx="8445730"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3200"/>
              <a:buFont typeface="Open Sans"/>
              <a:buNone/>
              <a:defRPr sz="3200" b="0" i="0" u="none" strike="noStrike" cap="none">
                <a:solidFill>
                  <a:schemeClr val="dk2"/>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52"/>
          <p:cNvSpPr/>
          <p:nvPr/>
        </p:nvSpPr>
        <p:spPr>
          <a:xfrm>
            <a:off x="8910474" y="6646725"/>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a:solidFill>
                <a:schemeClr val="lt1"/>
              </a:solidFill>
              <a:latin typeface="Open Sans"/>
              <a:ea typeface="Open Sans"/>
              <a:cs typeface="Open Sans"/>
              <a:sym typeface="Open Sans"/>
            </a:endParaRPr>
          </a:p>
        </p:txBody>
      </p:sp>
      <p:pic>
        <p:nvPicPr>
          <p:cNvPr id="64" name="Google Shape;64;p52" descr="ua-logo_wht.png"/>
          <p:cNvPicPr preferRelativeResize="0"/>
          <p:nvPr/>
        </p:nvPicPr>
        <p:blipFill rotWithShape="1">
          <a:blip r:embed="rId2">
            <a:alphaModFix amt="40000"/>
          </a:blip>
          <a:srcRect/>
          <a:stretch/>
        </p:blipFill>
        <p:spPr>
          <a:xfrm>
            <a:off x="163565" y="6612480"/>
            <a:ext cx="661750" cy="210312"/>
          </a:xfrm>
          <a:prstGeom prst="rect">
            <a:avLst/>
          </a:prstGeom>
          <a:noFill/>
          <a:ln>
            <a:noFill/>
          </a:ln>
        </p:spPr>
      </p:pic>
      <p:sp>
        <p:nvSpPr>
          <p:cNvPr id="65" name="Google Shape;65;p52"/>
          <p:cNvSpPr/>
          <p:nvPr/>
        </p:nvSpPr>
        <p:spPr>
          <a:xfrm>
            <a:off x="8821590" y="6574536"/>
            <a:ext cx="32241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66" name="Google Shape;66;p52"/>
          <p:cNvSpPr/>
          <p:nvPr/>
        </p:nvSpPr>
        <p:spPr>
          <a:xfrm>
            <a:off x="8904389" y="6694020"/>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a:solidFill>
                <a:schemeClr val="lt1"/>
              </a:solidFill>
              <a:latin typeface="Open Sans"/>
              <a:ea typeface="Open Sans"/>
              <a:cs typeface="Open Sans"/>
              <a:sym typeface="Open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67"/>
        <p:cNvGrpSpPr/>
        <p:nvPr/>
      </p:nvGrpSpPr>
      <p:grpSpPr>
        <a:xfrm>
          <a:off x="0" y="0"/>
          <a:ext cx="0" cy="0"/>
          <a:chOff x="0" y="0"/>
          <a:chExt cx="0" cy="0"/>
        </a:xfrm>
      </p:grpSpPr>
      <p:sp>
        <p:nvSpPr>
          <p:cNvPr id="68" name="Google Shape;68;p53"/>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3200"/>
              <a:buFont typeface="Open Sans"/>
              <a:buNone/>
              <a:defRPr sz="3200" b="0" i="0" u="none" strike="noStrike" cap="none">
                <a:solidFill>
                  <a:schemeClr val="dk2"/>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53"/>
          <p:cNvSpPr txBox="1">
            <a:spLocks noGrp="1"/>
          </p:cNvSpPr>
          <p:nvPr>
            <p:ph type="body" idx="1"/>
          </p:nvPr>
        </p:nvSpPr>
        <p:spPr>
          <a:xfrm>
            <a:off x="0" y="1328928"/>
            <a:ext cx="5486400" cy="451104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00"/>
              </a:spcBef>
              <a:spcAft>
                <a:spcPts val="0"/>
              </a:spcAft>
              <a:buClr>
                <a:schemeClr val="accent2"/>
              </a:buClr>
              <a:buSzPts val="1700"/>
              <a:buFont typeface="Merriweather Sans"/>
              <a:buNone/>
              <a:defRPr sz="2000" b="0" i="0" u="none" strike="noStrike" cap="none">
                <a:solidFill>
                  <a:schemeClr val="dk1"/>
                </a:solidFill>
                <a:latin typeface="Open Sans Light"/>
                <a:ea typeface="Open Sans Light"/>
                <a:cs typeface="Open Sans Light"/>
                <a:sym typeface="Open Sans Light"/>
              </a:defRPr>
            </a:lvl1pPr>
            <a:lvl2pPr marL="914400" marR="0" lvl="1" indent="-325755" algn="l" rtl="0">
              <a:spcBef>
                <a:spcPts val="360"/>
              </a:spcBef>
              <a:spcAft>
                <a:spcPts val="0"/>
              </a:spcAft>
              <a:buClr>
                <a:schemeClr val="accent2"/>
              </a:buClr>
              <a:buSzPts val="1530"/>
              <a:buFont typeface="Merriweather Sans"/>
              <a:buChar char="*"/>
              <a:defRPr sz="1800" b="0" i="0" u="none" strike="noStrike" cap="none">
                <a:solidFill>
                  <a:schemeClr val="dk1"/>
                </a:solidFill>
                <a:latin typeface="Open Sans Light"/>
                <a:ea typeface="Open Sans Light"/>
                <a:cs typeface="Open Sans Light"/>
                <a:sym typeface="Open Sans Light"/>
              </a:defRPr>
            </a:lvl2pPr>
            <a:lvl3pPr marL="1371600" marR="0" lvl="2" indent="-314960" algn="l" rtl="0">
              <a:spcBef>
                <a:spcPts val="320"/>
              </a:spcBef>
              <a:spcAft>
                <a:spcPts val="0"/>
              </a:spcAft>
              <a:buClr>
                <a:schemeClr val="accent2"/>
              </a:buClr>
              <a:buSzPts val="1360"/>
              <a:buFont typeface="Merriweather Sans"/>
              <a:buChar char="*"/>
              <a:defRPr sz="1600" b="0" i="0" u="none" strike="noStrike" cap="none">
                <a:solidFill>
                  <a:schemeClr val="dk1"/>
                </a:solidFill>
                <a:latin typeface="Open Sans Light"/>
                <a:ea typeface="Open Sans Light"/>
                <a:cs typeface="Open Sans Light"/>
                <a:sym typeface="Open Sans Light"/>
              </a:defRPr>
            </a:lvl3pPr>
            <a:lvl4pPr marL="1828800" marR="0" lvl="3" indent="-304164" algn="l" rtl="0">
              <a:spcBef>
                <a:spcPts val="280"/>
              </a:spcBef>
              <a:spcAft>
                <a:spcPts val="0"/>
              </a:spcAft>
              <a:buClr>
                <a:schemeClr val="accent2"/>
              </a:buClr>
              <a:buSzPts val="1190"/>
              <a:buFont typeface="Merriweather Sans"/>
              <a:buChar char="*"/>
              <a:defRPr sz="1400" b="0" i="0" u="none" strike="noStrike" cap="none">
                <a:solidFill>
                  <a:schemeClr val="dk1"/>
                </a:solidFill>
                <a:latin typeface="Open Sans Light"/>
                <a:ea typeface="Open Sans Light"/>
                <a:cs typeface="Open Sans Light"/>
                <a:sym typeface="Open Sans Light"/>
              </a:defRPr>
            </a:lvl4pPr>
            <a:lvl5pPr marL="2286000" marR="0" lvl="4" indent="-304164" algn="l" rtl="0">
              <a:spcBef>
                <a:spcPts val="280"/>
              </a:spcBef>
              <a:spcAft>
                <a:spcPts val="0"/>
              </a:spcAft>
              <a:buClr>
                <a:schemeClr val="accent2"/>
              </a:buClr>
              <a:buSzPts val="1190"/>
              <a:buFont typeface="Merriweather Sans"/>
              <a:buChar char="*"/>
              <a:defRPr sz="1400" b="0" i="0" u="none" strike="noStrike" cap="none">
                <a:solidFill>
                  <a:schemeClr val="dk1"/>
                </a:solidFill>
                <a:latin typeface="Open Sans Light"/>
                <a:ea typeface="Open Sans Light"/>
                <a:cs typeface="Open Sans Light"/>
                <a:sym typeface="Open Sans Light"/>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0" name="Google Shape;70;p53"/>
          <p:cNvSpPr/>
          <p:nvPr/>
        </p:nvSpPr>
        <p:spPr>
          <a:xfrm>
            <a:off x="737418" y="6578812"/>
            <a:ext cx="8247888" cy="28466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71" name="Google Shape;71;p53"/>
          <p:cNvSpPr/>
          <p:nvPr/>
        </p:nvSpPr>
        <p:spPr>
          <a:xfrm>
            <a:off x="0" y="6579724"/>
            <a:ext cx="1371600" cy="283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72" name="Google Shape;72;p53" descr="ua-logo_wht.png"/>
          <p:cNvPicPr preferRelativeResize="0"/>
          <p:nvPr/>
        </p:nvPicPr>
        <p:blipFill rotWithShape="1">
          <a:blip r:embed="rId2">
            <a:alphaModFix amt="40000"/>
          </a:blip>
          <a:srcRect/>
          <a:stretch/>
        </p:blipFill>
        <p:spPr>
          <a:xfrm>
            <a:off x="163565" y="6612480"/>
            <a:ext cx="661750" cy="210312"/>
          </a:xfrm>
          <a:prstGeom prst="rect">
            <a:avLst/>
          </a:prstGeom>
          <a:noFill/>
          <a:ln>
            <a:noFill/>
          </a:ln>
        </p:spPr>
      </p:pic>
      <p:sp>
        <p:nvSpPr>
          <p:cNvPr id="73" name="Google Shape;73;p53"/>
          <p:cNvSpPr/>
          <p:nvPr/>
        </p:nvSpPr>
        <p:spPr>
          <a:xfrm>
            <a:off x="8827675" y="6579724"/>
            <a:ext cx="322410" cy="283464"/>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74" name="Google Shape;74;p53"/>
          <p:cNvSpPr/>
          <p:nvPr/>
        </p:nvSpPr>
        <p:spPr>
          <a:xfrm>
            <a:off x="8910474" y="6693734"/>
            <a:ext cx="153888" cy="138499"/>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US" sz="900" b="0" i="0" u="none" strike="noStrike" cap="none">
                <a:solidFill>
                  <a:schemeClr val="lt1"/>
                </a:solidFill>
                <a:latin typeface="Open Sans"/>
                <a:ea typeface="Open Sans"/>
                <a:cs typeface="Open Sans"/>
                <a:sym typeface="Open Sans"/>
              </a:rPr>
              <a:t>‹#›</a:t>
            </a:fld>
            <a:endParaRPr sz="900">
              <a:solidFill>
                <a:schemeClr val="lt1"/>
              </a:solidFill>
              <a:latin typeface="Open Sans"/>
              <a:ea typeface="Open Sans"/>
              <a:cs typeface="Open Sans"/>
              <a:sym typeface="Open Sans"/>
            </a:endParaRPr>
          </a:p>
        </p:txBody>
      </p:sp>
      <p:sp>
        <p:nvSpPr>
          <p:cNvPr id="75" name="Google Shape;75;p53"/>
          <p:cNvSpPr/>
          <p:nvPr/>
        </p:nvSpPr>
        <p:spPr>
          <a:xfrm rot="10800000">
            <a:off x="1222502" y="6578773"/>
            <a:ext cx="322410" cy="283464"/>
          </a:xfrm>
          <a:prstGeom prst="parallelogram">
            <a:avLst>
              <a:gd name="adj" fmla="val 5811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
        <p:nvSpPr>
          <p:cNvPr id="76" name="Google Shape;76;p53"/>
          <p:cNvSpPr/>
          <p:nvPr/>
        </p:nvSpPr>
        <p:spPr>
          <a:xfrm>
            <a:off x="1309370" y="6578772"/>
            <a:ext cx="124460" cy="12043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council/Documents/basic-texts-2023/RES-133-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council/Documents/basic-texts-2023/RES-133-E.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ommunity.icann.org/display/TUA/Draft+UA+Curriculu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ata.iana.org/TLD/tlds-alpha-by-domain.tx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asg.tech/download/uasg-028-considerations-for-naming-internationalized-email-mailboxes-e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uasg.tech/eai-certification/"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ommunity.icann.org/display/TUA/Draft+UA+Curriculu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mailto:UAProgram@icann.org"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docs.google.com/forms/d/e/1FAIpQLScRg7caDnbgEo_r6UnP3s5OvtIMlE9btaM--sIWXukWbA52oQ/viewform" TargetMode="External"/><Relationship Id="rId3" Type="http://schemas.openxmlformats.org/officeDocument/2006/relationships/hyperlink" Target="mailto:info@uasg.tech" TargetMode="External"/><Relationship Id="rId7" Type="http://schemas.openxmlformats.org/officeDocument/2006/relationships/hyperlink" Target="https://uasg.tech/subscribe"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hyperlink" Target="https://community.icann.org/display/TUA" TargetMode="External"/><Relationship Id="rId5" Type="http://schemas.openxmlformats.org/officeDocument/2006/relationships/hyperlink" Target="https://uasg.tech/" TargetMode="External"/><Relationship Id="rId4" Type="http://schemas.openxmlformats.org/officeDocument/2006/relationships/hyperlink" Target="mailto:UAProgram@icann.or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icann.org/fellowshipprogra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icann.org/public-responsibility-support/nextge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
          <p:cNvSpPr txBox="1"/>
          <p:nvPr/>
        </p:nvSpPr>
        <p:spPr>
          <a:xfrm>
            <a:off x="465996" y="5362254"/>
            <a:ext cx="6861561" cy="10138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FAFAFA"/>
              </a:buClr>
              <a:buSzPts val="1800"/>
              <a:buFont typeface="Arial"/>
              <a:buNone/>
            </a:pPr>
            <a:r>
              <a:rPr lang="zh-CN" sz="1800" b="0" i="0" u="none" strike="noStrike" cap="none" dirty="0">
                <a:solidFill>
                  <a:srgbClr val="FAFAFA"/>
                </a:solidFill>
                <a:latin typeface="Open Sans Light" panose="020B0306030504020204" pitchFamily="34" charset="0"/>
                <a:ea typeface="Noto Sans SC Light" panose="020B0300000000000000" pitchFamily="34" charset="-122"/>
                <a:cs typeface="Open Sans Light"/>
                <a:sym typeface="Open Sans" panose="020B0606030504020204" pitchFamily="34" charset="0"/>
              </a:rPr>
              <a:t>[演讲者姓名]  </a:t>
            </a:r>
          </a:p>
          <a:p>
            <a:pPr marL="0" marR="0" lvl="0" indent="0" algn="l" rtl="0">
              <a:spcBef>
                <a:spcPts val="0"/>
              </a:spcBef>
              <a:spcAft>
                <a:spcPts val="0"/>
              </a:spcAft>
              <a:buClr>
                <a:srgbClr val="FAFAFA"/>
              </a:buClr>
              <a:buSzPts val="1800"/>
              <a:buFont typeface="Arial"/>
              <a:buNone/>
            </a:pPr>
            <a:r>
              <a:rPr lang="zh-CN" sz="1800" b="0" i="0" u="none" strike="noStrike" cap="none" dirty="0">
                <a:solidFill>
                  <a:srgbClr val="FAFAFA"/>
                </a:solidFill>
                <a:latin typeface="Open Sans Light" panose="020B0306030504020204" pitchFamily="34" charset="0"/>
                <a:ea typeface="Noto Sans SC Light" panose="020B0300000000000000" pitchFamily="34" charset="-122"/>
                <a:cs typeface="Open Sans Light"/>
                <a:sym typeface="Open Sans" panose="020B0606030504020204" pitchFamily="34" charset="0"/>
              </a:rPr>
              <a:t>“UA 日”学术课程工作坊  </a:t>
            </a:r>
          </a:p>
          <a:p>
            <a:pPr marL="0" marR="0" lvl="0" indent="0" algn="l" rtl="0">
              <a:spcBef>
                <a:spcPts val="0"/>
              </a:spcBef>
              <a:spcAft>
                <a:spcPts val="0"/>
              </a:spcAft>
              <a:buClr>
                <a:srgbClr val="FAFAFA"/>
              </a:buClr>
              <a:buSzPts val="1800"/>
              <a:buFont typeface="Arial"/>
              <a:buNone/>
            </a:pPr>
            <a:r>
              <a:rPr lang="zh-CN" sz="1800" b="0" i="0" u="none" strike="noStrike" cap="none" dirty="0">
                <a:solidFill>
                  <a:srgbClr val="FAFAFA"/>
                </a:solidFill>
                <a:latin typeface="Open Sans Light" panose="020B0306030504020204" pitchFamily="34" charset="0"/>
                <a:ea typeface="Noto Sans SC Light" panose="020B0300000000000000" pitchFamily="34" charset="-122"/>
                <a:cs typeface="Open Sans Light"/>
                <a:sym typeface="Open Sans" panose="020B0606030504020204" pitchFamily="34" charset="0"/>
              </a:rPr>
              <a:t>2024 年 [月，日]</a:t>
            </a:r>
          </a:p>
        </p:txBody>
      </p:sp>
      <p:sp>
        <p:nvSpPr>
          <p:cNvPr id="82" name="Google Shape;82;p1"/>
          <p:cNvSpPr txBox="1">
            <a:spLocks noGrp="1"/>
          </p:cNvSpPr>
          <p:nvPr>
            <p:ph type="title"/>
          </p:nvPr>
        </p:nvSpPr>
        <p:spPr>
          <a:xfrm>
            <a:off x="473076" y="4191337"/>
            <a:ext cx="8261849" cy="115476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62626"/>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域名和电子邮件地址普遍适用性 (UA) 学术课程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Google Shape;272;p16"/>
          <p:cNvSpPr>
            <a:spLocks noGrp="1" noChangeArrowheads="1"/>
          </p:cNvSpPr>
          <p:nvPr>
            <p:ph type="title" idx="4294967295"/>
          </p:nvPr>
        </p:nvSpPr>
        <p:spPr bwMode="auto">
          <a:xfrm>
            <a:off x="320675" y="274638"/>
            <a:ext cx="84502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受</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UA</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影响的类别示例</a:t>
            </a:r>
          </a:p>
        </p:txBody>
      </p:sp>
      <p:sp>
        <p:nvSpPr>
          <p:cNvPr id="53251" name="Google Shape;273;p16"/>
          <p:cNvSpPr txBox="1">
            <a:spLocks noGrp="1"/>
          </p:cNvSpPr>
          <p:nvPr>
            <p:ph type="body" idx="4294967295"/>
          </p:nvPr>
        </p:nvSpPr>
        <p:spPr>
          <a:xfrm>
            <a:off x="320675" y="1319213"/>
            <a:ext cx="8450263" cy="4926012"/>
          </a:xfrm>
          <a:prstGeom prst="rect">
            <a:avLst/>
          </a:prstGeom>
          <a:ln cap="flat" algn="ctr">
            <a:round/>
            <a:headEnd type="none" w="med" len="med"/>
            <a:tailEnd type="none" w="med" len="med"/>
          </a:ln>
        </p:spPr>
        <p:txBody>
          <a:bodyPr lIns="91425" tIns="45700" rIns="91425" bIns="45700"/>
          <a:lstStyle/>
          <a:p>
            <a:pPr marL="376237" indent="-285750" eaLnBrk="1" hangingPunct="1">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可能在应用程序中无效的域名：</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ASCII： 	example.</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sky</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ASCII：	example.</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engineering</a:t>
            </a:r>
          </a:p>
          <a:p>
            <a:pPr marL="650875" lvl="1" indent="-285750" eaLnBrk="1" hangingPunct="1">
              <a:spcBef>
                <a:spcPts val="475"/>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统一码：</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4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คน.ไทย</a:t>
            </a: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可能在应用程序中无效的国际化电子邮件地址 (EAI)： </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统一码：	marc@</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société</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.org</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统一码：	</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测试</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@example.com</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统一码：	</a:t>
            </a:r>
            <a:r>
              <a:rPr lang="zh-CN" altLang="zh-CN" sz="1800" dirty="0">
                <a:solidFill>
                  <a:srgbClr val="FF0000"/>
                </a:solidFill>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ईमेल@उदाहरण.भारत</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统一码：</a:t>
            </a:r>
            <a:r>
              <a:rPr lang="en-US" altLang="zh-CN" sz="1800" dirty="0">
                <a:solidFill>
                  <a:srgbClr val="FF0000"/>
                </a:solidFill>
                <a:latin typeface="Open Sans Light" panose="020B0306030504020204" pitchFamily="34" charset="0"/>
                <a:ea typeface="Noto Sans CJK SC Light" panose="020B0300000000000000" pitchFamily="34" charset="-122"/>
                <a:sym typeface="Open Sans Light" panose="020B0306030504020204" pitchFamily="34" charset="0"/>
              </a:rPr>
              <a:t> 	</a:t>
            </a:r>
            <a:r>
              <a:rPr lang="en-US" altLang="zh-CN" sz="1800" dirty="0" err="1">
                <a:solidFill>
                  <a:srgbClr val="FF0000"/>
                </a:solidFill>
                <a:latin typeface="Open Sans Light" panose="020B0306030504020204" pitchFamily="34" charset="0"/>
                <a:ea typeface="Noto Sans CJK SC Light" panose="020B0300000000000000" pitchFamily="34" charset="-122"/>
                <a:sym typeface="Open Sans Light" panose="020B0306030504020204" pitchFamily="34" charset="0"/>
              </a:rPr>
              <a:t>ای-میل</a:t>
            </a:r>
            <a:r>
              <a:rPr lang="en-US" altLang="zh-CN" sz="1800" dirty="0">
                <a:solidFill>
                  <a:srgbClr val="FF0000"/>
                </a:solidFill>
                <a:latin typeface="Open Sans Light" panose="020B0306030504020204" pitchFamily="34" charset="0"/>
                <a:ea typeface="Noto Sans CJK SC Light" panose="020B0300000000000000" pitchFamily="34" charset="-122"/>
                <a:sym typeface="Open Sans Light" panose="020B0306030504020204" pitchFamily="34" charset="0"/>
              </a:rPr>
              <a:t>@ مثال.موقع </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（从右到左 (RTL) 书写）		</a:t>
            </a:r>
          </a:p>
          <a:p>
            <a:pPr marL="273050" indent="-182563" eaLnBrk="1" hangingPunct="1">
              <a:spcBef>
                <a:spcPts val="400"/>
              </a:spcBef>
              <a:buClr>
                <a:srgbClr val="D57800"/>
              </a:buClr>
              <a:buFont typeface="Merriweather Sans" charset="0"/>
              <a:buNone/>
            </a:pPr>
            <a:endParaRPr lang="zh-CN" altLang="en-US" sz="20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273050" indent="-182563" eaLnBrk="1" hangingPunct="1">
              <a:spcBef>
                <a:spcPts val="400"/>
              </a:spcBef>
              <a:buClr>
                <a:srgbClr val="D57800"/>
              </a:buClr>
              <a:buFont typeface="Merriweather Sans" charset="0"/>
              <a:buNone/>
            </a:pPr>
            <a:r>
              <a:rPr lang="zh-CN" altLang="zh-CN" sz="1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ASCII</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基于字母 A-Z、a-z 以及数字 0-9 和连字符。</a:t>
            </a:r>
          </a:p>
          <a:p>
            <a:pPr marL="273050" indent="-182563" eaLnBrk="1" hangingPunct="1">
              <a:spcBef>
                <a:spcPts val="400"/>
              </a:spcBef>
              <a:buClr>
                <a:srgbClr val="D57800"/>
              </a:buClr>
              <a:buFont typeface="Merriweather Sans" charset="0"/>
              <a:buNone/>
            </a:pPr>
            <a:r>
              <a:rPr lang="zh-CN" altLang="zh-CN" sz="1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统一码</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支持全球语言和文字字符。</a:t>
            </a:r>
          </a:p>
          <a:p>
            <a:pPr marL="1096963" lvl="3" indent="-106363" eaLnBrk="1" hangingPunct="1">
              <a:spcBef>
                <a:spcPts val="275"/>
              </a:spcBef>
              <a:buClr>
                <a:srgbClr val="D57800"/>
              </a:buClr>
              <a:buFont typeface="Merriweather Sans" charset="0"/>
              <a:buNone/>
            </a:pPr>
            <a:endParaRPr lang="en-US" altLang="zh-CN"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Google Shape;307;p21"/>
          <p:cNvSpPr>
            <a:spLocks noGrp="1" noChangeArrowheads="1"/>
          </p:cNvSpPr>
          <p:nvPr>
            <p:ph type="title" idx="4294967295"/>
          </p:nvPr>
        </p:nvSpPr>
        <p:spPr bwMode="auto">
          <a:xfrm>
            <a:off x="320675" y="274638"/>
            <a:ext cx="84502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32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UA</a:t>
            </a:r>
            <a:r>
              <a:rPr lang="zh-CN" altLang="zh-CN" sz="32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32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目标和影响</a:t>
            </a:r>
          </a:p>
        </p:txBody>
      </p:sp>
      <p:sp>
        <p:nvSpPr>
          <p:cNvPr id="51203" name="Google Shape;308;p21"/>
          <p:cNvSpPr txBox="1"/>
          <p:nvPr/>
        </p:nvSpPr>
        <p:spPr>
          <a:xfrm>
            <a:off x="609600" y="1470025"/>
            <a:ext cx="7907338" cy="4572000"/>
          </a:xfrm>
          <a:prstGeom prst="rect">
            <a:avLst/>
          </a:prstGeom>
          <a:noFill/>
          <a:ln>
            <a:noFill/>
          </a:ln>
        </p:spPr>
        <p:txBody>
          <a:bodyPr lIns="91425" tIns="45700" rIns="91425" bIns="45700">
            <a:norm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spcBef>
                <a:spcPts val="350"/>
              </a:spcBef>
              <a:buSzPts val="1800"/>
            </a:pPr>
            <a:endParaRPr lang="en-US" altLang="zh-CN" sz="1800" b="1" dirty="0">
              <a:latin typeface="Open Sans Light" panose="020B0306030504020204" pitchFamily="34" charset="0"/>
              <a:ea typeface="Noto Sans CJK SC Light" panose="020B0300000000000000" pitchFamily="34" charset="-122"/>
              <a:cs typeface="Open Sans" panose="020B0606030504020204" pitchFamily="34" charset="0"/>
              <a:sym typeface="Open Sans Light" panose="020B0306030504020204" pitchFamily="34" charset="0"/>
            </a:endParaRPr>
          </a:p>
          <a:p>
            <a:pPr algn="ctr" eaLnBrk="1" hangingPunct="1">
              <a:spcBef>
                <a:spcPts val="350"/>
              </a:spcBef>
              <a:buSzPts val="1800"/>
            </a:pPr>
            <a:r>
              <a:rPr lang="zh-CN" altLang="zh-CN" sz="1800" dirty="0">
                <a:latin typeface="Noto Sans CJK SC Medium" panose="020B0600000000000000" pitchFamily="34" charset="-122"/>
                <a:ea typeface="Noto Sans CJK SC Medium" panose="020B0600000000000000" pitchFamily="34" charset="-122"/>
                <a:sym typeface="Open Sans Light" panose="020B0306030504020204" pitchFamily="34" charset="0"/>
              </a:rPr>
              <a:t>目标</a:t>
            </a:r>
          </a:p>
          <a:p>
            <a:pPr algn="ctr" eaLnBrk="1" hangingPunct="1">
              <a:spcBef>
                <a:spcPts val="350"/>
              </a:spcBef>
              <a:buSzPts val="1800"/>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所有有效的域名和电子邮件地址都可用于所有软件应用程序。</a:t>
            </a:r>
          </a:p>
          <a:p>
            <a:pPr algn="ctr" eaLnBrk="1" hangingPunct="1">
              <a:spcBef>
                <a:spcPts val="350"/>
              </a:spcBef>
              <a:buSzPts val="1800"/>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algn="ctr" eaLnBrk="1" hangingPunct="1">
              <a:spcBef>
                <a:spcPts val="350"/>
              </a:spcBef>
              <a:buSzPts val="1800"/>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algn="ctr" eaLnBrk="1" hangingPunct="1">
              <a:spcBef>
                <a:spcPts val="350"/>
              </a:spcBef>
              <a:buSzPts val="1800"/>
            </a:pPr>
            <a:r>
              <a:rPr lang="zh-CN" altLang="zh-CN" sz="1800" dirty="0">
                <a:latin typeface="Noto Sans CJK SC Medium" panose="020B0600000000000000" pitchFamily="34" charset="-122"/>
                <a:ea typeface="Noto Sans CJK SC Medium" panose="020B0600000000000000" pitchFamily="34" charset="-122"/>
                <a:sym typeface="Open Sans Light" panose="020B0306030504020204" pitchFamily="34" charset="0"/>
              </a:rPr>
              <a:t>影响</a:t>
            </a:r>
          </a:p>
          <a:p>
            <a:pPr algn="ctr" eaLnBrk="1" hangingPunct="1">
              <a:spcBef>
                <a:spcPts val="350"/>
              </a:spcBef>
              <a:buSzPts val="1800"/>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促进消费者选择，改善竞争，并为最终用户提供更广泛的访问权限。</a:t>
            </a:r>
          </a:p>
          <a:p>
            <a:pPr eaLnBrk="1" hangingPunct="1">
              <a:spcBef>
                <a:spcPts val="350"/>
              </a:spcBef>
              <a:buSzPts val="1800"/>
            </a:pPr>
            <a:endParaRPr lang="zh-CN" altLang="en-US" sz="1800" dirty="0">
              <a:latin typeface="Open Sans Light" panose="020B0306030504020204" pitchFamily="34" charset="0"/>
              <a:ea typeface="Noto Sans CJK SC Light" panose="020B0300000000000000" pitchFamily="34" charset="-122"/>
              <a:cs typeface="Open Sans" panose="020B0606030504020204" pitchFamily="34" charset="0"/>
              <a:sym typeface="Open Sans Light" panose="020B0306030504020204" pitchFamily="34" charset="0"/>
            </a:endParaRPr>
          </a:p>
          <a:p>
            <a:pPr eaLnBrk="1" hangingPunct="1">
              <a:spcBef>
                <a:spcPts val="350"/>
              </a:spcBef>
              <a:buSzPts val="1800"/>
            </a:pPr>
            <a:endParaRPr lang="zh-CN" altLang="en-US" sz="1800" dirty="0">
              <a:latin typeface="Open Sans Light" panose="020B0306030504020204" pitchFamily="34" charset="0"/>
              <a:ea typeface="Noto Sans CJK SC Light" panose="020B0300000000000000" pitchFamily="34" charset="-122"/>
              <a:cs typeface="Open Sans" panose="020B0606030504020204" pitchFamily="34" charset="0"/>
              <a:sym typeface="Open Sans Light" panose="020B0306030504020204" pitchFamily="34" charset="0"/>
            </a:endParaRPr>
          </a:p>
          <a:p>
            <a:pPr eaLnBrk="1" hangingPunct="1">
              <a:spcBef>
                <a:spcPts val="638"/>
              </a:spcBef>
              <a:buSzPts val="3200"/>
            </a:pPr>
            <a:endParaRPr lang="en-US" altLang="zh-CN" sz="3200" dirty="0">
              <a:latin typeface="Open Sans Light" panose="020B0306030504020204" pitchFamily="34" charset="0"/>
              <a:ea typeface="Noto Sans CJK SC Light" panose="020B0300000000000000" pitchFamily="34" charset="-122"/>
              <a:cs typeface="Times New Roman" panose="02020603050405020304" pitchFamily="18" charset="0"/>
              <a:sym typeface="Open Sans Light" panose="020B0306030504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Google Shape;313;g1f5ee761316_0_0"/>
          <p:cNvSpPr>
            <a:spLocks noGrp="1" noChangeArrowheads="1"/>
          </p:cNvSpPr>
          <p:nvPr>
            <p:ph type="title" idx="4294967295"/>
          </p:nvPr>
        </p:nvSpPr>
        <p:spPr bwMode="auto">
          <a:xfrm>
            <a:off x="320675" y="274638"/>
            <a:ext cx="84502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为什么</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UA</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如此重要？</a:t>
            </a:r>
          </a:p>
        </p:txBody>
      </p:sp>
      <p:sp>
        <p:nvSpPr>
          <p:cNvPr id="55299" name="Google Shape;320;p22">
            <a:extLst>
              <a:ext uri="{FF2B5EF4-FFF2-40B4-BE49-F238E27FC236}">
                <a16:creationId xmlns:a16="http://schemas.microsoft.com/office/drawing/2014/main" id="{330EC758-148C-D71B-28F0-01F6E4A4CF00}"/>
              </a:ext>
            </a:extLst>
          </p:cNvPr>
          <p:cNvSpPr txBox="1"/>
          <p:nvPr/>
        </p:nvSpPr>
        <p:spPr>
          <a:xfrm>
            <a:off x="320675" y="1319213"/>
            <a:ext cx="8450263" cy="5264150"/>
          </a:xfrm>
          <a:prstGeom prst="rect">
            <a:avLst/>
          </a:prstGeom>
          <a:noFill/>
          <a:ln>
            <a:noFill/>
          </a:ln>
        </p:spPr>
        <p:txBody>
          <a:bodyPr lIns="91425" tIns="45700" rIns="91425" bIns="45700"/>
          <a:lstStyle>
            <a:lvl1pPr marL="90488"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r>
              <a:rPr lang="zh-CN" altLang="zh-CN" sz="1800" dirty="0">
                <a:solidFill>
                  <a:srgbClr val="0A1F24"/>
                </a:solidFill>
                <a:latin typeface="Open Sans Light" panose="020B0306030504020204" pitchFamily="34" charset="0"/>
                <a:ea typeface="Noto Sans CJK SC Light" panose="020B0300000000000000" pitchFamily="34" charset="-122"/>
                <a:sym typeface="Open Sans Light" panose="020B0306030504020204" pitchFamily="34" charset="0"/>
              </a:rPr>
              <a:t>实现 UA 可以确保每个人都能够使用自己选择的且最符合自身利益、业务、文化、语言和文字需求的域名和电子邮件地址在互联网上进行浏览和通信。</a:t>
            </a:r>
          </a:p>
          <a:p>
            <a:pPr algn="just" eaLnBrk="1" hangingPunct="1"/>
            <a:endParaRPr lang="en-US" altLang="zh-CN" sz="1800" dirty="0">
              <a:solidFill>
                <a:srgbClr val="0A1F24"/>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algn="just" eaLnBrk="1" hangingPunct="1"/>
            <a:r>
              <a:rPr lang="zh-CN" altLang="zh-CN" sz="1800" dirty="0">
                <a:solidFill>
                  <a:srgbClr val="0A1F24"/>
                </a:solidFill>
                <a:latin typeface="Open Sans Light" panose="020B0306030504020204" pitchFamily="34" charset="0"/>
                <a:ea typeface="Noto Sans CJK SC Light" panose="020B0300000000000000" pitchFamily="34" charset="-122"/>
                <a:sym typeface="Open Sans Light" panose="020B0306030504020204" pitchFamily="34" charset="0"/>
              </a:rPr>
              <a:t>UA 还有助于：</a:t>
            </a:r>
          </a:p>
          <a:p>
            <a:pPr algn="just" eaLnBrk="1" hangingPunct="1"/>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360000" indent="-288000" algn="just" eaLnBrk="1" hangingPunct="1">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支持多样化和多语言互联网</a:t>
            </a:r>
          </a:p>
          <a:p>
            <a:pPr marL="360000" indent="-28800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实现更大的竞争、创新和消费者选择</a:t>
            </a:r>
          </a:p>
          <a:p>
            <a:pPr marL="360000" indent="-28800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创造商机</a:t>
            </a:r>
          </a:p>
          <a:p>
            <a:pPr marL="360000" indent="-28800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为开发人员和系统管理员提供职业优势</a:t>
            </a:r>
          </a:p>
          <a:p>
            <a:pPr marL="360000" indent="-28800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sym typeface="Open Sans Light" panose="020B0306030504020204" pitchFamily="34" charset="0"/>
              </a:rPr>
              <a:t>协助政府和政策制定者深入公民基层</a:t>
            </a:r>
          </a:p>
          <a:p>
            <a:pPr algn="just" eaLnBrk="1" hangingPunct="1">
              <a:spcBef>
                <a:spcPts val="350"/>
              </a:spcBef>
              <a:buFont typeface="Arial" panose="020B0604020202020204" pitchFamily="34" charset="0"/>
              <a:buChar char="*"/>
            </a:pPr>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Google Shape;325;p23"/>
          <p:cNvSpPr>
            <a:spLocks noGrp="1" noChangeArrowheads="1"/>
          </p:cNvSpPr>
          <p:nvPr>
            <p:ph type="title" idx="4294967295"/>
          </p:nvPr>
        </p:nvSpPr>
        <p:spPr bwMode="auto">
          <a:xfrm>
            <a:off x="320675" y="274638"/>
            <a:ext cx="84502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让应用程序实现 </a:t>
            </a:r>
            <a:r>
              <a:rPr lang="zh-CN" altLang="zh-CN" sz="2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UA</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就绪</a:t>
            </a:r>
          </a:p>
        </p:txBody>
      </p:sp>
      <p:sp>
        <p:nvSpPr>
          <p:cNvPr id="57347" name="Google Shape;326;p23"/>
          <p:cNvSpPr txBox="1">
            <a:spLocks noGrp="1"/>
          </p:cNvSpPr>
          <p:nvPr>
            <p:ph type="body" idx="4294967295"/>
          </p:nvPr>
        </p:nvSpPr>
        <p:spPr>
          <a:xfrm>
            <a:off x="320675" y="1319213"/>
            <a:ext cx="8450263" cy="4621212"/>
          </a:xfrm>
          <a:prstGeom prst="rect">
            <a:avLst/>
          </a:prstGeom>
          <a:ln cap="flat" algn="ctr">
            <a:round/>
            <a:headEnd type="none" w="med" len="med"/>
            <a:tailEnd type="none" w="med" len="med"/>
          </a:ln>
        </p:spPr>
        <p:txBody>
          <a:bodyPr lIns="91425" tIns="45700" rIns="91425" bIns="45700"/>
          <a:lstStyle/>
          <a:p>
            <a:pPr marL="376237" indent="-285750" eaLnBrk="1" hangingPunct="1">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支持所有有效的域名和电子邮件地址：</a:t>
            </a:r>
          </a:p>
          <a:p>
            <a:pPr marL="273050" indent="-182563" eaLnBrk="1" hangingPunct="1">
              <a:spcBef>
                <a:spcPts val="350"/>
              </a:spcBef>
              <a:buClr>
                <a:srgbClr val="D57800"/>
              </a:buClr>
              <a:buSzPts val="15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273050" indent="-182563" eaLnBrk="1" hangingPunct="1">
              <a:spcBef>
                <a:spcPts val="350"/>
              </a:spcBef>
              <a:buClr>
                <a:srgbClr val="D57800"/>
              </a:buClr>
              <a:buSzPts val="15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273050" indent="-182563" eaLnBrk="1" hangingPunct="1">
              <a:spcBef>
                <a:spcPts val="350"/>
              </a:spcBef>
              <a:buClr>
                <a:srgbClr val="D57800"/>
              </a:buClr>
              <a:buSzPts val="15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273050" indent="-182563" eaLnBrk="1" hangingPunct="1">
              <a:spcBef>
                <a:spcPts val="350"/>
              </a:spcBef>
              <a:buClr>
                <a:srgbClr val="D57800"/>
              </a:buClr>
              <a:buSzPts val="15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273050" indent="-182563" eaLnBrk="1" hangingPunct="1">
              <a:spcBef>
                <a:spcPts val="350"/>
              </a:spcBef>
              <a:buClr>
                <a:srgbClr val="D57800"/>
              </a:buClr>
              <a:buSzPts val="15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接受：用户可以将其本地文字中的字符输入到文本字段中</a:t>
            </a: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验证：软件接受字符并将其识别为有效</a:t>
            </a: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处理：系统对字符执行操作</a:t>
            </a: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存储：数据库可以在不中断或损坏的情况下存储文本</a:t>
            </a:r>
          </a:p>
          <a:p>
            <a:pPr marL="376237"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显示：从数据库中获取信息时，将正确显示信息</a:t>
            </a:r>
          </a:p>
          <a:p>
            <a:pPr marL="273050" indent="-182563" eaLnBrk="1" hangingPunct="1">
              <a:spcBef>
                <a:spcPts val="350"/>
              </a:spcBef>
              <a:buClr>
                <a:srgbClr val="D57800"/>
              </a:buClr>
              <a:buSzPts val="1500"/>
              <a:buFont typeface="Merriweather Sans" charset="0"/>
              <a:buNone/>
            </a:pPr>
            <a:endParaRPr lang="zh-CN" altLang="en-US" sz="1800" dirty="0">
              <a:solidFill>
                <a:srgbClr val="FF0000"/>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1096963" lvl="3" indent="-106363" eaLnBrk="1" hangingPunct="1">
              <a:spcBef>
                <a:spcPts val="275"/>
              </a:spcBef>
              <a:buClr>
                <a:srgbClr val="D57800"/>
              </a:buClr>
              <a:buSzPts val="1100"/>
              <a:buFont typeface="Merriweather Sans" charset="0"/>
              <a:buNone/>
            </a:pPr>
            <a:endParaRPr lang="en-US" altLang="zh-CN"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p:txBody>
      </p:sp>
      <p:grpSp>
        <p:nvGrpSpPr>
          <p:cNvPr id="34820" name="Google Shape;327;p23"/>
          <p:cNvGrpSpPr>
            <a:grpSpLocks/>
          </p:cNvGrpSpPr>
          <p:nvPr/>
        </p:nvGrpSpPr>
        <p:grpSpPr bwMode="auto">
          <a:xfrm>
            <a:off x="492125" y="2025651"/>
            <a:ext cx="8159750" cy="1047887"/>
            <a:chOff x="1927228" y="5269981"/>
            <a:chExt cx="7921353" cy="1004023"/>
          </a:xfrm>
        </p:grpSpPr>
        <p:grpSp>
          <p:nvGrpSpPr>
            <p:cNvPr id="34821" name="Google Shape;328;p23"/>
            <p:cNvGrpSpPr>
              <a:grpSpLocks/>
            </p:cNvGrpSpPr>
            <p:nvPr/>
          </p:nvGrpSpPr>
          <p:grpSpPr bwMode="auto">
            <a:xfrm>
              <a:off x="1927228" y="5273672"/>
              <a:ext cx="1302251" cy="1000331"/>
              <a:chOff x="820555" y="1643185"/>
              <a:chExt cx="2011680" cy="1690652"/>
            </a:xfrm>
          </p:grpSpPr>
          <p:sp>
            <p:nvSpPr>
              <p:cNvPr id="34822" name="Google Shape;329;p23"/>
              <p:cNvSpPr>
                <a:spLocks noChangeArrowheads="1"/>
              </p:cNvSpPr>
              <p:nvPr/>
            </p:nvSpPr>
            <p:spPr bwMode="auto">
              <a:xfrm>
                <a:off x="820555" y="2835439"/>
                <a:ext cx="2011680" cy="49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91425" bIns="0">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zh-CN" altLang="zh-CN" sz="2000">
                    <a:latin typeface="Open Sans Light" panose="020B0306030504020204" pitchFamily="34" charset="0"/>
                    <a:ea typeface="Noto Sans CJK SC Light" panose="020B0300000000000000" pitchFamily="34" charset="-122"/>
                    <a:sym typeface="Open Sans Light" panose="020B0306030504020204" pitchFamily="34" charset="0"/>
                  </a:rPr>
                  <a:t>接受</a:t>
                </a:r>
              </a:p>
            </p:txBody>
          </p:sp>
          <p:sp>
            <p:nvSpPr>
              <p:cNvPr id="34823" name="Google Shape;330;p23"/>
              <p:cNvSpPr>
                <a:spLocks noChangeArrowheads="1"/>
              </p:cNvSpPr>
              <p:nvPr/>
            </p:nvSpPr>
            <p:spPr bwMode="auto">
              <a:xfrm>
                <a:off x="820555" y="1643185"/>
                <a:ext cx="2011680" cy="1188720"/>
              </a:xfrm>
              <a:prstGeom prst="rect">
                <a:avLst/>
              </a:prstGeom>
              <a:solidFill>
                <a:srgbClr val="ED92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zh-CN" altLang="zh-CN" sz="1000">
                  <a:solidFill>
                    <a:srgbClr val="99D1F2"/>
                  </a:solidFill>
                  <a:latin typeface="Open Sans Light" panose="020B0306030504020204" pitchFamily="34" charset="0"/>
                  <a:ea typeface="Noto Sans CJK SC Light" panose="020B0300000000000000" pitchFamily="34" charset="-122"/>
                  <a:sym typeface="Open Sans Light" panose="020B0306030504020204" pitchFamily="34" charset="0"/>
                </a:endParaRPr>
              </a:p>
            </p:txBody>
          </p:sp>
          <p:pic>
            <p:nvPicPr>
              <p:cNvPr id="34824" name="Google Shape;331;p23" descr="ua-capability-icons_wht_Accep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9630" y="1900022"/>
                <a:ext cx="562359" cy="64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nvGrpSpPr>
            <p:cNvPr id="34825" name="Google Shape;332;p23"/>
            <p:cNvGrpSpPr>
              <a:grpSpLocks/>
            </p:cNvGrpSpPr>
            <p:nvPr/>
          </p:nvGrpSpPr>
          <p:grpSpPr bwMode="auto">
            <a:xfrm>
              <a:off x="3582203" y="5273672"/>
              <a:ext cx="1314106" cy="994547"/>
              <a:chOff x="3554360" y="1646720"/>
              <a:chExt cx="2029993" cy="1680878"/>
            </a:xfrm>
          </p:grpSpPr>
          <p:sp>
            <p:nvSpPr>
              <p:cNvPr id="34826" name="Google Shape;333;p23"/>
              <p:cNvSpPr>
                <a:spLocks noChangeArrowheads="1"/>
              </p:cNvSpPr>
              <p:nvPr/>
            </p:nvSpPr>
            <p:spPr bwMode="auto">
              <a:xfrm>
                <a:off x="3554360" y="1646720"/>
                <a:ext cx="2011680" cy="1188720"/>
              </a:xfrm>
              <a:prstGeom prst="rect">
                <a:avLst/>
              </a:prstGeom>
              <a:solidFill>
                <a:srgbClr val="ED92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zh-CN" altLang="zh-CN" sz="1000">
                  <a:solidFill>
                    <a:srgbClr val="99D1F2"/>
                  </a:solidFill>
                  <a:latin typeface="Open Sans Light" panose="020B0306030504020204" pitchFamily="34" charset="0"/>
                  <a:ea typeface="Noto Sans CJK SC Light" panose="020B0300000000000000" pitchFamily="34" charset="-122"/>
                  <a:sym typeface="Open Sans Light" panose="020B0306030504020204" pitchFamily="34" charset="0"/>
                </a:endParaRPr>
              </a:p>
            </p:txBody>
          </p:sp>
          <p:sp>
            <p:nvSpPr>
              <p:cNvPr id="34827" name="Google Shape;334;p23"/>
              <p:cNvSpPr>
                <a:spLocks noChangeArrowheads="1"/>
              </p:cNvSpPr>
              <p:nvPr/>
            </p:nvSpPr>
            <p:spPr bwMode="auto">
              <a:xfrm>
                <a:off x="3572674" y="2829200"/>
                <a:ext cx="2011679" cy="49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91425" bIns="0">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zh-CN" altLang="zh-CN" sz="2000">
                    <a:latin typeface="Open Sans Light" panose="020B0306030504020204" pitchFamily="34" charset="0"/>
                    <a:ea typeface="Noto Sans CJK SC Light" panose="020B0300000000000000" pitchFamily="34" charset="-122"/>
                    <a:sym typeface="Open Sans Light" panose="020B0306030504020204" pitchFamily="34" charset="0"/>
                  </a:rPr>
                  <a:t>验证</a:t>
                </a:r>
              </a:p>
            </p:txBody>
          </p:sp>
          <p:pic>
            <p:nvPicPr>
              <p:cNvPr id="34828" name="Google Shape;335;p23" descr="ua-capability-icons_wht_Valid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0348" y="1895569"/>
                <a:ext cx="779705" cy="64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nvGrpSpPr>
            <p:cNvPr id="34829" name="Google Shape;336;p23"/>
            <p:cNvGrpSpPr>
              <a:grpSpLocks/>
            </p:cNvGrpSpPr>
            <p:nvPr/>
          </p:nvGrpSpPr>
          <p:grpSpPr bwMode="auto">
            <a:xfrm>
              <a:off x="6892153" y="5269981"/>
              <a:ext cx="1302251" cy="996053"/>
              <a:chOff x="6331693" y="1643185"/>
              <a:chExt cx="2011680" cy="1683422"/>
            </a:xfrm>
          </p:grpSpPr>
          <p:sp>
            <p:nvSpPr>
              <p:cNvPr id="34830" name="Google Shape;337;p23"/>
              <p:cNvSpPr>
                <a:spLocks noChangeArrowheads="1"/>
              </p:cNvSpPr>
              <p:nvPr/>
            </p:nvSpPr>
            <p:spPr bwMode="auto">
              <a:xfrm>
                <a:off x="6331693" y="1643185"/>
                <a:ext cx="2011680" cy="1188720"/>
              </a:xfrm>
              <a:prstGeom prst="rect">
                <a:avLst/>
              </a:prstGeom>
              <a:solidFill>
                <a:srgbClr val="ED92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zh-CN" altLang="zh-CN" sz="1000">
                  <a:solidFill>
                    <a:srgbClr val="99D1F2"/>
                  </a:solidFill>
                  <a:latin typeface="Open Sans Light" panose="020B0306030504020204" pitchFamily="34" charset="0"/>
                  <a:ea typeface="Noto Sans CJK SC Light" panose="020B0300000000000000" pitchFamily="34" charset="-122"/>
                  <a:sym typeface="Open Sans Light" panose="020B0306030504020204" pitchFamily="34" charset="0"/>
                </a:endParaRPr>
              </a:p>
            </p:txBody>
          </p:sp>
          <p:sp>
            <p:nvSpPr>
              <p:cNvPr id="34831" name="Google Shape;338;p23"/>
              <p:cNvSpPr>
                <a:spLocks noChangeArrowheads="1"/>
              </p:cNvSpPr>
              <p:nvPr/>
            </p:nvSpPr>
            <p:spPr bwMode="auto">
              <a:xfrm>
                <a:off x="6331693" y="2828209"/>
                <a:ext cx="2011680" cy="49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91425" bIns="0">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zh-CN" altLang="zh-CN" sz="2000">
                    <a:latin typeface="Open Sans Light" panose="020B0306030504020204" pitchFamily="34" charset="0"/>
                    <a:ea typeface="Noto Sans CJK SC Light" panose="020B0300000000000000" pitchFamily="34" charset="-122"/>
                    <a:sym typeface="Open Sans Light" panose="020B0306030504020204" pitchFamily="34" charset="0"/>
                  </a:rPr>
                  <a:t>存储</a:t>
                </a:r>
              </a:p>
            </p:txBody>
          </p:sp>
          <p:pic>
            <p:nvPicPr>
              <p:cNvPr id="34832" name="Google Shape;339;p23" descr="ua-capability-icons_wht_Stor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99490" y="1900022"/>
                <a:ext cx="647296" cy="647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nvGrpSpPr>
            <p:cNvPr id="34833" name="Google Shape;340;p23"/>
            <p:cNvGrpSpPr>
              <a:grpSpLocks/>
            </p:cNvGrpSpPr>
            <p:nvPr/>
          </p:nvGrpSpPr>
          <p:grpSpPr bwMode="auto">
            <a:xfrm>
              <a:off x="5237178" y="5269982"/>
              <a:ext cx="1302251" cy="998239"/>
              <a:chOff x="2202899" y="3852184"/>
              <a:chExt cx="2011680" cy="1687117"/>
            </a:xfrm>
          </p:grpSpPr>
          <p:sp>
            <p:nvSpPr>
              <p:cNvPr id="34834" name="Google Shape;341;p23"/>
              <p:cNvSpPr>
                <a:spLocks noChangeArrowheads="1"/>
              </p:cNvSpPr>
              <p:nvPr/>
            </p:nvSpPr>
            <p:spPr bwMode="auto">
              <a:xfrm>
                <a:off x="2202899" y="3852184"/>
                <a:ext cx="2011680" cy="1188720"/>
              </a:xfrm>
              <a:prstGeom prst="rect">
                <a:avLst/>
              </a:prstGeom>
              <a:solidFill>
                <a:srgbClr val="ED92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zh-CN" altLang="zh-CN" sz="1000">
                  <a:solidFill>
                    <a:srgbClr val="99D1F2"/>
                  </a:solidFill>
                  <a:latin typeface="Open Sans Light" panose="020B0306030504020204" pitchFamily="34" charset="0"/>
                  <a:ea typeface="Noto Sans CJK SC Light" panose="020B0300000000000000" pitchFamily="34" charset="-122"/>
                  <a:sym typeface="Open Sans Light" panose="020B0306030504020204" pitchFamily="34" charset="0"/>
                </a:endParaRPr>
              </a:p>
            </p:txBody>
          </p:sp>
          <p:sp>
            <p:nvSpPr>
              <p:cNvPr id="34835" name="Google Shape;342;p23"/>
              <p:cNvSpPr>
                <a:spLocks noChangeArrowheads="1"/>
              </p:cNvSpPr>
              <p:nvPr/>
            </p:nvSpPr>
            <p:spPr bwMode="auto">
              <a:xfrm>
                <a:off x="2202899" y="5040903"/>
                <a:ext cx="2011680" cy="49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91425" bIns="0">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zh-CN" altLang="zh-CN" sz="2000">
                    <a:latin typeface="Open Sans Light" panose="020B0306030504020204" pitchFamily="34" charset="0"/>
                    <a:ea typeface="Noto Sans CJK SC Light" panose="020B0300000000000000" pitchFamily="34" charset="-122"/>
                    <a:sym typeface="Open Sans Light" panose="020B0306030504020204" pitchFamily="34" charset="0"/>
                  </a:rPr>
                  <a:t>处理</a:t>
                </a:r>
              </a:p>
            </p:txBody>
          </p:sp>
          <p:pic>
            <p:nvPicPr>
              <p:cNvPr id="34836" name="Google Shape;343;p23" descr="ua-capability-icons_wht_Proces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86759" y="4119754"/>
                <a:ext cx="1027282" cy="63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nvGrpSpPr>
            <p:cNvPr id="34837" name="Google Shape;344;p23"/>
            <p:cNvGrpSpPr>
              <a:grpSpLocks/>
            </p:cNvGrpSpPr>
            <p:nvPr/>
          </p:nvGrpSpPr>
          <p:grpSpPr bwMode="auto">
            <a:xfrm>
              <a:off x="8546330" y="5275765"/>
              <a:ext cx="1302251" cy="998239"/>
              <a:chOff x="4943583" y="3852184"/>
              <a:chExt cx="2011680" cy="1687117"/>
            </a:xfrm>
          </p:grpSpPr>
          <p:sp>
            <p:nvSpPr>
              <p:cNvPr id="34838" name="Google Shape;345;p23"/>
              <p:cNvSpPr>
                <a:spLocks noChangeArrowheads="1"/>
              </p:cNvSpPr>
              <p:nvPr/>
            </p:nvSpPr>
            <p:spPr bwMode="auto">
              <a:xfrm>
                <a:off x="4943583" y="3852184"/>
                <a:ext cx="2011680" cy="1188720"/>
              </a:xfrm>
              <a:prstGeom prst="rect">
                <a:avLst/>
              </a:prstGeom>
              <a:solidFill>
                <a:srgbClr val="ED92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zh-CN" altLang="zh-CN" sz="1000">
                  <a:solidFill>
                    <a:srgbClr val="99D1F2"/>
                  </a:solidFill>
                  <a:latin typeface="Open Sans Light" panose="020B0306030504020204" pitchFamily="34" charset="0"/>
                  <a:ea typeface="Noto Sans CJK SC Light" panose="020B0300000000000000" pitchFamily="34" charset="-122"/>
                  <a:sym typeface="Open Sans Light" panose="020B0306030504020204" pitchFamily="34" charset="0"/>
                </a:endParaRPr>
              </a:p>
            </p:txBody>
          </p:sp>
          <p:sp>
            <p:nvSpPr>
              <p:cNvPr id="34839" name="Google Shape;346;p23"/>
              <p:cNvSpPr>
                <a:spLocks noChangeArrowheads="1"/>
              </p:cNvSpPr>
              <p:nvPr/>
            </p:nvSpPr>
            <p:spPr bwMode="auto">
              <a:xfrm>
                <a:off x="4946287" y="5040903"/>
                <a:ext cx="2008976" cy="49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91425" bIns="0">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zh-CN" altLang="zh-CN" sz="2000">
                    <a:latin typeface="Open Sans Light" panose="020B0306030504020204" pitchFamily="34" charset="0"/>
                    <a:ea typeface="Noto Sans CJK SC Light" panose="020B0300000000000000" pitchFamily="34" charset="-122"/>
                    <a:sym typeface="Open Sans Light" panose="020B0306030504020204" pitchFamily="34" charset="0"/>
                  </a:rPr>
                  <a:t>显示</a:t>
                </a:r>
              </a:p>
            </p:txBody>
          </p:sp>
          <p:pic>
            <p:nvPicPr>
              <p:cNvPr id="34840" name="Google Shape;347;p23" descr="ua-capability-icons_wht_Display.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11163" y="4126903"/>
                <a:ext cx="489490" cy="633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Google Shape;266;p15"/>
          <p:cNvSpPr>
            <a:spLocks noGrp="1" noChangeArrowheads="1"/>
          </p:cNvSpPr>
          <p:nvPr>
            <p:ph type="title" idx="4294967295"/>
          </p:nvPr>
        </p:nvSpPr>
        <p:spPr bwMode="auto">
          <a:xfrm>
            <a:off x="320675" y="274638"/>
            <a:ext cx="850265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行动号召 </a:t>
            </a:r>
          </a:p>
        </p:txBody>
      </p:sp>
      <p:sp>
        <p:nvSpPr>
          <p:cNvPr id="59395" name="Google Shape;267;p15"/>
          <p:cNvSpPr txBox="1">
            <a:spLocks noGrp="1"/>
          </p:cNvSpPr>
          <p:nvPr>
            <p:ph type="body" idx="4294967295"/>
          </p:nvPr>
        </p:nvSpPr>
        <p:spPr>
          <a:xfrm>
            <a:off x="320675" y="1319213"/>
            <a:ext cx="8450263" cy="4973637"/>
          </a:xfrm>
          <a:prstGeom prst="rect">
            <a:avLst/>
          </a:prstGeom>
          <a:ln cap="flat" algn="ctr">
            <a:round/>
            <a:headEnd type="none" w="med" len="med"/>
            <a:tailEnd type="none" w="med" len="med"/>
          </a:ln>
        </p:spPr>
        <p:txBody>
          <a:bodyPr lIns="91425" tIns="45700" rIns="91425" bIns="45700"/>
          <a:lstStyle/>
          <a:p>
            <a:pPr marL="376237" indent="-285750" algn="just" eaLnBrk="1" hangingPunct="1">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国际电信联盟 (International Telecommunication Union, ITU) 全权代表</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hlinkClick r:id="rId3"/>
              </a:rPr>
              <a:t>第 133 号决议（2022 年布加勒斯特修订版）</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重点关注成员国主管部门在国际化（多语言）域名管理中的作用：</a:t>
            </a:r>
          </a:p>
          <a:p>
            <a:pPr marL="273050" indent="-182563" algn="just" eaLnBrk="1" hangingPunct="1">
              <a:buClr>
                <a:srgbClr val="D57800"/>
              </a:buClr>
              <a:buSzPts val="1500"/>
              <a:buFont typeface="Merriweather Sans" charset="0"/>
              <a:buChar char="*"/>
            </a:pPr>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833437" lvl="1" indent="-28575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强调</a:t>
            </a:r>
          </a:p>
          <a:p>
            <a:pPr marL="1290637" lvl="2" indent="-285750" algn="just" eaLnBrk="1" hangingPunct="1">
              <a:spcBef>
                <a:spcPts val="313"/>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IDN 通过促进更广泛的互联网接入和使用当地语言，为可持续发展做出贡献</a:t>
            </a:r>
          </a:p>
          <a:p>
            <a:pPr marL="1290637" lvl="2" indent="-285750" algn="just" eaLnBrk="1" hangingPunct="1">
              <a:spcBef>
                <a:spcPts val="313"/>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需要继续实施技术解决方案，以加强 IDN 的实施</a:t>
            </a:r>
          </a:p>
          <a:p>
            <a:pPr marL="833437" lvl="1" indent="-28575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认可</a:t>
            </a:r>
          </a:p>
          <a:p>
            <a:pPr marL="1290637" lvl="2" indent="-285750" algn="just" eaLnBrk="1" hangingPunct="1">
              <a:spcBef>
                <a:spcPts val="313"/>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各国政府、技术社群和其他利益相关方在促进使用多语言（包括引入国际化域名）方面发挥了重要作用</a:t>
            </a:r>
          </a:p>
          <a:p>
            <a:pPr marL="1290637" lvl="2" indent="-285750" algn="just" eaLnBrk="1" hangingPunct="1">
              <a:spcBef>
                <a:spcPts val="313"/>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社群参与和信息共享对于更好地了解现有挑战和支持解决方案非常重要，特别是在发展中国家和地区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Google Shape;266;p15"/>
          <p:cNvSpPr>
            <a:spLocks noGrp="1" noChangeArrowheads="1"/>
          </p:cNvSpPr>
          <p:nvPr>
            <p:ph type="title" idx="4294967295"/>
          </p:nvPr>
        </p:nvSpPr>
        <p:spPr bwMode="auto">
          <a:xfrm>
            <a:off x="320675" y="274638"/>
            <a:ext cx="850265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行动号召 </a:t>
            </a:r>
          </a:p>
        </p:txBody>
      </p:sp>
      <p:sp>
        <p:nvSpPr>
          <p:cNvPr id="61443" name="Google Shape;267;p15"/>
          <p:cNvSpPr txBox="1">
            <a:spLocks noGrp="1"/>
          </p:cNvSpPr>
          <p:nvPr>
            <p:ph type="body" idx="4294967295"/>
          </p:nvPr>
        </p:nvSpPr>
        <p:spPr>
          <a:xfrm>
            <a:off x="320675" y="1319213"/>
            <a:ext cx="8450263" cy="4973637"/>
          </a:xfrm>
          <a:prstGeom prst="rect">
            <a:avLst/>
          </a:prstGeom>
          <a:ln cap="flat" algn="ctr">
            <a:round/>
            <a:headEnd type="none" w="med" len="med"/>
            <a:tailEnd type="none" w="med" len="med"/>
          </a:ln>
        </p:spPr>
        <p:txBody>
          <a:bodyPr lIns="91425" tIns="45700" rIns="91425" bIns="45700"/>
          <a:lstStyle/>
          <a:p>
            <a:pPr marL="376237" indent="-285750" algn="just" eaLnBrk="1" hangingPunct="1">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国际电信联盟 (ITU) 全权代表</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hlinkClick r:id="rId3"/>
              </a:rPr>
              <a:t>第 133 号决议（2022 年布加勒斯特修订版）</a:t>
            </a: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重点关注成员国主管部门在国际化（多语言）域名管理中的作用：</a:t>
            </a:r>
          </a:p>
          <a:p>
            <a:pPr marL="273050" indent="-182563" algn="just" eaLnBrk="1" hangingPunct="1">
              <a:buClr>
                <a:srgbClr val="D57800"/>
              </a:buClr>
              <a:buSzPts val="1500"/>
              <a:buFont typeface="Merriweather Sans" charset="0"/>
              <a:buChar char="*"/>
            </a:pPr>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833437" lvl="1" indent="-28575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邀请各成员国和部门成员</a:t>
            </a:r>
          </a:p>
          <a:p>
            <a:pPr marL="1290637" lvl="2" indent="-285750" algn="just" eaLnBrk="1" hangingPunct="1">
              <a:spcBef>
                <a:spcPts val="313"/>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考虑如何进一步促进在 IDN 方面采用普遍适用性，并同相关组织和利益相关方合作与协调，以支持在互联网中使用 IDN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UA 学术课程的主要目标</a:t>
            </a:r>
          </a:p>
        </p:txBody>
      </p:sp>
      <p:sp>
        <p:nvSpPr>
          <p:cNvPr id="267" name="Google Shape;267;p15"/>
          <p:cNvSpPr txBox="1">
            <a:spLocks noGrp="1"/>
          </p:cNvSpPr>
          <p:nvPr>
            <p:ph type="body" idx="1"/>
          </p:nvPr>
        </p:nvSpPr>
        <p:spPr>
          <a:xfrm>
            <a:off x="320675" y="1318686"/>
            <a:ext cx="8450746" cy="4973626"/>
          </a:xfrm>
          <a:prstGeom prst="rect">
            <a:avLst/>
          </a:prstGeom>
          <a:noFill/>
          <a:ln>
            <a:noFill/>
          </a:ln>
        </p:spPr>
        <p:txBody>
          <a:bodyPr spcFirstLastPara="1" wrap="square" lIns="91425" tIns="45700" rIns="91425" bIns="45700" anchor="t" anchorCtr="0">
            <a:noAutofit/>
          </a:bodyPr>
          <a:lstStyle/>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介绍国际化基础知识，包括统一码、IDN 和 EAI</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实施 UA 用例，即接受、存储、处理、验证和显示</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学习使用内置库处理统一码和 IDN</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提供有关 IDN 和 EAI 的标准或 RFC 的技术知识和技能</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制定测试用例和程序，以验证 UA 支持</a:t>
            </a:r>
          </a:p>
        </p:txBody>
      </p:sp>
    </p:spTree>
    <p:extLst>
      <p:ext uri="{BB962C8B-B14F-4D97-AF65-F5344CB8AC3E}">
        <p14:creationId xmlns:p14="http://schemas.microsoft.com/office/powerpoint/2010/main" val="387885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课程设计考虑事项 </a:t>
            </a:r>
          </a:p>
        </p:txBody>
      </p:sp>
      <p:sp>
        <p:nvSpPr>
          <p:cNvPr id="267" name="Google Shape;267;p15"/>
          <p:cNvSpPr txBox="1">
            <a:spLocks noGrp="1"/>
          </p:cNvSpPr>
          <p:nvPr>
            <p:ph type="body" idx="1"/>
          </p:nvPr>
        </p:nvSpPr>
        <p:spPr>
          <a:xfrm>
            <a:off x="320674" y="1318686"/>
            <a:ext cx="7761969" cy="4973626"/>
          </a:xfrm>
          <a:prstGeom prst="rect">
            <a:avLst/>
          </a:prstGeom>
          <a:noFill/>
          <a:ln>
            <a:noFill/>
          </a:ln>
        </p:spPr>
        <p:txBody>
          <a:bodyPr spcFirstLastPara="1" wrap="square" lIns="91425" tIns="45700" rIns="91425" bIns="45700" anchor="t" anchorCtr="0">
            <a:noAutofit/>
          </a:bodyPr>
          <a:lstStyle/>
          <a:p>
            <a:pPr marL="274320" lvl="0" indent="-182880">
              <a:lnSpc>
                <a:spcPct val="120000"/>
              </a:lnSpc>
              <a:spcBef>
                <a:spcPts val="0"/>
              </a:spcBef>
              <a:spcAft>
                <a:spcPts val="300"/>
              </a:spcAft>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涵盖理论知识、标准和最佳实践</a:t>
            </a:r>
          </a:p>
          <a:p>
            <a:pPr marL="274320" lvl="0" indent="-182880">
              <a:lnSpc>
                <a:spcPct val="120000"/>
              </a:lnSpc>
              <a:spcBef>
                <a:spcPts val="0"/>
              </a:spcBef>
              <a:spcAft>
                <a:spcPts val="300"/>
              </a:spcAft>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培养实际编程能力</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开发简短的（微学习）模块，将关键概念融入现有课程中：</a:t>
            </a:r>
          </a:p>
          <a:p>
            <a:pPr marL="731520" lvl="1" indent="-182880">
              <a:lnSpc>
                <a:spcPct val="120000"/>
              </a:lnSpc>
              <a:spcBef>
                <a:spcPts val="0"/>
              </a:spcBef>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使用统一码实现国际化</a:t>
            </a:r>
          </a:p>
          <a:p>
            <a:pPr marL="731520" lvl="1" indent="-182880">
              <a:lnSpc>
                <a:spcPct val="120000"/>
              </a:lnSpc>
              <a:spcBef>
                <a:spcPts val="0"/>
              </a:spcBef>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国际化域名</a:t>
            </a:r>
          </a:p>
          <a:p>
            <a:pPr marL="731520" lvl="1" indent="-182880">
              <a:lnSpc>
                <a:spcPct val="120000"/>
              </a:lnSpc>
              <a:spcBef>
                <a:spcPts val="0"/>
              </a:spcBef>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国际化电子邮件地址</a:t>
            </a:r>
          </a:p>
          <a:p>
            <a:pPr marL="274320" indent="-182880">
              <a:lnSpc>
                <a:spcPct val="120000"/>
              </a:lnSpc>
              <a:spcBef>
                <a:spcPts val="0"/>
              </a:spcBef>
              <a:spcAft>
                <a:spcPts val="300"/>
              </a:spcAft>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在相关课程中传播新概念</a:t>
            </a:r>
          </a:p>
          <a:p>
            <a:pPr marL="274320" lvl="0" indent="-182880" algn="l"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引入最少的新课程，只关注更高级的主题</a:t>
            </a:r>
          </a:p>
          <a:p>
            <a:pPr marL="274320" lvl="0" indent="-182880" algn="l" rtl="0">
              <a:lnSpc>
                <a:spcPct val="120000"/>
              </a:lnSpc>
              <a:spcBef>
                <a:spcPts val="0"/>
              </a:spcBef>
              <a:spcAft>
                <a:spcPts val="30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l" rtl="0">
              <a:lnSpc>
                <a:spcPct val="120000"/>
              </a:lnSpc>
              <a:spcBef>
                <a:spcPts val="0"/>
              </a:spcBef>
              <a:spcAft>
                <a:spcPts val="30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p:txBody>
      </p:sp>
    </p:spTree>
    <p:extLst>
      <p:ext uri="{BB962C8B-B14F-4D97-AF65-F5344CB8AC3E}">
        <p14:creationId xmlns:p14="http://schemas.microsoft.com/office/powerpoint/2010/main" val="2225775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拟定的模块</a:t>
            </a:r>
          </a:p>
        </p:txBody>
      </p:sp>
      <p:sp>
        <p:nvSpPr>
          <p:cNvPr id="267" name="Google Shape;267;p15"/>
          <p:cNvSpPr txBox="1">
            <a:spLocks noGrp="1"/>
          </p:cNvSpPr>
          <p:nvPr>
            <p:ph type="body" idx="1"/>
          </p:nvPr>
        </p:nvSpPr>
        <p:spPr>
          <a:xfrm>
            <a:off x="320675" y="1318686"/>
            <a:ext cx="8450746" cy="4973626"/>
          </a:xfrm>
          <a:prstGeom prst="rect">
            <a:avLst/>
          </a:prstGeom>
          <a:noFill/>
          <a:ln>
            <a:noFill/>
          </a:ln>
        </p:spPr>
        <p:txBody>
          <a:bodyPr spcFirstLastPara="1" wrap="square" lIns="91425" tIns="45700" rIns="91425" bIns="45700" anchor="t" anchorCtr="0">
            <a:noAutofit/>
          </a:bodyPr>
          <a:lstStyle/>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1：统一码编程基础</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2：统一码高级编程</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3：数据结构和算法中的统一码</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4：数据库管理系统中的统一码</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5：国际化域名 (IDN) 简介</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6：国际化域名 (IDN) 编程</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7：国际化域名 (IDN) 的高级主题</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8：国际化电子邮件地址 (EAI)</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9：国际化电子邮件地址 (EAI) 编程</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10：在移动应用程序中处理 IDN 和 EAI</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11：IDN 安全性</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12：操作系统中的统一码支持</a:t>
            </a:r>
          </a:p>
          <a:p>
            <a:pPr marL="274320" lvl="0" indent="-182880">
              <a:lnSpc>
                <a:spcPct val="120000"/>
              </a:lnSpc>
              <a:spcBef>
                <a:spcPts val="0"/>
              </a:spcBef>
              <a:buSzPts val="1530"/>
            </a:pPr>
            <a:endParaRPr lang="en-US" sz="12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l" rtl="0">
              <a:lnSpc>
                <a:spcPct val="120000"/>
              </a:lnSpc>
              <a:spcBef>
                <a:spcPts val="0"/>
              </a:spcBef>
              <a:spcAft>
                <a:spcPts val="0"/>
              </a:spcAft>
              <a:buClr>
                <a:schemeClr val="accent3"/>
              </a:buClr>
              <a:buSzPts val="1530"/>
              <a:buFont typeface="Merriweather Sans"/>
              <a:buChar char="*"/>
            </a:pPr>
            <a:endParaRPr lang="en-US" sz="12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l" rtl="0">
              <a:lnSpc>
                <a:spcPct val="120000"/>
              </a:lnSpc>
              <a:spcBef>
                <a:spcPts val="0"/>
              </a:spcBef>
              <a:spcAft>
                <a:spcPts val="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有关详细的模块描述和内容，请参阅：</a:t>
            </a:r>
            <a:r>
              <a:rPr lang="zh-CN" sz="1800" dirty="0">
                <a:latin typeface="Open Sans Light" panose="020B0306030504020204" pitchFamily="34" charset="0"/>
                <a:ea typeface="Noto Sans SC Light" panose="020B0300000000000000" pitchFamily="34" charset="-122"/>
                <a:sym typeface="Open Sans" panose="020B0606030504020204" pitchFamily="34" charset="0"/>
                <a:hlinkClick r:id="rId3"/>
              </a:rPr>
              <a:t>https://community.icann.org/display/TUA/Draft+UA+Curriculum</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 </a:t>
            </a:r>
          </a:p>
          <a:p>
            <a:pPr marL="274320" lvl="0" indent="-182880" algn="l" rtl="0">
              <a:lnSpc>
                <a:spcPct val="120000"/>
              </a:lnSpc>
              <a:spcBef>
                <a:spcPts val="0"/>
              </a:spcBef>
              <a:spcAft>
                <a:spcPts val="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p:txBody>
      </p:sp>
    </p:spTree>
    <p:extLst>
      <p:ext uri="{BB962C8B-B14F-4D97-AF65-F5344CB8AC3E}">
        <p14:creationId xmlns:p14="http://schemas.microsoft.com/office/powerpoint/2010/main" val="238620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1：统一码编程基础 </a:t>
            </a:r>
          </a:p>
        </p:txBody>
      </p:sp>
      <p:sp>
        <p:nvSpPr>
          <p:cNvPr id="88" name="Google Shape;88;p2"/>
          <p:cNvSpPr txBox="1">
            <a:spLocks noGrp="1"/>
          </p:cNvSpPr>
          <p:nvPr>
            <p:ph type="body" idx="1"/>
          </p:nvPr>
        </p:nvSpPr>
        <p:spPr>
          <a:xfrm>
            <a:off x="320675" y="1318686"/>
            <a:ext cx="8450746"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数据类型和数据表示、ASCII 编码、ASCII 输入和输出、ASCII 文件</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编码方案简介（ASCII、ISO 8859、统一码）</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为什么我们需要统一码？ </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统一码码点的字符数据类型</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统一码码表简介</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处理统一码字符串 - 创建、输入和输出、拼接。</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将统一码数据存储在 UTF8 格式的文件中</a:t>
            </a:r>
          </a:p>
          <a:p>
            <a:pPr marL="274320" lvl="0" indent="-182880" algn="l" rtl="0">
              <a:lnSpc>
                <a:spcPct val="120000"/>
              </a:lnSpc>
              <a:spcBef>
                <a:spcPts val="0"/>
              </a:spcBef>
              <a:spcAft>
                <a:spcPts val="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整合课程：编程基础或编程 I</a:t>
            </a:r>
          </a:p>
        </p:txBody>
      </p:sp>
    </p:spTree>
    <p:extLst>
      <p:ext uri="{BB962C8B-B14F-4D97-AF65-F5344CB8AC3E}">
        <p14:creationId xmlns:p14="http://schemas.microsoft.com/office/powerpoint/2010/main" val="366487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欢迎！</a:t>
            </a:r>
          </a:p>
        </p:txBody>
      </p:sp>
      <p:sp>
        <p:nvSpPr>
          <p:cNvPr id="88" name="Google Shape;88;p2"/>
          <p:cNvSpPr txBox="1">
            <a:spLocks noGrp="1"/>
          </p:cNvSpPr>
          <p:nvPr>
            <p:ph type="body" idx="1"/>
          </p:nvPr>
        </p:nvSpPr>
        <p:spPr>
          <a:xfrm>
            <a:off x="320675" y="1318686"/>
            <a:ext cx="8287616" cy="4620517"/>
          </a:xfrm>
          <a:prstGeom prst="rect">
            <a:avLst/>
          </a:prstGeom>
          <a:noFill/>
          <a:ln>
            <a:noFill/>
          </a:ln>
        </p:spPr>
        <p:txBody>
          <a:bodyPr spcFirstLastPara="1" wrap="square" lIns="91425" tIns="45700" rIns="91425" bIns="45700" anchor="t" anchorCtr="0">
            <a:noAutofit/>
          </a:bodyPr>
          <a:lstStyle/>
          <a:p>
            <a:pPr marL="274320" lvl="0" indent="-182880" algn="just"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目前，全球许多用户并不能体验到互联网带来的全部好处，这仅仅是因为他们无法使用以自己选择的语言和文字表示的域名或电子邮件地址 </a:t>
            </a:r>
          </a:p>
          <a:p>
            <a:pPr marL="274320" lvl="0" indent="-182880" algn="just" rtl="0">
              <a:lnSpc>
                <a:spcPct val="120000"/>
              </a:lnSpc>
              <a:spcBef>
                <a:spcPts val="0"/>
              </a:spcBef>
              <a:spcAft>
                <a:spcPts val="30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通过普遍适用性 (Universal Acceptance, UA)，所有开发、提供或管理在线网站和应用程序的人员都有机会让全球用户体验互联网在社会和经济方面的强大</a:t>
            </a:r>
            <a:br>
              <a:rPr lang="en-US" altLang="zh-CN" sz="1800" dirty="0">
                <a:latin typeface="Open Sans Light" panose="020B0306030504020204" pitchFamily="34" charset="0"/>
                <a:ea typeface="Noto Sans SC Light" panose="020B0300000000000000" pitchFamily="34" charset="-122"/>
                <a:sym typeface="Open Sans" panose="020B0606030504020204" pitchFamily="34" charset="0"/>
              </a:rPr>
            </a:br>
            <a:r>
              <a:rPr lang="zh-CN" sz="1800" dirty="0">
                <a:latin typeface="Open Sans Light" panose="020B0306030504020204" pitchFamily="34" charset="0"/>
                <a:ea typeface="Noto Sans SC Light" panose="020B0300000000000000" pitchFamily="34" charset="-122"/>
                <a:sym typeface="Open Sans" panose="020B0606030504020204" pitchFamily="34" charset="0"/>
              </a:rPr>
              <a:t>能力</a:t>
            </a:r>
          </a:p>
          <a:p>
            <a:pPr marL="274320" lvl="0" indent="-85725" algn="just" rtl="0">
              <a:lnSpc>
                <a:spcPct val="120000"/>
              </a:lnSpc>
              <a:spcBef>
                <a:spcPts val="360"/>
              </a:spcBef>
              <a:spcAft>
                <a:spcPts val="300"/>
              </a:spcAft>
              <a:buClr>
                <a:schemeClr val="accent3"/>
              </a:buClr>
              <a:buSzPts val="1530"/>
              <a:buFont typeface="Merriweather Sans"/>
              <a:buNone/>
            </a:pPr>
            <a:endParaRPr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360"/>
              </a:spcBef>
              <a:spcAft>
                <a:spcPts val="30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深刻理解 UA 是每位开发人员在其技能组合中应具备的新竞争优势</a:t>
            </a:r>
          </a:p>
          <a:p>
            <a:pPr marL="731520" lvl="1" indent="-182880" algn="just">
              <a:lnSpc>
                <a:spcPct val="120000"/>
              </a:lnSpc>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UA 是更具包容性的多语言互联网的基石</a:t>
            </a:r>
          </a:p>
          <a:p>
            <a:pPr marL="731520" lvl="1" indent="-182880" algn="just">
              <a:lnSpc>
                <a:spcPct val="120000"/>
              </a:lnSpc>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对于想要站在行业前沿并紧跟新型全球互联网步伐的开发人员来说，UA 至关重要 </a:t>
            </a:r>
          </a:p>
          <a:p>
            <a:pPr marL="731520" lvl="1" indent="-182880" algn="just">
              <a:lnSpc>
                <a:spcPct val="120000"/>
              </a:lnSpc>
              <a:spcAft>
                <a:spcPts val="300"/>
              </a:spcAft>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UA 可为企业提供超过 98 亿美元的商机</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2：统一码高级编程 </a:t>
            </a:r>
          </a:p>
        </p:txBody>
      </p:sp>
      <p:sp>
        <p:nvSpPr>
          <p:cNvPr id="88" name="Google Shape;88;p2"/>
          <p:cNvSpPr txBox="1">
            <a:spLocks noGrp="1"/>
          </p:cNvSpPr>
          <p:nvPr>
            <p:ph type="body" idx="1"/>
          </p:nvPr>
        </p:nvSpPr>
        <p:spPr>
          <a:xfrm>
            <a:off x="320675" y="1039090"/>
            <a:ext cx="8503284" cy="4849313"/>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1</a:t>
            </a:r>
          </a:p>
          <a:p>
            <a:pPr marL="91440" lvl="0" indent="0" algn="l" rtl="0">
              <a:lnSpc>
                <a:spcPct val="120000"/>
              </a:lnSpc>
              <a:spcBef>
                <a:spcPts val="0"/>
              </a:spcBef>
              <a:spcAft>
                <a:spcPts val="0"/>
              </a:spcAft>
              <a:buClr>
                <a:schemeClr val="accent3"/>
              </a:buClr>
              <a:buSzPts val="1530"/>
              <a:buNone/>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字符-字形模型 - 处理文本信息与显示文本之间的区别</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显示文本 - 使用文本引擎、字体、字形整形器</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统一码字符串的规范化 - NFC 和 NFD</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比较统一码字符串  </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双向文字和异形文字简介</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显示格式</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以按键顺序存储文件</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字形整形器</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接口/类/对象</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使用统一码数据的变量</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使用统一码数据的方法</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其他文件格式中的统一码及其处理 - JSON 文件统一码处理</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使用统一码库 - ICU 及其他 </a:t>
            </a:r>
          </a:p>
          <a:p>
            <a:pPr marL="91440" lvl="0" indent="0" algn="l" rtl="0">
              <a:lnSpc>
                <a:spcPct val="120000"/>
              </a:lnSpc>
              <a:spcBef>
                <a:spcPts val="0"/>
              </a:spcBef>
              <a:spcAft>
                <a:spcPts val="0"/>
              </a:spcAft>
              <a:buClr>
                <a:schemeClr val="accent3"/>
              </a:buClr>
              <a:buSzPts val="1530"/>
              <a:buNone/>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整合课程：高级编程或面向对象编程</a:t>
            </a:r>
          </a:p>
        </p:txBody>
      </p:sp>
    </p:spTree>
    <p:extLst>
      <p:ext uri="{BB962C8B-B14F-4D97-AF65-F5344CB8AC3E}">
        <p14:creationId xmlns:p14="http://schemas.microsoft.com/office/powerpoint/2010/main" val="2122239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3：数据结构和算法中的统一码</a:t>
            </a:r>
          </a:p>
        </p:txBody>
      </p:sp>
      <p:sp>
        <p:nvSpPr>
          <p:cNvPr id="88" name="Google Shape;88;p2"/>
          <p:cNvSpPr txBox="1">
            <a:spLocks noGrp="1"/>
          </p:cNvSpPr>
          <p:nvPr>
            <p:ph type="body" idx="1"/>
          </p:nvPr>
        </p:nvSpPr>
        <p:spPr>
          <a:xfrm>
            <a:off x="320675" y="131868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2、数组、列表、集合、队列、树、字典、排序和搜索等。</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使用统一码本地语言字符串的数据结构</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对统一码字符串进行排序的统一码整理算法</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通过统一码数据进行搜索（规范化 + 整理）</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整合课程：数据结构和算法</a:t>
            </a:r>
          </a:p>
        </p:txBody>
      </p:sp>
    </p:spTree>
    <p:extLst>
      <p:ext uri="{BB962C8B-B14F-4D97-AF65-F5344CB8AC3E}">
        <p14:creationId xmlns:p14="http://schemas.microsoft.com/office/powerpoint/2010/main" val="304565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4：数据库管理系统中的统一码</a:t>
            </a:r>
          </a:p>
        </p:txBody>
      </p:sp>
      <p:sp>
        <p:nvSpPr>
          <p:cNvPr id="88" name="Google Shape;88;p2"/>
          <p:cNvSpPr txBox="1">
            <a:spLocks noGrp="1"/>
          </p:cNvSpPr>
          <p:nvPr>
            <p:ph type="body" idx="1"/>
          </p:nvPr>
        </p:nvSpPr>
        <p:spPr>
          <a:xfrm>
            <a:off x="320675" y="131868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3</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对具有统一码字符的列建立索引</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基于具有统一码字符的列的完整性约束（例如主键和外键）</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查询 - 使用统一码字符的正则表达式</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在数据库中存储统一码数据（创建、插入和更新记录）</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整合课程：数据库管理系统</a:t>
            </a:r>
          </a:p>
        </p:txBody>
      </p:sp>
    </p:spTree>
    <p:extLst>
      <p:ext uri="{BB962C8B-B14F-4D97-AF65-F5344CB8AC3E}">
        <p14:creationId xmlns:p14="http://schemas.microsoft.com/office/powerpoint/2010/main" val="542840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5：国际化域名 (IDN) 简介</a:t>
            </a:r>
          </a:p>
        </p:txBody>
      </p:sp>
      <p:sp>
        <p:nvSpPr>
          <p:cNvPr id="88" name="Google Shape;88;p2"/>
          <p:cNvSpPr txBox="1">
            <a:spLocks noGrp="1"/>
          </p:cNvSpPr>
          <p:nvPr>
            <p:ph type="body" idx="1"/>
          </p:nvPr>
        </p:nvSpPr>
        <p:spPr>
          <a:xfrm>
            <a:off x="320675" y="131868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2、网络和协议、IP、域名系统（采用 ASCII）</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根区简介：TLD、gTLD、ccTLD</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为什么我们需要 IDN</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基于统一码的域名：U-标签</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需要 A-标签</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国际化域名编码算法 (RFC 3492)</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IDNA2003 及其限制</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IDNA2008 </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 相关协议限制：FTP、HTTP、HTTPS</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使用 U-标签的网络故障排除命令 - dig、traceroute、nslookup 等</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整合课程：数据通信和计算机网络</a:t>
            </a:r>
          </a:p>
        </p:txBody>
      </p:sp>
    </p:spTree>
    <p:extLst>
      <p:ext uri="{BB962C8B-B14F-4D97-AF65-F5344CB8AC3E}">
        <p14:creationId xmlns:p14="http://schemas.microsoft.com/office/powerpoint/2010/main" val="409876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6：国际化域名 (IDN) 编程</a:t>
            </a:r>
          </a:p>
        </p:txBody>
      </p:sp>
      <p:sp>
        <p:nvSpPr>
          <p:cNvPr id="88" name="Google Shape;88;p2"/>
          <p:cNvSpPr txBox="1">
            <a:spLocks noGrp="1"/>
          </p:cNvSpPr>
          <p:nvPr>
            <p:ph type="body" idx="1"/>
          </p:nvPr>
        </p:nvSpPr>
        <p:spPr>
          <a:xfrm>
            <a:off x="320675" y="131868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5</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IDNA2008 兼容库及其使用方法</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选择 Python、Java 和/或其他平台</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使用 IDNA2003 库的弊端：避免使用 IDNA2003 库 </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通过 </a:t>
            </a:r>
            <a:r>
              <a:rPr lang="zh-CN" sz="1600" dirty="0">
                <a:latin typeface="Open Sans Light" panose="020B0306030504020204" pitchFamily="34" charset="0"/>
                <a:ea typeface="Noto Sans SC Light" panose="020B0300000000000000" pitchFamily="34" charset="-122"/>
                <a:sym typeface="Open Sans" panose="020B0606030504020204" pitchFamily="34" charset="0"/>
                <a:hlinkClick r:id="rId3"/>
              </a:rPr>
              <a:t>https://data.iana.org/TLD/tlds-alpha-by-domain.txt</a:t>
            </a:r>
            <a:r>
              <a:rPr lang="zh-CN" sz="1600" dirty="0">
                <a:latin typeface="Open Sans Light" panose="020B0306030504020204" pitchFamily="34" charset="0"/>
                <a:ea typeface="Noto Sans SC Light" panose="020B0300000000000000" pitchFamily="34" charset="-122"/>
                <a:sym typeface="Open Sans" panose="020B0606030504020204" pitchFamily="34" charset="0"/>
              </a:rPr>
              <a:t> 解析有效的 IDN TLD </a:t>
            </a:r>
          </a:p>
          <a:p>
            <a:pPr marL="434340" lvl="0" indent="-342900" algn="l" rtl="0">
              <a:lnSpc>
                <a:spcPct val="120000"/>
              </a:lnSpc>
              <a:spcBef>
                <a:spcPts val="0"/>
              </a:spcBef>
              <a:spcAft>
                <a:spcPts val="0"/>
              </a:spcAft>
              <a:buClr>
                <a:schemeClr val="accent3"/>
              </a:buClr>
              <a:buSzPts val="1530"/>
              <a:buFont typeface="+mj-lt"/>
              <a:buAutoNum type="alphaL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整合课程：数据通信和计算机网络</a:t>
            </a:r>
          </a:p>
        </p:txBody>
      </p:sp>
    </p:spTree>
    <p:extLst>
      <p:ext uri="{BB962C8B-B14F-4D97-AF65-F5344CB8AC3E}">
        <p14:creationId xmlns:p14="http://schemas.microsoft.com/office/powerpoint/2010/main" val="1315821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7：国际化域名 (IDN) 的高级主题</a:t>
            </a:r>
          </a:p>
        </p:txBody>
      </p:sp>
      <p:sp>
        <p:nvSpPr>
          <p:cNvPr id="88" name="Google Shape;88;p2"/>
          <p:cNvSpPr txBox="1">
            <a:spLocks noGrp="1"/>
          </p:cNvSpPr>
          <p:nvPr>
            <p:ph type="body" idx="1"/>
          </p:nvPr>
        </p:nvSpPr>
        <p:spPr>
          <a:xfrm>
            <a:off x="320675" y="1318686"/>
            <a:ext cx="8324561"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6</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IDNA2008 的限制</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介绍标签生成规则 (Label Generation Rules, LGR)</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探索基于 XML 的标签生成规则格式（RFC 7940、RFC 4690 和 RFC 3743 为早期基于文本的格式）</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在 ICANN 中使用可用的 LGR 创建有效标签 </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了解一些 LGR</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编程练习，使用 LGR 验证标签并识别其变体标签</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整合课程：IDN 和普遍适用性中的高级主题</a:t>
            </a:r>
          </a:p>
        </p:txBody>
      </p:sp>
    </p:spTree>
    <p:extLst>
      <p:ext uri="{BB962C8B-B14F-4D97-AF65-F5344CB8AC3E}">
        <p14:creationId xmlns:p14="http://schemas.microsoft.com/office/powerpoint/2010/main" val="293434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8：国际化电子邮件地址 (EAI)</a:t>
            </a:r>
          </a:p>
        </p:txBody>
      </p:sp>
      <p:sp>
        <p:nvSpPr>
          <p:cNvPr id="88" name="Google Shape;88;p2"/>
          <p:cNvSpPr txBox="1">
            <a:spLocks noGrp="1"/>
          </p:cNvSpPr>
          <p:nvPr>
            <p:ph type="body" idx="1"/>
          </p:nvPr>
        </p:nvSpPr>
        <p:spPr>
          <a:xfrm>
            <a:off x="372578" y="1107935"/>
            <a:ext cx="8629361"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6</a:t>
            </a:r>
          </a:p>
          <a:p>
            <a:pPr marL="434340" lvl="0" indent="-342900" algn="l" rtl="0">
              <a:lnSpc>
                <a:spcPct val="120000"/>
              </a:lnSpc>
              <a:spcBef>
                <a:spcPts val="0"/>
              </a:spcBef>
              <a:spcAft>
                <a:spcPts val="0"/>
              </a:spcAft>
              <a:buClr>
                <a:schemeClr val="accent3"/>
              </a:buClr>
              <a:buSzPts val="1530"/>
              <a:buFont typeface="+mj-lt"/>
              <a:buAutoNum type="arabicPeriod"/>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为什么我们需要国际化电子邮件地址 (Email Address Internationalization, EAI)？</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存储 EAI 邮件</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EAI 的电子邮件协议变更</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SMTP - 信令标志 (SMTPUTF8)</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POP/IMAP</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EAI 和邮件信息格式</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EAI 和 MIME 标准</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部分兼容世界中的采用挑战：</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技术兼容性问题 - 与 EAI 在电子邮件系统和客户端之间的部分兼容性有关的挑战。</a:t>
            </a:r>
          </a:p>
          <a:p>
            <a:pPr marL="1405890" lvl="2" indent="-400050">
              <a:lnSpc>
                <a:spcPct val="120000"/>
              </a:lnSpc>
              <a:spcBef>
                <a:spcPts val="0"/>
              </a:spcBef>
              <a:buFont typeface="+mj-lt"/>
              <a:buAutoNum type="romanLcPeriod"/>
            </a:pPr>
            <a:r>
              <a:rPr lang="zh-CN" sz="1400" dirty="0">
                <a:latin typeface="Open Sans Light" panose="020B0306030504020204" pitchFamily="34" charset="0"/>
                <a:ea typeface="Noto Sans SC Light" panose="020B0300000000000000" pitchFamily="34" charset="-122"/>
                <a:sym typeface="Open Sans" panose="020B0606030504020204" pitchFamily="34" charset="0"/>
              </a:rPr>
              <a:t>可能的技术解决方案：电子邮件接收客户端中的翻译/音译功能，例如报告的 GMail 的</a:t>
            </a:r>
            <a:br>
              <a:rPr lang="en-US" altLang="zh-CN" sz="1400" dirty="0">
                <a:latin typeface="Open Sans Light" panose="020B0306030504020204" pitchFamily="34" charset="0"/>
                <a:ea typeface="Noto Sans SC Light" panose="020B0300000000000000" pitchFamily="34" charset="-122"/>
                <a:sym typeface="Open Sans" panose="020B0606030504020204" pitchFamily="34" charset="0"/>
              </a:rPr>
            </a:br>
            <a:r>
              <a:rPr lang="zh-CN" sz="1400" dirty="0">
                <a:latin typeface="Open Sans Light" panose="020B0306030504020204" pitchFamily="34" charset="0"/>
                <a:ea typeface="Noto Sans SC Light" panose="020B0300000000000000" pitchFamily="34" charset="-122"/>
                <a:sym typeface="Open Sans" panose="020B0606030504020204" pitchFamily="34" charset="0"/>
              </a:rPr>
              <a:t>翻译功能。</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电子邮件和反垃圾邮件措施 - 部分兼容的 EAI 环境中的反垃圾邮件措施。</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EAI 和跨文化电子邮件沟通技巧 - 沟通礼仪和最佳实践 </a:t>
            </a:r>
          </a:p>
          <a:p>
            <a:pPr marL="434340" lvl="0" indent="-342900" algn="l" rtl="0">
              <a:lnSpc>
                <a:spcPct val="120000"/>
              </a:lnSpc>
              <a:spcBef>
                <a:spcPts val="0"/>
              </a:spcBef>
              <a:spcAft>
                <a:spcPts val="0"/>
              </a:spcAft>
              <a:buClr>
                <a:schemeClr val="accent3"/>
              </a:buClr>
              <a:buSzPts val="1530"/>
              <a:buFont typeface="+mj-lt"/>
              <a:buAutoNum type="alphaLcPeriod"/>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整合课程：数据通信和计算机网络</a:t>
            </a:r>
          </a:p>
        </p:txBody>
      </p:sp>
    </p:spTree>
    <p:extLst>
      <p:ext uri="{BB962C8B-B14F-4D97-AF65-F5344CB8AC3E}">
        <p14:creationId xmlns:p14="http://schemas.microsoft.com/office/powerpoint/2010/main" val="268492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9：国际化电子邮件地址 (EAI) 编程</a:t>
            </a:r>
          </a:p>
        </p:txBody>
      </p:sp>
      <p:sp>
        <p:nvSpPr>
          <p:cNvPr id="88" name="Google Shape;88;p2"/>
          <p:cNvSpPr txBox="1">
            <a:spLocks noGrp="1"/>
          </p:cNvSpPr>
          <p:nvPr>
            <p:ph type="body" idx="1"/>
          </p:nvPr>
        </p:nvSpPr>
        <p:spPr>
          <a:xfrm>
            <a:off x="372578" y="1118741"/>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7</a:t>
            </a:r>
          </a:p>
          <a:p>
            <a:pPr marL="434340" lvl="0" indent="-342900" algn="l" rtl="0">
              <a:lnSpc>
                <a:spcPct val="120000"/>
              </a:lnSpc>
              <a:spcBef>
                <a:spcPts val="0"/>
              </a:spcBef>
              <a:spcAft>
                <a:spcPts val="0"/>
              </a:spcAft>
              <a:buClr>
                <a:schemeClr val="accent3"/>
              </a:buClr>
              <a:buSzPts val="1530"/>
              <a:buFont typeface="+mj-lt"/>
              <a:buAutoNum type="arabicPeriod"/>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处理 UTF-8/非 ASCII 字符：</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主题行</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标题</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电子邮件正文文本 </a:t>
            </a:r>
          </a:p>
          <a:p>
            <a:pPr marL="891540" lvl="1" indent="-342900">
              <a:lnSpc>
                <a:spcPct val="120000"/>
              </a:lnSpc>
              <a:spcBef>
                <a:spcPts val="0"/>
              </a:spcBef>
              <a:buFont typeface="+mj-lt"/>
              <a:buAutoNum type="alphaL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附件</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借助 EAI 支持处理 SMTP 交互的库或 API</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使用确认链接工作流程验证国际化电子邮件地址</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国际化电子邮件地址的电子邮件地址解析</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关于设置电子邮件邮箱名称的注意事项，例如，</a:t>
            </a:r>
            <a:r>
              <a:rPr lang="zh-CN" sz="1800" dirty="0">
                <a:latin typeface="Open Sans Light" panose="020B0306030504020204" pitchFamily="34" charset="0"/>
                <a:ea typeface="Noto Sans SC Light" panose="020B0300000000000000" pitchFamily="34" charset="-122"/>
                <a:sym typeface="Open Sans" panose="020B0606030504020204" pitchFamily="34" charset="0"/>
                <a:hlinkClick r:id="rId3"/>
              </a:rPr>
              <a:t>https://uasg.tech/download/uasg-028-considerations-for-naming-internationalized-email-mailboxes-en/</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 </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定义 EAI 功能的范围，例如使用《EAI 自我认证指南》以及 </a:t>
            </a:r>
            <a:r>
              <a:rPr lang="zh-CN" sz="1800" dirty="0">
                <a:latin typeface="Open Sans Light" panose="020B0306030504020204" pitchFamily="34" charset="0"/>
                <a:ea typeface="Noto Sans SC Light" panose="020B0300000000000000" pitchFamily="34" charset="-122"/>
                <a:sym typeface="Open Sans" panose="020B0606030504020204" pitchFamily="34" charset="0"/>
                <a:hlinkClick r:id="rId4"/>
              </a:rPr>
              <a:t>https://uasg.tech/eai-certification/</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  </a:t>
            </a:r>
          </a:p>
          <a:p>
            <a:pPr marL="434340" lvl="0" indent="-342900" algn="l" rtl="0">
              <a:lnSpc>
                <a:spcPct val="120000"/>
              </a:lnSpc>
              <a:spcBef>
                <a:spcPts val="0"/>
              </a:spcBef>
              <a:spcAft>
                <a:spcPts val="0"/>
              </a:spcAft>
              <a:buClr>
                <a:schemeClr val="accent3"/>
              </a:buClr>
              <a:buSzPts val="1530"/>
              <a:buFont typeface="+mj-lt"/>
              <a:buAutoNum type="arabicPeriod"/>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整合课程：IDN 和普遍适用性中的高级主题</a:t>
            </a:r>
          </a:p>
        </p:txBody>
      </p:sp>
    </p:spTree>
    <p:extLst>
      <p:ext uri="{BB962C8B-B14F-4D97-AF65-F5344CB8AC3E}">
        <p14:creationId xmlns:p14="http://schemas.microsoft.com/office/powerpoint/2010/main" val="881390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10：在移动应用程序中处理 IDN 和 EAI</a:t>
            </a:r>
          </a:p>
        </p:txBody>
      </p:sp>
      <p:sp>
        <p:nvSpPr>
          <p:cNvPr id="88" name="Google Shape;88;p2"/>
          <p:cNvSpPr txBox="1">
            <a:spLocks noGrp="1"/>
          </p:cNvSpPr>
          <p:nvPr>
            <p:ph type="body" idx="1"/>
          </p:nvPr>
        </p:nvSpPr>
        <p:spPr>
          <a:xfrm>
            <a:off x="320675" y="131868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2、模块 6、模块 9</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统一码字符集支持</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统一码文本布局和渲染</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移动应用程序开发框架中的统一码支持</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iconv/ICU 转换器 API</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在移动设备上处理 IDN - 相关库</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在移动设备上处理 EAI - 相关库</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整合课程：移动应用程序开发</a:t>
            </a:r>
          </a:p>
        </p:txBody>
      </p:sp>
    </p:spTree>
    <p:extLst>
      <p:ext uri="{BB962C8B-B14F-4D97-AF65-F5344CB8AC3E}">
        <p14:creationId xmlns:p14="http://schemas.microsoft.com/office/powerpoint/2010/main" val="3312995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11：IDN 安全性</a:t>
            </a:r>
          </a:p>
        </p:txBody>
      </p:sp>
      <p:sp>
        <p:nvSpPr>
          <p:cNvPr id="88" name="Google Shape;88;p2"/>
          <p:cNvSpPr txBox="1">
            <a:spLocks noGrp="1"/>
          </p:cNvSpPr>
          <p:nvPr>
            <p:ph type="body" idx="1"/>
          </p:nvPr>
        </p:nvSpPr>
        <p:spPr>
          <a:xfrm>
            <a:off x="320675" y="1182206"/>
            <a:ext cx="850328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2、模块 6</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统一码安全性 </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统一码安全机制</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背景：存在许多其他安全风险，与网络钓鱼、用户不重视安全、用户缺乏安全培训等风险相比，与 DNS、IDN 和统一码相关的风险要小得多。</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缓和 EAI 地址拦截。 </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DNS 安全性 </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ASCII 同形异义字  </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网络钓鱼、垃圾邮件…</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 安全性</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规范化未涵盖的字符串 - 使用 LGR 管理外形相同但含义不同的字符串</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IDN 同形异义字</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LGR 和变体</a:t>
            </a:r>
          </a:p>
          <a:p>
            <a:pPr marL="891540" lvl="1" indent="-342900">
              <a:lnSpc>
                <a:spcPct val="120000"/>
              </a:lnSpc>
              <a:spcBef>
                <a:spcPts val="0"/>
              </a:spcBef>
              <a:buFont typeface="+mj-lt"/>
              <a:buAutoNum type="arabicPeriod"/>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字符串相似性 </a:t>
            </a:r>
          </a:p>
          <a:p>
            <a:pPr marL="91440" lvl="0" indent="0" algn="l" rtl="0">
              <a:lnSpc>
                <a:spcPct val="120000"/>
              </a:lnSpc>
              <a:spcBef>
                <a:spcPts val="0"/>
              </a:spcBef>
              <a:spcAft>
                <a:spcPts val="0"/>
              </a:spcAft>
              <a:buClr>
                <a:schemeClr val="accent3"/>
              </a:buClr>
              <a:buSzPts val="1530"/>
              <a:buNone/>
            </a:pPr>
            <a:endParaRPr lang="en-US" sz="14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整合课程：计算机安全性</a:t>
            </a:r>
          </a:p>
        </p:txBody>
      </p:sp>
    </p:spTree>
    <p:extLst>
      <p:ext uri="{BB962C8B-B14F-4D97-AF65-F5344CB8AC3E}">
        <p14:creationId xmlns:p14="http://schemas.microsoft.com/office/powerpoint/2010/main" val="100410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7"/>
          <p:cNvSpPr txBox="1">
            <a:spLocks noGrp="1"/>
          </p:cNvSpPr>
          <p:nvPr>
            <p:ph type="title"/>
          </p:nvPr>
        </p:nvSpPr>
        <p:spPr>
          <a:xfrm>
            <a:off x="320040" y="275167"/>
            <a:ext cx="8823959"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域名和电子邮件系统的发展</a:t>
            </a:r>
          </a:p>
        </p:txBody>
      </p:sp>
      <p:sp>
        <p:nvSpPr>
          <p:cNvPr id="168" name="Google Shape;168;p7"/>
          <p:cNvSpPr txBox="1">
            <a:spLocks noGrp="1"/>
          </p:cNvSpPr>
          <p:nvPr>
            <p:ph type="body" idx="1"/>
          </p:nvPr>
        </p:nvSpPr>
        <p:spPr>
          <a:xfrm>
            <a:off x="320040" y="942187"/>
            <a:ext cx="8503919" cy="5640646"/>
          </a:xfrm>
          <a:prstGeom prst="rect">
            <a:avLst/>
          </a:prstGeom>
          <a:noFill/>
          <a:ln>
            <a:noFill/>
          </a:ln>
        </p:spPr>
        <p:txBody>
          <a:bodyPr spcFirstLastPara="1" wrap="square" lIns="91425" tIns="45700" rIns="91425" bIns="45700" anchor="t" anchorCtr="0">
            <a:noAutofit/>
          </a:bodyPr>
          <a:lstStyle/>
          <a:p>
            <a:pPr marL="274320" lvl="0" indent="-182880" algn="just" rtl="0">
              <a:lnSpc>
                <a:spcPct val="120000"/>
              </a:lnSpc>
              <a:spcBef>
                <a:spcPts val="0"/>
              </a:spcBef>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域名是一种构成统一资源定位符 (Uniform Resource Locator, URL) 的唯一名</a:t>
            </a:r>
            <a:br>
              <a:rPr lang="en-US" altLang="zh-CN" sz="18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br>
            <a:r>
              <a:rPr lang="zh-CN" sz="18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称，使得人们能够在互联网（例如：网页、电子邮件服务器、图像和视频）上查找资源</a:t>
            </a:r>
          </a:p>
          <a:p>
            <a:pPr marL="91440" lvl="0" indent="0" algn="just" rtl="0">
              <a:lnSpc>
                <a:spcPct val="120000"/>
              </a:lnSpc>
              <a:spcBef>
                <a:spcPts val="360"/>
              </a:spcBef>
              <a:buClr>
                <a:schemeClr val="accent3"/>
              </a:buClr>
              <a:buSzPts val="1530"/>
              <a:buNone/>
            </a:pPr>
            <a:endParaRPr lang="en-US" sz="12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0"/>
              </a:spcBef>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过去，顶级域 (Top-Level Domain, TLD) 大多是两三个字母长，由拉丁字符 a-z 组成（例如：.com、.org）。域名系统 (Domain Name System, DNS) 的发展允许更新和更长的 TLD。 </a:t>
            </a:r>
          </a:p>
          <a:p>
            <a:pPr marL="731520" lvl="1" indent="-182880">
              <a:lnSpc>
                <a:spcPct val="120000"/>
              </a:lnSpc>
              <a:spcBef>
                <a:spcPts val="0"/>
              </a:spcBef>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现在有大约 1,200 个新 gTLD，代表品牌、社群和地理位置</a:t>
            </a:r>
            <a:br>
              <a:rPr lang="en-US" altLang="zh-CN" sz="1600" dirty="0">
                <a:latin typeface="Open Sans Light" panose="020B0306030504020204" pitchFamily="34" charset="0"/>
                <a:ea typeface="Noto Sans SC Light" panose="020B0300000000000000" pitchFamily="34" charset="-122"/>
                <a:sym typeface="Open Sans" panose="020B0606030504020204" pitchFamily="34" charset="0"/>
              </a:rPr>
            </a:br>
            <a:r>
              <a:rPr lang="zh-CN" sz="1600" dirty="0">
                <a:latin typeface="Open Sans Light" panose="020B0306030504020204" pitchFamily="34" charset="0"/>
                <a:ea typeface="Noto Sans SC Light" panose="020B0300000000000000" pitchFamily="34" charset="-122"/>
                <a:sym typeface="Open Sans" panose="020B0606030504020204" pitchFamily="34" charset="0"/>
              </a:rPr>
              <a:t>（例如：.photography、.london）</a:t>
            </a:r>
          </a:p>
          <a:p>
            <a:pPr marL="274320" lvl="0" indent="-182880" algn="just" rtl="0">
              <a:lnSpc>
                <a:spcPct val="120000"/>
              </a:lnSpc>
              <a:spcBef>
                <a:spcPts val="360"/>
              </a:spcBef>
              <a:buClr>
                <a:schemeClr val="accent3"/>
              </a:buClr>
              <a:buSzPts val="1530"/>
              <a:buFont typeface="Merriweather Sans"/>
              <a:buChar char="*"/>
            </a:pPr>
            <a:endParaRPr sz="105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360"/>
              </a:spcBef>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这些新 TLD 还包括国际化域名 (Internationalized Domain Name, IDN)，IDN 允许使用以本地语言和文字表示的域名，例如：“.例子”和“</a:t>
            </a:r>
            <a:r>
              <a:rPr lang="en-US" altLang="zh-CN" sz="1800" dirty="0" err="1"/>
              <a:t>مثال</a:t>
            </a:r>
            <a:r>
              <a:rPr lang="en-US" altLang="zh-CN" sz="1800" dirty="0"/>
              <a:t>“</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.”（分别用中文和阿拉伯文书写的“example”）</a:t>
            </a:r>
          </a:p>
          <a:p>
            <a:pPr marL="731520" lvl="1" indent="-182880" algn="just">
              <a:lnSpc>
                <a:spcPct val="120000"/>
              </a:lnSpc>
            </a:pPr>
            <a:r>
              <a:rPr lang="zh-CN" sz="1600" dirty="0">
                <a:latin typeface="Open Sans Light" panose="020B0306030504020204" pitchFamily="34" charset="0"/>
                <a:ea typeface="Noto Sans SC Light" panose="020B0300000000000000" pitchFamily="34" charset="-122"/>
                <a:sym typeface="Open Sans" panose="020B0606030504020204" pitchFamily="34" charset="0"/>
              </a:rPr>
              <a:t>域名中的其他标签也可以国际化，允许域名完全使用本地语言和文字。</a:t>
            </a:r>
            <a:r>
              <a:rPr lang="zh-CN" sz="16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IDN 与在线内容是分开的，在线内容也可以是多语言的。</a:t>
            </a:r>
            <a:r>
              <a:rPr lang="zh-CN" sz="16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 </a:t>
            </a:r>
          </a:p>
          <a:p>
            <a:pPr marL="274320" indent="-182880" algn="just">
              <a:lnSpc>
                <a:spcPct val="120000"/>
              </a:lnSpc>
            </a:pPr>
            <a:endParaRPr lang="en-US" sz="1200" dirty="0">
              <a:latin typeface="Open Sans Light" panose="020B0306030504020204" pitchFamily="34" charset="0"/>
              <a:ea typeface="Noto Sans SC Light" panose="020B03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p>
            <a:pPr marL="274320" indent="-182880" algn="just">
              <a:lnSpc>
                <a:spcPct val="120000"/>
              </a:lnSpc>
            </a:pPr>
            <a:r>
              <a:rPr lang="zh-CN" dirty="0">
                <a:latin typeface="Open Sans Light" panose="020B0306030504020204" pitchFamily="34" charset="0"/>
                <a:ea typeface="Noto Sans SC Light" panose="020B0300000000000000" pitchFamily="34" charset="-122"/>
                <a:sym typeface="Open Sans" panose="020B0606030504020204" pitchFamily="34" charset="0"/>
              </a:rPr>
              <a:t>最初，电子邮件地址也不能使用本地语言和文字</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模块 12：操作系统中的统一码支持</a:t>
            </a:r>
          </a:p>
        </p:txBody>
      </p:sp>
      <p:sp>
        <p:nvSpPr>
          <p:cNvPr id="88" name="Google Shape;88;p2"/>
          <p:cNvSpPr txBox="1">
            <a:spLocks noGrp="1"/>
          </p:cNvSpPr>
          <p:nvPr>
            <p:ph type="body" idx="1"/>
          </p:nvPr>
        </p:nvSpPr>
        <p:spPr>
          <a:xfrm>
            <a:off x="320675" y="1318686"/>
            <a:ext cx="8343034" cy="4620517"/>
          </a:xfrm>
          <a:prstGeom prst="rect">
            <a:avLst/>
          </a:prstGeom>
          <a:noFill/>
          <a:ln>
            <a:noFill/>
          </a:ln>
        </p:spPr>
        <p:txBody>
          <a:bodyPr spcFirstLastPara="1" wrap="square" lIns="91425" tIns="45700" rIns="91425" bIns="45700" anchor="t" anchorCtr="0">
            <a:noAutofit/>
          </a:bodyPr>
          <a:lstStyle/>
          <a:p>
            <a:pPr marL="91440" lvl="0" indent="0" algn="l" rtl="0">
              <a:lnSpc>
                <a:spcPct val="120000"/>
              </a:lnSpc>
              <a:spcBef>
                <a:spcPts val="0"/>
              </a:spcBef>
              <a:spcAft>
                <a:spcPts val="0"/>
              </a:spcAft>
              <a:buClr>
                <a:schemeClr val="accent3"/>
              </a:buClr>
              <a:buSzPts val="1530"/>
              <a:buNone/>
            </a:pPr>
            <a:r>
              <a:rPr lang="zh-CN" altLang="zh-CN" sz="1800" dirty="0">
                <a:latin typeface="Noto Sans SC" panose="020B0500000000000000" pitchFamily="34" charset="-122"/>
                <a:ea typeface="Noto Sans SC" panose="020B0500000000000000" pitchFamily="34" charset="-122"/>
                <a:sym typeface="Open Sans" panose="020B0606030504020204" pitchFamily="34" charset="0"/>
              </a:rPr>
              <a:t>必备知识：</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 2</a:t>
            </a:r>
          </a:p>
          <a:p>
            <a:pPr marL="434340" lvl="0" indent="-342900" algn="l" rtl="0">
              <a:lnSpc>
                <a:spcPct val="120000"/>
              </a:lnSpc>
              <a:spcBef>
                <a:spcPts val="0"/>
              </a:spcBef>
              <a:spcAft>
                <a:spcPts val="0"/>
              </a:spcAft>
              <a:buClr>
                <a:schemeClr val="accent3"/>
              </a:buClr>
              <a:buSzPts val="1530"/>
              <a:buFont typeface="+mj-lt"/>
              <a:buAutoNum type="arabicPeriod"/>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文件系统对统一码的支持</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使用统一码：区分大小写、不区分大小写以及不区分大小写但保留大小写的文件名处理</a:t>
            </a:r>
          </a:p>
          <a:p>
            <a:pPr marL="434340" lvl="0" indent="-342900" algn="l" rtl="0">
              <a:lnSpc>
                <a:spcPct val="120000"/>
              </a:lnSpc>
              <a:spcBef>
                <a:spcPts val="0"/>
              </a:spcBef>
              <a:spcAft>
                <a:spcPts val="0"/>
              </a:spcAft>
              <a:buClr>
                <a:schemeClr val="accent3"/>
              </a:buClr>
              <a:buSzPts val="1530"/>
              <a:buFont typeface="+mj-lt"/>
              <a:buAutoNum type="arabicPeriod"/>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操作系统的统一码 API</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gn="l" rtl="0">
              <a:lnSpc>
                <a:spcPct val="120000"/>
              </a:lnSpc>
              <a:spcBef>
                <a:spcPts val="0"/>
              </a:spcBef>
              <a:spcAft>
                <a:spcPts val="0"/>
              </a:spcAft>
              <a:buClr>
                <a:schemeClr val="accent3"/>
              </a:buClr>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整合课程：操作系统</a:t>
            </a:r>
          </a:p>
        </p:txBody>
      </p:sp>
    </p:spTree>
    <p:extLst>
      <p:ext uri="{BB962C8B-B14F-4D97-AF65-F5344CB8AC3E}">
        <p14:creationId xmlns:p14="http://schemas.microsoft.com/office/powerpoint/2010/main" val="2859715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受影响的课程</a:t>
            </a:r>
          </a:p>
        </p:txBody>
      </p:sp>
      <p:sp>
        <p:nvSpPr>
          <p:cNvPr id="267" name="Google Shape;267;p15"/>
          <p:cNvSpPr txBox="1">
            <a:spLocks noGrp="1"/>
          </p:cNvSpPr>
          <p:nvPr>
            <p:ph type="body" idx="1"/>
          </p:nvPr>
        </p:nvSpPr>
        <p:spPr>
          <a:xfrm>
            <a:off x="320675" y="1318686"/>
            <a:ext cx="8450746" cy="4973626"/>
          </a:xfrm>
          <a:prstGeom prst="rect">
            <a:avLst/>
          </a:prstGeom>
          <a:noFill/>
          <a:ln>
            <a:noFill/>
          </a:ln>
        </p:spPr>
        <p:txBody>
          <a:bodyPr spcFirstLastPara="1" wrap="square" lIns="91425" tIns="45700" rIns="91425" bIns="45700" anchor="t" anchorCtr="0">
            <a:noAutofit/>
          </a:bodyPr>
          <a:lstStyle/>
          <a:p>
            <a:pPr marL="91440" lvl="0" indent="0">
              <a:lnSpc>
                <a:spcPct val="120000"/>
              </a:lnSpc>
              <a:spcBef>
                <a:spcPts val="0"/>
              </a:spcBef>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现有课程中的更新：</a:t>
            </a:r>
          </a:p>
          <a:p>
            <a:pPr marL="91440" lvl="0" indent="0">
              <a:lnSpc>
                <a:spcPct val="120000"/>
              </a:lnSpc>
              <a:spcBef>
                <a:spcPts val="0"/>
              </a:spcBef>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编程基础或编程 I</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高级编程或面向对象编程</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数据结构和算法</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数据库管理系统</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数据通信和计算机网络</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移动应用程序开发</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计算机安全性</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操作系统</a:t>
            </a:r>
          </a:p>
          <a:p>
            <a:pPr marL="274320" lvl="0" indent="-182880">
              <a:lnSpc>
                <a:spcPct val="120000"/>
              </a:lnSpc>
              <a:spcBef>
                <a:spcPts val="0"/>
              </a:spcBef>
              <a:buSzPts val="1530"/>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91440" lvl="0" indent="0">
              <a:lnSpc>
                <a:spcPct val="120000"/>
              </a:lnSpc>
              <a:spcBef>
                <a:spcPts val="0"/>
              </a:spcBef>
              <a:buSzPts val="1530"/>
              <a:buNone/>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建议的新课程：</a:t>
            </a:r>
          </a:p>
          <a:p>
            <a:pPr marL="91440" lvl="0" indent="0">
              <a:lnSpc>
                <a:spcPct val="120000"/>
              </a:lnSpc>
              <a:spcBef>
                <a:spcPts val="0"/>
              </a:spcBef>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IDN 和普遍适用性中的高级主题</a:t>
            </a:r>
          </a:p>
          <a:p>
            <a:pPr marL="91440" lvl="0" indent="0" algn="l" rtl="0">
              <a:lnSpc>
                <a:spcPct val="120000"/>
              </a:lnSpc>
              <a:spcBef>
                <a:spcPts val="0"/>
              </a:spcBef>
              <a:spcAft>
                <a:spcPts val="0"/>
              </a:spcAft>
              <a:buClr>
                <a:schemeClr val="accent3"/>
              </a:buClr>
              <a:buSzPts val="1530"/>
              <a:buNone/>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p:txBody>
      </p:sp>
    </p:spTree>
    <p:extLst>
      <p:ext uri="{BB962C8B-B14F-4D97-AF65-F5344CB8AC3E}">
        <p14:creationId xmlns:p14="http://schemas.microsoft.com/office/powerpoint/2010/main" val="2646336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用于支持课程更新的资源</a:t>
            </a:r>
          </a:p>
        </p:txBody>
      </p:sp>
      <p:sp>
        <p:nvSpPr>
          <p:cNvPr id="267" name="Google Shape;267;p15"/>
          <p:cNvSpPr txBox="1">
            <a:spLocks noGrp="1"/>
          </p:cNvSpPr>
          <p:nvPr>
            <p:ph type="body" idx="1"/>
          </p:nvPr>
        </p:nvSpPr>
        <p:spPr>
          <a:xfrm>
            <a:off x="320675" y="1318686"/>
            <a:ext cx="8450746" cy="4973626"/>
          </a:xfrm>
          <a:prstGeom prst="rect">
            <a:avLst/>
          </a:prstGeom>
          <a:noFill/>
          <a:ln>
            <a:noFill/>
          </a:ln>
        </p:spPr>
        <p:txBody>
          <a:bodyPr spcFirstLastPara="1" wrap="square" lIns="91425" tIns="45700" rIns="91425" bIns="45700" anchor="t" anchorCtr="0">
            <a:noAutofit/>
          </a:bodyPr>
          <a:lstStyle/>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模块学生指南草案：</a:t>
            </a:r>
            <a:r>
              <a:rPr lang="zh-CN" sz="1800" dirty="0">
                <a:latin typeface="Open Sans Light" panose="020B0306030504020204" pitchFamily="34" charset="0"/>
                <a:ea typeface="Noto Sans SC Light" panose="020B0300000000000000" pitchFamily="34" charset="-122"/>
                <a:sym typeface="Open Sans" panose="020B0606030504020204" pitchFamily="34" charset="0"/>
                <a:hlinkClick r:id="rId3"/>
              </a:rPr>
              <a:t>https://community.icann.org/display/TUA/Draft+UA+Curriculum</a:t>
            </a:r>
            <a:r>
              <a:rPr lang="zh-CN" sz="1800" dirty="0">
                <a:latin typeface="Open Sans Light" panose="020B0306030504020204" pitchFamily="34" charset="0"/>
                <a:ea typeface="Noto Sans SC Light" panose="020B0300000000000000" pitchFamily="34" charset="-122"/>
                <a:sym typeface="Open Sans" panose="020B0606030504020204" pitchFamily="34" charset="0"/>
              </a:rPr>
              <a:t>。 </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模块讲师指南草案</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作业草案</a:t>
            </a: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其他材料参考</a:t>
            </a:r>
          </a:p>
          <a:p>
            <a:pPr marL="274320" lvl="0" indent="-182880">
              <a:lnSpc>
                <a:spcPct val="120000"/>
              </a:lnSpc>
              <a:spcBef>
                <a:spcPts val="0"/>
              </a:spcBef>
              <a:buSzPts val="1530"/>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nSpc>
                <a:spcPct val="120000"/>
              </a:lnSpc>
              <a:spcBef>
                <a:spcPts val="0"/>
              </a:spcBef>
              <a:buSzPts val="1530"/>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由 ICANN 提供的教师培训计划（申请后根据名额确定参与情况）- 请发送电子邮件至 </a:t>
            </a:r>
            <a:r>
              <a:rPr lang="zh-CN" sz="1800" dirty="0">
                <a:latin typeface="Open Sans Light" panose="020B0306030504020204" pitchFamily="34" charset="0"/>
                <a:ea typeface="Noto Sans SC Light" panose="020B0300000000000000" pitchFamily="34" charset="-122"/>
                <a:sym typeface="Open Sans" panose="020B0606030504020204" pitchFamily="34" charset="0"/>
                <a:hlinkClick r:id="rId4"/>
              </a:rPr>
              <a:t>UAProgram@icann.org</a:t>
            </a:r>
          </a:p>
          <a:p>
            <a:pPr marL="274320" lvl="0" indent="-182880" algn="l" rtl="0">
              <a:lnSpc>
                <a:spcPct val="120000"/>
              </a:lnSpc>
              <a:spcBef>
                <a:spcPts val="0"/>
              </a:spcBef>
              <a:spcAft>
                <a:spcPts val="0"/>
              </a:spcAft>
              <a:buClr>
                <a:schemeClr val="accent3"/>
              </a:buClr>
              <a:buSzPts val="1530"/>
              <a:buFont typeface="Merriweather Sans"/>
              <a:buChar char="*"/>
            </a:pPr>
            <a:endParaRPr lang="en-US" sz="1800" dirty="0">
              <a:latin typeface="Open Sans Light" panose="020B0306030504020204" pitchFamily="34" charset="0"/>
              <a:ea typeface="Noto Sans SC Light" panose="020B0300000000000000" pitchFamily="34" charset="-122"/>
              <a:sym typeface="Open Sans" panose="020B0606030504020204" pitchFamily="34" charset="0"/>
            </a:endParaRPr>
          </a:p>
        </p:txBody>
      </p:sp>
    </p:spTree>
    <p:extLst>
      <p:ext uri="{BB962C8B-B14F-4D97-AF65-F5344CB8AC3E}">
        <p14:creationId xmlns:p14="http://schemas.microsoft.com/office/powerpoint/2010/main" val="191047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Google Shape;437;p34"/>
          <p:cNvSpPr>
            <a:spLocks noGrp="1" noChangeArrowheads="1"/>
          </p:cNvSpPr>
          <p:nvPr>
            <p:ph type="title" idx="4294967295"/>
          </p:nvPr>
        </p:nvSpPr>
        <p:spPr bwMode="auto">
          <a:xfrm>
            <a:off x="320675" y="274638"/>
            <a:ext cx="84502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参与</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UA</a:t>
            </a: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a:t>
            </a:r>
          </a:p>
        </p:txBody>
      </p:sp>
      <p:sp>
        <p:nvSpPr>
          <p:cNvPr id="86019" name="Google Shape;438;p34"/>
          <p:cNvSpPr/>
          <p:nvPr/>
        </p:nvSpPr>
        <p:spPr>
          <a:xfrm>
            <a:off x="6318250" y="1541463"/>
            <a:ext cx="2825750" cy="2927350"/>
          </a:xfrm>
          <a:prstGeom prst="rect">
            <a:avLst/>
          </a:prstGeom>
          <a:solidFill>
            <a:schemeClr val="accent1"/>
          </a:solidFill>
          <a:ln>
            <a:noFill/>
          </a:ln>
        </p:spPr>
        <p:txBody>
          <a:bodyPr lIns="274300" tIns="45700" rIns="274300"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普遍适用性指导小组相关信息和最新进展：</a:t>
            </a:r>
            <a:r>
              <a:rPr lang="zh-CN" altLang="zh-CN" sz="1800" dirty="0">
                <a:solidFill>
                  <a:srgbClr val="FFFFFF"/>
                </a:solidFill>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www.uasg.tech </a:t>
            </a:r>
          </a:p>
        </p:txBody>
      </p:sp>
      <p:sp>
        <p:nvSpPr>
          <p:cNvPr id="49156" name="Google Shape;439;p34"/>
          <p:cNvSpPr>
            <a:spLocks noChangeArrowheads="1"/>
          </p:cNvSpPr>
          <p:nvPr/>
        </p:nvSpPr>
        <p:spPr bwMode="auto">
          <a:xfrm>
            <a:off x="320675" y="1319213"/>
            <a:ext cx="5816600"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lvl1pPr marL="342900" indent="-3429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如需了解有关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UA</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 的更多信息，请发送电子邮件至 </a:t>
            </a:r>
            <a:r>
              <a:rPr lang="zh-CN" altLang="zh-CN" sz="1800" u="sng"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3">
                  <a:extLst>
                    <a:ext uri="{A12FA001-AC4F-418D-AE19-62706E023703}">
                      <ahyp:hlinkClr xmlns:ahyp="http://schemas.microsoft.com/office/drawing/2018/hyperlinkcolor" val="tx"/>
                    </a:ext>
                  </a:extLst>
                </a:hlinkClick>
              </a:rPr>
              <a:t>info@uasg.tech</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 </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或 </a:t>
            </a:r>
            <a:r>
              <a:rPr lang="zh-CN" altLang="zh-CN" sz="1800" u="sng"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4">
                  <a:extLst>
                    <a:ext uri="{A12FA001-AC4F-418D-AE19-62706E023703}">
                      <ahyp:hlinkClr xmlns:ahyp="http://schemas.microsoft.com/office/drawing/2018/hyperlinkcolor" val="tx"/>
                    </a:ext>
                  </a:extLst>
                </a:hlinkClick>
              </a:rPr>
              <a:t>UAProgram@icann.org</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 </a:t>
            </a:r>
          </a:p>
          <a:p>
            <a:pPr eaLnBrk="1" hangingPunct="1">
              <a:spcBef>
                <a:spcPts val="400"/>
              </a:spcBef>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访问所有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UASG</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 文件和演示文稿：</a:t>
            </a:r>
            <a:r>
              <a:rPr lang="zh-CN" altLang="zh-CN" sz="1800" u="sng"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5">
                  <a:extLst>
                    <a:ext uri="{A12FA001-AC4F-418D-AE19-62706E023703}">
                      <ahyp:hlinkClr xmlns:ahyp="http://schemas.microsoft.com/office/drawing/2018/hyperlinkcolor" val="tx"/>
                    </a:ext>
                  </a:extLst>
                </a:hlinkClick>
              </a:rPr>
              <a:t>https://uasg.tech</a:t>
            </a:r>
          </a:p>
          <a:p>
            <a:pPr eaLnBrk="1" hangingPunct="1">
              <a:spcBef>
                <a:spcPts val="400"/>
              </a:spcBef>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从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ICANN</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 社群维基页面访问正在进行的工作的详细信息：</a:t>
            </a:r>
            <a:r>
              <a:rPr lang="zh-CN" altLang="zh-CN" sz="1800" u="sng"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6">
                  <a:extLst>
                    <a:ext uri="{A12FA001-AC4F-418D-AE19-62706E023703}">
                      <ahyp:hlinkClr xmlns:ahyp="http://schemas.microsoft.com/office/drawing/2018/hyperlinkcolor" val="tx"/>
                    </a:ext>
                  </a:extLst>
                </a:hlinkClick>
              </a:rPr>
              <a:t>https://community.icann.org/display/TUA</a:t>
            </a:r>
          </a:p>
          <a:p>
            <a:pPr eaLnBrk="1" hangingPunct="1">
              <a:spcBef>
                <a:spcPts val="400"/>
              </a:spcBef>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订阅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UA</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 讨论列表：</a:t>
            </a:r>
            <a:r>
              <a:rPr lang="zh-CN" altLang="zh-CN" sz="1800" u="sng"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7">
                  <a:extLst>
                    <a:ext uri="{A12FA001-AC4F-418D-AE19-62706E023703}">
                      <ahyp:hlinkClr xmlns:ahyp="http://schemas.microsoft.com/office/drawing/2018/hyperlinkcolor" val="tx"/>
                    </a:ext>
                  </a:extLst>
                </a:hlinkClick>
              </a:rPr>
              <a:t>https://uasg.tech/subscribe</a:t>
            </a:r>
          </a:p>
          <a:p>
            <a:pPr eaLnBrk="1" hangingPunct="1">
              <a:spcBef>
                <a:spcPts val="400"/>
              </a:spcBef>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在</a:t>
            </a:r>
            <a:r>
              <a:rPr lang="zh-CN" altLang="zh-CN" sz="1800" u="sng"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hlinkClick r:id="rId8">
                  <a:extLst>
                    <a:ext uri="{A12FA001-AC4F-418D-AE19-62706E023703}">
                      <ahyp:hlinkClr xmlns:ahyp="http://schemas.microsoft.com/office/drawing/2018/hyperlinkcolor" val="tx"/>
                    </a:ext>
                  </a:extLst>
                </a:hlinkClick>
              </a:rPr>
              <a:t>此处</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注册参加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UA</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 工作组</a:t>
            </a:r>
          </a:p>
          <a:p>
            <a:pPr eaLnBrk="1" hangingPunct="1">
              <a:spcBef>
                <a:spcPts val="400"/>
              </a:spcBef>
              <a:buFont typeface="Arial" panose="020B0604020202020204" pitchFamily="34" charset="0"/>
              <a:buChar char="•"/>
            </a:pP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在社交媒体上关注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UASG</a:t>
            </a:r>
            <a:r>
              <a:rPr lang="zh-CN" altLang="zh-CN" sz="1800" dirty="0">
                <a:solidFill>
                  <a:schemeClr val="tx1"/>
                </a:solidFill>
                <a:latin typeface="Open Sans Light" panose="020B0306030504020204" pitchFamily="34" charset="0"/>
                <a:ea typeface="Noto Sans CJK SC Light" panose="020B0300000000000000" pitchFamily="34" charset="-122"/>
                <a:sym typeface="Open Sans Light" panose="020B0306030504020204" pitchFamily="34" charset="0"/>
              </a:rPr>
              <a:t>，并使用主题标签 </a:t>
            </a:r>
            <a:r>
              <a:rPr lang="zh-CN"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#Internet4All：</a:t>
            </a:r>
          </a:p>
          <a:p>
            <a:pPr eaLnBrk="1" hangingPunct="1">
              <a:spcBef>
                <a:spcPts val="400"/>
              </a:spcBef>
              <a:buFont typeface="Arial" panose="020B0604020202020204" pitchFamily="34" charset="0"/>
              <a:buChar char="•"/>
            </a:pPr>
            <a:endParaRPr lang="en-US" altLang="zh-CN" sz="1800" dirty="0">
              <a:solidFill>
                <a:schemeClr val="tx1"/>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p:txBody>
      </p:sp>
      <p:sp>
        <p:nvSpPr>
          <p:cNvPr id="49157" name="TextBox 1"/>
          <p:cNvSpPr>
            <a:spLocks noChangeArrowheads="1"/>
          </p:cNvSpPr>
          <p:nvPr/>
        </p:nvSpPr>
        <p:spPr bwMode="auto">
          <a:xfrm>
            <a:off x="683568" y="4221088"/>
            <a:ext cx="7262812"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eaLnBrk="0" fontAlgn="base" hangingPunct="0">
              <a:spcBef>
                <a:spcPct val="0"/>
              </a:spcBef>
              <a:spcAft>
                <a:spcPct val="0"/>
              </a:spcAft>
              <a:buClr>
                <a:srgbClr val="000000"/>
              </a:buClr>
              <a:buSzPct val="100000"/>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lvl="3" eaLnBrk="1" hangingPunct="1">
              <a:spcBef>
                <a:spcPts val="400"/>
              </a:spcBef>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X（以前的 Twitter）：@UASGTech</a:t>
            </a:r>
          </a:p>
          <a:p>
            <a:pPr eaLnBrk="1" hangingPunct="1">
              <a:spcBef>
                <a:spcPts val="400"/>
              </a:spcBef>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LinkedIn：https://www.linkedin.com/company/uasgtech/</a:t>
            </a:r>
          </a:p>
          <a:p>
            <a:pPr eaLnBrk="1" hangingPunct="1">
              <a:spcBef>
                <a:spcPts val="400"/>
              </a:spcBef>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Facebook：https://www.facebook.com/uasgtech/</a:t>
            </a:r>
          </a:p>
          <a:p>
            <a:pPr eaLnBrk="1" hangingPunct="1"/>
            <a:endParaRPr lang="en-US" altLang="zh-CN" dirty="0">
              <a:latin typeface="Open Sans Light" panose="020B0306030504020204" pitchFamily="34" charset="0"/>
              <a:ea typeface="Noto Sans CJK SC Light" panose="020B0300000000000000" pitchFamily="34" charset="-122"/>
              <a:sym typeface="Open Sans Light" panose="020B0306030504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Google Shape;444;p35"/>
          <p:cNvSpPr>
            <a:spLocks noGrp="1" noChangeArrowheads="1"/>
          </p:cNvSpPr>
          <p:nvPr>
            <p:ph type="title" idx="4294967295"/>
          </p:nvPr>
        </p:nvSpPr>
        <p:spPr bwMode="auto">
          <a:xfrm>
            <a:off x="320675" y="274638"/>
            <a:ext cx="86995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5" tIns="45700" rIns="91425" bIns="45700"/>
          <a:lstStyle/>
          <a:p>
            <a:pPr eaLnBrk="1" hangingPunct="1">
              <a:buFont typeface="Open Sans" panose="020B0606030504020204" pitchFamily="34" charset="0"/>
              <a:buNone/>
            </a:pP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参加</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b="1" dirty="0">
                <a:latin typeface="Open Sans" panose="020B0606030504020204" pitchFamily="34" charset="0"/>
                <a:ea typeface="Noto Sans CJK SC Light" panose="020B0300000000000000" pitchFamily="34" charset="-122"/>
                <a:cs typeface="Open Sans" panose="020B0606030504020204" pitchFamily="34" charset="0"/>
                <a:sym typeface="Open Sans Light" panose="020B0306030504020204" pitchFamily="34" charset="0"/>
              </a:rPr>
              <a:t>ICANN</a:t>
            </a:r>
            <a:r>
              <a:rPr lang="zh-CN" altLang="zh-CN" sz="2800" dirty="0">
                <a:latin typeface="Open Sans Light" panose="020B0306030504020204" pitchFamily="34" charset="0"/>
                <a:ea typeface="Noto Sans CJK SC Light" panose="020B0300000000000000" pitchFamily="34" charset="-122"/>
                <a:cs typeface="Arial" panose="020B0604020202020204" pitchFamily="34" charset="0"/>
                <a:sym typeface="Open Sans Light" panose="020B0306030504020204" pitchFamily="34" charset="0"/>
              </a:rPr>
              <a:t> </a:t>
            </a:r>
            <a:r>
              <a:rPr lang="zh-CN" altLang="zh-CN" sz="2800" dirty="0">
                <a:latin typeface="Noto Sans CJK SC Medium" panose="020B0600000000000000" pitchFamily="34" charset="-122"/>
                <a:ea typeface="Noto Sans CJK SC Medium" panose="020B0600000000000000" pitchFamily="34" charset="-122"/>
                <a:cs typeface="Arial" panose="020B0604020202020204" pitchFamily="34" charset="0"/>
                <a:sym typeface="Open Sans Light" panose="020B0306030504020204" pitchFamily="34" charset="0"/>
              </a:rPr>
              <a:t>英才计划和新生代计划  </a:t>
            </a:r>
          </a:p>
        </p:txBody>
      </p:sp>
      <p:sp>
        <p:nvSpPr>
          <p:cNvPr id="88067" name="Google Shape;445;p35"/>
          <p:cNvSpPr txBox="1">
            <a:spLocks noGrp="1"/>
          </p:cNvSpPr>
          <p:nvPr>
            <p:ph type="body" idx="4294967295"/>
          </p:nvPr>
        </p:nvSpPr>
        <p:spPr>
          <a:xfrm>
            <a:off x="320675" y="1319213"/>
            <a:ext cx="8450263" cy="4621212"/>
          </a:xfrm>
          <a:prstGeom prst="rect">
            <a:avLst/>
          </a:prstGeom>
          <a:ln cap="flat" algn="ctr">
            <a:round/>
            <a:headEnd type="none" w="med" len="med"/>
            <a:tailEnd type="none" w="med" len="med"/>
          </a:ln>
        </p:spPr>
        <p:txBody>
          <a:bodyPr lIns="91425" tIns="45700" rIns="91425" bIns="45700"/>
          <a:lstStyle/>
          <a:p>
            <a:pPr marL="273050" indent="-182563" eaLnBrk="1" hangingPunct="1">
              <a:buClr>
                <a:srgbClr val="D57800"/>
              </a:buClr>
              <a:buSzPts val="1700"/>
              <a:buFont typeface="Merriweather Sans" charset="0"/>
              <a:buNone/>
            </a:pPr>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376237" indent="-285750" algn="just" eaLnBrk="1" hangingPunct="1">
              <a:spcBef>
                <a:spcPts val="40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ICANN 英才计划旨在帮助来自欠服务地区和代表不充分的社群的人员有机会成为 ICANN 社群中的活跃分子，从而加强多利益相关方模型的多样化</a:t>
            </a:r>
          </a:p>
          <a:p>
            <a:pPr marL="650875" lvl="1" indent="-285750" algn="just"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申请参加 </a:t>
            </a:r>
            <a:r>
              <a:rPr lang="zh-CN" altLang="zh-CN" sz="1800" u="sng" dirty="0">
                <a:solidFill>
                  <a:srgbClr val="FF9E1B"/>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3"/>
              </a:rPr>
              <a:t>ICANN 英才计划</a:t>
            </a:r>
          </a:p>
          <a:p>
            <a:pPr marL="273050" indent="-182563" algn="just" eaLnBrk="1" hangingPunct="1">
              <a:spcBef>
                <a:spcPts val="400"/>
              </a:spcBef>
              <a:buClr>
                <a:srgbClr val="D57800"/>
              </a:buClr>
              <a:buSzPts val="17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376237" indent="-285750" algn="just" eaLnBrk="1" hangingPunct="1">
              <a:spcBef>
                <a:spcPts val="40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ICANN 组织正在寻找愿意积极投身于地区社群的工作，致力于构建全球互联网政策未来前景的下一代新生力量。ICANN 每天都</a:t>
            </a:r>
            <a:r>
              <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会有很多</a:t>
            </a: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重要工作</a:t>
            </a:r>
          </a:p>
          <a:p>
            <a:pPr marL="650875" lvl="1" indent="-285750" eaLnBrk="1" hangingPunct="1">
              <a:spcBef>
                <a:spcPts val="350"/>
              </a:spcBef>
              <a:buClr>
                <a:schemeClr val="accent1">
                  <a:lumMod val="75000"/>
                </a:schemeClr>
              </a:buClr>
              <a:buFont typeface="Open Sans Light" panose="020B0306030504020204" pitchFamily="34" charset="0"/>
              <a:buChar char="*"/>
            </a:pPr>
            <a:r>
              <a:rPr lang="zh-CN"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rPr>
              <a:t>申请参加 </a:t>
            </a:r>
            <a:r>
              <a:rPr lang="zh-CN" altLang="zh-CN" sz="1800" u="sng" dirty="0">
                <a:solidFill>
                  <a:srgbClr val="FF9E1B"/>
                </a:solidFill>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hlinkClick r:id="rId4"/>
              </a:rPr>
              <a:t>ICANN 新生代计划</a:t>
            </a:r>
          </a:p>
          <a:p>
            <a:pPr marL="273050" indent="-182563" eaLnBrk="1" hangingPunct="1">
              <a:spcBef>
                <a:spcPts val="400"/>
              </a:spcBef>
              <a:buClr>
                <a:srgbClr val="D57800"/>
              </a:buClr>
              <a:buSzPts val="1700"/>
              <a:buFont typeface="Merriweather Sans" charset="0"/>
              <a:buNone/>
            </a:pPr>
            <a:endParaRPr lang="zh-CN" altLang="en-US"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a:p>
            <a:pPr marL="1096963" lvl="3" indent="-106363" eaLnBrk="1" hangingPunct="1">
              <a:spcBef>
                <a:spcPts val="275"/>
              </a:spcBef>
              <a:buClr>
                <a:srgbClr val="D57800"/>
              </a:buClr>
              <a:buSzPts val="1100"/>
              <a:buFont typeface="Merriweather Sans" charset="0"/>
              <a:buNone/>
            </a:pPr>
            <a:endParaRPr lang="en-US" altLang="zh-CN" sz="1800" dirty="0">
              <a:latin typeface="Open Sans Light" panose="020B0306030504020204" pitchFamily="34" charset="0"/>
              <a:ea typeface="Noto Sans CJK SC Light" panose="020B0300000000000000" pitchFamily="34" charset="-122"/>
              <a:cs typeface="Open Sans Light" panose="020B0306030504020204" pitchFamily="34" charset="0"/>
              <a:sym typeface="Open Sans Light" panose="020B03060305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1"/>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2"/>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IDN 国家和地区顶级域 (ccTLD)</a:t>
            </a:r>
          </a:p>
        </p:txBody>
      </p:sp>
      <p:pic>
        <p:nvPicPr>
          <p:cNvPr id="240" name="Google Shape;240;p11"/>
          <p:cNvPicPr preferRelativeResize="0"/>
          <p:nvPr/>
        </p:nvPicPr>
        <p:blipFill rotWithShape="1">
          <a:blip r:embed="rId3">
            <a:alphaModFix/>
          </a:blip>
          <a:srcRect t="7650"/>
          <a:stretch/>
        </p:blipFill>
        <p:spPr>
          <a:xfrm>
            <a:off x="443600" y="846667"/>
            <a:ext cx="8204261" cy="568238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2"/>
          <p:cNvSpPr txBox="1">
            <a:spLocks noGrp="1"/>
          </p:cNvSpPr>
          <p:nvPr>
            <p:ph type="title"/>
          </p:nvPr>
        </p:nvSpPr>
        <p:spPr>
          <a:xfrm>
            <a:off x="320041" y="275167"/>
            <a:ext cx="8451381"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2"/>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IDN 通用顶级域 (gTLD)</a:t>
            </a:r>
          </a:p>
        </p:txBody>
      </p:sp>
      <p:pic>
        <p:nvPicPr>
          <p:cNvPr id="246" name="Google Shape;246;p12"/>
          <p:cNvPicPr preferRelativeResize="0"/>
          <p:nvPr/>
        </p:nvPicPr>
        <p:blipFill rotWithShape="1">
          <a:blip r:embed="rId3">
            <a:alphaModFix/>
          </a:blip>
          <a:srcRect/>
          <a:stretch/>
        </p:blipFill>
        <p:spPr>
          <a:xfrm>
            <a:off x="1178351" y="1482854"/>
            <a:ext cx="6787297" cy="3670520"/>
          </a:xfrm>
          <a:prstGeom prst="rect">
            <a:avLst/>
          </a:prstGeom>
          <a:noFill/>
          <a:ln>
            <a:noFill/>
          </a:ln>
        </p:spPr>
      </p:pic>
      <p:sp>
        <p:nvSpPr>
          <p:cNvPr id="247" name="Google Shape;247;p12"/>
          <p:cNvSpPr txBox="1"/>
          <p:nvPr/>
        </p:nvSpPr>
        <p:spPr>
          <a:xfrm>
            <a:off x="1503485" y="5440757"/>
            <a:ext cx="6137031" cy="47734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500"/>
              <a:buFont typeface="Arial"/>
              <a:buNone/>
            </a:pPr>
            <a:r>
              <a:rPr lang="zh-CN" sz="1800">
                <a:solidFill>
                  <a:schemeClr val="dk1"/>
                </a:solidFill>
                <a:latin typeface="Open Sans" panose="020B0606030504020204" pitchFamily="34" charset="0"/>
                <a:ea typeface="Noto Sans SC" panose="020B0500000000000000" pitchFamily="34" charset="-122"/>
                <a:cs typeface="Open Sans"/>
                <a:sym typeface="Open Sans" panose="020B0606030504020204" pitchFamily="34" charset="0"/>
              </a:rPr>
              <a:t>授权了 90 个 IDN gTLD。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3"/>
          <p:cNvSpPr txBox="1">
            <a:spLocks noGrp="1"/>
          </p:cNvSpPr>
          <p:nvPr>
            <p:ph type="title"/>
          </p:nvPr>
        </p:nvSpPr>
        <p:spPr>
          <a:xfrm>
            <a:off x="320040" y="275167"/>
            <a:ext cx="8441502"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2"/>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IDN 示例</a:t>
            </a:r>
          </a:p>
        </p:txBody>
      </p:sp>
      <p:sp>
        <p:nvSpPr>
          <p:cNvPr id="254" name="Google Shape;254;p13"/>
          <p:cNvSpPr/>
          <p:nvPr/>
        </p:nvSpPr>
        <p:spPr>
          <a:xfrm>
            <a:off x="7174345" y="1443796"/>
            <a:ext cx="1620152" cy="4929295"/>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亚美尼亚文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奥里雅文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格鲁吉亚文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韩文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马来亚拉姆文</a:t>
            </a:r>
            <a:endParaRPr lang="zh-CN" sz="18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阿拉伯文</a:t>
            </a:r>
            <a:b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br>
            <a:endPar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a:p>
            <a:pPr marL="342900" marR="0" lvl="0" indent="-247650" algn="l" rtl="0">
              <a:spcBef>
                <a:spcPts val="2000"/>
              </a:spcBef>
              <a:spcAft>
                <a:spcPts val="0"/>
              </a:spcAft>
              <a:buClr>
                <a:srgbClr val="000000"/>
              </a:buClr>
              <a:buSzPts val="1500"/>
              <a:buFont typeface="Noto Sans Symbols"/>
              <a:buNone/>
            </a:pPr>
            <a:endParaRPr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a:p>
            <a:pPr marL="342900" marR="0" lvl="0" indent="-247650" algn="l" rtl="0">
              <a:spcBef>
                <a:spcPts val="2000"/>
              </a:spcBef>
              <a:spcAft>
                <a:spcPts val="0"/>
              </a:spcAft>
              <a:buClr>
                <a:srgbClr val="000000"/>
              </a:buClr>
              <a:buSzPts val="1500"/>
              <a:buFont typeface="Noto Sans Symbols"/>
              <a:buNone/>
            </a:pPr>
            <a:endParaRPr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p:txBody>
      </p:sp>
      <p:sp>
        <p:nvSpPr>
          <p:cNvPr id="2" name="Google Shape;253;p13">
            <a:extLst>
              <a:ext uri="{FF2B5EF4-FFF2-40B4-BE49-F238E27FC236}">
                <a16:creationId xmlns:a16="http://schemas.microsoft.com/office/drawing/2014/main" id="{F1A5A3C2-8AED-1E5A-6297-CC9255F72D70}"/>
              </a:ext>
            </a:extLst>
          </p:cNvPr>
          <p:cNvSpPr/>
          <p:nvPr/>
        </p:nvSpPr>
        <p:spPr>
          <a:xfrm>
            <a:off x="288751" y="1443796"/>
            <a:ext cx="6791318" cy="4929295"/>
          </a:xfrm>
          <a:prstGeom prst="rect">
            <a:avLst/>
          </a:prstGeom>
          <a:noFill/>
          <a:ln>
            <a:noFill/>
          </a:ln>
        </p:spPr>
        <p:txBody>
          <a:bodyPr spcFirstLastPara="1" wrap="square" lIns="0" tIns="0" rIns="0" bIns="0" anchor="t" anchorCtr="0">
            <a:normAutofit/>
          </a:bodyPr>
          <a:lstStyle/>
          <a:p>
            <a:pPr marL="457200" marR="0" lvl="0" indent="-277813" algn="l" rtl="0">
              <a:spcBef>
                <a:spcPts val="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համընդհանուր-ընկալում-թեստ.հայ</a:t>
            </a:r>
            <a:endParaRPr sz="2000" dirty="0">
              <a:solidFill>
                <a:srgbClr val="000000"/>
              </a:solidFill>
              <a:latin typeface="Open Sans"/>
              <a:ea typeface="Open Sans"/>
              <a:cs typeface="Open Sans"/>
              <a:sym typeface="Open Sans"/>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Open Sans"/>
                <a:ea typeface="Open Sans"/>
                <a:cs typeface="Open Sans"/>
                <a:sym typeface="Open Sans"/>
              </a:rPr>
              <a:t>ଯୁନିଭରସାଲ-ଏକସେପ୍ଟନ୍ସ-ଟେଷ୍ଟ.ଭାରତ</a:t>
            </a:r>
            <a:endParaRPr sz="2000" dirty="0">
              <a:solidFill>
                <a:srgbClr val="000000"/>
              </a:solidFill>
              <a:latin typeface="Open Sans"/>
              <a:ea typeface="Open Sans"/>
              <a:cs typeface="Open Sans"/>
              <a:sym typeface="Open Sans"/>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უნივერსალური-თავსობადობის-ტესტი.გე</a:t>
            </a:r>
            <a:endParaRPr sz="2000" dirty="0">
              <a:solidFill>
                <a:srgbClr val="000000"/>
              </a:solidFill>
              <a:latin typeface="Open Sans"/>
              <a:ea typeface="Open Sans"/>
              <a:cs typeface="Open Sans"/>
              <a:sym typeface="Open Sans"/>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Open Sans"/>
                <a:ea typeface="Open Sans"/>
                <a:cs typeface="Open Sans"/>
                <a:sym typeface="Open Sans"/>
              </a:rPr>
              <a:t>다국어도메인이용환경테스트.한국</a:t>
            </a:r>
            <a:endParaRPr sz="2000" dirty="0">
              <a:solidFill>
                <a:srgbClr val="000000"/>
              </a:solidFill>
              <a:latin typeface="Open Sans"/>
              <a:ea typeface="Open Sans"/>
              <a:cs typeface="Open Sans"/>
              <a:sym typeface="Open Sans"/>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Open Sans"/>
                <a:ea typeface="Open Sans"/>
                <a:cs typeface="Open Sans"/>
                <a:sym typeface="Open Sans"/>
              </a:rPr>
              <a:t>സാർവത്രിക-സ്വീകാര്യതാ-പരിശോധന.ഭാരതം</a:t>
            </a:r>
            <a:endParaRPr sz="2000" dirty="0">
              <a:solidFill>
                <a:srgbClr val="000000"/>
              </a:solidFill>
              <a:latin typeface="Open Sans"/>
              <a:ea typeface="Open Sans"/>
              <a:cs typeface="Open Sans"/>
              <a:sym typeface="Open Sans"/>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chemeClr val="dk1"/>
                </a:solidFill>
                <a:latin typeface="Open Sans"/>
                <a:ea typeface="Open Sans"/>
                <a:cs typeface="Open Sans"/>
                <a:sym typeface="Open Sans"/>
              </a:rPr>
              <a:t>تجربة-القبول-الشامل.موريتانيا</a:t>
            </a:r>
            <a:r>
              <a:rPr lang="en-US" sz="2000" dirty="0">
                <a:solidFill>
                  <a:schemeClr val="dk1"/>
                </a:solidFill>
                <a:latin typeface="Open Sans"/>
                <a:ea typeface="Open Sans"/>
                <a:cs typeface="Open Sans"/>
                <a:sym typeface="Open Sans"/>
              </a:rPr>
              <a:t> </a:t>
            </a:r>
            <a:br>
              <a:rPr lang="en-US" sz="2000" dirty="0">
                <a:solidFill>
                  <a:schemeClr val="dk1"/>
                </a:solidFill>
                <a:latin typeface="Open Sans"/>
                <a:ea typeface="Open Sans"/>
                <a:cs typeface="Open Sans"/>
                <a:sym typeface="Open Sans"/>
              </a:rPr>
            </a:br>
            <a:endParaRPr sz="2000" dirty="0">
              <a:solidFill>
                <a:srgbClr val="000000"/>
              </a:solidFill>
              <a:latin typeface="Open Sans"/>
              <a:ea typeface="Open Sans"/>
              <a:cs typeface="Open Sans"/>
              <a:sym typeface="Open Sans"/>
            </a:endParaRPr>
          </a:p>
          <a:p>
            <a:pPr marL="0" marR="0" lvl="0" indent="0" algn="l" rtl="0">
              <a:spcBef>
                <a:spcPts val="2000"/>
              </a:spcBef>
              <a:spcAft>
                <a:spcPts val="0"/>
              </a:spcAft>
              <a:buNone/>
            </a:pPr>
            <a:endParaRPr sz="2000" dirty="0">
              <a:solidFill>
                <a:srgbClr val="00000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4"/>
          <p:cNvSpPr txBox="1">
            <a:spLocks noGrp="1"/>
          </p:cNvSpPr>
          <p:nvPr>
            <p:ph type="title"/>
          </p:nvPr>
        </p:nvSpPr>
        <p:spPr>
          <a:xfrm>
            <a:off x="320040" y="275167"/>
            <a:ext cx="8441502"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2"/>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国际化电子邮件地址示例</a:t>
            </a:r>
          </a:p>
        </p:txBody>
      </p:sp>
      <p:sp>
        <p:nvSpPr>
          <p:cNvPr id="261" name="Google Shape;261;p14"/>
          <p:cNvSpPr/>
          <p:nvPr/>
        </p:nvSpPr>
        <p:spPr>
          <a:xfrm>
            <a:off x="7318243" y="1468584"/>
            <a:ext cx="1450854" cy="4858327"/>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亚美尼亚文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中文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梵文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阿拉伯文</a:t>
            </a:r>
          </a:p>
          <a:p>
            <a:pPr marL="0" marR="0" lvl="0" indent="0" algn="l" rtl="0">
              <a:spcBef>
                <a:spcPts val="2000"/>
              </a:spcBef>
              <a:spcAft>
                <a:spcPts val="0"/>
              </a:spcAft>
              <a:buNone/>
            </a:pP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希腊文</a:t>
            </a:r>
            <a:br>
              <a:rPr lang="en-US" alt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br>
            <a:br>
              <a:rPr lang="en-US" altLang="zh-CN" sz="2000" dirty="0">
                <a:latin typeface="Open Sans Light" panose="020B0306030504020204" pitchFamily="34" charset="0"/>
                <a:ea typeface="Noto Sans SC Light" panose="020B0300000000000000" pitchFamily="34" charset="-122"/>
                <a:cs typeface="Open Sans"/>
                <a:sym typeface="Open Sans" panose="020B0606030504020204" pitchFamily="34" charset="0"/>
              </a:rPr>
            </a:br>
            <a: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t>泰米尔文</a:t>
            </a:r>
            <a:br>
              <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rPr>
            </a:br>
            <a:endParaRPr lang="zh-CN"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a:p>
            <a:pPr marL="342900" marR="0" lvl="0" indent="-247650" algn="l" rtl="0">
              <a:spcBef>
                <a:spcPts val="2000"/>
              </a:spcBef>
              <a:spcAft>
                <a:spcPts val="0"/>
              </a:spcAft>
              <a:buClr>
                <a:srgbClr val="000000"/>
              </a:buClr>
              <a:buSzPts val="1500"/>
              <a:buFont typeface="Noto Sans Symbols"/>
              <a:buNone/>
            </a:pPr>
            <a:endParaRPr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a:p>
            <a:pPr marL="342900" marR="0" lvl="0" indent="-247650" algn="l" rtl="0">
              <a:spcBef>
                <a:spcPts val="2000"/>
              </a:spcBef>
              <a:spcAft>
                <a:spcPts val="0"/>
              </a:spcAft>
              <a:buClr>
                <a:srgbClr val="000000"/>
              </a:buClr>
              <a:buSzPts val="1500"/>
              <a:buFont typeface="Noto Sans Symbols"/>
              <a:buNone/>
            </a:pPr>
            <a:endParaRPr sz="2000" dirty="0">
              <a:solidFill>
                <a:srgbClr val="000000"/>
              </a:solidFill>
              <a:latin typeface="Open Sans Light" panose="020B0306030504020204" pitchFamily="34" charset="0"/>
              <a:ea typeface="Noto Sans SC Light" panose="020B0300000000000000" pitchFamily="34" charset="-122"/>
              <a:cs typeface="Open Sans"/>
              <a:sym typeface="Open Sans" panose="020B0606030504020204" pitchFamily="34" charset="0"/>
            </a:endParaRPr>
          </a:p>
        </p:txBody>
      </p:sp>
      <p:sp>
        <p:nvSpPr>
          <p:cNvPr id="2" name="Google Shape;260;p14">
            <a:extLst>
              <a:ext uri="{FF2B5EF4-FFF2-40B4-BE49-F238E27FC236}">
                <a16:creationId xmlns:a16="http://schemas.microsoft.com/office/drawing/2014/main" id="{BA3F2B6B-5DED-837B-7E9A-636B6B7BBFA8}"/>
              </a:ext>
            </a:extLst>
          </p:cNvPr>
          <p:cNvSpPr/>
          <p:nvPr/>
        </p:nvSpPr>
        <p:spPr>
          <a:xfrm>
            <a:off x="288751" y="1443796"/>
            <a:ext cx="6791318" cy="4929295"/>
          </a:xfrm>
          <a:prstGeom prst="rect">
            <a:avLst/>
          </a:prstGeom>
          <a:noFill/>
          <a:ln>
            <a:noFill/>
          </a:ln>
        </p:spPr>
        <p:txBody>
          <a:bodyPr spcFirstLastPara="1" wrap="square" lIns="0" tIns="0" rIns="0" bIns="0" anchor="t" anchorCtr="0">
            <a:normAutofit/>
          </a:bodyPr>
          <a:lstStyle/>
          <a:p>
            <a:pPr marL="457200" marR="0" lvl="0" indent="-277813" algn="l" rtl="0">
              <a:spcBef>
                <a:spcPts val="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Էլփոստ-թեստ@համընդհանուր-ընկալում-թեստ.հայ</a:t>
            </a:r>
            <a:endParaRPr dirty="0"/>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Noto Sans SC Light" panose="020B0300000000000000" pitchFamily="34" charset="-122"/>
                <a:ea typeface="Noto Sans SC Light" panose="020B0300000000000000" pitchFamily="34" charset="-122"/>
                <a:cs typeface="Times New Roman"/>
                <a:sym typeface="Times New Roman"/>
              </a:rPr>
              <a:t>电子邮件测试@普遍适用测试.我爱你</a:t>
            </a:r>
            <a:r>
              <a:rPr lang="en-US" sz="2000" dirty="0">
                <a:solidFill>
                  <a:srgbClr val="000000"/>
                </a:solidFill>
                <a:latin typeface="Noto Sans SC Light" panose="020B0300000000000000" pitchFamily="34" charset="-122"/>
                <a:ea typeface="Noto Sans SC Light" panose="020B0300000000000000" pitchFamily="34" charset="-122"/>
                <a:cs typeface="Times New Roman"/>
                <a:sym typeface="Times New Roman"/>
              </a:rPr>
              <a:t> </a:t>
            </a:r>
            <a:endParaRPr dirty="0">
              <a:latin typeface="Noto Sans SC Light" panose="020B0300000000000000" pitchFamily="34" charset="-122"/>
              <a:ea typeface="Noto Sans SC Light" panose="020B0300000000000000" pitchFamily="34" charset="-122"/>
            </a:endParaRPr>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ईमेल-परीक्षण@सार्वभौमिक-स्वीकृति-परीक्षण.संगठन</a:t>
            </a:r>
            <a:r>
              <a:rPr lang="en-US" sz="2000" dirty="0">
                <a:solidFill>
                  <a:srgbClr val="000000"/>
                </a:solidFill>
                <a:latin typeface="Times New Roman"/>
                <a:ea typeface="Times New Roman"/>
                <a:cs typeface="Times New Roman"/>
                <a:sym typeface="Times New Roman"/>
              </a:rPr>
              <a:t>  </a:t>
            </a:r>
            <a:endParaRPr dirty="0"/>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تجربة-بريد-الكتروني@تجربة-القبول-الشامل.موريتانيا</a:t>
            </a:r>
            <a:endParaRPr dirty="0"/>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ηλεκτρονικό-μήνυμ</a:t>
            </a:r>
            <a:r>
              <a:rPr lang="en-US" sz="2000" dirty="0">
                <a:solidFill>
                  <a:srgbClr val="000000"/>
                </a:solidFill>
                <a:latin typeface="Times New Roman"/>
                <a:ea typeface="Times New Roman"/>
                <a:cs typeface="Times New Roman"/>
                <a:sym typeface="Times New Roman"/>
              </a:rPr>
              <a:t>α-</a:t>
            </a:r>
            <a:r>
              <a:rPr lang="en-US" sz="2000" dirty="0" err="1">
                <a:solidFill>
                  <a:srgbClr val="000000"/>
                </a:solidFill>
                <a:latin typeface="Times New Roman"/>
                <a:ea typeface="Times New Roman"/>
                <a:cs typeface="Times New Roman"/>
                <a:sym typeface="Times New Roman"/>
              </a:rPr>
              <a:t>δοκιμή@κ</a:t>
            </a:r>
            <a:r>
              <a:rPr lang="en-US" sz="2000" dirty="0">
                <a:solidFill>
                  <a:srgbClr val="000000"/>
                </a:solidFill>
                <a:latin typeface="Times New Roman"/>
                <a:ea typeface="Times New Roman"/>
                <a:cs typeface="Times New Roman"/>
                <a:sym typeface="Times New Roman"/>
              </a:rPr>
              <a:t>α</a:t>
            </a:r>
            <a:r>
              <a:rPr lang="en-US" sz="2000" dirty="0" err="1">
                <a:solidFill>
                  <a:srgbClr val="000000"/>
                </a:solidFill>
                <a:latin typeface="Times New Roman"/>
                <a:ea typeface="Times New Roman"/>
                <a:cs typeface="Times New Roman"/>
                <a:sym typeface="Times New Roman"/>
              </a:rPr>
              <a:t>θολική</a:t>
            </a:r>
            <a:r>
              <a:rPr lang="en-US" sz="2000" dirty="0">
                <a:solidFill>
                  <a:srgbClr val="000000"/>
                </a:solidFill>
                <a:latin typeface="Times New Roman"/>
                <a:ea typeface="Times New Roman"/>
                <a:cs typeface="Times New Roman"/>
                <a:sym typeface="Times New Roman"/>
              </a:rPr>
              <a:t>-απ</a:t>
            </a:r>
            <a:r>
              <a:rPr lang="en-US" sz="2000" dirty="0" err="1">
                <a:solidFill>
                  <a:srgbClr val="000000"/>
                </a:solidFill>
                <a:latin typeface="Times New Roman"/>
                <a:ea typeface="Times New Roman"/>
                <a:cs typeface="Times New Roman"/>
                <a:sym typeface="Times New Roman"/>
              </a:rPr>
              <a:t>οδοχή-δοκιμή.ευ</a:t>
            </a:r>
            <a:r>
              <a:rPr lang="en-US" sz="2000" dirty="0">
                <a:solidFill>
                  <a:srgbClr val="000000"/>
                </a:solidFill>
                <a:latin typeface="Times New Roman"/>
                <a:ea typeface="Times New Roman"/>
                <a:cs typeface="Times New Roman"/>
                <a:sym typeface="Times New Roman"/>
              </a:rPr>
              <a:t>  </a:t>
            </a:r>
            <a:endParaRPr dirty="0"/>
          </a:p>
          <a:p>
            <a:pPr marL="457200" marR="0" lvl="0" indent="-277813" algn="l" rtl="0">
              <a:spcBef>
                <a:spcPts val="2000"/>
              </a:spcBef>
              <a:spcAft>
                <a:spcPts val="0"/>
              </a:spcAft>
              <a:buClr>
                <a:srgbClr val="000000"/>
              </a:buClr>
              <a:buSzPts val="1500"/>
              <a:buFont typeface="Arial"/>
              <a:buAutoNum type="arabicPeriod"/>
            </a:pPr>
            <a:r>
              <a:rPr lang="en-US" sz="2000" dirty="0" err="1">
                <a:solidFill>
                  <a:srgbClr val="000000"/>
                </a:solidFill>
                <a:latin typeface="Times New Roman"/>
                <a:ea typeface="Times New Roman"/>
                <a:cs typeface="Times New Roman"/>
                <a:sym typeface="Times New Roman"/>
              </a:rPr>
              <a:t>மின்னஞ்சல்-சோதனை@பொது-ஏற்பு-சோதனை.சிங்கப்பூர்</a:t>
            </a:r>
            <a:endParaRPr sz="2000" dirty="0">
              <a:solidFill>
                <a:srgbClr val="000000"/>
              </a:solidFill>
              <a:latin typeface="Times New Roman"/>
              <a:ea typeface="Times New Roman"/>
              <a:cs typeface="Times New Roman"/>
              <a:sym typeface="Times New Roman"/>
            </a:endParaRPr>
          </a:p>
          <a:p>
            <a:pPr marL="0" marR="0" lvl="0" indent="0" algn="l" rtl="0">
              <a:spcBef>
                <a:spcPts val="2000"/>
              </a:spcBef>
              <a:spcAft>
                <a:spcPts val="0"/>
              </a:spcAft>
              <a:buNone/>
            </a:pPr>
            <a:endParaRPr sz="2000" dirty="0">
              <a:solidFill>
                <a:srgbClr val="000000"/>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5"/>
          <p:cNvSpPr txBox="1">
            <a:spLocks noGrp="1"/>
          </p:cNvSpPr>
          <p:nvPr>
            <p:ph type="title"/>
          </p:nvPr>
        </p:nvSpPr>
        <p:spPr>
          <a:xfrm>
            <a:off x="320041" y="275167"/>
            <a:ext cx="8503284"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rPr>
              <a:t>什么是普遍适用性 (UA)？</a:t>
            </a:r>
          </a:p>
        </p:txBody>
      </p:sp>
      <p:sp>
        <p:nvSpPr>
          <p:cNvPr id="267" name="Google Shape;267;p15"/>
          <p:cNvSpPr txBox="1">
            <a:spLocks noGrp="1"/>
          </p:cNvSpPr>
          <p:nvPr>
            <p:ph type="body" idx="1"/>
          </p:nvPr>
        </p:nvSpPr>
        <p:spPr>
          <a:xfrm>
            <a:off x="320675" y="1318686"/>
            <a:ext cx="8343034" cy="4973626"/>
          </a:xfrm>
          <a:prstGeom prst="rect">
            <a:avLst/>
          </a:prstGeom>
          <a:noFill/>
          <a:ln>
            <a:noFill/>
          </a:ln>
        </p:spPr>
        <p:txBody>
          <a:bodyPr spcFirstLastPara="1" wrap="square" lIns="91425" tIns="45700" rIns="91425" bIns="45700" anchor="t" anchorCtr="0">
            <a:noAutofit/>
          </a:bodyPr>
          <a:lstStyle/>
          <a:p>
            <a:pPr marL="274320" lvl="0" indent="-182880" algn="just" rtl="0">
              <a:lnSpc>
                <a:spcPct val="120000"/>
              </a:lnSpc>
              <a:spcBef>
                <a:spcPts val="0"/>
              </a:spcBef>
              <a:spcAft>
                <a:spcPts val="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虽然域名系统 (DNS) 已经发展，但许多软件应用程序用于验证域名和电子邮件地址的检查仍然过时</a:t>
            </a:r>
          </a:p>
          <a:p>
            <a:pPr marL="274320" lvl="0" indent="-85725" algn="just" rtl="0">
              <a:lnSpc>
                <a:spcPct val="120000"/>
              </a:lnSpc>
              <a:spcBef>
                <a:spcPts val="360"/>
              </a:spcBef>
              <a:spcAft>
                <a:spcPts val="0"/>
              </a:spcAft>
              <a:buClr>
                <a:schemeClr val="accent3"/>
              </a:buClr>
              <a:buSzPts val="1530"/>
              <a:buFont typeface="Merriweather Sans"/>
              <a:buNone/>
            </a:pPr>
            <a:endParaRPr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360"/>
              </a:spcBef>
              <a:spcAft>
                <a:spcPts val="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此外，并不是所有的网络门户都准备好使用相关电子邮件地址创建用户帐户，这使得许多人无法使用自己选择的语言和网络身份浏览互联网 </a:t>
            </a:r>
          </a:p>
          <a:p>
            <a:pPr marL="274320" lvl="0" indent="-85725" algn="just" rtl="0">
              <a:lnSpc>
                <a:spcPct val="120000"/>
              </a:lnSpc>
              <a:spcBef>
                <a:spcPts val="360"/>
              </a:spcBef>
              <a:spcAft>
                <a:spcPts val="0"/>
              </a:spcAft>
              <a:buClr>
                <a:schemeClr val="accent3"/>
              </a:buClr>
              <a:buSzPts val="1530"/>
              <a:buFont typeface="Merriweather Sans"/>
              <a:buNone/>
            </a:pPr>
            <a:endParaRPr sz="1800" dirty="0">
              <a:latin typeface="Open Sans Light" panose="020B0306030504020204" pitchFamily="34" charset="0"/>
              <a:ea typeface="Noto Sans SC Light" panose="020B0300000000000000" pitchFamily="34" charset="-122"/>
              <a:sym typeface="Open Sans" panose="020B0606030504020204" pitchFamily="34" charset="0"/>
            </a:endParaRPr>
          </a:p>
          <a:p>
            <a:pPr marL="274320" lvl="0" indent="-182880" algn="just" rtl="0">
              <a:lnSpc>
                <a:spcPct val="120000"/>
              </a:lnSpc>
              <a:spcBef>
                <a:spcPts val="360"/>
              </a:spcBef>
              <a:spcAft>
                <a:spcPts val="0"/>
              </a:spcAft>
              <a:buClr>
                <a:schemeClr val="accent3"/>
              </a:buClr>
              <a:buSzPts val="1530"/>
              <a:buFont typeface="Merriweather Sans"/>
              <a:buChar char="*"/>
            </a:pPr>
            <a:r>
              <a:rPr lang="zh-CN" sz="1800" dirty="0">
                <a:latin typeface="Open Sans Light" panose="020B0306030504020204" pitchFamily="34" charset="0"/>
                <a:ea typeface="Noto Sans SC Light" panose="020B0300000000000000" pitchFamily="34" charset="-122"/>
                <a:sym typeface="Open Sans" panose="020B0606030504020204" pitchFamily="34" charset="0"/>
              </a:rPr>
              <a:t>UA 被视为技术合规最佳实践，它通过确保所有有效的域名和电子邮件地址，无论文字、语言或字符长度如何，都能被所有支持互联网的应用程序、设备和系统平等使用来解决这些问题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17"/>
          <p:cNvSpPr txBox="1">
            <a:spLocks noGrp="1"/>
          </p:cNvSpPr>
          <p:nvPr>
            <p:ph type="title"/>
          </p:nvPr>
        </p:nvSpPr>
        <p:spPr>
          <a:xfrm>
            <a:off x="320040" y="275167"/>
            <a:ext cx="8441502"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2"/>
              </a:buClr>
              <a:buSzPts val="3200"/>
              <a:buFont typeface="Open Sans"/>
              <a:buNone/>
            </a:pPr>
            <a:r>
              <a:rPr lang="zh-CN" sz="2800">
                <a:latin typeface="Open Sans" panose="020B0606030504020204" pitchFamily="34" charset="0"/>
                <a:ea typeface="Noto Sans SC" panose="020B0500000000000000" pitchFamily="34" charset="-122"/>
                <a:sym typeface="Open Sans" panose="020B060603050402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0"/>
                  </a:ext>
                </a:extLst>
              </a:rPr>
              <a:t>UA 问题示例</a:t>
            </a:r>
          </a:p>
        </p:txBody>
      </p:sp>
      <p:sp>
        <p:nvSpPr>
          <p:cNvPr id="279" name="Google Shape;279;p17"/>
          <p:cNvSpPr txBox="1"/>
          <p:nvPr/>
        </p:nvSpPr>
        <p:spPr>
          <a:xfrm>
            <a:off x="372533" y="1724984"/>
            <a:ext cx="8481183" cy="867890"/>
          </a:xfrm>
          <a:prstGeom prst="rect">
            <a:avLst/>
          </a:prstGeom>
          <a:noFill/>
          <a:ln>
            <a:noFill/>
          </a:ln>
        </p:spPr>
        <p:txBody>
          <a:bodyPr spcFirstLastPara="1" wrap="square" lIns="91425" tIns="45700" rIns="91425" bIns="45700" anchor="t" anchorCtr="0">
            <a:spAutoFit/>
          </a:bodyPr>
          <a:lstStyle/>
          <a:p>
            <a:pPr marL="0" marR="0" lvl="0" indent="0" algn="l" rtl="0">
              <a:lnSpc>
                <a:spcPct val="140000"/>
              </a:lnSpc>
              <a:spcBef>
                <a:spcPts val="0"/>
              </a:spcBef>
              <a:spcAft>
                <a:spcPts val="0"/>
              </a:spcAft>
              <a:buNone/>
            </a:pPr>
            <a:r>
              <a:rPr lang="zh-CN" sz="1800" dirty="0">
                <a:solidFill>
                  <a:schemeClr val="dk1"/>
                </a:solidFill>
                <a:latin typeface="Noto Sans SC Light" panose="020B0300000000000000" pitchFamily="34" charset="-122"/>
                <a:ea typeface="Noto Sans SC Light" panose="020B0300000000000000" pitchFamily="34" charset="-122"/>
                <a:cs typeface="Open Sans Light"/>
                <a:sym typeface="Open Sans" panose="020B0606030504020204" pitchFamily="34" charset="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有效的电子邮件地址被网站上使用的表单拒绝，并且错误地从左到右显示，而不是从右到左显示：</a:t>
            </a:r>
          </a:p>
        </p:txBody>
      </p:sp>
      <p:pic>
        <p:nvPicPr>
          <p:cNvPr id="280" name="Google Shape;280;p17"/>
          <p:cNvPicPr preferRelativeResize="0"/>
          <p:nvPr/>
        </p:nvPicPr>
        <p:blipFill rotWithShape="1">
          <a:blip r:embed="rId3">
            <a:alphaModFix/>
          </a:blip>
          <a:srcRect/>
          <a:stretch/>
        </p:blipFill>
        <p:spPr>
          <a:xfrm>
            <a:off x="124286" y="2813754"/>
            <a:ext cx="8832566" cy="2672646"/>
          </a:xfrm>
          <a:prstGeom prst="rect">
            <a:avLst/>
          </a:prstGeom>
          <a:noFill/>
          <a:ln w="19050" cap="flat" cmpd="sng">
            <a:solidFill>
              <a:schemeClr val="dk1"/>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Office Theme">
  <a:themeElements>
    <a:clrScheme name="UASG">
      <a:dk1>
        <a:srgbClr val="000000"/>
      </a:dk1>
      <a:lt1>
        <a:srgbClr val="FAFAFA"/>
      </a:lt1>
      <a:dk2>
        <a:srgbClr val="000000"/>
      </a:dk2>
      <a:lt2>
        <a:srgbClr val="FAFAFA"/>
      </a:lt2>
      <a:accent1>
        <a:srgbClr val="FF9E1B"/>
      </a:accent1>
      <a:accent2>
        <a:srgbClr val="707372"/>
      </a:accent2>
      <a:accent3>
        <a:srgbClr val="D57800"/>
      </a:accent3>
      <a:accent4>
        <a:srgbClr val="B2B4B2"/>
      </a:accent4>
      <a:accent5>
        <a:srgbClr val="FFC56E"/>
      </a:accent5>
      <a:accent6>
        <a:srgbClr val="FFFFFF"/>
      </a:accent6>
      <a:hlink>
        <a:srgbClr val="FF9E1B"/>
      </a:hlink>
      <a:folHlink>
        <a:srgbClr val="707372"/>
      </a:folHlink>
    </a:clrScheme>
    <a:fontScheme name="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1360</TotalTime>
  <Words>5677</Words>
  <Application>Microsoft Macintosh PowerPoint</Application>
  <PresentationFormat>On-screen Show (4:3)</PresentationFormat>
  <Paragraphs>342</Paragraphs>
  <Slides>34</Slides>
  <Notes>34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Noto Sans CJK SC Medium</vt:lpstr>
      <vt:lpstr>Arial</vt:lpstr>
      <vt:lpstr>Calibri</vt:lpstr>
      <vt:lpstr>Merriweather Sans</vt:lpstr>
      <vt:lpstr>Noto Sans SC</vt:lpstr>
      <vt:lpstr>Noto Sans SC Light</vt:lpstr>
      <vt:lpstr>Noto Sans Symbols</vt:lpstr>
      <vt:lpstr>Open Sans</vt:lpstr>
      <vt:lpstr>Open Sans Light</vt:lpstr>
      <vt:lpstr>Times New Roman</vt:lpstr>
      <vt:lpstr>Office Theme</vt:lpstr>
      <vt:lpstr>域名和电子邮件地址普遍适用性 (UA) 学术课程 </vt:lpstr>
      <vt:lpstr>欢迎！</vt:lpstr>
      <vt:lpstr>域名和电子邮件系统的发展</vt:lpstr>
      <vt:lpstr>IDN 国家和地区顶级域 (ccTLD)</vt:lpstr>
      <vt:lpstr>IDN 通用顶级域 (gTLD)</vt:lpstr>
      <vt:lpstr>IDN 示例</vt:lpstr>
      <vt:lpstr>国际化电子邮件地址示例</vt:lpstr>
      <vt:lpstr>什么是普遍适用性 (UA)？</vt:lpstr>
      <vt:lpstr>UA 问题示例</vt:lpstr>
      <vt:lpstr>受 UA 影响的类别示例</vt:lpstr>
      <vt:lpstr>UA 目标和影响</vt:lpstr>
      <vt:lpstr>为什么 UA 如此重要？</vt:lpstr>
      <vt:lpstr>让应用程序实现 UA 就绪</vt:lpstr>
      <vt:lpstr>行动号召 </vt:lpstr>
      <vt:lpstr>行动号召 </vt:lpstr>
      <vt:lpstr>UA 学术课程的主要目标</vt:lpstr>
      <vt:lpstr>课程设计考虑事项 </vt:lpstr>
      <vt:lpstr>拟定的模块</vt:lpstr>
      <vt:lpstr>模块 1：统一码编程基础 </vt:lpstr>
      <vt:lpstr>模块 2：统一码高级编程 </vt:lpstr>
      <vt:lpstr>模块 3：数据结构和算法中的统一码</vt:lpstr>
      <vt:lpstr>模块 4：数据库管理系统中的统一码</vt:lpstr>
      <vt:lpstr>模块 5：国际化域名 (IDN) 简介</vt:lpstr>
      <vt:lpstr>模块 6：国际化域名 (IDN) 编程</vt:lpstr>
      <vt:lpstr>模块 7：国际化域名 (IDN) 的高级主题</vt:lpstr>
      <vt:lpstr>模块 8：国际化电子邮件地址 (EAI)</vt:lpstr>
      <vt:lpstr>模块 9：国际化电子邮件地址 (EAI) 编程</vt:lpstr>
      <vt:lpstr>模块 10：在移动应用程序中处理 IDN 和 EAI</vt:lpstr>
      <vt:lpstr>模块 11：IDN 安全性</vt:lpstr>
      <vt:lpstr>模块 12：操作系统中的统一码支持</vt:lpstr>
      <vt:lpstr>受影响的课程</vt:lpstr>
      <vt:lpstr>用于支持课程更新的资源</vt:lpstr>
      <vt:lpstr>参与 UA！</vt:lpstr>
      <vt:lpstr>参加 ICANN 英才计划和新生代计划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Acceptance (UA) of Domain Names and Email Addresses</dc:title>
  <dc:creator>Nicole Davenport</dc:creator>
  <cp:lastModifiedBy>Elif Mantarcı</cp:lastModifiedBy>
  <cp:revision>87</cp:revision>
  <dcterms:created xsi:type="dcterms:W3CDTF">2016-03-09T19:41:20Z</dcterms:created>
  <dcterms:modified xsi:type="dcterms:W3CDTF">2024-02-14T09:52:23Z</dcterms:modified>
</cp:coreProperties>
</file>