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85" r:id="rId2"/>
    <p:sldId id="833" r:id="rId3"/>
    <p:sldId id="822" r:id="rId4"/>
    <p:sldId id="807" r:id="rId5"/>
    <p:sldId id="1336" r:id="rId6"/>
    <p:sldId id="825" r:id="rId7"/>
    <p:sldId id="1340" r:id="rId8"/>
    <p:sldId id="1337" r:id="rId9"/>
    <p:sldId id="824" r:id="rId10"/>
    <p:sldId id="1338" r:id="rId11"/>
    <p:sldId id="1339" r:id="rId12"/>
    <p:sldId id="826" r:id="rId13"/>
    <p:sldId id="827" r:id="rId14"/>
    <p:sldId id="837" r:id="rId15"/>
    <p:sldId id="839" r:id="rId16"/>
    <p:sldId id="843" r:id="rId17"/>
    <p:sldId id="595" r:id="rId18"/>
    <p:sldId id="821" r:id="rId19"/>
    <p:sldId id="274" r:id="rId20"/>
    <p:sldId id="594" r:id="rId21"/>
    <p:sldId id="596" r:id="rId22"/>
    <p:sldId id="597" r:id="rId23"/>
    <p:sldId id="276" r:id="rId24"/>
    <p:sldId id="280" r:id="rId25"/>
    <p:sldId id="598" r:id="rId26"/>
    <p:sldId id="599" r:id="rId27"/>
    <p:sldId id="600" r:id="rId28"/>
    <p:sldId id="828" r:id="rId29"/>
    <p:sldId id="848" r:id="rId30"/>
    <p:sldId id="840" r:id="rId31"/>
    <p:sldId id="841" r:id="rId32"/>
    <p:sldId id="842" r:id="rId33"/>
    <p:sldId id="830" r:id="rId34"/>
    <p:sldId id="831" r:id="rId35"/>
    <p:sldId id="834" r:id="rId36"/>
    <p:sldId id="835" r:id="rId37"/>
    <p:sldId id="836" r:id="rId38"/>
    <p:sldId id="845" r:id="rId39"/>
    <p:sldId id="844" r:id="rId40"/>
    <p:sldId id="613" r:id="rId41"/>
    <p:sldId id="856" r:id="rId42"/>
    <p:sldId id="829" r:id="rId43"/>
    <p:sldId id="1335" r:id="rId44"/>
    <p:sldId id="846" r:id="rId45"/>
    <p:sldId id="789" r:id="rId46"/>
    <p:sldId id="818" r:id="rId47"/>
    <p:sldId id="756" r:id="rId4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540B"/>
    <a:srgbClr val="E7C4F0"/>
    <a:srgbClr val="FF6610"/>
    <a:srgbClr val="0432FF"/>
    <a:srgbClr val="FF8AD8"/>
    <a:srgbClr val="ECA5E8"/>
    <a:srgbClr val="00FD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03" autoAdjust="0"/>
    <p:restoredTop sz="94939" autoAdjust="0"/>
  </p:normalViewPr>
  <p:slideViewPr>
    <p:cSldViewPr snapToGrid="0" snapToObjects="1">
      <p:cViewPr varScale="1">
        <p:scale>
          <a:sx n="104" d="100"/>
          <a:sy n="104" d="100"/>
        </p:scale>
        <p:origin x="240" y="256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72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3BA92D-39A2-2447-98CF-2DF05A9C53A0}" type="datetimeFigureOut">
              <a:rPr lang="en-US"/>
              <a:pPr>
                <a:defRPr/>
              </a:pPr>
              <a:t>2/5/24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599D66-0892-7B4D-9632-179EA01D3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6DC3C-9EF4-4046-BA7B-3B921F68FE0B}" type="datetimeFigureOut">
              <a:rPr lang="en-US"/>
              <a:pPr>
                <a:defRPr/>
              </a:pPr>
              <a:t>2/5/24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987BFE-8429-084B-A384-B0611F07D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34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7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6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5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3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27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63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8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7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51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0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73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7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8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4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633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b="8780"/>
          <a:stretch>
            <a:fillRect/>
          </a:stretch>
        </p:blipFill>
        <p:spPr bwMode="auto">
          <a:xfrm>
            <a:off x="0" y="684213"/>
            <a:ext cx="1219200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790575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5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 b="7826"/>
          <a:stretch>
            <a:fillRect/>
          </a:stretch>
        </p:blipFill>
        <p:spPr bwMode="auto">
          <a:xfrm>
            <a:off x="0" y="654050"/>
            <a:ext cx="12192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83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775"/>
            <a:ext cx="121920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52DD39C1-3288-AE45-850A-6FEE846E69C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9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0554D260-09A2-C346-B587-68DA3B8C08E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3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CF14DEB-0AEB-9444-BC82-23E8FF7C439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614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AED5BC1-9329-5949-B329-EFF219C4B0C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10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4F10749-14D1-A148-9830-ACCA17085CD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50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C94C3F9-D749-8741-A45B-924F0DF4CE9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9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EB19BCC-07AF-7F42-B07B-2F40A4E2A35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8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871A671E-99B4-2147-BD8D-277064DA0D3A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9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194300"/>
            <a:ext cx="1189038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56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A6CE8A68-E057-F241-A034-0C9CFC73D8B6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2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2301BEB7-66D7-7248-AA67-65F693F8917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5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0D1F99C-4C57-AD4A-B83E-F8DB40856E9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309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1EBC6CA-5C84-1442-9583-11B221DD641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76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44AAE32-7264-3743-857B-D2FA7F32B42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173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F1FC29B-B37F-8C41-9806-1013A8A9303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667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5322009-43DD-DB49-85F7-1D79142669C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579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3058D8A7-14BF-E444-BECE-C22BDDC1418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37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5C72DB-F623-9A4C-A73C-7B337E98EF5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00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0426D6A-B029-1F4C-A309-2E28B96017AE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32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194300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417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2C4ADD4-141A-5F4A-B269-3B5F8D06088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21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DF43B24-B4CA-4B4E-AA4F-5B727ED712F0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445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EF44816-E3B8-904A-99F7-E2663A6A2B1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921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921660E-2F8E-284A-8937-C7DFF6EEFD5D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484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C3BAE2-6B8C-494F-A33C-FF356A58ECC6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98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2349B9E-8FC8-6244-A479-536D94C77EB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284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8A03660-456A-CD48-ACF5-EF333D41660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842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D5976C6-987D-9C4B-9F37-251E0868A3A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36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E9F5BD9-6157-3244-AFE1-4CD0F76AE7D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36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2CD305D1-0577-654E-ABB8-2E51593CF22A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79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875213"/>
            <a:ext cx="118903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 userDrawn="1"/>
        </p:nvSpPr>
        <p:spPr>
          <a:xfrm>
            <a:off x="18256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124575"/>
            <a:ext cx="179387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1892300" y="6124575"/>
            <a:ext cx="97218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427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flipH="1">
            <a:off x="11642725" y="3470275"/>
            <a:ext cx="44450" cy="460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1849438" y="3552825"/>
            <a:ext cx="0" cy="253047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16200000">
            <a:off x="1847850" y="3495676"/>
            <a:ext cx="122237" cy="11906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1898650" y="3494088"/>
            <a:ext cx="97155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49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48E8545-59D8-D14A-8134-A403DDF4782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88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BCF5769F-CD62-9B40-85EA-AE44424A5E4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431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336C05D-F995-CF43-8620-06B605897C07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906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67515B9-EC6D-3845-B1D9-B50763134CC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970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8A33BC7-AA53-2245-A37A-66FEE473544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514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2713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FD52DEF-68D5-7045-AFC0-F735D5E2457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961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84513" y="685800"/>
            <a:ext cx="9107487" cy="1863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 Placeholder 32"/>
          <p:cNvSpPr txBox="1">
            <a:spLocks/>
          </p:cNvSpPr>
          <p:nvPr userDrawn="1"/>
        </p:nvSpPr>
        <p:spPr bwMode="auto">
          <a:xfrm>
            <a:off x="3390900" y="1552575"/>
            <a:ext cx="8801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6" name="Text Placeholder 33"/>
          <p:cNvSpPr txBox="1">
            <a:spLocks/>
          </p:cNvSpPr>
          <p:nvPr userDrawn="1"/>
        </p:nvSpPr>
        <p:spPr bwMode="auto">
          <a:xfrm>
            <a:off x="3390900" y="1049338"/>
            <a:ext cx="69738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700" b="1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85800"/>
            <a:ext cx="2976563" cy="1863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8" name="Picture 15" descr="ICANN_Logo_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55663"/>
            <a:ext cx="1962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6"/>
          <p:cNvGrpSpPr>
            <a:grpSpLocks/>
          </p:cNvGrpSpPr>
          <p:nvPr userDrawn="1"/>
        </p:nvGrpSpPr>
        <p:grpSpPr bwMode="auto">
          <a:xfrm>
            <a:off x="3402013" y="4227513"/>
            <a:ext cx="3416300" cy="366712"/>
            <a:chOff x="5325979" y="4715893"/>
            <a:chExt cx="3416667" cy="365760"/>
          </a:xfrm>
        </p:grpSpPr>
        <p:sp>
          <p:nvSpPr>
            <p:cNvPr id="10" name="Text Placeholder 32"/>
            <p:cNvSpPr txBox="1">
              <a:spLocks/>
            </p:cNvSpPr>
            <p:nvPr/>
          </p:nvSpPr>
          <p:spPr>
            <a:xfrm>
              <a:off x="5792754" y="4734894"/>
              <a:ext cx="2949892" cy="3404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1" name="Picture 18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471589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1"/>
          <p:cNvGrpSpPr>
            <a:grpSpLocks/>
          </p:cNvGrpSpPr>
          <p:nvPr userDrawn="1"/>
        </p:nvGrpSpPr>
        <p:grpSpPr bwMode="auto">
          <a:xfrm>
            <a:off x="3402013" y="4725988"/>
            <a:ext cx="3636962" cy="366712"/>
            <a:chOff x="1235726" y="5571713"/>
            <a:chExt cx="3636602" cy="365760"/>
          </a:xfrm>
        </p:grpSpPr>
        <p:sp>
          <p:nvSpPr>
            <p:cNvPr id="13" name="Text Placeholder 32"/>
            <p:cNvSpPr txBox="1">
              <a:spLocks/>
            </p:cNvSpPr>
            <p:nvPr/>
          </p:nvSpPr>
          <p:spPr>
            <a:xfrm>
              <a:off x="1702405" y="5592296"/>
              <a:ext cx="3169923" cy="33884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linkedin/company/icann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4" name="Picture 2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24"/>
          <p:cNvGrpSpPr>
            <a:grpSpLocks/>
          </p:cNvGrpSpPr>
          <p:nvPr userDrawn="1"/>
        </p:nvGrpSpPr>
        <p:grpSpPr bwMode="auto">
          <a:xfrm>
            <a:off x="3402013" y="2733675"/>
            <a:ext cx="2809875" cy="366713"/>
            <a:chOff x="1235726" y="3073176"/>
            <a:chExt cx="2809587" cy="365760"/>
          </a:xfrm>
        </p:grpSpPr>
        <p:sp>
          <p:nvSpPr>
            <p:cNvPr id="16" name="Text Placeholder 32"/>
            <p:cNvSpPr txBox="1">
              <a:spLocks/>
            </p:cNvSpPr>
            <p:nvPr/>
          </p:nvSpPr>
          <p:spPr>
            <a:xfrm>
              <a:off x="1702403" y="3093760"/>
              <a:ext cx="2342910" cy="33884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7" name="Picture 26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7"/>
          <p:cNvGrpSpPr>
            <a:grpSpLocks/>
          </p:cNvGrpSpPr>
          <p:nvPr userDrawn="1"/>
        </p:nvGrpSpPr>
        <p:grpSpPr bwMode="auto">
          <a:xfrm>
            <a:off x="3402013" y="3232150"/>
            <a:ext cx="3730625" cy="365125"/>
            <a:chOff x="1235727" y="3892739"/>
            <a:chExt cx="3730320" cy="365760"/>
          </a:xfrm>
        </p:grpSpPr>
        <p:sp>
          <p:nvSpPr>
            <p:cNvPr id="19" name="Text Placeholder 32"/>
            <p:cNvSpPr txBox="1">
              <a:spLocks/>
            </p:cNvSpPr>
            <p:nvPr/>
          </p:nvSpPr>
          <p:spPr>
            <a:xfrm>
              <a:off x="1702414" y="3913413"/>
              <a:ext cx="326363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facebook.com/icannorg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0" name="Picture 29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7" y="3892739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38"/>
          <p:cNvGrpSpPr>
            <a:grpSpLocks/>
          </p:cNvGrpSpPr>
          <p:nvPr userDrawn="1"/>
        </p:nvGrpSpPr>
        <p:grpSpPr bwMode="auto">
          <a:xfrm>
            <a:off x="3402013" y="3730625"/>
            <a:ext cx="3636962" cy="365125"/>
            <a:chOff x="1235726" y="4721075"/>
            <a:chExt cx="3636602" cy="365760"/>
          </a:xfrm>
        </p:grpSpPr>
        <p:pic>
          <p:nvPicPr>
            <p:cNvPr id="22" name="Picture 39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4721075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Placeholder 32"/>
            <p:cNvSpPr txBox="1">
              <a:spLocks/>
            </p:cNvSpPr>
            <p:nvPr/>
          </p:nvSpPr>
          <p:spPr>
            <a:xfrm>
              <a:off x="1702405" y="4735388"/>
              <a:ext cx="316992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youtube.com/icannnews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24" name="Group 41"/>
          <p:cNvGrpSpPr>
            <a:grpSpLocks/>
          </p:cNvGrpSpPr>
          <p:nvPr userDrawn="1"/>
        </p:nvGrpSpPr>
        <p:grpSpPr bwMode="auto">
          <a:xfrm>
            <a:off x="3402013" y="5722938"/>
            <a:ext cx="2586037" cy="365125"/>
            <a:chOff x="5325979" y="3073176"/>
            <a:chExt cx="2586167" cy="365760"/>
          </a:xfrm>
        </p:grpSpPr>
        <p:sp>
          <p:nvSpPr>
            <p:cNvPr id="25" name="Text Placeholder 32"/>
            <p:cNvSpPr txBox="1">
              <a:spLocks/>
            </p:cNvSpPr>
            <p:nvPr/>
          </p:nvSpPr>
          <p:spPr>
            <a:xfrm>
              <a:off x="5792727" y="3093849"/>
              <a:ext cx="2119419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6" name="Picture 4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44"/>
          <p:cNvGrpSpPr>
            <a:grpSpLocks/>
          </p:cNvGrpSpPr>
          <p:nvPr userDrawn="1"/>
        </p:nvGrpSpPr>
        <p:grpSpPr bwMode="auto">
          <a:xfrm>
            <a:off x="3402013" y="5224463"/>
            <a:ext cx="3416300" cy="365125"/>
            <a:chOff x="5325979" y="5571713"/>
            <a:chExt cx="3416667" cy="365760"/>
          </a:xfrm>
        </p:grpSpPr>
        <p:sp>
          <p:nvSpPr>
            <p:cNvPr id="28" name="Text Placeholder 32"/>
            <p:cNvSpPr txBox="1">
              <a:spLocks/>
            </p:cNvSpPr>
            <p:nvPr/>
          </p:nvSpPr>
          <p:spPr>
            <a:xfrm>
              <a:off x="5792754" y="5592386"/>
              <a:ext cx="2949892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slideshare/icannpresentations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9" name="Picture 46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4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2921000" y="2425700"/>
            <a:ext cx="84423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1500" b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498475" y="862013"/>
            <a:ext cx="98710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AU" sz="2700" b="1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52705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2422525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0" y="6319838"/>
            <a:ext cx="23876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2505075" y="6319838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 flipH="1">
            <a:off x="11615738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2446338" y="2281238"/>
            <a:ext cx="0" cy="3976687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16200000">
            <a:off x="2445544" y="2221707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505075" y="2220913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1701463" y="6319838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1039813"/>
            <a:ext cx="42878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854325"/>
            <a:ext cx="31496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42899FE2-A8BD-A840-B3BF-6CB1A587BD5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20" name="Oval 19"/>
          <p:cNvSpPr/>
          <p:nvPr userDrawn="1"/>
        </p:nvSpPr>
        <p:spPr>
          <a:xfrm flipH="1">
            <a:off x="11615738" y="2197100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11701463" y="2219325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420624" y="42394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1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F00AB56-E7EC-2F44-BEE3-08432AC09389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2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 userDrawn="1"/>
        </p:nvGrpSpPr>
        <p:grpSpPr bwMode="auto">
          <a:xfrm>
            <a:off x="0" y="2109788"/>
            <a:ext cx="12265025" cy="4759325"/>
            <a:chOff x="0" y="2110371"/>
            <a:chExt cx="9198524" cy="4759071"/>
          </a:xfrm>
        </p:grpSpPr>
        <p:sp>
          <p:nvSpPr>
            <p:cNvPr id="4" name="Freeform 3"/>
            <p:cNvSpPr/>
            <p:nvPr userDrawn="1"/>
          </p:nvSpPr>
          <p:spPr>
            <a:xfrm>
              <a:off x="0" y="2110371"/>
              <a:ext cx="9198524" cy="4759071"/>
            </a:xfrm>
            <a:custGeom>
              <a:avLst/>
              <a:gdLst>
                <a:gd name="connsiteX0" fmla="*/ 0 w 9198524"/>
                <a:gd name="connsiteY0" fmla="*/ 0 h 5515904"/>
                <a:gd name="connsiteX1" fmla="*/ 9198524 w 9198524"/>
                <a:gd name="connsiteY1" fmla="*/ 3014506 h 5515904"/>
                <a:gd name="connsiteX2" fmla="*/ 9198524 w 9198524"/>
                <a:gd name="connsiteY2" fmla="*/ 5477421 h 5515904"/>
                <a:gd name="connsiteX3" fmla="*/ 0 w 9198524"/>
                <a:gd name="connsiteY3" fmla="*/ 5515904 h 5515904"/>
                <a:gd name="connsiteX4" fmla="*/ 0 w 9198524"/>
                <a:gd name="connsiteY4" fmla="*/ 0 h 551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8524" h="5515904">
                  <a:moveTo>
                    <a:pt x="0" y="0"/>
                  </a:moveTo>
                  <a:lnTo>
                    <a:pt x="9198524" y="3014506"/>
                  </a:lnTo>
                  <a:lnTo>
                    <a:pt x="9198524" y="5477421"/>
                  </a:lnTo>
                  <a:lnTo>
                    <a:pt x="0" y="5515904"/>
                  </a:lnTo>
                  <a:cubicBezTo>
                    <a:pt x="4276" y="3685821"/>
                    <a:pt x="8553" y="1855738"/>
                    <a:pt x="0" y="0"/>
                  </a:cubicBezTo>
                  <a:close/>
                </a:path>
              </a:pathLst>
            </a:custGeom>
            <a:solidFill>
              <a:srgbClr val="1768B1">
                <a:alpha val="1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Freeform 4"/>
            <p:cNvSpPr/>
            <p:nvPr userDrawn="1"/>
          </p:nvSpPr>
          <p:spPr>
            <a:xfrm>
              <a:off x="0" y="3175526"/>
              <a:ext cx="9143757" cy="3693916"/>
            </a:xfrm>
            <a:custGeom>
              <a:avLst/>
              <a:gdLst>
                <a:gd name="connsiteX0" fmla="*/ 6029715 w 6029715"/>
                <a:gd name="connsiteY0" fmla="*/ 0 h 6875638"/>
                <a:gd name="connsiteX1" fmla="*/ 6029715 w 6029715"/>
                <a:gd name="connsiteY1" fmla="*/ 6875638 h 6875638"/>
                <a:gd name="connsiteX2" fmla="*/ 0 w 6029715"/>
                <a:gd name="connsiteY2" fmla="*/ 6875638 h 6875638"/>
                <a:gd name="connsiteX3" fmla="*/ 6029715 w 6029715"/>
                <a:gd name="connsiteY3" fmla="*/ 0 h 68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715" h="6875638">
                  <a:moveTo>
                    <a:pt x="6029715" y="0"/>
                  </a:moveTo>
                  <a:lnTo>
                    <a:pt x="6029715" y="6875638"/>
                  </a:lnTo>
                  <a:lnTo>
                    <a:pt x="0" y="6875638"/>
                  </a:lnTo>
                  <a:lnTo>
                    <a:pt x="6029715" y="0"/>
                  </a:lnTo>
                  <a:close/>
                </a:path>
              </a:pathLst>
            </a:custGeom>
            <a:solidFill>
              <a:srgbClr val="1768B1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" name="Picture 14" descr="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122031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102725" y="641508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rgbClr val="FFFFFF"/>
                </a:solidFill>
                <a:ea typeface="Arial" charset="0"/>
                <a:cs typeface="Arial" charset="0"/>
              </a:rPr>
              <a:t>   |   </a:t>
            </a:r>
            <a:fld id="{9B30C630-0188-2749-88C6-A0038318930B}" type="slidenum">
              <a:rPr lang="en-US" altLang="en-US" sz="1400">
                <a:solidFill>
                  <a:srgbClr val="FFFFFF"/>
                </a:solidFill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4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5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4878388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 userDrawn="1"/>
        </p:nvSpPr>
        <p:spPr>
          <a:xfrm>
            <a:off x="1825625" y="6102350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0" y="6124575"/>
            <a:ext cx="179387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892300" y="6124575"/>
            <a:ext cx="97218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 flipH="1">
            <a:off x="11642725" y="6102350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flipH="1">
            <a:off x="11642725" y="3470275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1849438" y="3552825"/>
            <a:ext cx="0" cy="2530475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 userDrawn="1"/>
        </p:nvSpPr>
        <p:spPr>
          <a:xfrm rot="16200000">
            <a:off x="1847850" y="3495676"/>
            <a:ext cx="122237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898650" y="3494088"/>
            <a:ext cx="971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9495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59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89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75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7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83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50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58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43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 Regular" charset="0"/>
                <a:cs typeface="Arial Regular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7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55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829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08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71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4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58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46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2AC7A22-F0D7-574A-83AB-A82FD40602EF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4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99931139-5A4C-7145-A1AD-20532219DD72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4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363"/>
            <a:ext cx="12192000" cy="528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1FFE9BB7-BB75-E848-ABD2-28C6BC596575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2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8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56A81DCD-8A82-3E40-BA06-914994F785B4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pic>
        <p:nvPicPr>
          <p:cNvPr id="1027" name="Picture 20"/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2" r:id="rId2"/>
    <p:sldLayoutId id="2147484223" r:id="rId3"/>
    <p:sldLayoutId id="2147484224" r:id="rId4"/>
    <p:sldLayoutId id="2147484225" r:id="rId5"/>
    <p:sldLayoutId id="2147484221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38" r:id="rId19"/>
    <p:sldLayoutId id="2147484239" r:id="rId20"/>
    <p:sldLayoutId id="2147484240" r:id="rId21"/>
    <p:sldLayoutId id="2147484241" r:id="rId22"/>
    <p:sldLayoutId id="2147484242" r:id="rId23"/>
    <p:sldLayoutId id="2147484243" r:id="rId24"/>
    <p:sldLayoutId id="2147484244" r:id="rId25"/>
    <p:sldLayoutId id="2147484245" r:id="rId26"/>
    <p:sldLayoutId id="2147484246" r:id="rId27"/>
    <p:sldLayoutId id="2147484247" r:id="rId28"/>
    <p:sldLayoutId id="2147484248" r:id="rId29"/>
    <p:sldLayoutId id="2147484249" r:id="rId30"/>
    <p:sldLayoutId id="2147484250" r:id="rId31"/>
    <p:sldLayoutId id="2147484251" r:id="rId32"/>
    <p:sldLayoutId id="2147484252" r:id="rId33"/>
    <p:sldLayoutId id="2147484253" r:id="rId34"/>
    <p:sldLayoutId id="2147484254" r:id="rId35"/>
    <p:sldLayoutId id="2147484255" r:id="rId36"/>
    <p:sldLayoutId id="2147484256" r:id="rId37"/>
    <p:sldLayoutId id="2147484257" r:id="rId38"/>
    <p:sldLayoutId id="2147484258" r:id="rId39"/>
    <p:sldLayoutId id="2147484259" r:id="rId40"/>
    <p:sldLayoutId id="2147484260" r:id="rId41"/>
    <p:sldLayoutId id="2147484261" r:id="rId42"/>
    <p:sldLayoutId id="2147484262" r:id="rId43"/>
    <p:sldLayoutId id="2147484263" r:id="rId44"/>
    <p:sldLayoutId id="2147484264" r:id="rId45"/>
    <p:sldLayoutId id="2147484265" r:id="rId46"/>
    <p:sldLayoutId id="2147484266" r:id="rId47"/>
    <p:sldLayoutId id="2147484267" r:id="rId48"/>
    <p:sldLayoutId id="2147484271" r:id="rId49"/>
    <p:sldLayoutId id="2147484277" r:id="rId50"/>
    <p:sldLayoutId id="2147484278" r:id="rId51"/>
    <p:sldLayoutId id="2147484279" r:id="rId52"/>
    <p:sldLayoutId id="2147484280" r:id="rId53"/>
    <p:sldLayoutId id="2147484282" r:id="rId54"/>
    <p:sldLayoutId id="2147484283" r:id="rId55"/>
    <p:sldLayoutId id="2147484284" r:id="rId56"/>
    <p:sldLayoutId id="2147484287" r:id="rId57"/>
    <p:sldLayoutId id="2147484288" r:id="rId58"/>
    <p:sldLayoutId id="2147484290" r:id="rId59"/>
    <p:sldLayoutId id="2147484291" r:id="rId60"/>
    <p:sldLayoutId id="2147484292" r:id="rId61"/>
    <p:sldLayoutId id="2147484293" r:id="rId62"/>
    <p:sldLayoutId id="2147484294" r:id="rId63"/>
    <p:sldLayoutId id="2147484295" r:id="rId64"/>
    <p:sldLayoutId id="2147484296" r:id="rId65"/>
    <p:sldLayoutId id="2147484297" r:id="rId6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b="1" kern="1200">
          <a:solidFill>
            <a:srgbClr val="0C3459"/>
          </a:solidFill>
          <a:latin typeface="Arial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28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svg"/><Relationship Id="rId3" Type="http://schemas.openxmlformats.org/officeDocument/2006/relationships/image" Target="../media/image28.png"/><Relationship Id="rId7" Type="http://schemas.openxmlformats.org/officeDocument/2006/relationships/image" Target="../media/image40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data.iana.org/TLD/tlds-alpha-by-domain.txt" TargetMode="External"/><Relationship Id="rId4" Type="http://schemas.openxmlformats.org/officeDocument/2006/relationships/hyperlink" Target="https://tools.ietf.org/html/rfc5890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hyperlink" Target="https://uasg.tech/wp-content/uploads/documents/EAI-Software-Test%20Results-UASG030A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documents/UASG028-en-digital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ann.org/resources/pages/second-level-lgr-2015-06-21-e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s://www.icann.org/resources/pages/lgr-toolset-2015-06-21-e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uasg.tech/eai-chec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tiff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21B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30-en-digital.pdf" TargetMode="External"/><Relationship Id="rId5" Type="http://schemas.openxmlformats.org/officeDocument/2006/relationships/hyperlink" Target="https://uasg.tech/wp-content/uploads/documents/UASG007-en-digital.pdf" TargetMode="External"/><Relationship Id="rId10" Type="http://schemas.openxmlformats.org/officeDocument/2006/relationships/hyperlink" Target="https://uasg.tech/wp-content/uploads/documents/UASG028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6-en-digital.pdf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quarter" idx="11"/>
          </p:nvPr>
        </p:nvSpPr>
        <p:spPr>
          <a:xfrm>
            <a:off x="2228478" y="3675379"/>
            <a:ext cx="9295500" cy="799098"/>
          </a:xfrm>
        </p:spPr>
        <p:txBody>
          <a:bodyPr anchor="t">
            <a:normAutofit/>
          </a:bodyPr>
          <a:lstStyle/>
          <a:p>
            <a:r>
              <a:rPr lang="en-US" b="1" dirty="0"/>
              <a:t>UA Day Program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5500" cy="1325563"/>
          </a:xfrm>
        </p:spPr>
        <p:txBody>
          <a:bodyPr>
            <a:normAutofit/>
          </a:bodyPr>
          <a:lstStyle/>
          <a:p>
            <a:r>
              <a:rPr lang="en-US" sz="3100" dirty="0"/>
              <a:t>Supporting Internationalized Email Addresses (EAI) in Email Servers</a:t>
            </a:r>
            <a:endParaRPr lang="en-US" dirty="0"/>
          </a:p>
        </p:txBody>
      </p:sp>
      <p:sp>
        <p:nvSpPr>
          <p:cNvPr id="2" name="Text Placeholder 34">
            <a:extLst>
              <a:ext uri="{FF2B5EF4-FFF2-40B4-BE49-F238E27FC236}">
                <a16:creationId xmlns:a16="http://schemas.microsoft.com/office/drawing/2014/main" id="{40619DEB-83EE-5301-071D-E6FF2E52E2E2}"/>
              </a:ext>
            </a:extLst>
          </p:cNvPr>
          <p:cNvSpPr txBox="1">
            <a:spLocks/>
          </p:cNvSpPr>
          <p:nvPr/>
        </p:nvSpPr>
        <p:spPr>
          <a:xfrm>
            <a:off x="2228478" y="4635484"/>
            <a:ext cx="9295500" cy="7990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r>
              <a:rPr lang="en-US" b="1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25532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057086"/>
            <a:chOff x="6190527" y="830541"/>
            <a:chExt cx="5337770" cy="5057086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385144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394486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393183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Mail storage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74612"/>
              <a:ext cx="17847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MUA: Webmail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266886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MSA for sender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299544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MTA for sender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26310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MTA for recipient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MTA: Spam filter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  <a:stCxn id="89" idx="1"/>
              <a:endCxn id="90" idx="1"/>
            </p:cNvCxnSpPr>
            <p:nvPr/>
          </p:nvCxnSpPr>
          <p:spPr>
            <a:xfrm rot="10800000" flipH="1" flipV="1">
              <a:off x="6552217" y="2850383"/>
              <a:ext cx="6333" cy="2026046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2842344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2850383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9114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911672" y="1744941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Smartphone MUA app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  <a:stCxn id="134" idx="3"/>
              <a:endCxn id="87" idx="3"/>
            </p:cNvCxnSpPr>
            <p:nvPr/>
          </p:nvCxnSpPr>
          <p:spPr>
            <a:xfrm flipH="1">
              <a:off x="11033904" y="1287741"/>
              <a:ext cx="79610" cy="1554603"/>
            </a:xfrm>
            <a:prstGeom prst="curvedConnector3">
              <a:avLst>
                <a:gd name="adj1" fmla="val -28715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Email Components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MUA</a:t>
            </a:r>
            <a:r>
              <a:rPr lang="en-US" sz="2000" dirty="0"/>
              <a:t> – Mail User Agent – Outlook, Thunderbird, Amazon’s shipping backend, Gmail’s webmail subsystem, a web server’s </a:t>
            </a:r>
            <a:r>
              <a:rPr lang="en-US" sz="2000"/>
              <a:t>contact form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MSA</a:t>
            </a:r>
            <a:r>
              <a:rPr lang="en-US" sz="2000" dirty="0"/>
              <a:t> – Mail Submission Agent – Exchange, Postfix, </a:t>
            </a:r>
            <a:r>
              <a:rPr lang="en-US" sz="2000" dirty="0" err="1"/>
              <a:t>Sendgrid</a:t>
            </a:r>
            <a:r>
              <a:rPr lang="en-US" sz="2000" dirty="0"/>
              <a:t>, </a:t>
            </a:r>
            <a:r>
              <a:rPr lang="en-US" sz="2000"/>
              <a:t>AWS 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MTA</a:t>
            </a:r>
            <a:r>
              <a:rPr lang="en-US" sz="2000" dirty="0"/>
              <a:t> – Mail Transfer Agent – Postfix, Exim, Halon, </a:t>
            </a:r>
            <a:r>
              <a:rPr lang="en-US" sz="2000" dirty="0" err="1"/>
              <a:t>Sendgrid</a:t>
            </a:r>
            <a:r>
              <a:rPr lang="en-US" sz="2000" dirty="0"/>
              <a:t>, </a:t>
            </a:r>
            <a:r>
              <a:rPr lang="en-US" sz="2000"/>
              <a:t>AWS 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MDA</a:t>
            </a:r>
            <a:r>
              <a:rPr lang="en-US" sz="2000" dirty="0"/>
              <a:t> – Mail Delivery Agent – part of Gmail and Exchange, parts of Zendesk </a:t>
            </a:r>
          </a:p>
        </p:txBody>
      </p:sp>
    </p:spTree>
    <p:extLst>
      <p:ext uri="{BB962C8B-B14F-4D97-AF65-F5344CB8AC3E}">
        <p14:creationId xmlns:p14="http://schemas.microsoft.com/office/powerpoint/2010/main" val="1651830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Email Components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MUA</a:t>
            </a:r>
            <a:r>
              <a:rPr lang="en-US" sz="2000" dirty="0"/>
              <a:t> – Mail User Agent – Outlook, Thunderbird, Amazon’s shipping backend, Gmail’s webmail subsystem, a web server’s </a:t>
            </a:r>
            <a:r>
              <a:rPr lang="en-US" sz="2000"/>
              <a:t>contact form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MSA</a:t>
            </a:r>
            <a:r>
              <a:rPr lang="en-US" sz="2000" dirty="0"/>
              <a:t> – Mail Submission Agent – Exchange, Postfix, </a:t>
            </a:r>
            <a:r>
              <a:rPr lang="en-US" sz="2000" dirty="0" err="1"/>
              <a:t>Sendgrid</a:t>
            </a:r>
            <a:r>
              <a:rPr lang="en-US" sz="2000" dirty="0"/>
              <a:t>, </a:t>
            </a:r>
            <a:r>
              <a:rPr lang="en-US" sz="2000"/>
              <a:t>AWS 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MTA</a:t>
            </a:r>
            <a:r>
              <a:rPr lang="en-US" sz="2000" dirty="0"/>
              <a:t> – Mail Transfer Agent – Postfix, Exim, Halon, </a:t>
            </a:r>
            <a:r>
              <a:rPr lang="en-US" sz="2000" dirty="0" err="1"/>
              <a:t>Sendgrid</a:t>
            </a:r>
            <a:r>
              <a:rPr lang="en-US" sz="2000" dirty="0"/>
              <a:t>, </a:t>
            </a:r>
            <a:r>
              <a:rPr lang="en-US" sz="2000"/>
              <a:t>AWS 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MDA</a:t>
            </a:r>
            <a:r>
              <a:rPr lang="en-US" sz="2000" dirty="0"/>
              <a:t> – Mail Delivery Agent – part of Gmail and Exchange, parts of Zendesk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411450"/>
            <a:chOff x="6096000" y="695436"/>
            <a:chExt cx="5427880" cy="54114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1437" y="442243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15087" y="2388352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2775" y="2397694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47802" y="2396391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54134" y="442243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91852" y="443177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356107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Mail storage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377820"/>
              <a:ext cx="178476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Smartphone MUA app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270094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MSA for sender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302752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MTA for sender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28384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MTA for recipient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336837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MTA: Spam filter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  <a:stCxn id="51" idx="1"/>
              <a:endCxn id="52" idx="1"/>
            </p:cNvCxnSpPr>
            <p:nvPr/>
          </p:nvCxnSpPr>
          <p:spPr>
            <a:xfrm rot="10800000" flipH="1" flipV="1">
              <a:off x="6547802" y="2853591"/>
              <a:ext cx="6332" cy="2026046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  <a:endCxn id="49" idx="3"/>
            </p:cNvCxnSpPr>
            <p:nvPr/>
          </p:nvCxnSpPr>
          <p:spPr>
            <a:xfrm>
              <a:off x="11029487" y="1292998"/>
              <a:ext cx="12700" cy="1552554"/>
            </a:xfrm>
            <a:prstGeom prst="curvedConnector3">
              <a:avLst>
                <a:gd name="adj1" fmla="val 180000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2845552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2853591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487963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487963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02841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787468" y="1792335"/>
              <a:ext cx="190761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Web server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55646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Web browser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944566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695081" y="1799184"/>
              <a:ext cx="178476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MUA: Contact form software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932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5093164"/>
          </a:xfrm>
        </p:spPr>
        <p:txBody>
          <a:bodyPr/>
          <a:lstStyle/>
          <a:p>
            <a:r>
              <a:rPr lang="en-US" sz="2400" dirty="0"/>
              <a:t>What is EAI?</a:t>
            </a:r>
          </a:p>
          <a:p>
            <a:pPr lvl="1"/>
            <a:r>
              <a:rPr lang="en-US" sz="2400" dirty="0"/>
              <a:t>Having UTF8 support for:</a:t>
            </a:r>
          </a:p>
          <a:p>
            <a:pPr lvl="2"/>
            <a:r>
              <a:rPr lang="en-US" sz="2400" dirty="0"/>
              <a:t>M</a:t>
            </a:r>
            <a:r>
              <a:rPr lang="en-US" sz="2400"/>
              <a:t>ailbox </a:t>
            </a:r>
            <a:r>
              <a:rPr lang="en-US" sz="2400" dirty="0"/>
              <a:t>name (before the @ </a:t>
            </a:r>
            <a:r>
              <a:rPr lang="en-US" sz="2400"/>
              <a:t>sign)</a:t>
            </a:r>
            <a:endParaRPr lang="en-US" sz="2400" dirty="0"/>
          </a:p>
          <a:p>
            <a:pPr lvl="2"/>
            <a:r>
              <a:rPr lang="en-US" sz="2400" dirty="0"/>
              <a:t>D</a:t>
            </a:r>
            <a:r>
              <a:rPr lang="en-US" sz="2400"/>
              <a:t>omain </a:t>
            </a:r>
            <a:r>
              <a:rPr lang="en-US" sz="2400" dirty="0"/>
              <a:t>name (after the @ </a:t>
            </a:r>
            <a:r>
              <a:rPr lang="en-US" sz="2400"/>
              <a:t>sign)</a:t>
            </a:r>
            <a:endParaRPr lang="en-US" sz="2400" dirty="0"/>
          </a:p>
          <a:p>
            <a:r>
              <a:rPr lang="en-US" sz="2400" dirty="0"/>
              <a:t>What is not EAI?</a:t>
            </a:r>
          </a:p>
          <a:p>
            <a:pPr lvl="1"/>
            <a:r>
              <a:rPr lang="en-US" sz="2400" dirty="0"/>
              <a:t>Having UTF8 support in:</a:t>
            </a:r>
          </a:p>
          <a:p>
            <a:pPr lvl="2"/>
            <a:r>
              <a:rPr lang="en-US" sz="2400"/>
              <a:t>Subject line</a:t>
            </a:r>
            <a:endParaRPr lang="en-US" sz="2400" dirty="0"/>
          </a:p>
          <a:p>
            <a:pPr lvl="2"/>
            <a:r>
              <a:rPr lang="en-US" sz="2400"/>
              <a:t>Address comments</a:t>
            </a:r>
            <a:endParaRPr lang="en-US" sz="2400" dirty="0"/>
          </a:p>
          <a:p>
            <a:pPr lvl="2"/>
            <a:r>
              <a:rPr lang="en-US" sz="2400" dirty="0"/>
              <a:t>Message body</a:t>
            </a:r>
          </a:p>
          <a:p>
            <a:pPr lvl="1"/>
            <a:r>
              <a:rPr lang="en-US" sz="2400" dirty="0"/>
              <a:t>MIME provides all these in </a:t>
            </a:r>
            <a:r>
              <a:rPr lang="en-US" sz="2400"/>
              <a:t>conventional mail</a:t>
            </a:r>
            <a:endParaRPr lang="en-US" sz="2400" dirty="0"/>
          </a:p>
          <a:p>
            <a:pPr lvl="1"/>
            <a:r>
              <a:rPr lang="en-US" sz="2400" dirty="0"/>
              <a:t>Use of any character set other </a:t>
            </a:r>
            <a:r>
              <a:rPr lang="en-US" sz="2400"/>
              <a:t>than UTF-8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Address Internationalization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6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0B304-9556-704B-91E5-9AF44BAD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829" y="1089357"/>
            <a:ext cx="5625032" cy="177376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9754" y="937384"/>
            <a:ext cx="6984008" cy="5433435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No EAI support </a:t>
            </a:r>
            <a:r>
              <a:rPr lang="en-US" sz="2400" dirty="0">
                <a:solidFill>
                  <a:schemeClr val="tx1"/>
                </a:solidFill>
              </a:rPr>
              <a:t>- O</a:t>
            </a:r>
            <a:r>
              <a:rPr lang="en-US" sz="2400" dirty="0"/>
              <a:t>nly ASCII email addresses supported by the tools and services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Level 1 </a:t>
            </a:r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Can exchange email with EAI addresses</a:t>
            </a:r>
          </a:p>
          <a:p>
            <a:pPr lvl="1"/>
            <a:r>
              <a:rPr lang="en-US" sz="2400" dirty="0"/>
              <a:t>Receive email from an EAI address</a:t>
            </a:r>
          </a:p>
          <a:p>
            <a:pPr lvl="1"/>
            <a:r>
              <a:rPr lang="en-US" sz="2400" dirty="0"/>
              <a:t>Send email to an EAI address</a:t>
            </a:r>
          </a:p>
          <a:p>
            <a:pPr lvl="1"/>
            <a:r>
              <a:rPr lang="en-US" sz="2400" dirty="0"/>
              <a:t>Cannot create mailbox and domain name in UTF8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Level 2 </a:t>
            </a:r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/>
              <a:t> Level 1 + can create EAI addresses</a:t>
            </a:r>
          </a:p>
          <a:p>
            <a:pPr lvl="1"/>
            <a:r>
              <a:rPr lang="en-US" sz="2400" dirty="0"/>
              <a:t>Receive email from an EAI address</a:t>
            </a:r>
          </a:p>
          <a:p>
            <a:pPr lvl="1"/>
            <a:r>
              <a:rPr lang="en-US" sz="2400" dirty="0"/>
              <a:t>Send email to an EAI address</a:t>
            </a:r>
          </a:p>
          <a:p>
            <a:pPr lvl="1"/>
            <a:r>
              <a:rPr lang="en-US" sz="2400" dirty="0"/>
              <a:t>Create mailbox and domain name in UTF8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EAI Implementation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en-US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63887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5" y="1015806"/>
            <a:ext cx="10910923" cy="476922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Applications present Internationalized Domain Names (IDNs) and Email Address Internationalization (EAI) to users in the following encoding format(s):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ASCII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UTF-8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UTF-16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UTF-32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Some of the above</a:t>
            </a:r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1</a:t>
            </a:r>
          </a:p>
        </p:txBody>
      </p:sp>
    </p:spTree>
    <p:extLst>
      <p:ext uri="{BB962C8B-B14F-4D97-AF65-F5344CB8AC3E}">
        <p14:creationId xmlns:p14="http://schemas.microsoft.com/office/powerpoint/2010/main" val="391255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Is </a:t>
            </a:r>
            <a:r>
              <a:rPr lang="en-US" altLang="ja-JP" sz="2400" dirty="0">
                <a:solidFill>
                  <a:srgbClr val="FF0000"/>
                </a:solidFill>
              </a:rPr>
              <a:t>.</a:t>
            </a:r>
            <a:r>
              <a:rPr lang="en-US" altLang="ja-JP" sz="2400" dirty="0" err="1">
                <a:solidFill>
                  <a:srgbClr val="FF0000"/>
                </a:solidFill>
              </a:rPr>
              <a:t>ieee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a valid Top Level Domain? </a:t>
            </a:r>
            <a:r>
              <a:rPr lang="en-US" sz="1800" dirty="0"/>
              <a:t> </a:t>
            </a:r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2</a:t>
            </a:r>
          </a:p>
        </p:txBody>
      </p:sp>
    </p:spTree>
    <p:extLst>
      <p:ext uri="{BB962C8B-B14F-4D97-AF65-F5344CB8AC3E}">
        <p14:creationId xmlns:p14="http://schemas.microsoft.com/office/powerpoint/2010/main" val="317892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en-US" dirty="0"/>
              <a:t>Configuring for EAI</a:t>
            </a:r>
          </a:p>
        </p:txBody>
      </p:sp>
    </p:spTree>
    <p:extLst>
      <p:ext uri="{BB962C8B-B14F-4D97-AF65-F5344CB8AC3E}">
        <p14:creationId xmlns:p14="http://schemas.microsoft.com/office/powerpoint/2010/main" val="399095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7295" y="1075766"/>
            <a:ext cx="10682514" cy="4769222"/>
          </a:xfrm>
        </p:spPr>
        <p:txBody>
          <a:bodyPr/>
          <a:lstStyle/>
          <a:p>
            <a:r>
              <a:rPr lang="en-US" sz="2400" dirty="0"/>
              <a:t>Normalize Unicode (UTF-8) string before processing, storing, etc. For IDNs use </a:t>
            </a:r>
            <a:r>
              <a:rPr lang="en-US" sz="2400" dirty="0">
                <a:hlinkClick r:id="rId3"/>
              </a:rPr>
              <a:t>NFC form</a:t>
            </a:r>
            <a:r>
              <a:rPr lang="en-US" sz="2400" dirty="0"/>
              <a:t>: e + ` (</a:t>
            </a:r>
            <a:r>
              <a:rPr lang="en-US" sz="2400" dirty="0" err="1"/>
              <a:t>è</a:t>
            </a:r>
            <a:r>
              <a:rPr lang="en-US" sz="2400" dirty="0"/>
              <a:t>: U+0065 U+0300)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/>
              <a:t>è</a:t>
            </a:r>
            <a:r>
              <a:rPr lang="en-US" sz="2400" dirty="0"/>
              <a:t> (U+00E8).</a:t>
            </a:r>
          </a:p>
          <a:p>
            <a:r>
              <a:rPr lang="en-US" sz="2400" dirty="0"/>
              <a:t>Support both </a:t>
            </a:r>
            <a:r>
              <a:rPr lang="en-US" sz="2400" dirty="0">
                <a:hlinkClick r:id="rId4"/>
              </a:rPr>
              <a:t>representations of IDN labels</a:t>
            </a:r>
            <a:r>
              <a:rPr lang="en-US" sz="2400" dirty="0"/>
              <a:t>: U-label and A-label. U-Label is used for displaying and comparing; A-label for processing:</a:t>
            </a:r>
          </a:p>
          <a:p>
            <a:pPr lvl="1"/>
            <a:r>
              <a:rPr lang="en-US" sz="2400" dirty="0" err="1"/>
              <a:t>exâmple</a:t>
            </a:r>
            <a:r>
              <a:rPr lang="en-US" sz="2400" dirty="0"/>
              <a:t> =&gt; </a:t>
            </a:r>
            <a:r>
              <a:rPr lang="en-US" sz="2400" dirty="0" err="1"/>
              <a:t>exmple-xta</a:t>
            </a:r>
            <a:r>
              <a:rPr lang="en-US" sz="2400" dirty="0"/>
              <a:t> =&gt; xn-</a:t>
            </a:r>
            <a:r>
              <a:rPr lang="en-US" sz="2400"/>
              <a:t>-exmple-xta</a:t>
            </a:r>
            <a:endParaRPr lang="en-US" sz="2400" dirty="0"/>
          </a:p>
          <a:p>
            <a:r>
              <a:rPr lang="en-US" sz="2400" dirty="0"/>
              <a:t>Always use IDNA2008, not the older </a:t>
            </a:r>
            <a:r>
              <a:rPr lang="en-US" sz="2400"/>
              <a:t>IDNA2003 version</a:t>
            </a:r>
            <a:endParaRPr lang="en-US" sz="2400" dirty="0"/>
          </a:p>
          <a:p>
            <a:r>
              <a:rPr lang="en-US" sz="2400" dirty="0"/>
              <a:t>Do not use code/libraries that have a static list of top-level domains (TLDs) as these change often. See </a:t>
            </a:r>
            <a:r>
              <a:rPr lang="en-US" sz="2400" dirty="0">
                <a:hlinkClick r:id="rId5"/>
              </a:rPr>
              <a:t>IANA list for TLDs</a:t>
            </a:r>
            <a:r>
              <a:rPr lang="en-US" sz="2400" dirty="0"/>
              <a:t>, with regular updates.</a:t>
            </a:r>
          </a:p>
          <a:p>
            <a:r>
              <a:rPr lang="en-US" sz="2400" dirty="0"/>
              <a:t>Do not use regex for user input validation of internationalized identifiers. Use IDNA2008 libraries for IDN; EAI local part may be difficult to validate.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Prerequisites </a:t>
            </a:r>
            <a:r>
              <a:rPr lang="en-US" dirty="0"/>
              <a:t>for Setting up EAI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8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2"/>
          <p:cNvSpPr/>
          <p:nvPr/>
        </p:nvSpPr>
        <p:spPr>
          <a:xfrm>
            <a:off x="451298" y="1016451"/>
            <a:ext cx="10566472" cy="4409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lnSpcReduction="10000"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When sending email to </a:t>
            </a:r>
            <a:r>
              <a:rPr lang="en-US" sz="2400" spc="-1" dirty="0" err="1">
                <a:solidFill>
                  <a:srgbClr val="000000"/>
                </a:solidFill>
                <a:latin typeface="Arial"/>
              </a:rPr>
              <a:t>user@example.com</a:t>
            </a:r>
            <a:r>
              <a:rPr lang="en-US" sz="2400" spc="-1" dirty="0">
                <a:solidFill>
                  <a:srgbClr val="000000"/>
                </a:solidFill>
                <a:latin typeface="Arial"/>
              </a:rPr>
              <a:t>, the method to find the destination email server is by querying the DNS for the MX records of </a:t>
            </a:r>
            <a:r>
              <a:rPr lang="en-US" sz="2400" spc="-1">
                <a:solidFill>
                  <a:srgbClr val="000000"/>
                </a:solidFill>
                <a:latin typeface="Arial"/>
              </a:rPr>
              <a:t>the domain</a:t>
            </a:r>
            <a:endParaRPr lang="en-ZA" sz="2400" spc="-1" dirty="0">
              <a:latin typeface="Arial"/>
            </a:endParaRP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For example, the MX records for </a:t>
            </a:r>
            <a:r>
              <a:rPr lang="en-US" sz="2400" spc="-1" dirty="0" err="1">
                <a:solidFill>
                  <a:srgbClr val="000000"/>
                </a:solidFill>
                <a:latin typeface="Arial"/>
              </a:rPr>
              <a:t>example.com</a:t>
            </a:r>
            <a:r>
              <a:rPr lang="en-US" sz="2400" spc="-1" dirty="0">
                <a:solidFill>
                  <a:srgbClr val="000000"/>
                </a:solidFill>
                <a:latin typeface="Arial"/>
              </a:rPr>
              <a:t> could be:</a:t>
            </a:r>
            <a:endParaRPr lang="en-ZA" sz="2400" spc="-1" dirty="0">
              <a:latin typeface="Arial"/>
            </a:endParaRP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MX 10 server1.example.com</a:t>
            </a:r>
            <a:endParaRPr lang="en-ZA" sz="2400" spc="-1" dirty="0">
              <a:latin typeface="Arial"/>
            </a:endParaRP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MX 10 server2.example.com</a:t>
            </a:r>
            <a:endParaRPr lang="en-ZA" sz="2400" spc="-1" dirty="0">
              <a:latin typeface="Arial"/>
            </a:endParaRP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MX 20 server3.example.com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en-US" sz="2400" spc="-1" dirty="0">
                <a:solidFill>
                  <a:srgbClr val="000000"/>
                </a:solidFill>
              </a:rPr>
              <a:t>The sender email server would then try connecting to either server1 or server2 since they have same priority (10). If none respond, it would then try server3 since it has a lower priority (20).</a:t>
            </a:r>
            <a:endParaRPr lang="en-ZA" sz="2400" spc="-1" dirty="0"/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</a:rPr>
              <a:t>The higher number means </a:t>
            </a:r>
            <a:r>
              <a:rPr lang="en-US" sz="2400" spc="-1">
                <a:solidFill>
                  <a:srgbClr val="000000"/>
                </a:solidFill>
              </a:rPr>
              <a:t>lower priority</a:t>
            </a:r>
            <a:endParaRPr lang="en-ZA" sz="2400" spc="-1" dirty="0"/>
          </a:p>
          <a:p>
            <a:pPr marL="341280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400" spc="-1" dirty="0">
              <a:latin typeface="Arial"/>
            </a:endParaRPr>
          </a:p>
          <a:p>
            <a:pPr>
              <a:spcBef>
                <a:spcPts val="2001"/>
              </a:spcBef>
            </a:pPr>
            <a:endParaRPr lang="en-ZA" sz="2400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8A6AC-4A3B-B34B-961B-9E5DE60A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98" y="0"/>
            <a:ext cx="10847122" cy="450663"/>
          </a:xfrm>
        </p:spPr>
        <p:txBody>
          <a:bodyPr/>
          <a:lstStyle/>
          <a:p>
            <a:r>
              <a:rPr lang="en-US" spc="-1" dirty="0"/>
              <a:t>Email: How To Find the Destination Server</a:t>
            </a:r>
            <a:br>
              <a:rPr lang="en-ZA" spc="-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6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en-US" dirty="0"/>
              <a:t>Introduction to Email Address Internationalization </a:t>
            </a:r>
          </a:p>
        </p:txBody>
      </p:sp>
    </p:spTree>
    <p:extLst>
      <p:ext uri="{BB962C8B-B14F-4D97-AF65-F5344CB8AC3E}">
        <p14:creationId xmlns:p14="http://schemas.microsoft.com/office/powerpoint/2010/main" val="391188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Email Protocol Changes for 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6130" y="1480534"/>
            <a:ext cx="10805055" cy="4418241"/>
          </a:xfrm>
        </p:spPr>
        <p:txBody>
          <a:bodyPr>
            <a:normAutofit/>
          </a:bodyPr>
          <a:lstStyle/>
          <a:p>
            <a:r>
              <a:rPr lang="en-US" sz="2400" dirty="0"/>
              <a:t>SMTP:</a:t>
            </a:r>
          </a:p>
          <a:p>
            <a:pPr lvl="1"/>
            <a:r>
              <a:rPr lang="en-US" sz="2400" dirty="0"/>
              <a:t>Is augmented to </a:t>
            </a:r>
            <a:r>
              <a:rPr lang="en-US" sz="2400"/>
              <a:t>support EAI</a:t>
            </a:r>
            <a:endParaRPr lang="en-US" sz="2400" dirty="0"/>
          </a:p>
          <a:p>
            <a:pPr lvl="1"/>
            <a:r>
              <a:rPr lang="en-US" sz="2400" dirty="0"/>
              <a:t>Has a signaling flag (SMTPUTF8) to specify support </a:t>
            </a:r>
            <a:r>
              <a:rPr lang="en-US" sz="2400"/>
              <a:t>of EAI</a:t>
            </a:r>
            <a:endParaRPr lang="en-US" sz="2400" dirty="0"/>
          </a:p>
          <a:p>
            <a:pPr lvl="1"/>
            <a:r>
              <a:rPr lang="en-US" sz="2400" dirty="0"/>
              <a:t>All SMTP servers in the path must support EAI to successfully deliver </a:t>
            </a:r>
            <a:r>
              <a:rPr lang="en-US" sz="2400"/>
              <a:t>the email</a:t>
            </a:r>
            <a:endParaRPr lang="en-US" sz="2400" dirty="0"/>
          </a:p>
          <a:p>
            <a:r>
              <a:rPr lang="en-US" sz="2400" dirty="0"/>
              <a:t>POP/IMAP:</a:t>
            </a:r>
          </a:p>
          <a:p>
            <a:pPr lvl="1"/>
            <a:r>
              <a:rPr lang="en-US" sz="2400" dirty="0"/>
              <a:t>Are augmented to properly </a:t>
            </a:r>
            <a:r>
              <a:rPr lang="en-US" sz="2400"/>
              <a:t>support EAI</a:t>
            </a:r>
            <a:endParaRPr lang="en-US" sz="2400" dirty="0"/>
          </a:p>
          <a:p>
            <a:pPr lvl="1"/>
            <a:r>
              <a:rPr lang="en-US" sz="2400" dirty="0"/>
              <a:t>Have a signaling flag to specify support </a:t>
            </a:r>
            <a:r>
              <a:rPr lang="en-US" sz="2400"/>
              <a:t>of EAI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010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SMTPUTF8 Example</a:t>
            </a:r>
          </a:p>
        </p:txBody>
      </p:sp>
      <p:sp>
        <p:nvSpPr>
          <p:cNvPr id="7" name="Google Shape;152;p28">
            <a:extLst>
              <a:ext uri="{FF2B5EF4-FFF2-40B4-BE49-F238E27FC236}">
                <a16:creationId xmlns:a16="http://schemas.microsoft.com/office/drawing/2014/main" id="{D7096F23-3519-524C-A045-D22EC642F5D2}"/>
              </a:ext>
            </a:extLst>
          </p:cNvPr>
          <p:cNvSpPr txBox="1">
            <a:spLocks/>
          </p:cNvSpPr>
          <p:nvPr/>
        </p:nvSpPr>
        <p:spPr>
          <a:xfrm>
            <a:off x="1675719" y="235158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/>
              <a:t>S: &lt;connect&gt;</a:t>
            </a:r>
            <a:br>
              <a:rPr lang="en-US" sz="2400" dirty="0"/>
            </a:br>
            <a:r>
              <a:rPr lang="en-US" sz="2400" dirty="0"/>
              <a:t>R: 220 </a:t>
            </a:r>
            <a:r>
              <a:rPr lang="en-US" sz="2400" dirty="0" err="1"/>
              <a:t>receive.net</a:t>
            </a:r>
            <a:r>
              <a:rPr lang="en-US" sz="2400" dirty="0"/>
              <a:t> ESMTP </a:t>
            </a:r>
            <a:br>
              <a:rPr lang="en-US" sz="2400" dirty="0"/>
            </a:br>
            <a:r>
              <a:rPr lang="en-US" sz="2400" dirty="0"/>
              <a:t>S: EHLO </a:t>
            </a:r>
            <a:r>
              <a:rPr lang="en-US" sz="2400" dirty="0" err="1"/>
              <a:t>sender.org</a:t>
            </a:r>
            <a:br>
              <a:rPr lang="en-US" sz="2400" dirty="0"/>
            </a:br>
            <a:r>
              <a:rPr lang="en-US" sz="2400" dirty="0"/>
              <a:t>R: 250-8BITMIME</a:t>
            </a:r>
            <a:br>
              <a:rPr lang="en-US" sz="2400" dirty="0"/>
            </a:br>
            <a:r>
              <a:rPr lang="en-US" sz="2400" dirty="0"/>
              <a:t>R: 250-</a:t>
            </a:r>
            <a:r>
              <a:rPr lang="en-US" sz="2400" b="1" u="sng" dirty="0"/>
              <a:t>SMTPUTF8</a:t>
            </a:r>
            <a:br>
              <a:rPr lang="en-US" sz="2400" dirty="0"/>
            </a:br>
            <a:r>
              <a:rPr lang="en-US" sz="2400" dirty="0"/>
              <a:t>R: 250 PIPELINING</a:t>
            </a:r>
            <a:br>
              <a:rPr lang="en-US" sz="2400" dirty="0"/>
            </a:br>
            <a:r>
              <a:rPr lang="en-US" sz="2400" dirty="0"/>
              <a:t>S: MAIL FROM:&lt;</a:t>
            </a:r>
            <a:r>
              <a:rPr lang="ja-JP" altLang="en-US" sz="2400"/>
              <a:t>猫王</a:t>
            </a:r>
            <a:r>
              <a:rPr lang="en-US" altLang="ja-JP" sz="2400" dirty="0"/>
              <a:t>@</a:t>
            </a:r>
            <a:r>
              <a:rPr lang="ja-JP" altLang="en-US" sz="2400"/>
              <a:t>普遍接受</a:t>
            </a:r>
            <a:r>
              <a:rPr lang="en-US" altLang="ja-JP" sz="2400" dirty="0"/>
              <a:t>-</a:t>
            </a:r>
            <a:r>
              <a:rPr lang="ja-JP" altLang="en-US" sz="2400"/>
              <a:t>测试</a:t>
            </a:r>
            <a:r>
              <a:rPr lang="en-US" altLang="ja-JP" sz="2400" dirty="0"/>
              <a:t>.</a:t>
            </a:r>
            <a:r>
              <a:rPr lang="ja-JP" altLang="en-US" sz="2400"/>
              <a:t>世界</a:t>
            </a:r>
            <a:r>
              <a:rPr lang="en-US" altLang="ja-JP" sz="2400" dirty="0"/>
              <a:t>&gt; </a:t>
            </a:r>
            <a:r>
              <a:rPr lang="en-US" sz="2400" b="1" u="sng" dirty="0"/>
              <a:t>SMTPUTF8</a:t>
            </a:r>
            <a:br>
              <a:rPr lang="en-US" sz="2400" dirty="0"/>
            </a:br>
            <a:r>
              <a:rPr lang="en-US" sz="2400" dirty="0"/>
              <a:t>R: 250 Sender accepted</a:t>
            </a:r>
            <a:br>
              <a:rPr lang="en-US" sz="2400" dirty="0"/>
            </a:br>
            <a:r>
              <a:rPr lang="en-US" sz="2400" dirty="0"/>
              <a:t>S:RCPT TO:&lt;</a:t>
            </a:r>
            <a:r>
              <a:rPr lang="en-US" sz="2400" u="sng" dirty="0">
                <a:solidFill>
                  <a:schemeClr val="hlink"/>
                </a:solidFill>
                <a:hlinkClick r:id="rId2"/>
              </a:rPr>
              <a:t>ray@receive.net</a:t>
            </a:r>
            <a:r>
              <a:rPr lang="en-US" sz="2400" dirty="0"/>
              <a:t>&gt;</a:t>
            </a:r>
            <a:br>
              <a:rPr lang="en-US" sz="2400" dirty="0"/>
            </a:br>
            <a:r>
              <a:rPr lang="en-US" sz="2400" dirty="0"/>
              <a:t>R:250 Recipient accepted</a:t>
            </a:r>
          </a:p>
        </p:txBody>
      </p:sp>
      <p:pic>
        <p:nvPicPr>
          <p:cNvPr id="8" name="Google Shape;105;p21">
            <a:extLst>
              <a:ext uri="{FF2B5EF4-FFF2-40B4-BE49-F238E27FC236}">
                <a16:creationId xmlns:a16="http://schemas.microsoft.com/office/drawing/2014/main" id="{E6215851-1351-6548-A455-F6B9E450B9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635" y="766061"/>
            <a:ext cx="10012111" cy="1221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D44670A7-1002-914E-956D-E6CFB1249F2E}"/>
              </a:ext>
            </a:extLst>
          </p:cNvPr>
          <p:cNvSpPr txBox="1"/>
          <p:nvPr/>
        </p:nvSpPr>
        <p:spPr>
          <a:xfrm>
            <a:off x="5060773" y="1015575"/>
            <a:ext cx="6549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cs typeface="Source Sans Pro"/>
              </a:rPr>
              <a:t>SMTP</a:t>
            </a:r>
            <a:endParaRPr lang="en-US" sz="1200" dirty="0">
              <a:cs typeface="Source Sans Pro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A62F375F-E3F7-A444-8083-A2F1E7EAC0A4}"/>
              </a:ext>
            </a:extLst>
          </p:cNvPr>
          <p:cNvSpPr txBox="1"/>
          <p:nvPr/>
        </p:nvSpPr>
        <p:spPr>
          <a:xfrm>
            <a:off x="4384473" y="1750535"/>
            <a:ext cx="197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cs typeface="Source Sans Pro"/>
              </a:rPr>
              <a:t>S</a:t>
            </a: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D06650EA-0FCB-FB45-A217-1D7944F8CEE0}"/>
              </a:ext>
            </a:extLst>
          </p:cNvPr>
          <p:cNvSpPr txBox="1"/>
          <p:nvPr/>
        </p:nvSpPr>
        <p:spPr>
          <a:xfrm>
            <a:off x="6110293" y="1772050"/>
            <a:ext cx="2224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cs typeface="Source Sans Pro"/>
              </a:rPr>
              <a:t>R</a:t>
            </a: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50F99B0B-389D-CC4D-9A9A-B6CB3A3EED56}"/>
              </a:ext>
            </a:extLst>
          </p:cNvPr>
          <p:cNvSpPr txBox="1"/>
          <p:nvPr/>
        </p:nvSpPr>
        <p:spPr>
          <a:xfrm>
            <a:off x="3646098" y="2256735"/>
            <a:ext cx="47592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cs typeface="Source Sans Pro"/>
              </a:rPr>
              <a:t>Server S forwarding an email to server R</a:t>
            </a: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7A5F845F-E997-2340-B4B5-50F8082E5EC4}"/>
              </a:ext>
            </a:extLst>
          </p:cNvPr>
          <p:cNvSpPr txBox="1"/>
          <p:nvPr/>
        </p:nvSpPr>
        <p:spPr>
          <a:xfrm>
            <a:off x="6613146" y="2811355"/>
            <a:ext cx="45015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cs typeface="Source Sans Pro"/>
              </a:rPr>
              <a:t>Specific SMTPUTF8 Signaling (EAI support)</a:t>
            </a:r>
          </a:p>
        </p:txBody>
      </p:sp>
      <p:cxnSp>
        <p:nvCxnSpPr>
          <p:cNvPr id="14" name="Connecteur droit avec flèche 8">
            <a:extLst>
              <a:ext uri="{FF2B5EF4-FFF2-40B4-BE49-F238E27FC236}">
                <a16:creationId xmlns:a16="http://schemas.microsoft.com/office/drawing/2014/main" id="{E1B32064-B380-DC43-B87A-85C7218C4E0F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579852" y="2949855"/>
            <a:ext cx="2033294" cy="185093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0">
            <a:extLst>
              <a:ext uri="{FF2B5EF4-FFF2-40B4-BE49-F238E27FC236}">
                <a16:creationId xmlns:a16="http://schemas.microsoft.com/office/drawing/2014/main" id="{957E5E97-96AA-0E4A-A3FA-21737884A431}"/>
              </a:ext>
            </a:extLst>
          </p:cNvPr>
          <p:cNvCxnSpPr>
            <a:cxnSpLocks/>
          </p:cNvCxnSpPr>
          <p:nvPr/>
        </p:nvCxnSpPr>
        <p:spPr>
          <a:xfrm flipH="1">
            <a:off x="4563763" y="3196289"/>
            <a:ext cx="4039268" cy="8634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4">
            <a:extLst>
              <a:ext uri="{FF2B5EF4-FFF2-40B4-BE49-F238E27FC236}">
                <a16:creationId xmlns:a16="http://schemas.microsoft.com/office/drawing/2014/main" id="{669484D7-2998-6348-ACB6-DF8EA4FCA917}"/>
              </a:ext>
            </a:extLst>
          </p:cNvPr>
          <p:cNvCxnSpPr>
            <a:cxnSpLocks/>
          </p:cNvCxnSpPr>
          <p:nvPr/>
        </p:nvCxnSpPr>
        <p:spPr>
          <a:xfrm>
            <a:off x="8603032" y="3196288"/>
            <a:ext cx="260883" cy="140042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92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SMTPUTF8 Example</a:t>
            </a:r>
          </a:p>
        </p:txBody>
      </p:sp>
      <p:sp>
        <p:nvSpPr>
          <p:cNvPr id="7" name="Google Shape;158;p29">
            <a:extLst>
              <a:ext uri="{FF2B5EF4-FFF2-40B4-BE49-F238E27FC236}">
                <a16:creationId xmlns:a16="http://schemas.microsoft.com/office/drawing/2014/main" id="{F96B6563-0B4B-CC42-A279-A05D786FAD10}"/>
              </a:ext>
            </a:extLst>
          </p:cNvPr>
          <p:cNvSpPr txBox="1">
            <a:spLocks/>
          </p:cNvSpPr>
          <p:nvPr/>
        </p:nvSpPr>
        <p:spPr>
          <a:xfrm>
            <a:off x="1835700" y="1214894"/>
            <a:ext cx="8520600" cy="4417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S:DATA</a:t>
            </a:r>
            <a:br>
              <a:rPr lang="en-US" sz="2400" dirty="0"/>
            </a:br>
            <a:r>
              <a:rPr lang="en-US" sz="2400" dirty="0"/>
              <a:t>R:354 Send your message</a:t>
            </a:r>
            <a:br>
              <a:rPr lang="en-US" sz="2400" dirty="0"/>
            </a:br>
            <a:r>
              <a:rPr lang="en-US" sz="2400" dirty="0" err="1"/>
              <a:t>S:From</a:t>
            </a:r>
            <a:r>
              <a:rPr lang="en-US" sz="2400" dirty="0"/>
              <a:t>: </a:t>
            </a:r>
            <a:r>
              <a:rPr lang="ja-JP" altLang="en-US" sz="2400"/>
              <a:t>猫王 </a:t>
            </a:r>
            <a:r>
              <a:rPr lang="en-US" altLang="ja-JP" sz="2400" dirty="0"/>
              <a:t>&lt;</a:t>
            </a:r>
            <a:r>
              <a:rPr lang="ja-JP" altLang="en-US" sz="2400"/>
              <a:t>猫王</a:t>
            </a:r>
            <a:r>
              <a:rPr lang="en-US" altLang="ja-JP" sz="2400" dirty="0"/>
              <a:t>@</a:t>
            </a:r>
            <a:r>
              <a:rPr lang="ja-JP" altLang="en-US" sz="2400"/>
              <a:t>普遍接受</a:t>
            </a:r>
            <a:r>
              <a:rPr lang="en-US" altLang="ja-JP" sz="2400" dirty="0"/>
              <a:t>-</a:t>
            </a:r>
            <a:r>
              <a:rPr lang="ja-JP" altLang="en-US" sz="2400"/>
              <a:t>测试</a:t>
            </a:r>
            <a:r>
              <a:rPr lang="en-US" altLang="ja-JP" sz="2400" dirty="0"/>
              <a:t>.</a:t>
            </a:r>
            <a:r>
              <a:rPr lang="ja-JP" altLang="en-US" sz="2400"/>
              <a:t>世界</a:t>
            </a:r>
            <a:r>
              <a:rPr lang="en-US" altLang="ja-JP" sz="2400" dirty="0"/>
              <a:t>&gt;</a:t>
            </a:r>
            <a:br>
              <a:rPr lang="en-US" altLang="ja-JP" sz="2400" dirty="0"/>
            </a:br>
            <a:r>
              <a:rPr lang="en-US" sz="2400" dirty="0" err="1"/>
              <a:t>S:To</a:t>
            </a:r>
            <a:r>
              <a:rPr lang="en-US" sz="2400" dirty="0"/>
              <a:t>: </a:t>
            </a:r>
            <a:r>
              <a:rPr lang="en-US" sz="2400" u="sng" dirty="0">
                <a:solidFill>
                  <a:schemeClr val="hlink"/>
                </a:solidFill>
                <a:hlinkClick r:id="rId2"/>
              </a:rPr>
              <a:t>ray@receive.net</a:t>
            </a:r>
            <a:br>
              <a:rPr lang="en-US" sz="2400" dirty="0"/>
            </a:br>
            <a:r>
              <a:rPr lang="en-US" sz="2400" dirty="0" err="1"/>
              <a:t>S:Subject</a:t>
            </a:r>
            <a:r>
              <a:rPr lang="en-US" sz="2400" dirty="0"/>
              <a:t>: </a:t>
            </a:r>
            <a:r>
              <a:rPr lang="ja-JP" altLang="en-US" sz="2400"/>
              <a:t>我们要吃午饭吗</a:t>
            </a:r>
            <a:r>
              <a:rPr lang="en-US" altLang="ja-JP" sz="2400" dirty="0"/>
              <a:t>?</a:t>
            </a:r>
            <a:br>
              <a:rPr lang="en-US" altLang="ja-JP" sz="2400" dirty="0"/>
            </a:br>
            <a:r>
              <a:rPr lang="en-US" sz="2400" dirty="0"/>
              <a:t>S:</a:t>
            </a:r>
            <a:br>
              <a:rPr lang="en-US" sz="2400" dirty="0"/>
            </a:br>
            <a:r>
              <a:rPr lang="en-US" sz="2400" dirty="0" err="1"/>
              <a:t>S:How</a:t>
            </a:r>
            <a:r>
              <a:rPr lang="en-US" sz="2400" dirty="0"/>
              <a:t> about lunch at 12:30?</a:t>
            </a:r>
            <a:br>
              <a:rPr lang="en-US" sz="2400" dirty="0"/>
            </a:br>
            <a:r>
              <a:rPr lang="en-US" sz="2400" dirty="0"/>
              <a:t>S:.</a:t>
            </a:r>
            <a:br>
              <a:rPr lang="en-US" sz="2400" dirty="0"/>
            </a:br>
            <a:r>
              <a:rPr lang="en-US" sz="2400" dirty="0"/>
              <a:t>R:250 Message accepted 389dck343fg34 </a:t>
            </a:r>
            <a:br>
              <a:rPr lang="en-US" sz="2400" dirty="0"/>
            </a:br>
            <a:r>
              <a:rPr lang="en-US" sz="2400" dirty="0"/>
              <a:t>S:QUIT</a:t>
            </a:r>
            <a:br>
              <a:rPr lang="en-US" sz="2400" dirty="0"/>
            </a:br>
            <a:r>
              <a:rPr lang="en-US" sz="2400" dirty="0"/>
              <a:t>R:221 Sayonara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/>
          </a:p>
        </p:txBody>
      </p:sp>
      <p:sp>
        <p:nvSpPr>
          <p:cNvPr id="9" name="Google Shape;160;p29">
            <a:extLst>
              <a:ext uri="{FF2B5EF4-FFF2-40B4-BE49-F238E27FC236}">
                <a16:creationId xmlns:a16="http://schemas.microsoft.com/office/drawing/2014/main" id="{2EACC933-2FC3-DA4A-A8FE-B6FCB4380FE3}"/>
              </a:ext>
            </a:extLst>
          </p:cNvPr>
          <p:cNvSpPr/>
          <p:nvPr/>
        </p:nvSpPr>
        <p:spPr>
          <a:xfrm>
            <a:off x="7552050" y="2073729"/>
            <a:ext cx="447600" cy="1753742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61;p29">
            <a:extLst>
              <a:ext uri="{FF2B5EF4-FFF2-40B4-BE49-F238E27FC236}">
                <a16:creationId xmlns:a16="http://schemas.microsoft.com/office/drawing/2014/main" id="{391FAE28-59EB-124B-B86F-CCFE714F9478}"/>
              </a:ext>
            </a:extLst>
          </p:cNvPr>
          <p:cNvSpPr txBox="1"/>
          <p:nvPr/>
        </p:nvSpPr>
        <p:spPr>
          <a:xfrm>
            <a:off x="8129625" y="2721250"/>
            <a:ext cx="2096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" dirty="0"/>
              <a:t>Email </a:t>
            </a:r>
            <a:r>
              <a:rPr lang="fr" dirty="0" err="1"/>
              <a:t>itself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370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2"/>
          <p:cNvSpPr/>
          <p:nvPr/>
        </p:nvSpPr>
        <p:spPr>
          <a:xfrm>
            <a:off x="934496" y="3909701"/>
            <a:ext cx="9873411" cy="22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Mix is also very common</a:t>
            </a:r>
            <a:r>
              <a:rPr lang="en-US" sz="2000" spc="-1">
                <a:solidFill>
                  <a:srgbClr val="000000"/>
                </a:solidFill>
                <a:latin typeface="Arial"/>
              </a:rPr>
              <a:t>: email 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software for one user, web email for </a:t>
            </a:r>
            <a:r>
              <a:rPr lang="en-US" sz="2000" spc="-1">
                <a:solidFill>
                  <a:srgbClr val="000000"/>
                </a:solidFill>
                <a:latin typeface="Arial"/>
              </a:rPr>
              <a:t>other user</a:t>
            </a:r>
            <a:endParaRPr lang="en-ZA" sz="2000" spc="-1" dirty="0">
              <a:latin typeface="Arial"/>
            </a:endParaRP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Mail server is the MTA; the source and destination servers are MSA and MDA</a:t>
            </a:r>
            <a:r>
              <a:rPr lang="en-US" sz="2000" spc="-1">
                <a:solidFill>
                  <a:srgbClr val="000000"/>
                </a:solidFill>
                <a:latin typeface="Arial"/>
              </a:rPr>
              <a:t>, respectively</a:t>
            </a:r>
            <a:endParaRPr lang="en-ZA" sz="2000" spc="-1" dirty="0">
              <a:latin typeface="Arial"/>
            </a:endParaRP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Mail User Client can be on desktop, laptop, </a:t>
            </a:r>
            <a:r>
              <a:rPr lang="en-US" sz="2000" spc="-1">
                <a:solidFill>
                  <a:srgbClr val="000000"/>
                </a:solidFill>
                <a:latin typeface="Arial"/>
              </a:rPr>
              <a:t>or mobile</a:t>
            </a:r>
            <a:endParaRPr lang="en-ZA" sz="2000" spc="-1" dirty="0">
              <a:latin typeface="Arial"/>
            </a:endParaRPr>
          </a:p>
        </p:txBody>
      </p:sp>
      <p:pic>
        <p:nvPicPr>
          <p:cNvPr id="402" name="Google Shape;117;p23"/>
          <p:cNvPicPr/>
          <p:nvPr/>
        </p:nvPicPr>
        <p:blipFill>
          <a:blip r:embed="rId2"/>
          <a:stretch/>
        </p:blipFill>
        <p:spPr>
          <a:xfrm>
            <a:off x="1749537" y="1078661"/>
            <a:ext cx="6323760" cy="780480"/>
          </a:xfrm>
          <a:prstGeom prst="rect">
            <a:avLst/>
          </a:prstGeom>
          <a:ln>
            <a:noFill/>
          </a:ln>
        </p:spPr>
      </p:pic>
      <p:pic>
        <p:nvPicPr>
          <p:cNvPr id="403" name="Google Shape;119;p23"/>
          <p:cNvPicPr/>
          <p:nvPr/>
        </p:nvPicPr>
        <p:blipFill>
          <a:blip r:embed="rId3"/>
          <a:stretch/>
        </p:blipFill>
        <p:spPr>
          <a:xfrm>
            <a:off x="1749537" y="2447741"/>
            <a:ext cx="6323760" cy="780480"/>
          </a:xfrm>
          <a:prstGeom prst="rect">
            <a:avLst/>
          </a:prstGeom>
          <a:ln>
            <a:noFill/>
          </a:ln>
        </p:spPr>
      </p:pic>
      <p:sp>
        <p:nvSpPr>
          <p:cNvPr id="404" name="CustomShape 3"/>
          <p:cNvSpPr/>
          <p:nvPr/>
        </p:nvSpPr>
        <p:spPr>
          <a:xfrm>
            <a:off x="3225897" y="1923221"/>
            <a:ext cx="395676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>
                <a:solidFill>
                  <a:srgbClr val="0A1F24"/>
                </a:solidFill>
                <a:latin typeface="Arial"/>
                <a:ea typeface="DejaVu Sans"/>
              </a:rPr>
              <a:t>Using email software for both users.</a:t>
            </a:r>
            <a:endParaRPr lang="en-ZA" spc="-1">
              <a:latin typeface="Arial"/>
            </a:endParaRPr>
          </a:p>
        </p:txBody>
      </p:sp>
      <p:sp>
        <p:nvSpPr>
          <p:cNvPr id="405" name="CustomShape 4"/>
          <p:cNvSpPr/>
          <p:nvPr/>
        </p:nvSpPr>
        <p:spPr>
          <a:xfrm>
            <a:off x="3552057" y="3292301"/>
            <a:ext cx="330444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>
                <a:solidFill>
                  <a:srgbClr val="0A1F24"/>
                </a:solidFill>
                <a:latin typeface="Arial"/>
                <a:ea typeface="DejaVu Sans"/>
              </a:rPr>
              <a:t>Using web email for both users.</a:t>
            </a:r>
            <a:endParaRPr lang="en-ZA" spc="-1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5EBC8-1F34-BE42-BD3C-EC478A23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" dirty="0"/>
              <a:t>Email Delivery Path</a:t>
            </a:r>
            <a:br>
              <a:rPr lang="en-ZA" spc="-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85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2"/>
          <p:cNvSpPr/>
          <p:nvPr/>
        </p:nvSpPr>
        <p:spPr>
          <a:xfrm>
            <a:off x="420625" y="1076411"/>
            <a:ext cx="11406614" cy="45448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 lnSpcReduction="20000"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Each user of an email communication chooses his own email environment/software/</a:t>
            </a:r>
            <a:r>
              <a:rPr lang="en-US" sz="2400" spc="-1">
                <a:solidFill>
                  <a:srgbClr val="000000"/>
                </a:solidFill>
                <a:latin typeface="Arial"/>
              </a:rPr>
              <a:t>setup independently</a:t>
            </a:r>
            <a:endParaRPr lang="en-ZA" sz="2400" spc="-1" dirty="0">
              <a:latin typeface="Arial"/>
            </a:endParaRP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The sender does not know the receiver email environment, meaning:</a:t>
            </a:r>
            <a:endParaRPr lang="en-ZA" sz="2400" spc="-1" dirty="0">
              <a:latin typeface="Arial"/>
            </a:endParaRP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The sender does not know which protocols are used to </a:t>
            </a:r>
            <a:r>
              <a:rPr lang="en-US" sz="2400" spc="-1">
                <a:solidFill>
                  <a:srgbClr val="000000"/>
                </a:solidFill>
                <a:latin typeface="Arial"/>
              </a:rPr>
              <a:t>deliver email</a:t>
            </a:r>
            <a:endParaRPr lang="en-ZA" sz="2400" spc="-1" dirty="0">
              <a:latin typeface="Arial"/>
            </a:endParaRP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The sender does not know if the receiver email supports </a:t>
            </a:r>
            <a:r>
              <a:rPr lang="en-US" sz="2400" spc="-1">
                <a:solidFill>
                  <a:srgbClr val="000000"/>
                </a:solidFill>
                <a:latin typeface="Arial"/>
              </a:rPr>
              <a:t>some features</a:t>
            </a:r>
            <a:endParaRPr lang="en-US" sz="2400" spc="-1" dirty="0">
              <a:solidFill>
                <a:srgbClr val="000000"/>
              </a:solidFill>
              <a:latin typeface="Arial"/>
            </a:endParaRP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en-US" sz="2400" spc="-1" dirty="0">
                <a:solidFill>
                  <a:srgbClr val="000000"/>
                </a:solidFill>
              </a:rPr>
              <a:t>The delivery goes through a chain of </a:t>
            </a:r>
            <a:r>
              <a:rPr lang="en-US" sz="2400" spc="-1">
                <a:solidFill>
                  <a:srgbClr val="000000"/>
                </a:solidFill>
              </a:rPr>
              <a:t>email servers</a:t>
            </a:r>
            <a:endParaRPr lang="en-ZA" sz="2400" spc="-1" dirty="0"/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</a:rPr>
              <a:t>The number of email servers </a:t>
            </a:r>
            <a:r>
              <a:rPr lang="en-US" sz="2400" spc="-1">
                <a:solidFill>
                  <a:srgbClr val="000000"/>
                </a:solidFill>
              </a:rPr>
              <a:t>is unknown</a:t>
            </a:r>
            <a:endParaRPr lang="en-ZA" sz="2400" spc="-1" dirty="0"/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</a:rPr>
              <a:t>The actual chain of servers:</a:t>
            </a:r>
            <a:endParaRPr lang="en-ZA" sz="2400" spc="-1" dirty="0"/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</a:rPr>
              <a:t>Is unknown at </a:t>
            </a:r>
            <a:r>
              <a:rPr lang="en-US" sz="2400" spc="-1">
                <a:solidFill>
                  <a:srgbClr val="000000"/>
                </a:solidFill>
              </a:rPr>
              <a:t>the beginning</a:t>
            </a:r>
            <a:endParaRPr lang="en-ZA" sz="2400" spc="-1" dirty="0"/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</a:rPr>
              <a:t>May change for any subsequent </a:t>
            </a:r>
            <a:r>
              <a:rPr lang="en-US" sz="2400" spc="-1">
                <a:solidFill>
                  <a:srgbClr val="000000"/>
                </a:solidFill>
              </a:rPr>
              <a:t>email sent</a:t>
            </a:r>
            <a:endParaRPr lang="en-ZA" sz="2400" spc="-1" dirty="0"/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</a:rPr>
              <a:t>The features supported by each email server is unknown to the path or from </a:t>
            </a:r>
            <a:r>
              <a:rPr lang="en-US" sz="2400" spc="-1">
                <a:solidFill>
                  <a:srgbClr val="000000"/>
                </a:solidFill>
              </a:rPr>
              <a:t>the sender</a:t>
            </a:r>
            <a:endParaRPr lang="en-ZA" sz="2400" spc="-1" dirty="0"/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spc="-1" dirty="0">
                <a:solidFill>
                  <a:srgbClr val="000000"/>
                </a:solidFill>
              </a:rPr>
              <a:t>Features are only discovered one hop at a time (i.e. the next </a:t>
            </a:r>
            <a:r>
              <a:rPr lang="en-US" sz="2400" spc="-1">
                <a:solidFill>
                  <a:srgbClr val="000000"/>
                </a:solidFill>
              </a:rPr>
              <a:t>hop)</a:t>
            </a:r>
            <a:endParaRPr lang="en-ZA" sz="2400" spc="-1" dirty="0"/>
          </a:p>
          <a:p>
            <a:pPr marL="341280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400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E554-67A1-BA42-8308-0B53C7E6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" dirty="0"/>
              <a:t>Email Delivery Path Considerations</a:t>
            </a:r>
            <a:br>
              <a:rPr lang="en-ZA" spc="-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8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Protocol Changes, Delivery Path Considerations</a:t>
            </a:r>
          </a:p>
        </p:txBody>
      </p:sp>
      <p:sp>
        <p:nvSpPr>
          <p:cNvPr id="11" name="Google Shape;197;p35">
            <a:extLst>
              <a:ext uri="{FF2B5EF4-FFF2-40B4-BE49-F238E27FC236}">
                <a16:creationId xmlns:a16="http://schemas.microsoft.com/office/drawing/2014/main" id="{840CABAC-C641-E543-ADCE-041500BA9A46}"/>
              </a:ext>
            </a:extLst>
          </p:cNvPr>
          <p:cNvSpPr txBox="1">
            <a:spLocks/>
          </p:cNvSpPr>
          <p:nvPr/>
        </p:nvSpPr>
        <p:spPr>
          <a:xfrm>
            <a:off x="1645079" y="3429000"/>
            <a:ext cx="8520600" cy="2500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To send and receive an email with EAI: </a:t>
            </a:r>
          </a:p>
          <a:p>
            <a:pPr lvl="1">
              <a:spcBef>
                <a:spcPts val="0"/>
              </a:spcBef>
            </a:pPr>
            <a:r>
              <a:rPr lang="en-US" sz="2400" u="sng" dirty="0"/>
              <a:t>All email parties involved in the delivery path have to be updated for </a:t>
            </a:r>
            <a:r>
              <a:rPr lang="en-US" sz="2400" u="sng"/>
              <a:t>EAI support</a:t>
            </a:r>
            <a:endParaRPr lang="en-US" sz="2400" u="sng" dirty="0"/>
          </a:p>
          <a:p>
            <a:pPr lvl="1">
              <a:spcBef>
                <a:spcPts val="0"/>
              </a:spcBef>
            </a:pPr>
            <a:r>
              <a:rPr lang="en-US" sz="2400" dirty="0"/>
              <a:t>If a single SMTP server in the path does not support EAI, then the email is </a:t>
            </a:r>
            <a:r>
              <a:rPr lang="en-US" sz="2400"/>
              <a:t>not delivered</a:t>
            </a:r>
            <a:endParaRPr lang="en-US" sz="2400" dirty="0"/>
          </a:p>
        </p:txBody>
      </p:sp>
      <p:pic>
        <p:nvPicPr>
          <p:cNvPr id="12" name="Google Shape;198;p35">
            <a:extLst>
              <a:ext uri="{FF2B5EF4-FFF2-40B4-BE49-F238E27FC236}">
                <a16:creationId xmlns:a16="http://schemas.microsoft.com/office/drawing/2014/main" id="{B8EC4275-6E1D-0049-ACDA-517A944686A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972" y="928255"/>
            <a:ext cx="10805055" cy="13468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necteur droit avec flèche 6">
            <a:extLst>
              <a:ext uri="{FF2B5EF4-FFF2-40B4-BE49-F238E27FC236}">
                <a16:creationId xmlns:a16="http://schemas.microsoft.com/office/drawing/2014/main" id="{2A128F3D-612C-C340-8A21-7E84B01055A9}"/>
              </a:ext>
            </a:extLst>
          </p:cNvPr>
          <p:cNvCxnSpPr>
            <a:cxnSpLocks/>
          </p:cNvCxnSpPr>
          <p:nvPr/>
        </p:nvCxnSpPr>
        <p:spPr>
          <a:xfrm flipH="1" flipV="1">
            <a:off x="2402541" y="1977080"/>
            <a:ext cx="2779059" cy="1346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9">
            <a:extLst>
              <a:ext uri="{FF2B5EF4-FFF2-40B4-BE49-F238E27FC236}">
                <a16:creationId xmlns:a16="http://schemas.microsoft.com/office/drawing/2014/main" id="{FAB2C844-A96E-1D47-8735-C1A6438CBD7C}"/>
              </a:ext>
            </a:extLst>
          </p:cNvPr>
          <p:cNvCxnSpPr>
            <a:cxnSpLocks/>
          </p:cNvCxnSpPr>
          <p:nvPr/>
        </p:nvCxnSpPr>
        <p:spPr>
          <a:xfrm flipH="1" flipV="1">
            <a:off x="4141694" y="1977079"/>
            <a:ext cx="1039906" cy="1346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1">
            <a:extLst>
              <a:ext uri="{FF2B5EF4-FFF2-40B4-BE49-F238E27FC236}">
                <a16:creationId xmlns:a16="http://schemas.microsoft.com/office/drawing/2014/main" id="{66FF3126-3FF3-EE41-AEAA-C0AA1FA15C64}"/>
              </a:ext>
            </a:extLst>
          </p:cNvPr>
          <p:cNvCxnSpPr>
            <a:cxnSpLocks/>
          </p:cNvCxnSpPr>
          <p:nvPr/>
        </p:nvCxnSpPr>
        <p:spPr>
          <a:xfrm flipV="1">
            <a:off x="5181600" y="1977081"/>
            <a:ext cx="827902" cy="1346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3">
            <a:extLst>
              <a:ext uri="{FF2B5EF4-FFF2-40B4-BE49-F238E27FC236}">
                <a16:creationId xmlns:a16="http://schemas.microsoft.com/office/drawing/2014/main" id="{4770A288-13F5-4F41-8451-AE4B7D5BE500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2635624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936452A-6FCC-FF45-A507-DAB7A29652C1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4805082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66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Protocol Changes, Delivery Path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0980" y="1488858"/>
            <a:ext cx="9788920" cy="4543747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What happens when one email (SMTP) server in the path does not support EAI?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The last server trying to send to the next hop:</a:t>
            </a:r>
          </a:p>
          <a:p>
            <a:pPr lvl="2">
              <a:lnSpc>
                <a:spcPct val="114000"/>
              </a:lnSpc>
            </a:pPr>
            <a:r>
              <a:rPr lang="en-US" sz="2400" dirty="0"/>
              <a:t>Sends back to the sender user a report of unable </a:t>
            </a:r>
            <a:r>
              <a:rPr lang="en-US" sz="2400"/>
              <a:t>to deliver</a:t>
            </a:r>
            <a:endParaRPr lang="en-US" sz="2400" dirty="0"/>
          </a:p>
          <a:p>
            <a:pPr lvl="2">
              <a:lnSpc>
                <a:spcPct val="114000"/>
              </a:lnSpc>
            </a:pPr>
            <a:r>
              <a:rPr lang="en-US" sz="2400" dirty="0"/>
              <a:t>Drops </a:t>
            </a:r>
            <a:r>
              <a:rPr lang="en-US" sz="2400"/>
              <a:t>the email</a:t>
            </a:r>
            <a:endParaRPr lang="en-US" sz="2400" dirty="0"/>
          </a:p>
          <a:p>
            <a:pPr lvl="1">
              <a:lnSpc>
                <a:spcPct val="114000"/>
              </a:lnSpc>
            </a:pPr>
            <a:r>
              <a:rPr lang="en-US" sz="2400" dirty="0"/>
              <a:t>Similar to reports that a sender receives when an email address does </a:t>
            </a:r>
            <a:r>
              <a:rPr lang="en-US" sz="2400"/>
              <a:t>not exist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595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Additional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34659" y="1273629"/>
            <a:ext cx="10391020" cy="4735285"/>
          </a:xfrm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dirty="0"/>
              <a:t>Case folding: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sz="2400" dirty="0"/>
              <a:t>In ASCII, email users expect the equivalence of lowercase and uppercase. For example, </a:t>
            </a:r>
            <a:r>
              <a:rPr lang="en-US" sz="2400" dirty="0" err="1"/>
              <a:t>PETER@example.com</a:t>
            </a:r>
            <a:r>
              <a:rPr lang="en-US" sz="2400" dirty="0"/>
              <a:t> and </a:t>
            </a:r>
            <a:r>
              <a:rPr lang="en-US" sz="2400" dirty="0" err="1"/>
              <a:t>peter@example.com</a:t>
            </a:r>
            <a:r>
              <a:rPr lang="en-US" sz="2400" dirty="0"/>
              <a:t> will be delivered to the </a:t>
            </a:r>
            <a:r>
              <a:rPr lang="en-US" sz="2400"/>
              <a:t>same mailbox</a:t>
            </a:r>
            <a:endParaRPr lang="en-US" sz="2400" dirty="0"/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sz="2400" dirty="0"/>
              <a:t>Typically for EAI, such case folding functionality is not automatically implemented in most </a:t>
            </a:r>
            <a:r>
              <a:rPr lang="en-US" sz="2400"/>
              <a:t>EAI-ready software</a:t>
            </a:r>
            <a:endParaRPr lang="en-US" sz="24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dirty="0"/>
              <a:t>SPAM: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sz="2400" dirty="0"/>
              <a:t>EAI emails may be considered as spam by spam filtering software even when proper SPF/DKIM records </a:t>
            </a:r>
            <a:r>
              <a:rPr lang="en-US" sz="2400"/>
              <a:t>are enabled</a:t>
            </a:r>
            <a:endParaRPr lang="en-US" sz="24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dirty="0"/>
              <a:t>Software/Services: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sz="2400" dirty="0"/>
              <a:t>Not every server/client software and services </a:t>
            </a:r>
            <a:r>
              <a:rPr lang="en-US" sz="2400"/>
              <a:t>support EAI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0634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en-US" sz="3600" dirty="0"/>
              <a:t>EAI Support by Email Tools and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7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EAI Support by Email Tools and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40351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See detailed testing results in </a:t>
            </a:r>
            <a:r>
              <a:rPr lang="en-US" sz="2000" dirty="0">
                <a:hlinkClick r:id="rId4"/>
              </a:rPr>
              <a:t>UASG030A: EAI Software Test Results</a:t>
            </a:r>
            <a:endParaRPr lang="en-US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Universal Acceptance of Domain Names and Emails</a:t>
            </a:r>
            <a:endParaRPr lang="en-S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1536174"/>
            <a:ext cx="103273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domain names and email addresses work in all software applications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  <a:p>
            <a:pPr algn="ctr">
              <a:buSzPct val="75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Promote consumer choice, improve competition, and provide broader access to end 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B50C-EDBD-8641-99F1-BC6C9BF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255C7D-13CB-134D-8DFF-BD06822A13DC}"/>
              </a:ext>
            </a:extLst>
          </p:cNvPr>
          <p:cNvGrpSpPr/>
          <p:nvPr/>
        </p:nvGrpSpPr>
        <p:grpSpPr>
          <a:xfrm>
            <a:off x="1566121" y="2781269"/>
            <a:ext cx="9048332" cy="1295462"/>
            <a:chOff x="1927228" y="5269981"/>
            <a:chExt cx="7921353" cy="9765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A148-1189-604C-915D-FD1B81715167}"/>
                </a:ext>
              </a:extLst>
            </p:cNvPr>
            <p:cNvGrpSpPr/>
            <p:nvPr/>
          </p:nvGrpSpPr>
          <p:grpSpPr>
            <a:xfrm>
              <a:off x="1927228" y="5273672"/>
              <a:ext cx="1302251" cy="972822"/>
              <a:chOff x="820555" y="1643185"/>
              <a:chExt cx="2011680" cy="164416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53B0FFF-D62B-BA42-9EA7-DEF0A2F5543A}"/>
                  </a:ext>
                </a:extLst>
              </p:cNvPr>
              <p:cNvSpPr/>
              <p:nvPr/>
            </p:nvSpPr>
            <p:spPr>
              <a:xfrm>
                <a:off x="820555" y="283543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Accept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509CDC-38A5-3E44-BA9F-0B43F0AB76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26" name="Picture 25" descr="ua-capability-icons_wht_Accept.png">
                <a:extLst>
                  <a:ext uri="{FF2B5EF4-FFF2-40B4-BE49-F238E27FC236}">
                    <a16:creationId xmlns:a16="http://schemas.microsoft.com/office/drawing/2014/main" id="{A3FC9F62-C8A6-104F-A7BF-5D02A5953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29E730-3E39-8049-B0C6-604B4668396D}"/>
                </a:ext>
              </a:extLst>
            </p:cNvPr>
            <p:cNvGrpSpPr/>
            <p:nvPr/>
          </p:nvGrpSpPr>
          <p:grpSpPr>
            <a:xfrm>
              <a:off x="3582203" y="5273672"/>
              <a:ext cx="1314106" cy="967039"/>
              <a:chOff x="3554360" y="1646720"/>
              <a:chExt cx="2029993" cy="163438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F8FD134-8EFA-D841-8A37-364D64D4E4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10E1AF-5059-4948-88FF-11A20D84E186}"/>
                  </a:ext>
                </a:extLst>
              </p:cNvPr>
              <p:cNvSpPr/>
              <p:nvPr/>
            </p:nvSpPr>
            <p:spPr>
              <a:xfrm>
                <a:off x="3572673" y="2829201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Validate</a:t>
                </a:r>
              </a:p>
            </p:txBody>
          </p:sp>
          <p:pic>
            <p:nvPicPr>
              <p:cNvPr id="23" name="Picture 22" descr="ua-capability-icons_wht_Validate.png">
                <a:extLst>
                  <a:ext uri="{FF2B5EF4-FFF2-40B4-BE49-F238E27FC236}">
                    <a16:creationId xmlns:a16="http://schemas.microsoft.com/office/drawing/2014/main" id="{BB8C988F-291A-784C-A6A5-AED620465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3E800B-2439-F042-A9FC-FFF438C6D884}"/>
                </a:ext>
              </a:extLst>
            </p:cNvPr>
            <p:cNvGrpSpPr/>
            <p:nvPr/>
          </p:nvGrpSpPr>
          <p:grpSpPr>
            <a:xfrm>
              <a:off x="6892153" y="5269981"/>
              <a:ext cx="1302251" cy="968544"/>
              <a:chOff x="6331693" y="1643185"/>
              <a:chExt cx="2011680" cy="163693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9C5217-5055-A349-A69E-4CEEE0144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09AF5EA-C7F7-8949-BAE7-999C4072E6A1}"/>
                  </a:ext>
                </a:extLst>
              </p:cNvPr>
              <p:cNvSpPr/>
              <p:nvPr/>
            </p:nvSpPr>
            <p:spPr>
              <a:xfrm>
                <a:off x="6331693" y="282820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Store</a:t>
                </a:r>
              </a:p>
            </p:txBody>
          </p:sp>
          <p:pic>
            <p:nvPicPr>
              <p:cNvPr id="20" name="Picture 19" descr="ua-capability-icons_wht_Store.png">
                <a:extLst>
                  <a:ext uri="{FF2B5EF4-FFF2-40B4-BE49-F238E27FC236}">
                    <a16:creationId xmlns:a16="http://schemas.microsoft.com/office/drawing/2014/main" id="{55AEF64D-1014-CA43-92AC-C28675F72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E7A928-6B2B-D149-9E3D-E8D67BAD1CF9}"/>
                </a:ext>
              </a:extLst>
            </p:cNvPr>
            <p:cNvGrpSpPr/>
            <p:nvPr/>
          </p:nvGrpSpPr>
          <p:grpSpPr>
            <a:xfrm>
              <a:off x="5237178" y="5269981"/>
              <a:ext cx="1302251" cy="970730"/>
              <a:chOff x="2202899" y="3852184"/>
              <a:chExt cx="2011680" cy="164062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AF2BE2-43A4-CC42-A89A-9361309A68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2A64C5-D2D2-0641-8BFE-7A7EEF8B4300}"/>
                  </a:ext>
                </a:extLst>
              </p:cNvPr>
              <p:cNvSpPr/>
              <p:nvPr/>
            </p:nvSpPr>
            <p:spPr>
              <a:xfrm>
                <a:off x="2202899" y="5040903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Process</a:t>
                </a:r>
              </a:p>
            </p:txBody>
          </p:sp>
          <p:pic>
            <p:nvPicPr>
              <p:cNvPr id="17" name="Picture 16" descr="ua-capability-icons_wht_Process.png">
                <a:extLst>
                  <a:ext uri="{FF2B5EF4-FFF2-40B4-BE49-F238E27FC236}">
                    <a16:creationId xmlns:a16="http://schemas.microsoft.com/office/drawing/2014/main" id="{9C85F0AF-F102-FF46-A99C-175B877B4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E2B7F1-96BF-4F43-891A-7B4E2B3C1DA2}"/>
                </a:ext>
              </a:extLst>
            </p:cNvPr>
            <p:cNvGrpSpPr/>
            <p:nvPr/>
          </p:nvGrpSpPr>
          <p:grpSpPr>
            <a:xfrm>
              <a:off x="8546330" y="5275764"/>
              <a:ext cx="1302251" cy="970730"/>
              <a:chOff x="4943583" y="3852184"/>
              <a:chExt cx="2011680" cy="164062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1BFDF30-349B-E24F-AB98-84F90FEDAA7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EF55CE9-2650-AA40-8961-6407A9809694}"/>
                  </a:ext>
                </a:extLst>
              </p:cNvPr>
              <p:cNvSpPr/>
              <p:nvPr/>
            </p:nvSpPr>
            <p:spPr>
              <a:xfrm>
                <a:off x="4946287" y="5040903"/>
                <a:ext cx="2008976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Display</a:t>
                </a:r>
              </a:p>
            </p:txBody>
          </p:sp>
          <p:pic>
            <p:nvPicPr>
              <p:cNvPr id="14" name="Picture 13" descr="ua-capability-icons_wht_Display.png">
                <a:extLst>
                  <a:ext uri="{FF2B5EF4-FFF2-40B4-BE49-F238E27FC236}">
                    <a16:creationId xmlns:a16="http://schemas.microsoft.com/office/drawing/2014/main" id="{5335CEBD-96A7-1D48-9F7D-294B56A75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6139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en-US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4141649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For Email Address Internationalization (EAI) </a:t>
            </a:r>
            <a:r>
              <a:rPr lang="en-US" sz="2000"/>
              <a:t>to work, </a:t>
            </a:r>
            <a:r>
              <a:rPr lang="en-US" sz="2000" dirty="0"/>
              <a:t>MTAs should support SMTPUTF8 </a:t>
            </a:r>
            <a:r>
              <a:rPr lang="en-US" sz="2000"/>
              <a:t>signaling flag.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- True or False? 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3</a:t>
            </a:r>
          </a:p>
        </p:txBody>
      </p:sp>
    </p:spTree>
    <p:extLst>
      <p:ext uri="{BB962C8B-B14F-4D97-AF65-F5344CB8AC3E}">
        <p14:creationId xmlns:p14="http://schemas.microsoft.com/office/powerpoint/2010/main" val="99629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Which of the following statement(s) are </a:t>
            </a:r>
            <a:r>
              <a:rPr lang="en-US" sz="2000" i="1" dirty="0"/>
              <a:t>True</a:t>
            </a:r>
            <a:r>
              <a:rPr lang="en-US" sz="2000" dirty="0"/>
              <a:t> when sending and receiving an email with EAI:  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All email parties/nodes involved in the delivery path have to be updated for </a:t>
            </a:r>
            <a:r>
              <a:rPr lang="en-US" sz="2000"/>
              <a:t>EAI support</a:t>
            </a:r>
            <a:endParaRPr lang="en-US" sz="2000" dirty="0"/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If a single SMTP server in the path does not support EAI, then the email will not </a:t>
            </a:r>
            <a:r>
              <a:rPr lang="en-US" sz="2000"/>
              <a:t>be delivered</a:t>
            </a:r>
            <a:endParaRPr lang="en-US" sz="2000" dirty="0"/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POP/IMAP servers could provide downgraded emails to non-EAI conforming email clients but this is </a:t>
            </a:r>
            <a:r>
              <a:rPr lang="en-US" sz="2000"/>
              <a:t>not recommended</a:t>
            </a:r>
            <a:endParaRPr lang="en-US" sz="2000" dirty="0"/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None of </a:t>
            </a:r>
            <a:r>
              <a:rPr lang="en-US" sz="2000"/>
              <a:t>the above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4</a:t>
            </a:r>
          </a:p>
        </p:txBody>
      </p:sp>
    </p:spTree>
    <p:extLst>
      <p:ext uri="{BB962C8B-B14F-4D97-AF65-F5344CB8AC3E}">
        <p14:creationId xmlns:p14="http://schemas.microsoft.com/office/powerpoint/2010/main" val="573752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100029" cy="1701535"/>
          </a:xfrm>
        </p:spPr>
        <p:txBody>
          <a:bodyPr/>
          <a:lstStyle/>
          <a:p>
            <a:r>
              <a:rPr lang="en-US" sz="3600" dirty="0"/>
              <a:t>Considerations for Mailbox Names Using EAI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73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044389"/>
            <a:ext cx="10805055" cy="5208130"/>
          </a:xfrm>
        </p:spPr>
        <p:txBody>
          <a:bodyPr/>
          <a:lstStyle/>
          <a:p>
            <a:r>
              <a:rPr lang="en-US" sz="2000" dirty="0">
                <a:hlinkClick r:id="rId3"/>
              </a:rPr>
              <a:t>UASG028</a:t>
            </a:r>
            <a:r>
              <a:rPr lang="en-US" sz="2000" dirty="0"/>
              <a:t> - Considerations for Naming Internationalized Email Mailboxes</a:t>
            </a:r>
          </a:p>
          <a:p>
            <a:r>
              <a:rPr lang="en-US" sz="2000" dirty="0"/>
              <a:t>Supported Scripts:</a:t>
            </a:r>
          </a:p>
          <a:p>
            <a:pPr lvl="1"/>
            <a:r>
              <a:rPr lang="en-US" sz="2000" dirty="0"/>
              <a:t>Know user expectations for writing systems for mailbox name and domain </a:t>
            </a:r>
            <a:r>
              <a:rPr lang="en-US" sz="2000"/>
              <a:t>name portion </a:t>
            </a:r>
            <a:endParaRPr lang="en-US" sz="2000" dirty="0"/>
          </a:p>
          <a:p>
            <a:pPr lvl="1"/>
            <a:r>
              <a:rPr lang="en-US" sz="2000" dirty="0"/>
              <a:t>Understand complexities involved for additional scripts (e.g. security, confusion, </a:t>
            </a:r>
            <a:r>
              <a:rPr lang="en-US" sz="2000"/>
              <a:t>etc.)</a:t>
            </a:r>
            <a:endParaRPr lang="en-US" sz="2000" dirty="0"/>
          </a:p>
          <a:p>
            <a:r>
              <a:rPr lang="en-US" sz="2000" dirty="0"/>
              <a:t> Length of a Mailbox Name String:</a:t>
            </a:r>
          </a:p>
          <a:p>
            <a:pPr lvl="1"/>
            <a:r>
              <a:rPr lang="en-US" sz="2000" dirty="0"/>
              <a:t>Know constraints of your system and </a:t>
            </a:r>
            <a:r>
              <a:rPr lang="en-US" sz="2000"/>
              <a:t>user expectations</a:t>
            </a:r>
            <a:endParaRPr lang="en-US" sz="2000" dirty="0"/>
          </a:p>
          <a:p>
            <a:pPr lvl="1"/>
            <a:r>
              <a:rPr lang="en-US" sz="2000" dirty="0"/>
              <a:t>Consider same or a similar policy as for ASCII </a:t>
            </a:r>
            <a:r>
              <a:rPr lang="en-US" sz="2000"/>
              <a:t>mailbox names</a:t>
            </a:r>
            <a:endParaRPr lang="en-US" sz="2000" dirty="0"/>
          </a:p>
          <a:p>
            <a:r>
              <a:rPr lang="en-US" sz="2000" dirty="0"/>
              <a:t>Script Mixing:</a:t>
            </a:r>
          </a:p>
          <a:p>
            <a:pPr lvl="1"/>
            <a:r>
              <a:rPr lang="en-US" sz="2000" dirty="0"/>
              <a:t>Allow limited script mixing only when clear user need based on </a:t>
            </a:r>
            <a:r>
              <a:rPr lang="en-US" sz="2000"/>
              <a:t>local practice</a:t>
            </a:r>
            <a:endParaRPr lang="en-US" sz="2000" dirty="0"/>
          </a:p>
          <a:p>
            <a:pPr lvl="1"/>
            <a:r>
              <a:rPr lang="en-US" sz="2000" dirty="0"/>
              <a:t>Consider security and confusion due to script mixing for mailbox and </a:t>
            </a:r>
            <a:r>
              <a:rPr lang="en-US" sz="2000"/>
              <a:t>domain name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Mailbox Names Using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7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360579"/>
            <a:ext cx="10952575" cy="4769222"/>
          </a:xfrm>
        </p:spPr>
        <p:txBody>
          <a:bodyPr/>
          <a:lstStyle/>
          <a:p>
            <a:r>
              <a:rPr lang="en-US" sz="2000" dirty="0"/>
              <a:t>Preventing Invalid and Unstably-Rendered Strings:</a:t>
            </a:r>
          </a:p>
          <a:p>
            <a:pPr lvl="1"/>
            <a:r>
              <a:rPr lang="en-US" sz="2000" dirty="0"/>
              <a:t>Check if </a:t>
            </a:r>
            <a:r>
              <a:rPr lang="en-US" sz="2000" dirty="0">
                <a:hlinkClick r:id="rId3"/>
              </a:rPr>
              <a:t>Reference IDN tables</a:t>
            </a:r>
            <a:r>
              <a:rPr lang="en-US" sz="2000" dirty="0"/>
              <a:t> meet desired mailbox string and update </a:t>
            </a:r>
            <a:r>
              <a:rPr lang="en-US" sz="2000"/>
              <a:t>as needed</a:t>
            </a:r>
            <a:endParaRPr lang="en-US" sz="2000" dirty="0"/>
          </a:p>
          <a:p>
            <a:pPr lvl="1"/>
            <a:r>
              <a:rPr lang="en-US" sz="2000" dirty="0"/>
              <a:t>Use a string validation tool (e.g. </a:t>
            </a:r>
            <a:r>
              <a:rPr lang="en-US" sz="2000" dirty="0">
                <a:hlinkClick r:id="rId4"/>
              </a:rPr>
              <a:t>LGR Tool</a:t>
            </a:r>
            <a:r>
              <a:rPr lang="en-US" sz="2000" dirty="0"/>
              <a:t>) to validate the </a:t>
            </a:r>
            <a:r>
              <a:rPr lang="en-US" sz="2000"/>
              <a:t>mailbox strings</a:t>
            </a:r>
            <a:endParaRPr lang="en-US" sz="2000" dirty="0"/>
          </a:p>
          <a:p>
            <a:r>
              <a:rPr lang="en-US" sz="2000" dirty="0"/>
              <a:t>Right-to-Left (RTL) Script Consideration:</a:t>
            </a:r>
          </a:p>
          <a:p>
            <a:pPr lvl="1"/>
            <a:r>
              <a:rPr lang="en-US" sz="2000" dirty="0"/>
              <a:t>Avoid script mixing with right-to-left scripts to avoid confusability and </a:t>
            </a:r>
            <a:r>
              <a:rPr lang="en-US" sz="2000"/>
              <a:t>security issues</a:t>
            </a:r>
            <a:endParaRPr lang="en-US" sz="2000" dirty="0"/>
          </a:p>
          <a:p>
            <a:r>
              <a:rPr lang="en-US" sz="2000" dirty="0"/>
              <a:t>Aliases and Display Names Consideration:</a:t>
            </a:r>
          </a:p>
          <a:p>
            <a:pPr lvl="1"/>
            <a:r>
              <a:rPr lang="en-US" sz="2000" dirty="0"/>
              <a:t>Consider alias-creation option for the user interface during the mailbox </a:t>
            </a:r>
            <a:r>
              <a:rPr lang="en-US" sz="2000"/>
              <a:t>name selection </a:t>
            </a:r>
            <a:r>
              <a:rPr lang="en-US" sz="2000" dirty="0"/>
              <a:t>process. ASCII alias can be allowed with an EAI mailbox name.</a:t>
            </a:r>
          </a:p>
          <a:p>
            <a:pPr lvl="1"/>
            <a:r>
              <a:rPr lang="en-US" sz="2000" dirty="0"/>
              <a:t>Optionally allow the user to add additional aliases at a </a:t>
            </a:r>
            <a:r>
              <a:rPr lang="en-US" sz="2000"/>
              <a:t>later time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Mailbox Names Using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4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360579"/>
            <a:ext cx="10952575" cy="4769222"/>
          </a:xfrm>
        </p:spPr>
        <p:txBody>
          <a:bodyPr/>
          <a:lstStyle/>
          <a:p>
            <a:r>
              <a:rPr lang="en-US" sz="2000" dirty="0"/>
              <a:t>Signs and Symbols:</a:t>
            </a:r>
          </a:p>
          <a:p>
            <a:pPr lvl="1"/>
            <a:r>
              <a:rPr lang="en-US" sz="2000" dirty="0"/>
              <a:t>Avoid using signs and symbols, especially that do not exist on keyboard/input devices</a:t>
            </a:r>
          </a:p>
          <a:p>
            <a:pPr lvl="1"/>
            <a:r>
              <a:rPr lang="en-US" sz="2000" dirty="0"/>
              <a:t>If required for your market, the dot (.), underscore (_), hyphen (-) and plus sign (+) are </a:t>
            </a:r>
            <a:r>
              <a:rPr lang="en-US" sz="2000"/>
              <a:t>commonly used</a:t>
            </a:r>
            <a:endParaRPr lang="en-US" sz="2000" dirty="0"/>
          </a:p>
          <a:p>
            <a:pPr lvl="1"/>
            <a:r>
              <a:rPr lang="en-US" sz="2000" dirty="0"/>
              <a:t>Review any additional signs (if needed) and ensure it does not cause a </a:t>
            </a:r>
            <a:r>
              <a:rPr lang="en-US" sz="2000"/>
              <a:t>security issue</a:t>
            </a:r>
            <a:endParaRPr lang="en-US" sz="2000" dirty="0"/>
          </a:p>
          <a:p>
            <a:r>
              <a:rPr lang="en-US" sz="2000" dirty="0"/>
              <a:t>Unicode Character Normalization:</a:t>
            </a:r>
          </a:p>
          <a:p>
            <a:pPr lvl="1"/>
            <a:r>
              <a:rPr lang="en-US" sz="2000" dirty="0"/>
              <a:t>Understand the normalization type of your </a:t>
            </a:r>
            <a:r>
              <a:rPr lang="en-US" sz="2000"/>
              <a:t>email system</a:t>
            </a:r>
            <a:endParaRPr lang="en-US" sz="2000" dirty="0"/>
          </a:p>
          <a:p>
            <a:pPr lvl="1"/>
            <a:r>
              <a:rPr lang="en-US" sz="2000" dirty="0"/>
              <a:t>Ensure that your email program does normalized-form-independent </a:t>
            </a:r>
            <a:r>
              <a:rPr lang="en-US" sz="2000"/>
              <a:t>name comparisons</a:t>
            </a:r>
            <a:endParaRPr lang="en-US" sz="2000" dirty="0"/>
          </a:p>
          <a:p>
            <a:pPr lvl="1"/>
            <a:r>
              <a:rPr lang="en-US" sz="2000" dirty="0"/>
              <a:t>If it’s possible to select normalization, prefer to use </a:t>
            </a:r>
            <a:r>
              <a:rPr lang="en-US" sz="2000"/>
              <a:t>NFC form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Mailbox Names Using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79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360579"/>
            <a:ext cx="10952575" cy="4769222"/>
          </a:xfrm>
        </p:spPr>
        <p:txBody>
          <a:bodyPr/>
          <a:lstStyle/>
          <a:p>
            <a:r>
              <a:rPr lang="en-US" sz="2000" dirty="0"/>
              <a:t>Equivalence Considerations:</a:t>
            </a:r>
          </a:p>
          <a:p>
            <a:pPr lvl="1"/>
            <a:r>
              <a:rPr lang="en-US" sz="2000" dirty="0"/>
              <a:t>Define a policy for determining the “same” or equivalent mailbox names based on the writing system, user expectations, and technical capabilities of </a:t>
            </a:r>
            <a:r>
              <a:rPr lang="en-US" sz="2000"/>
              <a:t>your implementation</a:t>
            </a:r>
            <a:endParaRPr lang="en-US" sz="2000" dirty="0"/>
          </a:p>
          <a:p>
            <a:pPr lvl="1"/>
            <a:r>
              <a:rPr lang="en-US" sz="2000" dirty="0"/>
              <a:t>Examine the IDN tables, case-folding, separators, numerals, and symbols </a:t>
            </a:r>
            <a:r>
              <a:rPr lang="en-US" sz="2000"/>
              <a:t>for policy</a:t>
            </a:r>
            <a:endParaRPr lang="en-US" sz="2000" dirty="0"/>
          </a:p>
          <a:p>
            <a:pPr lvl="1"/>
            <a:r>
              <a:rPr lang="en-US" sz="2000" dirty="0"/>
              <a:t>Avoid creating different mailboxes using names which are equivalent to </a:t>
            </a:r>
            <a:r>
              <a:rPr lang="en-US" sz="2000"/>
              <a:t>each other</a:t>
            </a:r>
            <a:endParaRPr lang="en-US" sz="2000" dirty="0"/>
          </a:p>
          <a:p>
            <a:pPr lvl="1"/>
            <a:r>
              <a:rPr lang="en-US" sz="2000" dirty="0"/>
              <a:t>Share your policy to let end users understand which characters and combinations will be considered valid and which ones might </a:t>
            </a:r>
            <a:r>
              <a:rPr lang="en-US" sz="2000"/>
              <a:t>have equivalence</a:t>
            </a:r>
            <a:endParaRPr lang="en-US" sz="2000" dirty="0"/>
          </a:p>
          <a:p>
            <a:r>
              <a:rPr lang="en-US" sz="2000" dirty="0"/>
              <a:t>Other considerations:</a:t>
            </a:r>
          </a:p>
          <a:p>
            <a:pPr lvl="1"/>
            <a:r>
              <a:rPr lang="en-US" sz="2000" dirty="0"/>
              <a:t>Spell domain names with their internationalized non-ASCII names. Avoid displaying the “xn--” alternative name.</a:t>
            </a:r>
          </a:p>
          <a:p>
            <a:pPr lvl="1"/>
            <a:r>
              <a:rPr lang="en-US" sz="2000" dirty="0"/>
              <a:t>Some email clients might not automatically link the U-label and A-label forms of email address mailbox names, so ensure that both labels are mapped to </a:t>
            </a:r>
            <a:r>
              <a:rPr lang="en-US" sz="2000"/>
              <a:t>each other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Mailbox Names Using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91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en-US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1082629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Which of the following statement(s) are </a:t>
            </a:r>
            <a:r>
              <a:rPr lang="en-US" sz="2000" i="1" dirty="0"/>
              <a:t>False</a:t>
            </a:r>
            <a:r>
              <a:rPr lang="en-US" sz="2000" dirty="0"/>
              <a:t>: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Universal Acceptance (UA) is the state in which all valid domain names and email addresses are accepted, validated, stored, processed, and displayed correctly </a:t>
            </a:r>
            <a:r>
              <a:rPr lang="en-US" sz="2000"/>
              <a:t>and consistently</a:t>
            </a:r>
            <a:endParaRPr lang="en-US" sz="2000" dirty="0"/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To achieve Universal Acceptance, Internet applications and systems must treat all Top Level Domains (TLDs) in a consistent manner, including new generic TLDs and all </a:t>
            </a:r>
            <a:r>
              <a:rPr lang="en-US" sz="2000"/>
              <a:t>internationalized TLDs</a:t>
            </a:r>
            <a:endParaRPr lang="en-US" sz="2000" dirty="0"/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All domain names should be validated against the Internationalized Domain Names in Applications </a:t>
            </a:r>
            <a:r>
              <a:rPr lang="en-US" sz="2000"/>
              <a:t>IDNA2003 Standard</a:t>
            </a:r>
            <a:endParaRPr lang="en-US" sz="2000" dirty="0"/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The A-label represents a domain label in Unicode </a:t>
            </a:r>
            <a:r>
              <a:rPr lang="en-US" sz="2000"/>
              <a:t>UTF8 format</a:t>
            </a:r>
            <a:endParaRPr lang="en-US" sz="2000" dirty="0"/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The A-label format is used to represent mailbox names </a:t>
            </a:r>
            <a:r>
              <a:rPr lang="en-US" sz="2000"/>
              <a:t>in EAI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5</a:t>
            </a:r>
          </a:p>
        </p:txBody>
      </p:sp>
    </p:spTree>
    <p:extLst>
      <p:ext uri="{BB962C8B-B14F-4D97-AF65-F5344CB8AC3E}">
        <p14:creationId xmlns:p14="http://schemas.microsoft.com/office/powerpoint/2010/main" val="403343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Domain Names and Email Addresses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543117" cy="5389942"/>
          </a:xfrm>
        </p:spPr>
        <p:txBody>
          <a:bodyPr/>
          <a:lstStyle/>
          <a:p>
            <a:pPr lvl="0"/>
            <a:r>
              <a:rPr lang="en-US" sz="2000" dirty="0"/>
              <a:t>Now possible to have domain names and email addresses in local languages:</a:t>
            </a:r>
          </a:p>
          <a:p>
            <a:pPr lvl="1"/>
            <a:r>
              <a:rPr lang="en-US" sz="2000" dirty="0"/>
              <a:t>Internationalized domain names (</a:t>
            </a:r>
            <a:r>
              <a:rPr lang="en-US" sz="2000"/>
              <a:t>IDNs)</a:t>
            </a:r>
            <a:endParaRPr lang="en-US" sz="2000" dirty="0"/>
          </a:p>
          <a:p>
            <a:pPr lvl="1"/>
            <a:r>
              <a:rPr lang="en-US" sz="2000" dirty="0"/>
              <a:t>Email Address Internationalization (</a:t>
            </a:r>
            <a:r>
              <a:rPr lang="en-US" sz="2000"/>
              <a:t>EAI)</a:t>
            </a:r>
            <a:endParaRPr lang="en-US" sz="2000" dirty="0"/>
          </a:p>
          <a:p>
            <a:pPr lvl="1"/>
            <a:r>
              <a:rPr lang="en-US" sz="2000" dirty="0"/>
              <a:t>UTF8 format by Unicode used for IDNs </a:t>
            </a:r>
            <a:r>
              <a:rPr lang="en-US" sz="2000"/>
              <a:t>and EAI</a:t>
            </a:r>
            <a:endParaRPr lang="en-US" sz="2000" dirty="0"/>
          </a:p>
          <a:p>
            <a:pPr lvl="0"/>
            <a:r>
              <a:rPr lang="en-US" sz="2000" dirty="0"/>
              <a:t>Domain Names</a:t>
            </a:r>
          </a:p>
          <a:p>
            <a:pPr lvl="1"/>
            <a:r>
              <a:rPr lang="en-US" sz="2000" b="1" dirty="0"/>
              <a:t>Newer</a:t>
            </a:r>
            <a:r>
              <a:rPr lang="en-US" sz="2000" dirty="0"/>
              <a:t> top-level domain names:		</a:t>
            </a:r>
            <a:r>
              <a:rPr lang="en-US" sz="2000" dirty="0" err="1"/>
              <a:t>example.</a:t>
            </a:r>
            <a:r>
              <a:rPr lang="en-US" sz="2000" dirty="0" err="1">
                <a:solidFill>
                  <a:srgbClr val="FF0000"/>
                </a:solidFill>
              </a:rPr>
              <a:t>sky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b="1" dirty="0"/>
              <a:t>Longer</a:t>
            </a:r>
            <a:r>
              <a:rPr lang="en-US" sz="2000" dirty="0"/>
              <a:t> top-level domain names:		</a:t>
            </a:r>
            <a:r>
              <a:rPr lang="en-US" sz="2000" dirty="0" err="1"/>
              <a:t>example.</a:t>
            </a:r>
            <a:r>
              <a:rPr lang="en-US" sz="2000" dirty="0" err="1">
                <a:solidFill>
                  <a:srgbClr val="FF0000"/>
                </a:solidFill>
              </a:rPr>
              <a:t>abudhabi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b="1" dirty="0"/>
              <a:t>Internationalized </a:t>
            </a:r>
            <a:r>
              <a:rPr lang="en-US" sz="2000" dirty="0"/>
              <a:t>domain names		</a:t>
            </a:r>
            <a:r>
              <a:rPr lang="ja-JP" altLang="en-US">
                <a:solidFill>
                  <a:srgbClr val="FF0000"/>
                </a:solidFill>
              </a:rPr>
              <a:t>普遍接受</a:t>
            </a:r>
            <a:r>
              <a:rPr lang="en-US" altLang="ja-JP" dirty="0">
                <a:solidFill>
                  <a:srgbClr val="FF0000"/>
                </a:solidFill>
              </a:rPr>
              <a:t>-</a:t>
            </a:r>
            <a:r>
              <a:rPr lang="ja-JP" altLang="en-US">
                <a:solidFill>
                  <a:srgbClr val="FF0000"/>
                </a:solidFill>
              </a:rPr>
              <a:t>测试</a:t>
            </a:r>
            <a:r>
              <a:rPr lang="en-US" altLang="ja-JP" dirty="0">
                <a:solidFill>
                  <a:srgbClr val="FF0000"/>
                </a:solidFill>
              </a:rPr>
              <a:t>.</a:t>
            </a:r>
            <a:r>
              <a:rPr lang="ja-JP" altLang="en-US">
                <a:solidFill>
                  <a:srgbClr val="FF0000"/>
                </a:solidFill>
              </a:rPr>
              <a:t>世界</a:t>
            </a:r>
            <a:endParaRPr lang="en-US" sz="2000" b="1" dirty="0"/>
          </a:p>
          <a:p>
            <a:pPr lvl="0"/>
            <a:r>
              <a:rPr lang="en-US" sz="2000" dirty="0"/>
              <a:t>Internationalized email addresses (EAI)</a:t>
            </a:r>
          </a:p>
          <a:p>
            <a:pPr lvl="1"/>
            <a:r>
              <a:rPr lang="en-US" sz="2000" dirty="0"/>
              <a:t>ASCII@IDN							</a:t>
            </a:r>
            <a:r>
              <a:rPr lang="en-US" sz="2000" dirty="0" err="1"/>
              <a:t>marc@</a:t>
            </a:r>
            <a:r>
              <a:rPr lang="en-US" sz="2000" dirty="0" err="1">
                <a:solidFill>
                  <a:srgbClr val="FF0000"/>
                </a:solidFill>
              </a:rPr>
              <a:t>société</a:t>
            </a:r>
            <a:r>
              <a:rPr lang="en-US" sz="2000" dirty="0" err="1"/>
              <a:t>.org</a:t>
            </a:r>
            <a:endParaRPr lang="en-US" sz="2000" dirty="0"/>
          </a:p>
          <a:p>
            <a:pPr lvl="1"/>
            <a:r>
              <a:rPr lang="en-US" sz="2000" dirty="0"/>
              <a:t>UTF8@ASCII						</a:t>
            </a:r>
            <a:r>
              <a:rPr lang="hi-IN" sz="2000" dirty="0">
                <a:solidFill>
                  <a:srgbClr val="FF0000"/>
                </a:solidFill>
              </a:rPr>
              <a:t>ईमेल</a:t>
            </a:r>
            <a:r>
              <a:rPr lang="en-US" sz="2000" dirty="0"/>
              <a:t>@</a:t>
            </a:r>
            <a:r>
              <a:rPr lang="en-US" sz="2000" dirty="0" err="1"/>
              <a:t>example.com</a:t>
            </a:r>
            <a:endParaRPr lang="en-US" sz="2000" dirty="0"/>
          </a:p>
          <a:p>
            <a:pPr lvl="1"/>
            <a:r>
              <a:rPr lang="en-US" sz="2000" dirty="0"/>
              <a:t>UTF8</a:t>
            </a:r>
            <a:r>
              <a:rPr lang="el-GR" sz="2000" dirty="0"/>
              <a:t>@IDN</a:t>
            </a:r>
            <a:r>
              <a:rPr lang="en-US" sz="2000" dirty="0"/>
              <a:t>							</a:t>
            </a:r>
            <a:r>
              <a:rPr lang="ja-JP" altLang="en-US" sz="2000">
                <a:solidFill>
                  <a:srgbClr val="FF0000"/>
                </a:solidFill>
              </a:rPr>
              <a:t>测试</a:t>
            </a:r>
            <a:r>
              <a:rPr lang="en-US" altLang="ja-JP" sz="2000" dirty="0">
                <a:solidFill>
                  <a:srgbClr val="FF0000"/>
                </a:solidFill>
              </a:rPr>
              <a:t>@</a:t>
            </a:r>
            <a:r>
              <a:rPr lang="ja-JP" altLang="en-US" sz="2000">
                <a:solidFill>
                  <a:srgbClr val="FF0000"/>
                </a:solidFill>
              </a:rPr>
              <a:t>普遍接受</a:t>
            </a:r>
            <a:r>
              <a:rPr lang="en-US" altLang="ja-JP" sz="2000" dirty="0">
                <a:solidFill>
                  <a:srgbClr val="FF0000"/>
                </a:solidFill>
              </a:rPr>
              <a:t>-</a:t>
            </a:r>
            <a:r>
              <a:rPr lang="ja-JP" altLang="en-US" sz="2000">
                <a:solidFill>
                  <a:srgbClr val="FF0000"/>
                </a:solidFill>
              </a:rPr>
              <a:t>测试</a:t>
            </a:r>
            <a:r>
              <a:rPr lang="en-US" altLang="ja-JP" sz="2000" dirty="0">
                <a:solidFill>
                  <a:srgbClr val="FF0000"/>
                </a:solidFill>
              </a:rPr>
              <a:t>.</a:t>
            </a:r>
            <a:r>
              <a:rPr lang="ja-JP" altLang="en-US" sz="2000">
                <a:solidFill>
                  <a:srgbClr val="FF0000"/>
                </a:solidFill>
              </a:rPr>
              <a:t>世界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UTF@IDN; right to left scripts		</a:t>
            </a:r>
            <a:r>
              <a:rPr lang="ur-PK" sz="2000" dirty="0">
                <a:solidFill>
                  <a:srgbClr val="FF0000"/>
                </a:solidFill>
              </a:rPr>
              <a:t>موقع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ur-PK" sz="2000" dirty="0">
                <a:solidFill>
                  <a:srgbClr val="FF0000"/>
                </a:solidFill>
              </a:rPr>
              <a:t>مثال</a:t>
            </a:r>
            <a:r>
              <a:rPr lang="en-US" sz="2000" dirty="0">
                <a:solidFill>
                  <a:srgbClr val="FF0000"/>
                </a:solidFill>
              </a:rPr>
              <a:t>@</a:t>
            </a:r>
            <a:r>
              <a:rPr lang="ur-PK" sz="2000" dirty="0">
                <a:solidFill>
                  <a:srgbClr val="FF0000"/>
                </a:solidFill>
              </a:rPr>
              <a:t>میل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ur-PK" sz="2000" dirty="0">
                <a:solidFill>
                  <a:srgbClr val="FF0000"/>
                </a:solidFill>
              </a:rPr>
              <a:t>ای</a:t>
            </a:r>
            <a:r>
              <a:rPr lang="en-US" sz="2000" dirty="0"/>
              <a:t>		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8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430810" cy="1701535"/>
          </a:xfrm>
        </p:spPr>
        <p:txBody>
          <a:bodyPr/>
          <a:lstStyle/>
          <a:p>
            <a:r>
              <a:rPr lang="en-US" dirty="0"/>
              <a:t>Are Your Software </a:t>
            </a:r>
            <a:r>
              <a:rPr lang="en-US"/>
              <a:t>Applications UA-Ready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9328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EAI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82562" y="994224"/>
            <a:ext cx="10677100" cy="5293842"/>
          </a:xfrm>
        </p:spPr>
        <p:txBody>
          <a:bodyPr/>
          <a:lstStyle/>
          <a:p>
            <a:r>
              <a:rPr lang="en-US" sz="2000" dirty="0"/>
              <a:t>Check if your email server supports Email Address Internationalization (EAI):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https://uasg.tech/eai-check/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FB733-20E6-7346-9DD8-246B211B9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C042572-198F-FF44-88B6-E237D22F6E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18548" r="5909" b="7725"/>
          <a:stretch/>
        </p:blipFill>
        <p:spPr>
          <a:xfrm>
            <a:off x="1965953" y="1752147"/>
            <a:ext cx="8260094" cy="45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6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ICANN’s Journey to UA Readiness - Model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1" y="1470213"/>
            <a:ext cx="7257773" cy="4571813"/>
          </a:xfrm>
        </p:spPr>
        <p:txBody>
          <a:bodyPr/>
          <a:lstStyle/>
          <a:p>
            <a:r>
              <a:rPr lang="en-US" dirty="0"/>
              <a:t>Stage 1: Update services to support both new short and long </a:t>
            </a:r>
            <a:r>
              <a:rPr lang="en-US"/>
              <a:t>ASCII TLDs</a:t>
            </a:r>
            <a:endParaRPr lang="en-US" dirty="0"/>
          </a:p>
          <a:p>
            <a:r>
              <a:rPr lang="en-US" dirty="0"/>
              <a:t>Stage 2: Update services to support non-ASCII Internationalized Domain Names (IDNs) in Unicode (U-label), and ASCII-based IDN representations in Punycode (</a:t>
            </a:r>
            <a:r>
              <a:rPr lang="en-US"/>
              <a:t>A-label)</a:t>
            </a:r>
            <a:endParaRPr lang="en-US" dirty="0"/>
          </a:p>
          <a:p>
            <a:r>
              <a:rPr lang="en-US" dirty="0"/>
              <a:t>Stage 3: Update infrastructure and services to support non-ASCII </a:t>
            </a:r>
            <a:r>
              <a:rPr lang="en-US"/>
              <a:t>email addresses</a:t>
            </a:r>
            <a:endParaRPr lang="en-US" dirty="0"/>
          </a:p>
          <a:p>
            <a:pPr lvl="1"/>
            <a:r>
              <a:rPr lang="en-US" dirty="0"/>
              <a:t>Note: all components must support Email Address Internationalization (EAI) before infrastructure </a:t>
            </a:r>
            <a:r>
              <a:rPr lang="en-US"/>
              <a:t>is compliant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See details in </a:t>
            </a:r>
            <a:r>
              <a:rPr lang="en-US" dirty="0">
                <a:hlinkClick r:id="rId3"/>
              </a:rPr>
              <a:t>ICANN’s Case Study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133" y="784708"/>
            <a:ext cx="3557630" cy="5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Community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1" y="930569"/>
            <a:ext cx="10412878" cy="5380290"/>
          </a:xfrm>
        </p:spPr>
        <p:txBody>
          <a:bodyPr/>
          <a:lstStyle/>
          <a:p>
            <a:r>
              <a:rPr lang="en-US" dirty="0"/>
              <a:t>UASG and ICANN continue to undertake gap analysis, remediation, training and outreach:</a:t>
            </a:r>
          </a:p>
          <a:p>
            <a:pPr lvl="1"/>
            <a:r>
              <a:rPr lang="en-US" dirty="0"/>
              <a:t>Gap analysis – </a:t>
            </a:r>
            <a:r>
              <a:rPr lang="en-US"/>
              <a:t>Social media, browsers, programming </a:t>
            </a:r>
            <a:r>
              <a:rPr lang="en-US" dirty="0"/>
              <a:t>l</a:t>
            </a:r>
            <a:r>
              <a:rPr lang="en-US"/>
              <a:t>anguages</a:t>
            </a:r>
            <a:r>
              <a:rPr lang="en-US" dirty="0"/>
              <a:t>, </a:t>
            </a:r>
            <a:r>
              <a:rPr lang="en-US"/>
              <a:t>EAI tools</a:t>
            </a:r>
            <a:r>
              <a:rPr lang="en-US" dirty="0"/>
              <a:t>, etc. </a:t>
            </a:r>
          </a:p>
          <a:p>
            <a:pPr lvl="1"/>
            <a:r>
              <a:rPr lang="en-US" dirty="0"/>
              <a:t>Remediation </a:t>
            </a:r>
            <a:r>
              <a:rPr lang="en-US"/>
              <a:t>– Engaging </a:t>
            </a:r>
            <a:r>
              <a:rPr lang="en-US" dirty="0"/>
              <a:t>technology forums (e.g. </a:t>
            </a:r>
            <a:r>
              <a:rPr lang="en-US" dirty="0" err="1"/>
              <a:t>Github</a:t>
            </a:r>
            <a:r>
              <a:rPr lang="en-US" dirty="0"/>
              <a:t>) and </a:t>
            </a:r>
            <a:r>
              <a:rPr lang="en-US"/>
              <a:t>bug reporting</a:t>
            </a:r>
            <a:endParaRPr lang="en-US" dirty="0"/>
          </a:p>
          <a:p>
            <a:pPr lvl="1"/>
            <a:r>
              <a:rPr lang="en-US" dirty="0"/>
              <a:t>Training and outreach </a:t>
            </a:r>
            <a:r>
              <a:rPr lang="en-US"/>
              <a:t>– Through </a:t>
            </a:r>
            <a:r>
              <a:rPr lang="en-US" dirty="0"/>
              <a:t>local initiatives </a:t>
            </a:r>
            <a:r>
              <a:rPr lang="en-US"/>
              <a:t>and ambassadors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We request the community to help address UA readiness and lead by example: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Raise awareness </a:t>
            </a:r>
            <a:r>
              <a:rPr lang="en-US" dirty="0"/>
              <a:t>of the technical problems within </a:t>
            </a:r>
            <a:r>
              <a:rPr lang="en-US"/>
              <a:t>the community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Upgrade and use UA ready systems </a:t>
            </a:r>
            <a:r>
              <a:rPr lang="en-US" dirty="0"/>
              <a:t>as a community to create the necessary demand, e.g. upgrade email servers, use email in </a:t>
            </a:r>
            <a:r>
              <a:rPr lang="en-US"/>
              <a:t>local language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Advocate more broadly </a:t>
            </a:r>
            <a:r>
              <a:rPr lang="en-US" dirty="0"/>
              <a:t>to support UA in their systems (e.g. in e-govt. services; the private sector organizations, </a:t>
            </a:r>
            <a:r>
              <a:rPr lang="en-US"/>
              <a:t>etc.)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Such activities may be undertaken in collaboration with UA Local Initiative and UA Ambassadors.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6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en-US" dirty="0"/>
              <a:t>Get Involved!</a:t>
            </a:r>
          </a:p>
        </p:txBody>
      </p:sp>
    </p:spTree>
    <p:extLst>
      <p:ext uri="{BB962C8B-B14F-4D97-AF65-F5344CB8AC3E}">
        <p14:creationId xmlns:p14="http://schemas.microsoft.com/office/powerpoint/2010/main" val="2630068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805055" cy="4769222"/>
          </a:xfrm>
        </p:spPr>
        <p:txBody>
          <a:bodyPr/>
          <a:lstStyle/>
          <a:p>
            <a:r>
              <a:rPr lang="en-US" sz="2000" dirty="0"/>
              <a:t>For more information, email </a:t>
            </a:r>
            <a:r>
              <a:rPr lang="en-US" sz="2000" dirty="0">
                <a:hlinkClick r:id="rId3"/>
              </a:rPr>
              <a:t>info@uasg.tech</a:t>
            </a:r>
            <a:r>
              <a:rPr lang="en-US" sz="2000" dirty="0"/>
              <a:t> or </a:t>
            </a:r>
            <a:r>
              <a:rPr lang="en-US" sz="2000" dirty="0">
                <a:hlinkClick r:id="rId4"/>
              </a:rPr>
              <a:t>UAProgram@icann</a:t>
            </a:r>
            <a:r>
              <a:rPr lang="en-US" sz="2000">
                <a:hlinkClick r:id="rId4"/>
              </a:rPr>
              <a:t>.org</a:t>
            </a:r>
            <a:endParaRPr lang="en-US" sz="2000" dirty="0"/>
          </a:p>
          <a:p>
            <a:r>
              <a:rPr lang="en-US" sz="2000" dirty="0"/>
              <a:t>Access all UA documents and </a:t>
            </a:r>
            <a:r>
              <a:rPr lang="en-US" sz="2000"/>
              <a:t>presentations at </a:t>
            </a:r>
            <a:r>
              <a:rPr lang="en-US" sz="2000" dirty="0">
                <a:hlinkClick r:id="rId5"/>
              </a:rPr>
              <a:t>https://uasg</a:t>
            </a:r>
            <a:r>
              <a:rPr lang="en-US" sz="2000">
                <a:hlinkClick r:id="rId5"/>
              </a:rPr>
              <a:t>.tech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Access details of ongoing work from wiki pages: </a:t>
            </a:r>
            <a:r>
              <a:rPr lang="en-US" sz="2000" dirty="0">
                <a:hlinkClick r:id="rId6"/>
              </a:rPr>
              <a:t>https://community.icann.org/display</a:t>
            </a:r>
            <a:r>
              <a:rPr lang="en-US" sz="2000">
                <a:hlinkClick r:id="rId6"/>
              </a:rPr>
              <a:t>/TUA</a:t>
            </a:r>
            <a:endParaRPr lang="en-US" sz="2000" dirty="0"/>
          </a:p>
          <a:p>
            <a:r>
              <a:rPr lang="en-US" sz="2000" dirty="0"/>
              <a:t>Register to participate or listen in the UA discussion </a:t>
            </a:r>
            <a:r>
              <a:rPr lang="en-US" sz="2000"/>
              <a:t>list at </a:t>
            </a:r>
            <a:r>
              <a:rPr lang="en-US" sz="2000" dirty="0">
                <a:hlinkClick r:id="rId7"/>
              </a:rPr>
              <a:t>https://uasg.tech</a:t>
            </a:r>
            <a:r>
              <a:rPr lang="en-US" sz="2000">
                <a:hlinkClick r:id="rId7"/>
              </a:rPr>
              <a:t>/subscribe</a:t>
            </a:r>
            <a:endParaRPr lang="en-US" sz="2000" dirty="0"/>
          </a:p>
          <a:p>
            <a:r>
              <a:rPr lang="en-US" sz="2000" dirty="0"/>
              <a:t>Register to participate in UA working </a:t>
            </a:r>
            <a:r>
              <a:rPr lang="en-US" sz="2000"/>
              <a:t>groups </a:t>
            </a:r>
            <a:r>
              <a:rPr lang="en-US" sz="2000">
                <a:hlinkClick r:id="rId8"/>
              </a:rPr>
              <a:t>here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Involved!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124" y="1497006"/>
            <a:ext cx="10805055" cy="4528240"/>
          </a:xfrm>
        </p:spPr>
        <p:txBody>
          <a:bodyPr/>
          <a:lstStyle/>
          <a:p>
            <a:r>
              <a:rPr lang="en-US" sz="2000" dirty="0"/>
              <a:t>See </a:t>
            </a:r>
            <a:r>
              <a:rPr lang="en-US" sz="2000" dirty="0">
                <a:hlinkClick r:id="rId3"/>
              </a:rPr>
              <a:t>https://uasg.tech</a:t>
            </a:r>
            <a:r>
              <a:rPr lang="en-US" sz="2000" dirty="0"/>
              <a:t> for a complete list </a:t>
            </a:r>
            <a:r>
              <a:rPr lang="en-US" sz="2000"/>
              <a:t>of reports</a:t>
            </a:r>
            <a:endParaRPr lang="en-US" sz="2000" dirty="0"/>
          </a:p>
          <a:p>
            <a:pPr lvl="1"/>
            <a:r>
              <a:rPr lang="en-US" sz="2000" dirty="0"/>
              <a:t>Universal Acceptance Quick Guide: </a:t>
            </a:r>
            <a:r>
              <a:rPr lang="en-US" sz="2000" dirty="0">
                <a:hlinkClick r:id="rId4"/>
              </a:rPr>
              <a:t>UASG005</a:t>
            </a:r>
            <a:endParaRPr lang="en-US" sz="2000" dirty="0"/>
          </a:p>
          <a:p>
            <a:pPr lvl="1"/>
            <a:r>
              <a:rPr lang="en-US" sz="2000" dirty="0"/>
              <a:t>Introduction to Universal Acceptance: </a:t>
            </a:r>
            <a:r>
              <a:rPr lang="en-US" sz="2000" dirty="0">
                <a:hlinkClick r:id="rId5"/>
              </a:rPr>
              <a:t>UASG007</a:t>
            </a:r>
            <a:endParaRPr lang="en-US" sz="2000" dirty="0"/>
          </a:p>
          <a:p>
            <a:pPr lvl="1"/>
            <a:r>
              <a:rPr lang="en-US" sz="2000" dirty="0"/>
              <a:t>Quick Guide to EAI: </a:t>
            </a:r>
            <a:r>
              <a:rPr lang="en-US" sz="2000" dirty="0">
                <a:hlinkClick r:id="rId6"/>
              </a:rPr>
              <a:t>UASG014</a:t>
            </a:r>
            <a:endParaRPr lang="en-US" sz="2000" dirty="0"/>
          </a:p>
          <a:p>
            <a:pPr lvl="1"/>
            <a:r>
              <a:rPr lang="en-US" sz="2000" dirty="0"/>
              <a:t>EAI – A Technical Overview: </a:t>
            </a:r>
            <a:r>
              <a:rPr lang="en-US" sz="2000" dirty="0">
                <a:hlinkClick r:id="rId7"/>
              </a:rPr>
              <a:t>UASG012</a:t>
            </a:r>
            <a:endParaRPr lang="en-US" sz="2000" dirty="0"/>
          </a:p>
          <a:p>
            <a:pPr lvl="1"/>
            <a:r>
              <a:rPr lang="en-US" sz="2000" dirty="0"/>
              <a:t>EAI – Evaluation of Major Email Software and Services: </a:t>
            </a:r>
            <a:r>
              <a:rPr lang="en-US" sz="2000" dirty="0">
                <a:hlinkClick r:id="rId8"/>
              </a:rPr>
              <a:t>UASG021B</a:t>
            </a:r>
            <a:endParaRPr lang="en-US" sz="2000" dirty="0"/>
          </a:p>
          <a:p>
            <a:pPr lvl="1"/>
            <a:r>
              <a:rPr lang="en-US" sz="2000" dirty="0"/>
              <a:t>Universal Acceptance Readiness Framework: </a:t>
            </a:r>
            <a:r>
              <a:rPr lang="en-US" sz="2000" dirty="0">
                <a:hlinkClick r:id="rId9"/>
              </a:rPr>
              <a:t>UASG026</a:t>
            </a:r>
            <a:endParaRPr lang="en-US" sz="2000" dirty="0"/>
          </a:p>
          <a:p>
            <a:pPr lvl="1"/>
            <a:r>
              <a:rPr lang="en-US" sz="2000" dirty="0"/>
              <a:t>Considerations for Naming Internationalized Email Mailboxes: </a:t>
            </a:r>
            <a:r>
              <a:rPr lang="en-US" sz="2000" dirty="0">
                <a:hlinkClick r:id="rId10"/>
              </a:rPr>
              <a:t>UASG028</a:t>
            </a:r>
            <a:endParaRPr lang="en-US" sz="2000" dirty="0"/>
          </a:p>
          <a:p>
            <a:pPr lvl="1"/>
            <a:r>
              <a:rPr lang="en-US" sz="2000" dirty="0"/>
              <a:t>Evaluation of EAI Support in Email Software and Services Report: </a:t>
            </a:r>
            <a:r>
              <a:rPr lang="en-US" sz="2000" dirty="0">
                <a:hlinkClick r:id="rId11"/>
              </a:rPr>
              <a:t>UASG030</a:t>
            </a:r>
            <a:endParaRPr lang="en-US" sz="20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Relevant Materials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 bwMode="auto">
          <a:xfrm>
            <a:off x="420688" y="42863"/>
            <a:ext cx="11807825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altLang="en-US">
                <a:latin typeface="Arial" charset="0"/>
                <a:cs typeface="Segoe UI" charset="0"/>
              </a:rPr>
              <a:t>Engage with ICANN – Thank You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865435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993-228B-44C2-BDEE-DA87AC7A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of EAI in Email Under gTLDs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F726FC-2B94-D136-589F-7C071772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95EC40-991A-92E8-5706-E46B0CF5D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" y="1257300"/>
            <a:ext cx="1208530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2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111C86-D13C-B30C-F4F7-1B8F73C9505A}"/>
              </a:ext>
            </a:extLst>
          </p:cNvPr>
          <p:cNvGrpSpPr/>
          <p:nvPr/>
        </p:nvGrpSpPr>
        <p:grpSpPr>
          <a:xfrm>
            <a:off x="7895533" y="1292552"/>
            <a:ext cx="3938202" cy="4417258"/>
            <a:chOff x="7895533" y="1292552"/>
            <a:chExt cx="3938202" cy="44172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A5AA12-B7CF-8CDA-5F1A-D47914840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5533" y="1292552"/>
              <a:ext cx="3938202" cy="3882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41706D-7E36-7DA0-D30D-84EAFD3562FA}"/>
                </a:ext>
              </a:extLst>
            </p:cNvPr>
            <p:cNvSpPr txBox="1"/>
            <p:nvPr/>
          </p:nvSpPr>
          <p:spPr>
            <a:xfrm>
              <a:off x="7895533" y="5432811"/>
              <a:ext cx="393820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Outlook showing EAI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8D243DE-F680-D36D-8AB1-AE0E531E7215}"/>
              </a:ext>
            </a:extLst>
          </p:cNvPr>
          <p:cNvSpPr/>
          <p:nvPr/>
        </p:nvSpPr>
        <p:spPr>
          <a:xfrm>
            <a:off x="8507186" y="3095308"/>
            <a:ext cx="2057400" cy="1084806"/>
          </a:xfrm>
          <a:prstGeom prst="ellipse">
            <a:avLst/>
          </a:prstGeom>
          <a:noFill/>
          <a:ln>
            <a:solidFill>
              <a:srgbClr val="FF9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900503"/>
            <a:ext cx="7003826" cy="534877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Free Email Services</a:t>
            </a:r>
            <a:r>
              <a:rPr lang="en-US" sz="2000" dirty="0"/>
              <a:t> – EAI is supported by Gmail, Office365 and various </a:t>
            </a:r>
            <a:r>
              <a:rPr lang="en-US" sz="2000"/>
              <a:t>smaller services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Email Products</a:t>
            </a:r>
            <a:r>
              <a:rPr lang="en-US" sz="2000" dirty="0"/>
              <a:t> – EAI is supported by Microsoft Exchange starting in version 2019, Outlook, conditionally by </a:t>
            </a:r>
            <a:r>
              <a:rPr lang="en-US" sz="2000"/>
              <a:t>iPhone Mail, etc.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Open Source Software</a:t>
            </a:r>
            <a:r>
              <a:rPr lang="en-US" sz="2000" dirty="0"/>
              <a:t> – EAI is supported by the MTAs Postfix and Exim</a:t>
            </a:r>
            <a:r>
              <a:rPr lang="en-US" sz="2000"/>
              <a:t>, the </a:t>
            </a:r>
            <a:r>
              <a:rPr lang="en-US" sz="2000" dirty="0"/>
              <a:t>client program Thunderbird</a:t>
            </a:r>
            <a:r>
              <a:rPr lang="en-US" sz="2000"/>
              <a:t>, the </a:t>
            </a:r>
            <a:r>
              <a:rPr lang="en-US" sz="2000" dirty="0"/>
              <a:t>mail support in Java, Ruby and Python, and </a:t>
            </a:r>
            <a:r>
              <a:rPr lang="en-US" sz="2000"/>
              <a:t>so on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Email Service Providers</a:t>
            </a:r>
            <a:r>
              <a:rPr lang="en-US" sz="2000" dirty="0"/>
              <a:t> </a:t>
            </a:r>
            <a:r>
              <a:rPr lang="en-US" sz="2000"/>
              <a:t>– Companies </a:t>
            </a:r>
            <a:r>
              <a:rPr lang="en-US" sz="2000" dirty="0"/>
              <a:t>such as Elastic Email, </a:t>
            </a:r>
            <a:r>
              <a:rPr lang="en-US" sz="2000" dirty="0" err="1"/>
              <a:t>Mailgun</a:t>
            </a:r>
            <a:r>
              <a:rPr lang="en-US" sz="2000" dirty="0"/>
              <a:t>, </a:t>
            </a:r>
            <a:r>
              <a:rPr lang="en-US" sz="2000"/>
              <a:t>Return Path, etc. </a:t>
            </a:r>
            <a:r>
              <a:rPr lang="en-US" sz="2000" dirty="0"/>
              <a:t>can send mail (”your order has shipped”) to </a:t>
            </a:r>
            <a:r>
              <a:rPr lang="en-US" sz="2000"/>
              <a:t>EAI addresses; </a:t>
            </a:r>
            <a:r>
              <a:rPr lang="en-US" sz="2000" dirty="0"/>
              <a:t>many more have </a:t>
            </a:r>
            <a:r>
              <a:rPr lang="en-US" sz="2000"/>
              <a:t>partial support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Other Email Software</a:t>
            </a:r>
            <a:r>
              <a:rPr lang="en-US" sz="2000" dirty="0"/>
              <a:t> – EAI-capable libraries </a:t>
            </a:r>
            <a:r>
              <a:rPr lang="en-US" sz="2000"/>
              <a:t>have hundreds </a:t>
            </a:r>
            <a:r>
              <a:rPr lang="en-US" sz="2000" dirty="0"/>
              <a:t>of thousands or millions </a:t>
            </a:r>
            <a:r>
              <a:rPr lang="en-US" sz="2000"/>
              <a:t>of downloads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of EAI in Major Software and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900503"/>
            <a:ext cx="7003826" cy="534877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Free Email Services</a:t>
            </a:r>
            <a:r>
              <a:rPr lang="en-US" sz="2000" dirty="0"/>
              <a:t> – EAI is supported by Gmail, Office365 and various </a:t>
            </a:r>
            <a:r>
              <a:rPr lang="en-US" sz="2000"/>
              <a:t>smaller services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Email Products</a:t>
            </a:r>
            <a:r>
              <a:rPr lang="en-US" sz="2000" dirty="0"/>
              <a:t> – EAI is supported by Microsoft Exchange starting in version 2019, Outlook, conditionally by </a:t>
            </a:r>
            <a:r>
              <a:rPr lang="en-US" sz="2000"/>
              <a:t>iPhone Mail, </a:t>
            </a:r>
            <a:r>
              <a:rPr lang="en-US" sz="2000" dirty="0"/>
              <a:t>etc.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Open Source Software</a:t>
            </a:r>
            <a:r>
              <a:rPr lang="en-US" sz="2000" dirty="0"/>
              <a:t> – EAI is supported by the MTAs Postfix and Exim</a:t>
            </a:r>
            <a:r>
              <a:rPr lang="en-US" sz="2000"/>
              <a:t>, the </a:t>
            </a:r>
            <a:r>
              <a:rPr lang="en-US" sz="2000" dirty="0"/>
              <a:t>client program Thunderbird</a:t>
            </a:r>
            <a:r>
              <a:rPr lang="en-US" sz="2000"/>
              <a:t>, the </a:t>
            </a:r>
            <a:r>
              <a:rPr lang="en-US" sz="2000" dirty="0"/>
              <a:t>mail support in Java, Ruby and Python, and </a:t>
            </a:r>
            <a:r>
              <a:rPr lang="en-US" sz="2000"/>
              <a:t>so on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Email Service Providers</a:t>
            </a:r>
            <a:r>
              <a:rPr lang="en-US" sz="2000" dirty="0"/>
              <a:t> </a:t>
            </a:r>
            <a:r>
              <a:rPr lang="en-US" sz="2000"/>
              <a:t>– Companies </a:t>
            </a:r>
            <a:r>
              <a:rPr lang="en-US" sz="2000" dirty="0"/>
              <a:t>such as Elastic Email, </a:t>
            </a:r>
            <a:r>
              <a:rPr lang="en-US" sz="2000" dirty="0" err="1"/>
              <a:t>Mailgun</a:t>
            </a:r>
            <a:r>
              <a:rPr lang="en-US" sz="2000" dirty="0"/>
              <a:t>, </a:t>
            </a:r>
            <a:r>
              <a:rPr lang="en-US" sz="2000"/>
              <a:t>Return Path, etc. </a:t>
            </a:r>
            <a:r>
              <a:rPr lang="en-US" sz="2000" dirty="0"/>
              <a:t>can send mail (”your order has shipped”) to </a:t>
            </a:r>
            <a:r>
              <a:rPr lang="en-US" sz="2000"/>
              <a:t>EAI addresses; </a:t>
            </a:r>
            <a:r>
              <a:rPr lang="en-US" sz="2000" dirty="0"/>
              <a:t>many more have </a:t>
            </a:r>
            <a:r>
              <a:rPr lang="en-US" sz="2000"/>
              <a:t>partial support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Other Email Software</a:t>
            </a:r>
            <a:r>
              <a:rPr lang="en-US" sz="2000" dirty="0"/>
              <a:t> – EAI-capable libraries </a:t>
            </a:r>
            <a:r>
              <a:rPr lang="en-US" sz="2000"/>
              <a:t>have hundreds </a:t>
            </a:r>
            <a:r>
              <a:rPr lang="en-US" sz="2000" dirty="0"/>
              <a:t>of thousands or millions </a:t>
            </a:r>
            <a:r>
              <a:rPr lang="en-US" sz="2000"/>
              <a:t>of downloads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of EAI in Major Software and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2E5FDC-ED3D-50DB-155B-6DDA3D8655BA}"/>
              </a:ext>
            </a:extLst>
          </p:cNvPr>
          <p:cNvGrpSpPr/>
          <p:nvPr/>
        </p:nvGrpSpPr>
        <p:grpSpPr>
          <a:xfrm>
            <a:off x="7919572" y="1292552"/>
            <a:ext cx="3914162" cy="4434843"/>
            <a:chOff x="6846276" y="861682"/>
            <a:chExt cx="3914162" cy="4434843"/>
          </a:xfrm>
          <a:solidFill>
            <a:schemeClr val="bg1"/>
          </a:solidFill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3B1E61-9A6E-0FCF-DEF2-014414D7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6276" y="861682"/>
              <a:ext cx="3890121" cy="3900096"/>
            </a:xfrm>
            <a:prstGeom prst="rect">
              <a:avLst/>
            </a:prstGeom>
            <a:grpFill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70D6E-77FE-AD47-6F1E-9272A20F8484}"/>
                </a:ext>
              </a:extLst>
            </p:cNvPr>
            <p:cNvSpPr txBox="1"/>
            <p:nvPr/>
          </p:nvSpPr>
          <p:spPr>
            <a:xfrm>
              <a:off x="6870317" y="5019526"/>
              <a:ext cx="3890121" cy="2769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BE" dirty="0">
                  <a:cs typeface="Source Sans Pro"/>
                </a:rPr>
                <a:t>iPhone Mail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0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Email Messages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94CF0-7AF4-9841-9853-C57D1C292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2" r="21790" b="3148"/>
          <a:stretch/>
        </p:blipFill>
        <p:spPr>
          <a:xfrm>
            <a:off x="7172415" y="1393393"/>
            <a:ext cx="4972395" cy="3933495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900503"/>
            <a:ext cx="7031885" cy="534877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Envelope</a:t>
            </a:r>
            <a:r>
              <a:rPr lang="en-US" sz="2000" dirty="0"/>
              <a:t> – Information that accompanies a message in transit, including the address(es) it is being sent to, and the return address to which error or failure reports can be sent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Message Header</a:t>
            </a:r>
            <a:r>
              <a:rPr lang="en-US" sz="2000" dirty="0"/>
              <a:t> –  A series of structured fields with a header name such as From: To: or Subject: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/>
              <a:t>followed by the contents of the header</a:t>
            </a:r>
          </a:p>
          <a:p>
            <a:pPr lvl="1"/>
            <a:r>
              <a:rPr lang="en-US" sz="2000" dirty="0"/>
              <a:t>F</a:t>
            </a:r>
            <a:r>
              <a:rPr lang="en-US" sz="2000"/>
              <a:t>ree-format</a:t>
            </a:r>
            <a:r>
              <a:rPr lang="en-US" sz="2000" dirty="0"/>
              <a:t>, such as the Subject:</a:t>
            </a:r>
          </a:p>
          <a:p>
            <a:pPr lvl="1"/>
            <a:r>
              <a:rPr lang="en-US" sz="2000" dirty="0"/>
              <a:t>F</a:t>
            </a:r>
            <a:r>
              <a:rPr lang="en-US" sz="2000"/>
              <a:t>ixed-format</a:t>
            </a:r>
            <a:r>
              <a:rPr lang="en-US" sz="2000" dirty="0"/>
              <a:t>, such as the Date: and Message-ID:</a:t>
            </a:r>
          </a:p>
          <a:p>
            <a:pPr lvl="1"/>
            <a:r>
              <a:rPr lang="en-US" sz="2000" dirty="0"/>
              <a:t>A combination of fixed- and free-format, such as the To:, From: and Cc: with fixed-format addresses with free-format comment text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Message Body</a:t>
            </a:r>
            <a:r>
              <a:rPr lang="en-US" sz="2000" dirty="0"/>
              <a:t> – The contents of a message, which may be unformatted text, or it may be one or more formatted or encoded MIME parts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F60F5CA-AA0E-4D42-AB4E-1309B31D9635}"/>
              </a:ext>
            </a:extLst>
          </p:cNvPr>
          <p:cNvSpPr txBox="1">
            <a:spLocks/>
          </p:cNvSpPr>
          <p:nvPr/>
        </p:nvSpPr>
        <p:spPr>
          <a:xfrm>
            <a:off x="7387274" y="5599517"/>
            <a:ext cx="4804726" cy="43811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dirty="0"/>
              <a:t>See </a:t>
            </a:r>
            <a:r>
              <a:rPr lang="en-US" sz="2000" dirty="0">
                <a:hlinkClick r:id="rId5"/>
              </a:rPr>
              <a:t>EAI: A Technical Overview</a:t>
            </a:r>
            <a:r>
              <a:rPr lang="en-US" sz="2000" dirty="0"/>
              <a:t> for details</a:t>
            </a:r>
          </a:p>
        </p:txBody>
      </p:sp>
    </p:spTree>
    <p:extLst>
      <p:ext uri="{BB962C8B-B14F-4D97-AF65-F5344CB8AC3E}">
        <p14:creationId xmlns:p14="http://schemas.microsoft.com/office/powerpoint/2010/main" val="171831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7" r="4665"/>
          <a:stretch/>
        </p:blipFill>
        <p:spPr>
          <a:xfrm>
            <a:off x="7461444" y="1274430"/>
            <a:ext cx="4683367" cy="34025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6984516" cy="541144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MUA</a:t>
            </a:r>
            <a:r>
              <a:rPr lang="en-US" sz="2000" dirty="0"/>
              <a:t> – Mail User Agent - A client program that a person uses to send, receive, and manage mail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MSA</a:t>
            </a:r>
            <a:r>
              <a:rPr lang="en-US" sz="2000" dirty="0"/>
              <a:t> – Mail Submission Agent - A server program that receives mail from a MUA and prepares it for transmission and delivery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MTA</a:t>
            </a:r>
            <a:r>
              <a:rPr lang="en-US" sz="2000" dirty="0"/>
              <a:t> – Mail Transfer Agent - A server program that sends and receives mail to and from other Internet hosts. An MTA may receive mail from an MSA and/or deliver mail to </a:t>
            </a:r>
            <a:r>
              <a:rPr lang="en-US" sz="2000"/>
              <a:t>an MDA.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MDA</a:t>
            </a:r>
            <a:r>
              <a:rPr lang="en-US" sz="2000" dirty="0"/>
              <a:t> – Mail Delivery Agent - A server program that handles incoming mail and typically stores it in a mailbox or folder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9EAA06-AF0C-9241-B82B-DA05372D043F}"/>
              </a:ext>
            </a:extLst>
          </p:cNvPr>
          <p:cNvSpPr txBox="1">
            <a:spLocks/>
          </p:cNvSpPr>
          <p:nvPr/>
        </p:nvSpPr>
        <p:spPr>
          <a:xfrm>
            <a:off x="420624" y="5310169"/>
            <a:ext cx="10642118" cy="57347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dirty="0"/>
              <a:t>These agents create and process the email envelope, message header and message body and need to be enhanced to handle Unicode text in UTF8 format to support EAI.  				  See </a:t>
            </a:r>
            <a:r>
              <a:rPr lang="en-US" sz="2000" dirty="0">
                <a:hlinkClick r:id="rId5"/>
              </a:rPr>
              <a:t>EAI: A Technical Overview</a:t>
            </a:r>
            <a:r>
              <a:rPr lang="en-US" sz="2000" dirty="0"/>
              <a:t> </a:t>
            </a:r>
            <a:r>
              <a:rPr lang="en-US" sz="2000"/>
              <a:t>for details.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1987221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T-Presentation-26072017" id="{AA49E00F-9AA3-F742-AFFA-5D348C96265D}" vid="{0A417597-D941-CA49-AF8B-3E3E6D22B1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41331</TotalTime>
  <Words>3191</Words>
  <Application>Microsoft Macintosh PowerPoint</Application>
  <PresentationFormat>Widescreen</PresentationFormat>
  <Paragraphs>323</Paragraphs>
  <Slides>47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Arial Regular</vt:lpstr>
      <vt:lpstr>Calibri</vt:lpstr>
      <vt:lpstr>Source Sans Pro Light</vt:lpstr>
      <vt:lpstr>Wingdings</vt:lpstr>
      <vt:lpstr>ICANN PPT_Arial_16x9_June 2017_potx</vt:lpstr>
      <vt:lpstr>Supporting Internationalized Email Addresses (EAI) in Email Servers</vt:lpstr>
      <vt:lpstr>Introduction to Email Address Internationalization </vt:lpstr>
      <vt:lpstr>Universal Acceptance of Domain Names and Emails</vt:lpstr>
      <vt:lpstr>Categories of Domain Names and Email Addresses</vt:lpstr>
      <vt:lpstr>Support of EAI in Email Under gTLDs</vt:lpstr>
      <vt:lpstr>Support of EAI in Major Software and Services</vt:lpstr>
      <vt:lpstr>Support of EAI in Major Software and Services</vt:lpstr>
      <vt:lpstr>Structure of Email Messages</vt:lpstr>
      <vt:lpstr>Email Systems</vt:lpstr>
      <vt:lpstr>Examples of Email Components</vt:lpstr>
      <vt:lpstr>Examples of Email Components</vt:lpstr>
      <vt:lpstr>Email Address Internationalization </vt:lpstr>
      <vt:lpstr>Levels of EAI Implementation</vt:lpstr>
      <vt:lpstr>Quiz</vt:lpstr>
      <vt:lpstr>Quiz 1</vt:lpstr>
      <vt:lpstr>Quiz 2</vt:lpstr>
      <vt:lpstr>Configuring for EAI</vt:lpstr>
      <vt:lpstr>Prerequisites for Setting up EAI</vt:lpstr>
      <vt:lpstr>Email: How To Find the Destination Server </vt:lpstr>
      <vt:lpstr>Email Protocol Changes for EAI</vt:lpstr>
      <vt:lpstr>SMTPUTF8 Example</vt:lpstr>
      <vt:lpstr>SMTPUTF8 Example</vt:lpstr>
      <vt:lpstr>Email Delivery Path </vt:lpstr>
      <vt:lpstr>Email Delivery Path Considerations </vt:lpstr>
      <vt:lpstr>Protocol Changes, Delivery Path Considerations</vt:lpstr>
      <vt:lpstr>Protocol Changes, Delivery Path Considerations</vt:lpstr>
      <vt:lpstr>Additional Considerations</vt:lpstr>
      <vt:lpstr>EAI Support by Email Tools and Services</vt:lpstr>
      <vt:lpstr>EAI Support by Email Tools and Services</vt:lpstr>
      <vt:lpstr>Quiz</vt:lpstr>
      <vt:lpstr>Quiz 3</vt:lpstr>
      <vt:lpstr>Quiz 4</vt:lpstr>
      <vt:lpstr>Considerations for Mailbox Names Using EAI </vt:lpstr>
      <vt:lpstr>Considerations for Mailbox Names Using EAI </vt:lpstr>
      <vt:lpstr>Considerations for Mailbox Names Using EAI </vt:lpstr>
      <vt:lpstr>Considerations for Mailbox Names Using EAI </vt:lpstr>
      <vt:lpstr>Considerations for Mailbox Names Using EAI </vt:lpstr>
      <vt:lpstr>Quiz</vt:lpstr>
      <vt:lpstr>Quiz 5</vt:lpstr>
      <vt:lpstr>Are Your Software Applications UA-Ready?</vt:lpstr>
      <vt:lpstr>EAI Check</vt:lpstr>
      <vt:lpstr>ICANN’s Journey to UA Readiness - Model</vt:lpstr>
      <vt:lpstr>Next Steps and Community Support</vt:lpstr>
      <vt:lpstr>Get Involved!</vt:lpstr>
      <vt:lpstr>Get Involved!</vt:lpstr>
      <vt:lpstr>Some Relevant Materials</vt:lpstr>
      <vt:lpstr>Engage with ICANN – Thank You and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 (150 character limit)</dc:title>
  <dc:creator>Julio Polito</dc:creator>
  <cp:lastModifiedBy>Sarmad Hussain</cp:lastModifiedBy>
  <cp:revision>451</cp:revision>
  <cp:lastPrinted>2018-09-21T10:58:18Z</cp:lastPrinted>
  <dcterms:created xsi:type="dcterms:W3CDTF">2017-05-30T19:34:46Z</dcterms:created>
  <dcterms:modified xsi:type="dcterms:W3CDTF">2024-02-05T07:23:24Z</dcterms:modified>
</cp:coreProperties>
</file>