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619" r:id="rId5"/>
    <p:sldId id="618" r:id="rId6"/>
    <p:sldId id="260" r:id="rId7"/>
    <p:sldId id="262" r:id="rId8"/>
    <p:sldId id="616" r:id="rId9"/>
    <p:sldId id="266" r:id="rId10"/>
    <p:sldId id="267" r:id="rId11"/>
    <p:sldId id="264" r:id="rId12"/>
    <p:sldId id="268" r:id="rId13"/>
    <p:sldId id="269" r:id="rId14"/>
    <p:sldId id="272" r:id="rId15"/>
    <p:sldId id="273" r:id="rId16"/>
    <p:sldId id="274" r:id="rId17"/>
    <p:sldId id="275" r:id="rId18"/>
    <p:sldId id="306" r:id="rId19"/>
    <p:sldId id="270" r:id="rId20"/>
    <p:sldId id="1369" r:id="rId21"/>
    <p:sldId id="276" r:id="rId22"/>
    <p:sldId id="271" r:id="rId23"/>
    <p:sldId id="277" r:id="rId24"/>
    <p:sldId id="279" r:id="rId25"/>
    <p:sldId id="1371" r:id="rId26"/>
    <p:sldId id="1370" r:id="rId27"/>
    <p:sldId id="280" r:id="rId28"/>
    <p:sldId id="281" r:id="rId29"/>
    <p:sldId id="282" r:id="rId30"/>
    <p:sldId id="283" r:id="rId31"/>
    <p:sldId id="284" r:id="rId32"/>
    <p:sldId id="285" r:id="rId33"/>
    <p:sldId id="286" r:id="rId34"/>
    <p:sldId id="287" r:id="rId35"/>
    <p:sldId id="288" r:id="rId36"/>
    <p:sldId id="289" r:id="rId37"/>
    <p:sldId id="617" r:id="rId38"/>
    <p:sldId id="290" r:id="rId39"/>
    <p:sldId id="291" r:id="rId40"/>
    <p:sldId id="292" r:id="rId41"/>
    <p:sldId id="293" r:id="rId42"/>
    <p:sldId id="294" r:id="rId43"/>
    <p:sldId id="295" r:id="rId44"/>
    <p:sldId id="296" r:id="rId45"/>
    <p:sldId id="297" r:id="rId46"/>
    <p:sldId id="298" r:id="rId47"/>
    <p:sldId id="299" r:id="rId48"/>
  </p:sldIdLst>
  <p:sldSz cx="9144000" cy="6858000" type="screen4x3"/>
  <p:notesSz cx="6858000" cy="9144000"/>
  <p:embeddedFontLst>
    <p:embeddedFont>
      <p:font typeface="Calibri" panose="020F0502020204030204" pitchFamily="34" charset="0"/>
      <p:regular r:id="rId50"/>
      <p:bold r:id="rId51"/>
      <p:italic r:id="rId52"/>
      <p:boldItalic r:id="rId53"/>
    </p:embeddedFont>
    <p:embeddedFont>
      <p:font typeface="Merriweather Sans" pitchFamily="2" charset="77"/>
      <p:regular r:id="rId54"/>
      <p:bold r:id="rId55"/>
      <p:italic r:id="rId56"/>
      <p:boldItalic r:id="rId57"/>
    </p:embeddedFont>
    <p:embeddedFont>
      <p:font typeface="Noto Sans Symbols" panose="020B0702040504020204" pitchFamily="34" charset="0"/>
      <p:regular r:id="rId58"/>
      <p:bold r:id="rId59"/>
    </p:embeddedFont>
    <p:embeddedFont>
      <p:font typeface="Open Sans" panose="020B0606030504020204" pitchFamily="34" charset="0"/>
      <p:regular r:id="rId60"/>
      <p:bold r:id="rId61"/>
      <p:italic r:id="rId62"/>
      <p:boldItalic r:id="rId63"/>
    </p:embeddedFont>
    <p:embeddedFont>
      <p:font typeface="Open Sans Light" panose="020B0306030504020204" pitchFamily="34" charset="0"/>
      <p:regular r:id="rId64"/>
      <p:bold r:id="rId65"/>
      <p:italic r:id="rId66"/>
      <p:boldItalic r:id="rId67"/>
    </p:embeddedFont>
    <p:embeddedFont>
      <p:font typeface="Source Sans Pro Light" panose="020B0403030403020204" pitchFamily="34" charset="77"/>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51">
          <p15:clr>
            <a:srgbClr val="A4A3A4"/>
          </p15:clr>
        </p15:guide>
        <p15:guide id="2" pos="242">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h1s108WmY4dRM5vuvbNI8SEZ9TJ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4D8E92-885E-E5CF-87B5-B3644F7D2BC6}" name="Sarmad Hussain" initials="SH" userId="S::sarmad.hussain@icann.org::cc251c59-d7f5-45f5-a3f4-923965853d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ane Sexton" initials=""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3E2C26-B644-420A-8619-DE85BF4257E0}">
  <a:tblStyle styleId="{123E2C26-B644-420A-8619-DE85BF4257E0}"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FE7"/>
          </a:solidFill>
        </a:fill>
      </a:tcStyle>
    </a:wholeTbl>
    <a:band1H>
      <a:tcTxStyle/>
      <a:tcStyle>
        <a:tcBdr/>
        <a:fill>
          <a:solidFill>
            <a:srgbClr val="FFDECB"/>
          </a:solidFill>
        </a:fill>
      </a:tcStyle>
    </a:band1H>
    <a:band2H>
      <a:tcTxStyle/>
      <a:tcStyle>
        <a:tcBdr/>
      </a:tcStyle>
    </a:band2H>
    <a:band1V>
      <a:tcTxStyle/>
      <a:tcStyle>
        <a:tcBdr/>
        <a:fill>
          <a:solidFill>
            <a:srgbClr val="FFDECB"/>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84"/>
    <p:restoredTop sz="96327"/>
  </p:normalViewPr>
  <p:slideViewPr>
    <p:cSldViewPr snapToGrid="0">
      <p:cViewPr varScale="1">
        <p:scale>
          <a:sx n="125" d="100"/>
          <a:sy n="125" d="100"/>
        </p:scale>
        <p:origin x="1024" y="160"/>
      </p:cViewPr>
      <p:guideLst>
        <p:guide orient="horz" pos="851"/>
        <p:guide pos="2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openxmlformats.org/officeDocument/2006/relationships/font" Target="fonts/font19.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customschemas.google.com/relationships/presentationmetadata" Target="meta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80"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22.fntdata"/><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sz="1800" b="1" i="0" u="none" strike="noStrike" kern="1200" spc="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r>
              <a:rPr lang="pt-BR" sz="18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Idiomas na web</a:t>
            </a:r>
          </a:p>
        </c:rich>
      </c:tx>
      <c:layout>
        <c:manualLayout>
          <c:xMode val="edge"/>
          <c:yMode val="edge"/>
          <c:x val="0.14003364442340463"/>
          <c:y val="9.4020162335914995E-3"/>
        </c:manualLayout>
      </c:layout>
      <c:overlay val="0"/>
      <c:spPr>
        <a:noFill/>
        <a:ln>
          <a:noFill/>
        </a:ln>
        <a:effectLst/>
      </c:spPr>
      <c:txPr>
        <a:bodyPr rot="0" spcFirstLastPara="1" vertOverflow="ellipsis" vert="horz" wrap="square" anchor="ctr" anchorCtr="1"/>
        <a:lstStyle/>
        <a:p>
          <a:pPr algn="just">
            <a:defRPr sz="1800" b="1" i="0" u="none" strike="noStrike" kern="1200" spc="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title>
    <c:autoTitleDeleted val="0"/>
    <c:plotArea>
      <c:layout>
        <c:manualLayout>
          <c:layoutTarget val="inner"/>
          <c:xMode val="edge"/>
          <c:yMode val="edge"/>
          <c:x val="0.16141048899834382"/>
          <c:y val="0.10399838938937482"/>
          <c:w val="0.67717902200331237"/>
          <c:h val="0.77826209292059012"/>
        </c:manualLayout>
      </c:layout>
      <c:doughnutChart>
        <c:varyColors val="1"/>
        <c:ser>
          <c:idx val="0"/>
          <c:order val="0"/>
          <c:tx>
            <c:strRef>
              <c:f>Planilha1!$B$1</c:f>
              <c:strCache>
                <c:ptCount val="1"/>
                <c:pt idx="0">
                  <c:v>Languages on the Web</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097-4941-A026-C4F0E3533EA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097-4941-A026-C4F0E3533EA6}"/>
              </c:ext>
            </c:extLst>
          </c:dPt>
          <c:dLbls>
            <c:dLbl>
              <c:idx val="0"/>
              <c:layout>
                <c:manualLayout>
                  <c:x val="7.2360044225521211E-2"/>
                  <c:y val="0.14978193690481381"/>
                </c:manualLayout>
              </c:layout>
              <c:tx>
                <c:rich>
                  <a:bodyPr/>
                  <a:lstStyle/>
                  <a:p>
                    <a:r>
                      <a:rPr lang="en-US" dirty="0"/>
                      <a:t>57%</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3097-4941-A026-C4F0E3533EA6}"/>
                </c:ext>
              </c:extLst>
            </c:dLbl>
            <c:dLbl>
              <c:idx val="1"/>
              <c:layout>
                <c:manualLayout>
                  <c:x val="-7.6168336822382929E-2"/>
                  <c:y val="-0.13128438381299729"/>
                </c:manualLayout>
              </c:layout>
              <c:tx>
                <c:rich>
                  <a:bodyPr/>
                  <a:lstStyle/>
                  <a:p>
                    <a:r>
                      <a:rPr lang="en-US" dirty="0"/>
                      <a:t>43%</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3-3097-4941-A026-C4F0E3533EA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Planilha1!$A$2:$A$3</c:f>
              <c:strCache>
                <c:ptCount val="2"/>
                <c:pt idx="0">
                  <c:v>English</c:v>
                </c:pt>
                <c:pt idx="1">
                  <c:v>Others</c:v>
                </c:pt>
              </c:strCache>
            </c:strRef>
          </c:cat>
          <c:val>
            <c:numRef>
              <c:f>Planilha1!$B$2:$B$3</c:f>
              <c:numCache>
                <c:formatCode>General</c:formatCode>
                <c:ptCount val="2"/>
                <c:pt idx="0">
                  <c:v>59</c:v>
                </c:pt>
                <c:pt idx="1">
                  <c:v>41</c:v>
                </c:pt>
              </c:numCache>
            </c:numRef>
          </c:val>
          <c:extLst>
            <c:ext xmlns:c16="http://schemas.microsoft.com/office/drawing/2014/chart" uri="{C3380CC4-5D6E-409C-BE32-E72D297353CC}">
              <c16:uniqueId val="{00000004-3097-4941-A026-C4F0E3533EA6}"/>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19577556512131566"/>
          <c:y val="0.90644470174358005"/>
          <c:w val="0.60360103383736308"/>
          <c:h val="8.415336561484920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r>
              <a:rPr lang="pt-BR" sz="1800" b="1"/>
              <a:t>Taxas de aceitação da EAI em campos de formulários em 2.000 sites</a:t>
            </a:r>
          </a:p>
        </c:rich>
      </c:tx>
      <c:layout>
        <c:manualLayout>
          <c:xMode val="edge"/>
          <c:yMode val="edge"/>
          <c:x val="0.18777747684076718"/>
          <c:y val="1.9276161697724632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Sheet1!$A$2:$A$8</c:f>
              <c:strCache>
                <c:ptCount val="7"/>
                <c:pt idx="0">
                  <c:v>ascii@ascii.newshort</c:v>
                </c:pt>
                <c:pt idx="1">
                  <c:v>ascii@ascii.newlong</c:v>
                </c:pt>
                <c:pt idx="2">
                  <c:v>ascii@idn.ascii</c:v>
                </c:pt>
                <c:pt idx="3">
                  <c:v>ascii@ascii.idn</c:v>
                </c:pt>
                <c:pt idx="4">
                  <c:v>Unicode@ascii.ascii</c:v>
                </c:pt>
                <c:pt idx="5">
                  <c:v>Unicode@idn.idn</c:v>
                </c:pt>
                <c:pt idx="6">
                  <c:v>RTL@RTL.RTL</c:v>
                </c:pt>
              </c:strCache>
            </c:strRef>
          </c:cat>
          <c:val>
            <c:numRef>
              <c:f>Sheet1!$B$2:$B$8</c:f>
              <c:numCache>
                <c:formatCode>0.00%</c:formatCode>
                <c:ptCount val="7"/>
                <c:pt idx="0">
                  <c:v>0.92789999999999995</c:v>
                </c:pt>
                <c:pt idx="1">
                  <c:v>0.80900000000000005</c:v>
                </c:pt>
                <c:pt idx="2">
                  <c:v>0.52239999999999998</c:v>
                </c:pt>
                <c:pt idx="3">
                  <c:v>0.3488</c:v>
                </c:pt>
                <c:pt idx="4">
                  <c:v>8.1100000000000005E-2</c:v>
                </c:pt>
                <c:pt idx="5">
                  <c:v>8.7099999999999997E-2</c:v>
                </c:pt>
                <c:pt idx="6">
                  <c:v>8.1600000000000006E-2</c:v>
                </c:pt>
              </c:numCache>
            </c:numRef>
          </c:val>
          <c:extLst>
            <c:ext xmlns:c16="http://schemas.microsoft.com/office/drawing/2014/chart" uri="{C3380CC4-5D6E-409C-BE32-E72D297353CC}">
              <c16:uniqueId val="{00000000-094E-C84C-8541-46D8D998307D}"/>
            </c:ext>
          </c:extLst>
        </c:ser>
        <c:dLbls>
          <c:showLegendKey val="0"/>
          <c:showVal val="0"/>
          <c:showCatName val="0"/>
          <c:showSerName val="0"/>
          <c:showPercent val="0"/>
          <c:showBubbleSize val="0"/>
        </c:dLbls>
        <c:gapWidth val="219"/>
        <c:axId val="934201920"/>
        <c:axId val="934202248"/>
      </c:barChart>
      <c:catAx>
        <c:axId val="934201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934202248"/>
        <c:crosses val="autoZero"/>
        <c:auto val="1"/>
        <c:lblAlgn val="ctr"/>
        <c:lblOffset val="100"/>
        <c:noMultiLvlLbl val="0"/>
      </c:catAx>
      <c:valAx>
        <c:axId val="9342022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934201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64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4509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f5ee76131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1f5ee76131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5529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310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22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04269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82880" lvl="1" indent="0" algn="l" rtl="0">
              <a:spcBef>
                <a:spcPts val="0"/>
              </a:spcBef>
              <a:spcAft>
                <a:spcPts val="0"/>
              </a:spcAft>
              <a:buClr>
                <a:schemeClr val="accent2"/>
              </a:buClr>
              <a:buSzPts val="1020"/>
              <a:buFont typeface="Merriweather Sans"/>
              <a:buNone/>
            </a:pPr>
            <a:r>
              <a:rPr lang="pt-BR" b="1">
                <a:solidFill>
                  <a:srgbClr val="000000"/>
                </a:solidFill>
                <a:latin typeface="Open Sans Light"/>
                <a:ea typeface="Open Sans Light"/>
                <a:cs typeface="Open Sans Light"/>
                <a:sym typeface="Open Sans Light"/>
              </a:rPr>
              <a:t>Recomendações do UASG</a:t>
            </a:r>
          </a:p>
          <a:p>
            <a:pPr marL="525780" lvl="1" indent="-342900" algn="l" rtl="0">
              <a:spcBef>
                <a:spcPts val="400"/>
              </a:spcBef>
              <a:spcAft>
                <a:spcPts val="0"/>
              </a:spcAft>
              <a:buClr>
                <a:schemeClr val="accent2"/>
              </a:buClr>
              <a:buSzPts val="1020"/>
              <a:buFont typeface="Merriweather Sans"/>
              <a:buChar char="*"/>
            </a:pPr>
            <a:r>
              <a:rPr lang="pt-BR">
                <a:solidFill>
                  <a:srgbClr val="000000"/>
                </a:solidFill>
                <a:latin typeface="Open Sans Light"/>
                <a:ea typeface="Open Sans Light"/>
                <a:cs typeface="Open Sans Light"/>
                <a:sym typeface="Open Sans Light"/>
              </a:rPr>
              <a:t>Elementos de interfaces do usuário que exigem que o usuário digite um nome de domínio/endereço de e-mail precisam ser compatíveis com Unicode e cadeias de caracteres com até 256 caracteres.</a:t>
            </a:r>
          </a:p>
          <a:p>
            <a:pPr marL="525780" lvl="1" indent="-342900" algn="l" rtl="0">
              <a:spcBef>
                <a:spcPts val="400"/>
              </a:spcBef>
              <a:spcAft>
                <a:spcPts val="0"/>
              </a:spcAft>
              <a:buClr>
                <a:schemeClr val="accent2"/>
              </a:buClr>
              <a:buSzPts val="1020"/>
              <a:buFont typeface="Merriweather Sans"/>
              <a:buChar char="*"/>
            </a:pPr>
            <a:r>
              <a:rPr lang="pt-BR">
                <a:solidFill>
                  <a:srgbClr val="000000"/>
                </a:solidFill>
                <a:latin typeface="Open Sans Light"/>
                <a:ea typeface="Open Sans Light"/>
                <a:cs typeface="Open Sans Light"/>
                <a:sym typeface="Open Sans Light"/>
              </a:rPr>
              <a:t>Os usuários devem ter permissão de inserir texto compatível com codificação ASCII (“Punycode”) no lugar do seu Unicode equivalente.</a:t>
            </a:r>
          </a:p>
          <a:p>
            <a:pPr marL="982980" lvl="2" indent="-342900" algn="l" rtl="0">
              <a:spcBef>
                <a:spcPts val="400"/>
              </a:spcBef>
              <a:spcAft>
                <a:spcPts val="0"/>
              </a:spcAft>
              <a:buClr>
                <a:schemeClr val="accent2"/>
              </a:buClr>
              <a:buSzPts val="1020"/>
              <a:buFont typeface="Merriweather Sans"/>
              <a:buChar char="*"/>
            </a:pPr>
            <a:r>
              <a:rPr lang="pt-BR">
                <a:solidFill>
                  <a:srgbClr val="000000"/>
                </a:solidFill>
                <a:latin typeface="Open Sans Light"/>
                <a:ea typeface="Open Sans Light"/>
                <a:cs typeface="Open Sans Light"/>
                <a:sym typeface="Open Sans Light"/>
              </a:rPr>
              <a:t>Unicode deve ser mostrado por padrão.</a:t>
            </a:r>
          </a:p>
          <a:p>
            <a:pPr marL="982980" lvl="2" indent="-342900" algn="l" rtl="0">
              <a:spcBef>
                <a:spcPts val="400"/>
              </a:spcBef>
              <a:spcAft>
                <a:spcPts val="0"/>
              </a:spcAft>
              <a:buClr>
                <a:schemeClr val="accent2"/>
              </a:buClr>
              <a:buSzPts val="1020"/>
              <a:buFont typeface="Merriweather Sans"/>
              <a:buChar char="*"/>
            </a:pPr>
            <a:r>
              <a:rPr lang="pt-BR">
                <a:solidFill>
                  <a:srgbClr val="000000"/>
                </a:solidFill>
                <a:latin typeface="Open Sans Light"/>
                <a:ea typeface="Open Sans Light"/>
                <a:cs typeface="Open Sans Light"/>
                <a:sym typeface="Open Sans Light"/>
              </a:rPr>
              <a:t>Texto em Punycode deve ser mostrado apenas quando for melhor</a:t>
            </a:r>
          </a:p>
        </p:txBody>
      </p:sp>
      <p:sp>
        <p:nvSpPr>
          <p:cNvPr id="454" name="Google Shape;454;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pt-BR" sz="1200">
                <a:solidFill>
                  <a:schemeClr val="dk1"/>
                </a:solidFill>
                <a:latin typeface="Calibri"/>
                <a:ea typeface="Calibri"/>
                <a:cs typeface="Calibri"/>
                <a:sym typeface="Calibri"/>
              </a:rPr>
              <a:t>Muitos programadores foram treinados para validar seguindo a heurística que exige verificar se um domínio de primeiro nível tem o número “correto” de letras ou se as letras são do mesmo conjunto de caracteres ASCII. Essas heurísticas são se aplicam mais devido à introdução de nomes de domínio com mais de três caracteres e caracteres Unicode (diferente de ASCII).</a:t>
            </a:r>
          </a:p>
          <a:p>
            <a:pPr marL="0" lvl="0" indent="0" algn="l" rtl="0">
              <a:spcBef>
                <a:spcPts val="0"/>
              </a:spcBef>
              <a:spcAft>
                <a:spcPts val="0"/>
              </a:spcAft>
              <a:buNone/>
            </a:pPr>
            <a:endParaRPr/>
          </a:p>
        </p:txBody>
      </p:sp>
      <p:sp>
        <p:nvSpPr>
          <p:cNvPr id="463" name="Google Shape;463;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t-BR" sz="1200">
                <a:solidFill>
                  <a:srgbClr val="5D686E"/>
                </a:solidFill>
                <a:latin typeface="Open Sans"/>
                <a:ea typeface="Open Sans"/>
                <a:cs typeface="Open Sans"/>
                <a:sym typeface="Open Sans"/>
              </a:rPr>
              <a:t>Independentemente do tempo de vida dos dados, eles devem ser armazenados nos formatos definidos nas RFCs (preferencialmente) ou em outros formatos que podem ser transformados em formatos definidos na RFCs.</a:t>
            </a:r>
          </a:p>
          <a:p>
            <a:pPr marL="0" lvl="0" indent="0" algn="l" rtl="0">
              <a:spcBef>
                <a:spcPts val="0"/>
              </a:spcBef>
              <a:spcAft>
                <a:spcPts val="0"/>
              </a:spcAft>
              <a:buNone/>
            </a:pPr>
            <a:endParaRPr sz="1200">
              <a:solidFill>
                <a:srgbClr val="5D686E"/>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200"/>
              <a:buFont typeface="Open Sans Light"/>
              <a:buNone/>
            </a:pPr>
            <a:r>
              <a:rPr lang="pt-BR" sz="1200">
                <a:latin typeface="Open Sans Light"/>
                <a:ea typeface="Open Sans Light"/>
                <a:cs typeface="Open Sans Light"/>
                <a:sym typeface="Open Sans Light"/>
              </a:rPr>
              <a:t>UTF-8 (Formato de Transformação Unicode). Alguns sistemas também podem exigir compatibilidade com o UTF-16, mas geralmente há uma preferência pelo UTF-8. UTF-7 e UTF-32 devem ser evitados.</a:t>
            </a:r>
          </a:p>
          <a:p>
            <a:pPr marL="0" marR="0" lvl="0" indent="0" algn="l" rtl="0">
              <a:lnSpc>
                <a:spcPct val="100000"/>
              </a:lnSpc>
              <a:spcBef>
                <a:spcPts val="0"/>
              </a:spcBef>
              <a:spcAft>
                <a:spcPts val="0"/>
              </a:spcAft>
              <a:buClr>
                <a:schemeClr val="dk1"/>
              </a:buClr>
              <a:buSzPts val="1200"/>
              <a:buFont typeface="Calibri"/>
              <a:buNone/>
            </a:pPr>
            <a:endParaRPr sz="1200">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200"/>
              <a:buFont typeface="Open Sans Light"/>
              <a:buNone/>
            </a:pPr>
            <a:r>
              <a:rPr lang="pt-BR" sz="1200">
                <a:latin typeface="Open Sans Light"/>
                <a:ea typeface="Open Sans Light"/>
                <a:cs typeface="Open Sans Light"/>
                <a:sym typeface="Open Sans Light"/>
              </a:rPr>
              <a:t>Considere todos os cenários completos antes de converter rótulos-A em rótulos-U, e vice-versa, ao armazenar. Pode ser interessante manter apenas rótulos-U em um arquivo ou banco de dados, porque isso simplifica as pesquisas e classificações. No entanto, a conversão pode ter implicações na interoperabilidade com aplicativos e serviços mais antigos que não usam Unicode. Considere armazenar nos dois formatos.</a:t>
            </a:r>
          </a:p>
          <a:p>
            <a:pPr marL="0" marR="0" lvl="0" indent="0" algn="l" rtl="0">
              <a:lnSpc>
                <a:spcPct val="100000"/>
              </a:lnSpc>
              <a:spcBef>
                <a:spcPts val="0"/>
              </a:spcBef>
              <a:spcAft>
                <a:spcPts val="0"/>
              </a:spcAft>
              <a:buClr>
                <a:schemeClr val="dk1"/>
              </a:buClr>
              <a:buSzPts val="1200"/>
              <a:buFont typeface="Calibri"/>
              <a:buNone/>
            </a:pPr>
            <a:endParaRPr sz="1200">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200"/>
              <a:buFont typeface="Open Sans Light"/>
              <a:buNone/>
            </a:pPr>
            <a:r>
              <a:rPr lang="pt-BR" sz="1200">
                <a:latin typeface="Open Sans Light"/>
                <a:ea typeface="Open Sans Light"/>
                <a:cs typeface="Open Sans Light"/>
                <a:sym typeface="Open Sans Light"/>
              </a:rPr>
              <a:t>Instâncias em que os endereços de e-mail e nomes de domínio foram arquivados no campo “author” (autor) de um documento ou “contact info” (informações de contato) em um arquivo de registro resultaram na perda da origem enquanto um endereço.</a:t>
            </a:r>
          </a:p>
          <a:p>
            <a:pPr marL="0" marR="0" lvl="0" indent="0" algn="l" rtl="0">
              <a:lnSpc>
                <a:spcPct val="100000"/>
              </a:lnSpc>
              <a:spcBef>
                <a:spcPts val="0"/>
              </a:spcBef>
              <a:spcAft>
                <a:spcPts val="0"/>
              </a:spcAft>
              <a:buClr>
                <a:schemeClr val="dk1"/>
              </a:buClr>
              <a:buSzPts val="1200"/>
              <a:buFont typeface="Calibri"/>
              <a:buNone/>
            </a:pPr>
            <a:endParaRPr sz="1200">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200"/>
              <a:buFont typeface="Calibri"/>
              <a:buNone/>
            </a:pPr>
            <a:endParaRPr sz="1200">
              <a:latin typeface="Open Sans Light"/>
              <a:ea typeface="Open Sans Light"/>
              <a:cs typeface="Open Sans Light"/>
              <a:sym typeface="Open Sans Light"/>
            </a:endParaRPr>
          </a:p>
          <a:p>
            <a:pPr marL="0" lvl="0" indent="0" algn="l" rtl="0">
              <a:spcBef>
                <a:spcPts val="0"/>
              </a:spcBef>
              <a:spcAft>
                <a:spcPts val="0"/>
              </a:spcAft>
              <a:buNone/>
            </a:pPr>
            <a:endParaRPr sz="1200">
              <a:solidFill>
                <a:srgbClr val="5D686E"/>
              </a:solidFill>
              <a:latin typeface="Open Sans"/>
              <a:ea typeface="Open Sans"/>
              <a:cs typeface="Open Sans"/>
              <a:sym typeface="Open Sans"/>
            </a:endParaRPr>
          </a:p>
          <a:p>
            <a:pPr marL="0" lvl="0" indent="0" algn="l" rtl="0">
              <a:spcBef>
                <a:spcPts val="0"/>
              </a:spcBef>
              <a:spcAft>
                <a:spcPts val="0"/>
              </a:spcAft>
              <a:buNone/>
            </a:pPr>
            <a:endParaRPr/>
          </a:p>
        </p:txBody>
      </p:sp>
      <p:sp>
        <p:nvSpPr>
          <p:cNvPr id="472" name="Google Shape;472;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D686E"/>
              </a:buClr>
              <a:buSzPts val="1200"/>
              <a:buFont typeface="Open Sans"/>
              <a:buNone/>
            </a:pPr>
            <a:r>
              <a:rPr lang="pt-BR" sz="1200">
                <a:solidFill>
                  <a:srgbClr val="5D686E"/>
                </a:solidFill>
                <a:latin typeface="Open Sans"/>
                <a:ea typeface="Open Sans"/>
                <a:cs typeface="Open Sans"/>
                <a:sym typeface="Open Sans"/>
              </a:rPr>
              <a:t>Atividade (ex.: pesquisar ou classificar uma lista) </a:t>
            </a:r>
          </a:p>
          <a:p>
            <a:pPr marL="0" marR="0" lvl="0" indent="0" algn="l" rtl="0">
              <a:lnSpc>
                <a:spcPct val="100000"/>
              </a:lnSpc>
              <a:spcBef>
                <a:spcPts val="0"/>
              </a:spcBef>
              <a:spcAft>
                <a:spcPts val="0"/>
              </a:spcAft>
              <a:buClr>
                <a:srgbClr val="5D686E"/>
              </a:buClr>
              <a:buSzPts val="1200"/>
              <a:buFont typeface="Open Sans"/>
              <a:buNone/>
            </a:pPr>
            <a:r>
              <a:rPr lang="pt-BR" sz="1200">
                <a:solidFill>
                  <a:srgbClr val="5D686E"/>
                </a:solidFill>
                <a:latin typeface="Open Sans"/>
                <a:ea typeface="Open Sans"/>
                <a:cs typeface="Open Sans"/>
                <a:sym typeface="Open Sans"/>
              </a:rPr>
              <a:t>Formato alternativo (ex.: armazenar ASCII como Unicode) </a:t>
            </a:r>
          </a:p>
          <a:p>
            <a:pPr marL="0" marR="0" lvl="0" indent="0" algn="l" rtl="0">
              <a:lnSpc>
                <a:spcPct val="100000"/>
              </a:lnSpc>
              <a:spcBef>
                <a:spcPts val="0"/>
              </a:spcBef>
              <a:spcAft>
                <a:spcPts val="0"/>
              </a:spcAft>
              <a:buClr>
                <a:srgbClr val="5D686E"/>
              </a:buClr>
              <a:buSzPts val="1200"/>
              <a:buFont typeface="Open Sans"/>
              <a:buNone/>
            </a:pPr>
            <a:r>
              <a:rPr lang="pt-BR" sz="1200">
                <a:solidFill>
                  <a:srgbClr val="5D686E"/>
                </a:solidFill>
                <a:latin typeface="Open Sans"/>
                <a:ea typeface="Open Sans"/>
                <a:cs typeface="Open Sans"/>
                <a:sym typeface="Open Sans"/>
              </a:rPr>
              <a:t>É possível que seja realizada validação adicional durante o processamento. Os nomes de domínio e endereços de e-mail podem ser processados de maneiras ilimitadas*, o que reforça a necessidade de haver convenções que garantam que os dados estão sendo compreendidos e classificados de modo consistente. </a:t>
            </a:r>
            <a:r>
              <a:rPr lang="pt-BR" sz="1200" b="0" i="0" u="none" strike="noStrike">
                <a:solidFill>
                  <a:schemeClr val="dk1"/>
                </a:solidFill>
                <a:latin typeface="Calibri"/>
                <a:ea typeface="Calibri"/>
                <a:cs typeface="Calibri"/>
                <a:sym typeface="Calibri"/>
              </a:rPr>
              <a:t>*Exemplos: Identificar pessoas na Nova Zelândia pesquisando no ccTLD .nz; identificar farmacêuticos pesquisando endereços de e-mail usuário@*.pharmacist.</a:t>
            </a:r>
          </a:p>
          <a:p>
            <a:pPr marL="0" lvl="0" indent="0" algn="l" rtl="0">
              <a:spcBef>
                <a:spcPts val="0"/>
              </a:spcBef>
              <a:spcAft>
                <a:spcPts val="0"/>
              </a:spcAft>
              <a:buNone/>
            </a:pPr>
            <a:endParaRPr/>
          </a:p>
          <a:p>
            <a:pPr marL="0" lvl="0" indent="0" algn="l" rtl="0">
              <a:spcBef>
                <a:spcPts val="0"/>
              </a:spcBef>
              <a:spcAft>
                <a:spcPts val="0"/>
              </a:spcAft>
              <a:buNone/>
            </a:pPr>
            <a:r>
              <a:rPr lang="pt-BR"/>
              <a:t>Recomendações: </a:t>
            </a:r>
          </a:p>
          <a:p>
            <a:pPr marL="0" lvl="0" indent="0" algn="l" rtl="0">
              <a:spcBef>
                <a:spcPts val="0"/>
              </a:spcBef>
              <a:spcAft>
                <a:spcPts val="0"/>
              </a:spcAft>
              <a:buNone/>
            </a:pPr>
            <a:r>
              <a:rPr lang="pt-BR" sz="1200">
                <a:solidFill>
                  <a:schemeClr val="dk1"/>
                </a:solidFill>
                <a:latin typeface="Calibri"/>
                <a:ea typeface="Calibri"/>
                <a:cs typeface="Calibri"/>
                <a:sym typeface="Calibri"/>
              </a:rPr>
              <a:t>Uma vez que o padrão Unicode é expandido continuamente, os pontos de código não definidos quando o aplicativo ou serviço foi criado devem ser verificados para garantir que eles não “quebrem” a experiência do usuário. Fontes ausentes no sistema operacional subjacente podem fazer com que alguns caracteres não sejam exibidos (muitas vezes o caractere “” é usado para representá-los), mas essa situação não deve resultar em uma falha fatal.</a:t>
            </a:r>
          </a:p>
          <a:p>
            <a:pPr marL="0" lvl="0" indent="0" algn="l" rtl="0">
              <a:spcBef>
                <a:spcPts val="0"/>
              </a:spcBef>
              <a:spcAft>
                <a:spcPts val="0"/>
              </a:spcAft>
              <a:buNone/>
            </a:pPr>
            <a:r>
              <a:rPr lang="pt-BR" sz="1200">
                <a:solidFill>
                  <a:schemeClr val="dk1"/>
                </a:solidFill>
                <a:latin typeface="Calibri"/>
                <a:ea typeface="Calibri"/>
                <a:cs typeface="Calibri"/>
                <a:sym typeface="Calibri"/>
              </a:rPr>
              <a:t>Use APIs compatíveis com Unicode.</a:t>
            </a:r>
          </a:p>
          <a:p>
            <a:pPr marL="0" lvl="0" indent="0" algn="l" rtl="0">
              <a:spcBef>
                <a:spcPts val="0"/>
              </a:spcBef>
              <a:spcAft>
                <a:spcPts val="0"/>
              </a:spcAft>
              <a:buNone/>
            </a:pPr>
            <a:r>
              <a:rPr lang="pt-BR" sz="1200">
                <a:solidFill>
                  <a:schemeClr val="dk1"/>
                </a:solidFill>
                <a:latin typeface="Calibri"/>
                <a:ea typeface="Calibri"/>
                <a:cs typeface="Calibri"/>
                <a:sym typeface="Calibri"/>
              </a:rPr>
              <a:t>Use os documentos mais recentes do protocolo [http://tools.ietf.org/html/rfc5891] e tabelas [http://tools.ietf.org/html/rfc5892] de IDNA (Internationalized Domain Names in Applications, Nomes de Domínio Internacionalizados em Aplicativos) para IDNs (Internationalized Domain Names, Nomes de Domínio Internacionalizados).</a:t>
            </a:r>
          </a:p>
          <a:p>
            <a:pPr marL="0" lvl="0" indent="0" algn="l" rtl="0">
              <a:spcBef>
                <a:spcPts val="0"/>
              </a:spcBef>
              <a:spcAft>
                <a:spcPts val="0"/>
              </a:spcAft>
              <a:buNone/>
            </a:pPr>
            <a:r>
              <a:rPr lang="pt-BR" sz="1200">
                <a:solidFill>
                  <a:schemeClr val="dk1"/>
                </a:solidFill>
                <a:latin typeface="Calibri"/>
                <a:ea typeface="Calibri"/>
                <a:cs typeface="Calibri"/>
                <a:sym typeface="Calibri"/>
              </a:rPr>
              <a:t>Processe no formato UTF-8 sempre que possível. </a:t>
            </a:r>
          </a:p>
          <a:p>
            <a:pPr marL="0" lvl="0" indent="0" algn="l" rtl="0">
              <a:spcBef>
                <a:spcPts val="0"/>
              </a:spcBef>
              <a:spcAft>
                <a:spcPts val="0"/>
              </a:spcAft>
              <a:buNone/>
            </a:pPr>
            <a:r>
              <a:rPr lang="pt-BR" sz="1200">
                <a:solidFill>
                  <a:schemeClr val="dk1"/>
                </a:solidFill>
                <a:latin typeface="Calibri"/>
                <a:ea typeface="Calibri"/>
                <a:cs typeface="Calibri"/>
                <a:sym typeface="Calibri"/>
              </a:rPr>
              <a:t>Certifique-se de que o produto ou recurso lide com os números da maneira esperada. Por exemplo, numerais ASCII e representações de números ideográficas asiáticas devem ser tratados como números. [RFC5892, link acima]</a:t>
            </a:r>
          </a:p>
          <a:p>
            <a:pPr marL="0" lvl="0" indent="0" algn="l" rtl="0">
              <a:spcBef>
                <a:spcPts val="0"/>
              </a:spcBef>
              <a:spcAft>
                <a:spcPts val="0"/>
              </a:spcAft>
              <a:buNone/>
            </a:pPr>
            <a:r>
              <a:rPr lang="pt-BR" sz="1200">
                <a:solidFill>
                  <a:schemeClr val="dk1"/>
                </a:solidFill>
                <a:latin typeface="Calibri"/>
                <a:ea typeface="Calibri"/>
                <a:cs typeface="Calibri"/>
                <a:sym typeface="Calibri"/>
              </a:rPr>
              <a:t>Faça o upgrade de aplicativos e servidores/serviços juntos. Se o servidor for Unicode e o cliente não for Unicode, ou vice-versa, será necessário converter os dados para cada página de código sempre que os dados forem transferidos entre o servidor e o cliente.</a:t>
            </a:r>
          </a:p>
          <a:p>
            <a:pPr marL="0" lvl="0" indent="0" algn="l" rtl="0">
              <a:spcBef>
                <a:spcPts val="0"/>
              </a:spcBef>
              <a:spcAft>
                <a:spcPts val="0"/>
              </a:spcAft>
              <a:buNone/>
            </a:pPr>
            <a:r>
              <a:rPr lang="pt-BR" sz="1200">
                <a:solidFill>
                  <a:schemeClr val="dk1"/>
                </a:solidFill>
                <a:latin typeface="Calibri"/>
                <a:ea typeface="Calibri"/>
                <a:cs typeface="Calibri"/>
                <a:sym typeface="Calibri"/>
              </a:rPr>
              <a:t>Faça análises da codificação para evitar ataques de buffer overflow. Ao fazer a transformação de caracteres, as cadeias de texto podem aumentar ou diminuir significativamente.</a:t>
            </a:r>
          </a:p>
        </p:txBody>
      </p:sp>
      <p:sp>
        <p:nvSpPr>
          <p:cNvPr id="481" name="Google Shape;481;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D686E"/>
              </a:buClr>
              <a:buSzPts val="1200"/>
              <a:buFont typeface="Open Sans"/>
              <a:buNone/>
            </a:pPr>
            <a:r>
              <a:rPr lang="pt-BR" sz="1200">
                <a:solidFill>
                  <a:srgbClr val="5D686E"/>
                </a:solidFill>
                <a:latin typeface="Open Sans"/>
                <a:ea typeface="Open Sans"/>
                <a:cs typeface="Open Sans"/>
                <a:sym typeface="Open Sans"/>
              </a:rPr>
              <a:t>Atividade (ex.: pesquisar ou classificar uma lista) </a:t>
            </a:r>
          </a:p>
          <a:p>
            <a:pPr marL="0" marR="0" lvl="0" indent="0" algn="l" rtl="0">
              <a:lnSpc>
                <a:spcPct val="100000"/>
              </a:lnSpc>
              <a:spcBef>
                <a:spcPts val="0"/>
              </a:spcBef>
              <a:spcAft>
                <a:spcPts val="0"/>
              </a:spcAft>
              <a:buClr>
                <a:srgbClr val="5D686E"/>
              </a:buClr>
              <a:buSzPts val="1200"/>
              <a:buFont typeface="Open Sans"/>
              <a:buNone/>
            </a:pPr>
            <a:r>
              <a:rPr lang="pt-BR" sz="1200">
                <a:solidFill>
                  <a:srgbClr val="5D686E"/>
                </a:solidFill>
                <a:latin typeface="Open Sans"/>
                <a:ea typeface="Open Sans"/>
                <a:cs typeface="Open Sans"/>
                <a:sym typeface="Open Sans"/>
              </a:rPr>
              <a:t>Formato alternativo (ex.: armazenar ASCII como Unicode) </a:t>
            </a:r>
          </a:p>
          <a:p>
            <a:pPr marL="0" marR="0" lvl="0" indent="0" algn="l" rtl="0">
              <a:lnSpc>
                <a:spcPct val="100000"/>
              </a:lnSpc>
              <a:spcBef>
                <a:spcPts val="0"/>
              </a:spcBef>
              <a:spcAft>
                <a:spcPts val="0"/>
              </a:spcAft>
              <a:buClr>
                <a:srgbClr val="5D686E"/>
              </a:buClr>
              <a:buSzPts val="1200"/>
              <a:buFont typeface="Open Sans"/>
              <a:buNone/>
            </a:pPr>
            <a:r>
              <a:rPr lang="pt-BR" sz="1200">
                <a:solidFill>
                  <a:srgbClr val="5D686E"/>
                </a:solidFill>
                <a:latin typeface="Open Sans"/>
                <a:ea typeface="Open Sans"/>
                <a:cs typeface="Open Sans"/>
                <a:sym typeface="Open Sans"/>
              </a:rPr>
              <a:t>É possível que seja realizada validação adicional durante o processamento. Os nomes de domínio e endereços de e-mail podem ser processados de maneiras ilimitadas*, o que reforça a necessidade de haver convenções que garantam que os dados estão sendo compreendidos e classificados de modo consistente. </a:t>
            </a:r>
            <a:r>
              <a:rPr lang="pt-BR" sz="1200" b="0" i="0" u="none" strike="noStrike">
                <a:solidFill>
                  <a:schemeClr val="dk1"/>
                </a:solidFill>
                <a:latin typeface="Calibri"/>
                <a:ea typeface="Calibri"/>
                <a:cs typeface="Calibri"/>
                <a:sym typeface="Calibri"/>
              </a:rPr>
              <a:t>*Exemplos: Identificar pessoas na Nova Zelândia pesquisando no ccTLD .nz; identificar farmacêuticos pesquisando endereços de e-mail usuário@*.pharmacist.</a:t>
            </a:r>
          </a:p>
          <a:p>
            <a:pPr marL="0" lvl="0" indent="0" algn="l" rtl="0">
              <a:spcBef>
                <a:spcPts val="0"/>
              </a:spcBef>
              <a:spcAft>
                <a:spcPts val="0"/>
              </a:spcAft>
              <a:buNone/>
            </a:pPr>
            <a:endParaRPr/>
          </a:p>
          <a:p>
            <a:pPr marL="0" lvl="0" indent="0" algn="l" rtl="0">
              <a:spcBef>
                <a:spcPts val="0"/>
              </a:spcBef>
              <a:spcAft>
                <a:spcPts val="0"/>
              </a:spcAft>
              <a:buNone/>
            </a:pPr>
            <a:r>
              <a:rPr lang="pt-BR"/>
              <a:t>Recomendações: </a:t>
            </a:r>
          </a:p>
          <a:p>
            <a:pPr marL="0" lvl="0" indent="0" algn="l" rtl="0">
              <a:spcBef>
                <a:spcPts val="0"/>
              </a:spcBef>
              <a:spcAft>
                <a:spcPts val="0"/>
              </a:spcAft>
              <a:buNone/>
            </a:pPr>
            <a:r>
              <a:rPr lang="pt-BR" sz="1200">
                <a:solidFill>
                  <a:schemeClr val="dk1"/>
                </a:solidFill>
                <a:latin typeface="Calibri"/>
                <a:ea typeface="Calibri"/>
                <a:cs typeface="Calibri"/>
                <a:sym typeface="Calibri"/>
              </a:rPr>
              <a:t>Uma vez que o padrão Unicode é expandido continuamente, os pontos de código não definidos quando o aplicativo ou serviço foi criado devem ser verificados para garantir que eles não “quebrem” a experiência do usuário. Fontes ausentes no sistema operacional subjacente podem fazer com que alguns caracteres não sejam exibidos (muitas vezes o caractere “” é usado para representá-los), mas essa situação não deve resultar em uma falha fatal.</a:t>
            </a:r>
          </a:p>
          <a:p>
            <a:pPr marL="0" lvl="0" indent="0" algn="l" rtl="0">
              <a:spcBef>
                <a:spcPts val="0"/>
              </a:spcBef>
              <a:spcAft>
                <a:spcPts val="0"/>
              </a:spcAft>
              <a:buNone/>
            </a:pPr>
            <a:r>
              <a:rPr lang="pt-BR" sz="1200">
                <a:solidFill>
                  <a:schemeClr val="dk1"/>
                </a:solidFill>
                <a:latin typeface="Calibri"/>
                <a:ea typeface="Calibri"/>
                <a:cs typeface="Calibri"/>
                <a:sym typeface="Calibri"/>
              </a:rPr>
              <a:t>Use APIs compatíveis com Unicode.</a:t>
            </a:r>
          </a:p>
          <a:p>
            <a:pPr marL="0" lvl="0" indent="0" algn="l" rtl="0">
              <a:spcBef>
                <a:spcPts val="0"/>
              </a:spcBef>
              <a:spcAft>
                <a:spcPts val="0"/>
              </a:spcAft>
              <a:buNone/>
            </a:pPr>
            <a:r>
              <a:rPr lang="pt-BR" sz="1200">
                <a:solidFill>
                  <a:schemeClr val="dk1"/>
                </a:solidFill>
                <a:latin typeface="Calibri"/>
                <a:ea typeface="Calibri"/>
                <a:cs typeface="Calibri"/>
                <a:sym typeface="Calibri"/>
              </a:rPr>
              <a:t>Use os documentos mais recentes do protocolo [http://tools.ietf.org/html/rfc5891] e tabelas [http://tools.ietf.org/html/rfc5892] de IDNA (Internationalized Domain Names in Applications, Nomes de Domínio Internacionalizados em Aplicativos) para IDNs (Internationalized Domain Names, Nomes de Domínio Internacionalizados).</a:t>
            </a:r>
          </a:p>
          <a:p>
            <a:pPr marL="0" lvl="0" indent="0" algn="l" rtl="0">
              <a:spcBef>
                <a:spcPts val="0"/>
              </a:spcBef>
              <a:spcAft>
                <a:spcPts val="0"/>
              </a:spcAft>
              <a:buNone/>
            </a:pPr>
            <a:r>
              <a:rPr lang="pt-BR" sz="1200">
                <a:solidFill>
                  <a:schemeClr val="dk1"/>
                </a:solidFill>
                <a:latin typeface="Calibri"/>
                <a:ea typeface="Calibri"/>
                <a:cs typeface="Calibri"/>
                <a:sym typeface="Calibri"/>
              </a:rPr>
              <a:t>Processe no formato UTF-8 sempre que possível. </a:t>
            </a:r>
          </a:p>
          <a:p>
            <a:pPr marL="0" lvl="0" indent="0" algn="l" rtl="0">
              <a:spcBef>
                <a:spcPts val="0"/>
              </a:spcBef>
              <a:spcAft>
                <a:spcPts val="0"/>
              </a:spcAft>
              <a:buNone/>
            </a:pPr>
            <a:r>
              <a:rPr lang="pt-BR" sz="1200">
                <a:solidFill>
                  <a:schemeClr val="dk1"/>
                </a:solidFill>
                <a:latin typeface="Calibri"/>
                <a:ea typeface="Calibri"/>
                <a:cs typeface="Calibri"/>
                <a:sym typeface="Calibri"/>
              </a:rPr>
              <a:t>Certifique-se de que o produto ou recurso lide com os números da maneira esperada. Por exemplo, numerais ASCII e representações de números ideográficas asiáticas devem ser tratados como números. [RFC5892, link acima]</a:t>
            </a:r>
          </a:p>
          <a:p>
            <a:pPr marL="0" lvl="0" indent="0" algn="l" rtl="0">
              <a:spcBef>
                <a:spcPts val="0"/>
              </a:spcBef>
              <a:spcAft>
                <a:spcPts val="0"/>
              </a:spcAft>
              <a:buNone/>
            </a:pPr>
            <a:r>
              <a:rPr lang="pt-BR" sz="1200">
                <a:solidFill>
                  <a:schemeClr val="dk1"/>
                </a:solidFill>
                <a:latin typeface="Calibri"/>
                <a:ea typeface="Calibri"/>
                <a:cs typeface="Calibri"/>
                <a:sym typeface="Calibri"/>
              </a:rPr>
              <a:t>Faça o upgrade de aplicativos e servidores/serviços juntos. Se o servidor for Unicode e o cliente não for Unicode, ou vice-versa, será necessário converter os dados para cada página de código sempre que os dados forem transferidos entre o servidor e o cliente.</a:t>
            </a:r>
          </a:p>
          <a:p>
            <a:pPr marL="0" lvl="0" indent="0" algn="l" rtl="0">
              <a:spcBef>
                <a:spcPts val="0"/>
              </a:spcBef>
              <a:spcAft>
                <a:spcPts val="0"/>
              </a:spcAft>
              <a:buNone/>
            </a:pPr>
            <a:r>
              <a:rPr lang="pt-BR" sz="1200">
                <a:solidFill>
                  <a:schemeClr val="dk1"/>
                </a:solidFill>
                <a:latin typeface="Calibri"/>
                <a:ea typeface="Calibri"/>
                <a:cs typeface="Calibri"/>
                <a:sym typeface="Calibri"/>
              </a:rPr>
              <a:t>Faça análises da codificação para evitar ataques de buffer overflow. Ao fazer a transformação de caracteres, as cadeias de texto podem aumentar ou diminuir significativamente.</a:t>
            </a:r>
          </a:p>
        </p:txBody>
      </p:sp>
      <p:sp>
        <p:nvSpPr>
          <p:cNvPr id="490" name="Google Shape;490;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t-BR" sz="1200">
                <a:solidFill>
                  <a:schemeClr val="dk1"/>
                </a:solidFill>
                <a:latin typeface="Calibri"/>
                <a:ea typeface="Calibri"/>
                <a:cs typeface="Calibri"/>
                <a:sym typeface="Calibri"/>
              </a:rPr>
              <a:t>Exibir nomes de domínio e endereços de e-mail é geralmente algo bastante simples quando as escritas usadas são compatíveis com o SO subjacente e as cadeias de caracteres são armazenadas em Unicode. No entanto, algumas transformações específicas de aplicativos podem exigir algo a mais.</a:t>
            </a: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pt-BR" sz="1200">
                <a:solidFill>
                  <a:schemeClr val="dk1"/>
                </a:solidFill>
                <a:latin typeface="Calibri"/>
                <a:ea typeface="Calibri"/>
                <a:cs typeface="Calibri"/>
                <a:sym typeface="Calibri"/>
              </a:rPr>
              <a:t>Recomendações </a:t>
            </a:r>
          </a:p>
          <a:p>
            <a:pPr marL="0" lvl="0" indent="0" algn="l" rtl="0">
              <a:spcBef>
                <a:spcPts val="0"/>
              </a:spcBef>
              <a:spcAft>
                <a:spcPts val="0"/>
              </a:spcAft>
              <a:buNone/>
            </a:pPr>
            <a:r>
              <a:rPr lang="pt-BR" sz="1200">
                <a:solidFill>
                  <a:schemeClr val="dk1"/>
                </a:solidFill>
                <a:latin typeface="Calibri"/>
                <a:ea typeface="Calibri"/>
                <a:cs typeface="Calibri"/>
                <a:sym typeface="Calibri"/>
              </a:rPr>
              <a:t>Exiba todos os pontos de código Unicode compatíveis com o sistema operacional subjacente. Se um aplicativo tiver seus próprios conjuntos de fontes, é necessário oferecer um suporte abrangente a Unicode para a coleta de fontes disponíveis no sistema operacional.</a:t>
            </a:r>
          </a:p>
          <a:p>
            <a:pPr marL="0" lvl="0" indent="0" algn="l" rtl="0">
              <a:spcBef>
                <a:spcPts val="0"/>
              </a:spcBef>
              <a:spcAft>
                <a:spcPts val="0"/>
              </a:spcAft>
              <a:buNone/>
            </a:pPr>
            <a:r>
              <a:rPr lang="pt-BR" sz="1200">
                <a:solidFill>
                  <a:schemeClr val="dk1"/>
                </a:solidFill>
                <a:latin typeface="Calibri"/>
                <a:ea typeface="Calibri"/>
                <a:cs typeface="Calibri"/>
                <a:sym typeface="Calibri"/>
              </a:rPr>
              <a:t>Ao desenvolver um aplicativo ou um serviço, ou ao operar um registro, considere os idiomas aceitos e certifique-se de que o SO e os aplicativos incluam esses idiomas.</a:t>
            </a:r>
          </a:p>
          <a:p>
            <a:pPr marL="0" lvl="0" indent="0" algn="l" rtl="0">
              <a:spcBef>
                <a:spcPts val="0"/>
              </a:spcBef>
              <a:spcAft>
                <a:spcPts val="0"/>
              </a:spcAft>
              <a:buNone/>
            </a:pPr>
            <a:r>
              <a:rPr lang="pt-BR" sz="1200">
                <a:solidFill>
                  <a:schemeClr val="dk1"/>
                </a:solidFill>
                <a:latin typeface="Calibri"/>
                <a:ea typeface="Calibri"/>
                <a:cs typeface="Calibri"/>
                <a:sym typeface="Calibri"/>
              </a:rPr>
              <a:t>Converta dados diferentes de Unicode para Unicode antes de exibir. Por exemplo, o usuário final deve ver “todos.みんな”, em vez de “todos.xn--q9jyb4c”. (Essa conversão é um exemplo de processamento compatível com a UA).</a:t>
            </a:r>
          </a:p>
          <a:p>
            <a:pPr marL="0" lvl="0" indent="0" algn="l" rtl="0">
              <a:spcBef>
                <a:spcPts val="0"/>
              </a:spcBef>
              <a:spcAft>
                <a:spcPts val="0"/>
              </a:spcAft>
              <a:buNone/>
            </a:pPr>
            <a:r>
              <a:rPr lang="pt-BR" sz="1200">
                <a:solidFill>
                  <a:schemeClr val="dk1"/>
                </a:solidFill>
                <a:latin typeface="Calibri"/>
                <a:ea typeface="Calibri"/>
                <a:cs typeface="Calibri"/>
                <a:sym typeface="Calibri"/>
              </a:rPr>
              <a:t>Exibir Unicode por padrão. Use texto em Punycode para o usuário apenas quando for melhor. Aumente a exibição de Unicode com texto em Punycode exibido ao passar o mouse sobre ele como uma forma de mitigação.</a:t>
            </a:r>
          </a:p>
          <a:p>
            <a:pPr marL="0" lvl="0" indent="0" algn="l" rtl="0">
              <a:spcBef>
                <a:spcPts val="0"/>
              </a:spcBef>
              <a:spcAft>
                <a:spcPts val="0"/>
              </a:spcAft>
              <a:buNone/>
            </a:pPr>
            <a:r>
              <a:rPr lang="pt-BR" sz="1200">
                <a:solidFill>
                  <a:schemeClr val="dk1"/>
                </a:solidFill>
                <a:latin typeface="Calibri"/>
                <a:ea typeface="Calibri"/>
                <a:cs typeface="Calibri"/>
                <a:sym typeface="Calibri"/>
              </a:rPr>
              <a:t>Considere que endereços com uma combinação de escritas serão mais comuns. Alguns caracteres Unicode podem parecer iguais ao olho humano, mas diferente para os computadores. Não presuma que as cadeias de caracteres com uma combinação de escritas são destinadas a fins maliciosos, como phishing, e se a interface do usuário chamar a atenção do usuário para as cadeias de caracteres, certifique-se de que isso seja feito de maneira que não</a:t>
            </a:r>
          </a:p>
          <a:p>
            <a:pPr marL="0" lvl="0" indent="0" algn="l" rtl="0">
              <a:spcBef>
                <a:spcPts val="0"/>
              </a:spcBef>
              <a:spcAft>
                <a:spcPts val="0"/>
              </a:spcAft>
              <a:buNone/>
            </a:pPr>
            <a:r>
              <a:rPr lang="pt-BR" sz="1200">
                <a:solidFill>
                  <a:schemeClr val="dk1"/>
                </a:solidFill>
                <a:latin typeface="Calibri"/>
                <a:ea typeface="Calibri"/>
                <a:cs typeface="Calibri"/>
                <a:sym typeface="Calibri"/>
              </a:rPr>
              <a:t>prejudique os usuários de escritas não latinas. Saiba mais sobre considerações de segurança com Unicode em: http://unicode.org/reports/tr36/. </a:t>
            </a:r>
          </a:p>
          <a:p>
            <a:pPr marL="0" lvl="0" indent="0" algn="l" rtl="0">
              <a:spcBef>
                <a:spcPts val="0"/>
              </a:spcBef>
              <a:spcAft>
                <a:spcPts val="0"/>
              </a:spcAft>
              <a:buNone/>
            </a:pPr>
            <a:r>
              <a:rPr lang="pt-BR" sz="1200">
                <a:solidFill>
                  <a:schemeClr val="dk1"/>
                </a:solidFill>
                <a:latin typeface="Calibri"/>
                <a:ea typeface="Calibri"/>
                <a:cs typeface="Calibri"/>
                <a:sym typeface="Calibri"/>
              </a:rPr>
              <a:t>Use o processamento de compatibilidade de IDNA para Unicode a fim atender às expectativas dos usuários. Para saber mais, acesse: http://unicode.org/reports/tr46/.</a:t>
            </a:r>
          </a:p>
          <a:p>
            <a:pPr marL="0" lvl="0" indent="0" algn="l" rtl="0">
              <a:spcBef>
                <a:spcPts val="0"/>
              </a:spcBef>
              <a:spcAft>
                <a:spcPts val="0"/>
              </a:spcAft>
              <a:buNone/>
            </a:pPr>
            <a:r>
              <a:rPr lang="pt-BR" sz="1200">
                <a:solidFill>
                  <a:schemeClr val="dk1"/>
                </a:solidFill>
                <a:latin typeface="Calibri"/>
                <a:ea typeface="Calibri"/>
                <a:cs typeface="Calibri"/>
                <a:sym typeface="Calibri"/>
              </a:rPr>
              <a:t>Preste atenção em caracteres não atribuídos ou não permitidos. Saiba mais na RFC 5892: https://tools.ietf.org/rfc/rfc5892.txt.</a:t>
            </a:r>
          </a:p>
        </p:txBody>
      </p:sp>
      <p:sp>
        <p:nvSpPr>
          <p:cNvPr id="499" name="Google Shape;499;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t-BR" sz="1200">
                <a:solidFill>
                  <a:schemeClr val="dk1"/>
                </a:solidFill>
                <a:latin typeface="Calibri"/>
                <a:ea typeface="Calibri"/>
                <a:cs typeface="Calibri"/>
                <a:sym typeface="Calibri"/>
              </a:rPr>
              <a:t>Exibir nomes de domínio e endereços de e-mail é geralmente algo bastante simples quando as escritas usadas são compatíveis com o SO subjacente e as cadeias de caracteres são armazenadas em Unicode. No entanto, algumas transformações específicas de aplicativos podem exigir algo a mais.</a:t>
            </a: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pt-BR" sz="1200">
                <a:solidFill>
                  <a:schemeClr val="dk1"/>
                </a:solidFill>
                <a:latin typeface="Calibri"/>
                <a:ea typeface="Calibri"/>
                <a:cs typeface="Calibri"/>
                <a:sym typeface="Calibri"/>
              </a:rPr>
              <a:t>Recomendações </a:t>
            </a:r>
          </a:p>
          <a:p>
            <a:pPr marL="0" lvl="0" indent="0" algn="l" rtl="0">
              <a:spcBef>
                <a:spcPts val="0"/>
              </a:spcBef>
              <a:spcAft>
                <a:spcPts val="0"/>
              </a:spcAft>
              <a:buNone/>
            </a:pPr>
            <a:r>
              <a:rPr lang="pt-BR" sz="1200">
                <a:solidFill>
                  <a:schemeClr val="dk1"/>
                </a:solidFill>
                <a:latin typeface="Calibri"/>
                <a:ea typeface="Calibri"/>
                <a:cs typeface="Calibri"/>
                <a:sym typeface="Calibri"/>
              </a:rPr>
              <a:t>Exiba todos os pontos de código Unicode compatíveis com o sistema operacional subjacente. Se um aplicativo tiver seus próprios conjuntos de fontes, é necessário oferecer um suporte abrangente a Unicode para a coleta de fontes disponíveis no sistema operacional.</a:t>
            </a:r>
          </a:p>
          <a:p>
            <a:pPr marL="0" lvl="0" indent="0" algn="l" rtl="0">
              <a:spcBef>
                <a:spcPts val="0"/>
              </a:spcBef>
              <a:spcAft>
                <a:spcPts val="0"/>
              </a:spcAft>
              <a:buNone/>
            </a:pPr>
            <a:r>
              <a:rPr lang="pt-BR" sz="1200">
                <a:solidFill>
                  <a:schemeClr val="dk1"/>
                </a:solidFill>
                <a:latin typeface="Calibri"/>
                <a:ea typeface="Calibri"/>
                <a:cs typeface="Calibri"/>
                <a:sym typeface="Calibri"/>
              </a:rPr>
              <a:t>Ao desenvolver um aplicativo ou um serviço, ou ao operar um registro, considere os idiomas aceitos e certifique-se de que o SO e os aplicativos incluam esses idiomas.</a:t>
            </a:r>
          </a:p>
          <a:p>
            <a:pPr marL="0" lvl="0" indent="0" algn="l" rtl="0">
              <a:spcBef>
                <a:spcPts val="0"/>
              </a:spcBef>
              <a:spcAft>
                <a:spcPts val="0"/>
              </a:spcAft>
              <a:buNone/>
            </a:pPr>
            <a:r>
              <a:rPr lang="pt-BR" sz="1200">
                <a:solidFill>
                  <a:schemeClr val="dk1"/>
                </a:solidFill>
                <a:latin typeface="Calibri"/>
                <a:ea typeface="Calibri"/>
                <a:cs typeface="Calibri"/>
                <a:sym typeface="Calibri"/>
              </a:rPr>
              <a:t>Converta dados diferentes de Unicode para Unicode antes de exibir. Por exemplo, o usuário final deve ver “todos.みんな”, em vez de “todos.xn--q9jyb4c”. (Essa conversão é um exemplo de processamento compatível com a UA).</a:t>
            </a:r>
          </a:p>
          <a:p>
            <a:pPr marL="0" lvl="0" indent="0" algn="l" rtl="0">
              <a:spcBef>
                <a:spcPts val="0"/>
              </a:spcBef>
              <a:spcAft>
                <a:spcPts val="0"/>
              </a:spcAft>
              <a:buNone/>
            </a:pPr>
            <a:r>
              <a:rPr lang="pt-BR" sz="1200">
                <a:solidFill>
                  <a:schemeClr val="dk1"/>
                </a:solidFill>
                <a:latin typeface="Calibri"/>
                <a:ea typeface="Calibri"/>
                <a:cs typeface="Calibri"/>
                <a:sym typeface="Calibri"/>
              </a:rPr>
              <a:t>Exiba Unicode por padrão. Use texto em Punycode para o usuário apenas quando for melhor. Aumente a exibição de Unicode com texto em Punycode exibido ao passar o mouse sobre ele como uma forma de mitigação.</a:t>
            </a:r>
          </a:p>
          <a:p>
            <a:pPr marL="0" lvl="0" indent="0" algn="l" rtl="0">
              <a:spcBef>
                <a:spcPts val="0"/>
              </a:spcBef>
              <a:spcAft>
                <a:spcPts val="0"/>
              </a:spcAft>
              <a:buNone/>
            </a:pPr>
            <a:r>
              <a:rPr lang="pt-BR" sz="1200">
                <a:solidFill>
                  <a:schemeClr val="dk1"/>
                </a:solidFill>
                <a:latin typeface="Calibri"/>
                <a:ea typeface="Calibri"/>
                <a:cs typeface="Calibri"/>
                <a:sym typeface="Calibri"/>
              </a:rPr>
              <a:t>Considere que endereços com uma combinação de escritas serão mais comuns. Alguns caracteres Unicode podem parecer iguais ao olho humano, mas diferente para os computadores. Não presuma que as cadeias de caracteres com uma combinação de escritas são destinadas a fins maliciosos, como phishing, e se a interface do usuário chamar a atenção do usuário para as cadeias de caracteres, certifique-se de que isso seja feito de maneira que não</a:t>
            </a:r>
          </a:p>
          <a:p>
            <a:pPr marL="0" lvl="0" indent="0" algn="l" rtl="0">
              <a:spcBef>
                <a:spcPts val="0"/>
              </a:spcBef>
              <a:spcAft>
                <a:spcPts val="0"/>
              </a:spcAft>
              <a:buNone/>
            </a:pPr>
            <a:r>
              <a:rPr lang="pt-BR" sz="1200">
                <a:solidFill>
                  <a:schemeClr val="dk1"/>
                </a:solidFill>
                <a:latin typeface="Calibri"/>
                <a:ea typeface="Calibri"/>
                <a:cs typeface="Calibri"/>
                <a:sym typeface="Calibri"/>
              </a:rPr>
              <a:t>prejudique os usuários de escritas não latinas. Saiba mais sobre considerações de segurança com Unicode em: http://unicode.org/reports/tr36/. </a:t>
            </a:r>
          </a:p>
          <a:p>
            <a:pPr marL="0" lvl="0" indent="0" algn="l" rtl="0">
              <a:spcBef>
                <a:spcPts val="0"/>
              </a:spcBef>
              <a:spcAft>
                <a:spcPts val="0"/>
              </a:spcAft>
              <a:buNone/>
            </a:pPr>
            <a:r>
              <a:rPr lang="pt-BR" sz="1200">
                <a:solidFill>
                  <a:schemeClr val="dk1"/>
                </a:solidFill>
                <a:latin typeface="Calibri"/>
                <a:ea typeface="Calibri"/>
                <a:cs typeface="Calibri"/>
                <a:sym typeface="Calibri"/>
              </a:rPr>
              <a:t>Use o processamento de compatibilidade de IDNA para Unicode a fim atender às expectativas dos usuários. Para saber mais, acesse: http://unicode.org/reports/tr46/.</a:t>
            </a:r>
          </a:p>
          <a:p>
            <a:pPr marL="0" lvl="0" indent="0" algn="l" rtl="0">
              <a:spcBef>
                <a:spcPts val="0"/>
              </a:spcBef>
              <a:spcAft>
                <a:spcPts val="0"/>
              </a:spcAft>
              <a:buNone/>
            </a:pPr>
            <a:r>
              <a:rPr lang="pt-BR" sz="1200">
                <a:solidFill>
                  <a:schemeClr val="dk1"/>
                </a:solidFill>
                <a:latin typeface="Calibri"/>
                <a:ea typeface="Calibri"/>
                <a:cs typeface="Calibri"/>
                <a:sym typeface="Calibri"/>
              </a:rPr>
              <a:t>Esteja atento a caracteres não atribuídos ou não permitidos. Saiba mais na RFC 5892: https://tools.ietf.org/rfc/rfc5892.txt.</a:t>
            </a:r>
          </a:p>
        </p:txBody>
      </p:sp>
      <p:sp>
        <p:nvSpPr>
          <p:cNvPr id="508" name="Google Shape;508;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036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Long">
  <p:cSld name="Title: Long">
    <p:bg>
      <p:bgPr>
        <a:solidFill>
          <a:schemeClr val="accent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title"/>
          </p:nvPr>
        </p:nvSpPr>
        <p:spPr>
          <a:xfrm>
            <a:off x="473077" y="4191337"/>
            <a:ext cx="8137524" cy="11547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2" name="Google Shape;12;p45" descr="ua-deck_title-art.png"/>
          <p:cNvPicPr preferRelativeResize="0"/>
          <p:nvPr/>
        </p:nvPicPr>
        <p:blipFill rotWithShape="1">
          <a:blip r:embed="rId2">
            <a:alphaModFix/>
          </a:blip>
          <a:srcRect r="36900"/>
          <a:stretch/>
        </p:blipFill>
        <p:spPr>
          <a:xfrm>
            <a:off x="0" y="-1"/>
            <a:ext cx="9144000" cy="3758159"/>
          </a:xfrm>
          <a:prstGeom prst="rect">
            <a:avLst/>
          </a:prstGeom>
          <a:noFill/>
          <a:ln>
            <a:noFill/>
          </a:ln>
        </p:spPr>
      </p:pic>
      <p:sp>
        <p:nvSpPr>
          <p:cNvPr id="13" name="Google Shape;13;p45"/>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n-US" sz="1200" b="0" i="0" u="none" strike="noStrike" cap="none">
                <a:solidFill>
                  <a:schemeClr val="dk2"/>
                </a:solidFill>
                <a:latin typeface="Open Sans Light"/>
                <a:ea typeface="Open Sans Light"/>
                <a:cs typeface="Open Sans Light"/>
                <a:sym typeface="Open Sans Light"/>
              </a:rPr>
              <a:t>Universal Acceptance</a:t>
            </a:r>
            <a:endParaRPr sz="1200" b="0" i="0" u="none" strike="noStrike" cap="none">
              <a:solidFill>
                <a:schemeClr val="dk2"/>
              </a:solidFill>
              <a:latin typeface="Open Sans Light"/>
              <a:ea typeface="Open Sans Light"/>
              <a:cs typeface="Open Sans Light"/>
              <a:sym typeface="Open Sans Light"/>
            </a:endParaRPr>
          </a:p>
        </p:txBody>
      </p:sp>
      <p:pic>
        <p:nvPicPr>
          <p:cNvPr id="14" name="Google Shape;14;p45" descr="ua-logo_wht.png"/>
          <p:cNvPicPr preferRelativeResize="0"/>
          <p:nvPr/>
        </p:nvPicPr>
        <p:blipFill rotWithShape="1">
          <a:blip r:embed="rId3">
            <a:alphaModFix amt="50000"/>
          </a:blip>
          <a:srcRect/>
          <a:stretch/>
        </p:blipFill>
        <p:spPr>
          <a:xfrm>
            <a:off x="7416496" y="5918780"/>
            <a:ext cx="1467358" cy="4663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Bullets">
  <p:cSld name="Text: Bullets">
    <p:spTree>
      <p:nvGrpSpPr>
        <p:cNvPr id="1" name="Shape 15"/>
        <p:cNvGrpSpPr/>
        <p:nvPr/>
      </p:nvGrpSpPr>
      <p:grpSpPr>
        <a:xfrm>
          <a:off x="0" y="0"/>
          <a:ext cx="0" cy="0"/>
          <a:chOff x="0" y="0"/>
          <a:chExt cx="0" cy="0"/>
        </a:xfrm>
      </p:grpSpPr>
      <p:sp>
        <p:nvSpPr>
          <p:cNvPr id="16" name="Google Shape;16;p4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0000"/>
              </a:buClr>
              <a:buSzPts val="3200"/>
              <a:buFont typeface="Open Sans"/>
              <a:buNone/>
              <a:defRPr sz="3200" b="0" i="0" u="none" strike="noStrike" cap="none">
                <a:solidFill>
                  <a:srgbClr val="000000"/>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46"/>
          <p:cNvSpPr txBox="1">
            <a:spLocks noGrp="1"/>
          </p:cNvSpPr>
          <p:nvPr>
            <p:ph type="body" idx="1"/>
          </p:nvPr>
        </p:nvSpPr>
        <p:spPr>
          <a:xfrm>
            <a:off x="320675" y="1852083"/>
            <a:ext cx="8450746" cy="4297680"/>
          </a:xfrm>
          <a:prstGeom prst="rect">
            <a:avLst/>
          </a:prstGeom>
          <a:noFill/>
          <a:ln>
            <a:noFill/>
          </a:ln>
        </p:spPr>
        <p:txBody>
          <a:bodyPr spcFirstLastPara="1" wrap="square" lIns="91425" tIns="45700" rIns="91425" bIns="45700" anchor="t" anchorCtr="0">
            <a:noAutofit/>
          </a:bodyPr>
          <a:lstStyle>
            <a:lvl1pPr marL="457200" marR="0" lvl="0" indent="-336550" algn="l" rtl="0">
              <a:spcBef>
                <a:spcPts val="400"/>
              </a:spcBef>
              <a:spcAft>
                <a:spcPts val="0"/>
              </a:spcAft>
              <a:buClr>
                <a:schemeClr val="accent3"/>
              </a:buClr>
              <a:buSzPts val="1700"/>
              <a:buFont typeface="Merriweather Sans"/>
              <a:buChar char="*"/>
              <a:defRPr sz="2000" b="0" i="0" u="none" strike="noStrike" cap="none">
                <a:solidFill>
                  <a:srgbClr val="000000"/>
                </a:solidFill>
                <a:latin typeface="Open Sans Light"/>
                <a:ea typeface="Open Sans Light"/>
                <a:cs typeface="Open Sans Light"/>
                <a:sym typeface="Open Sans Light"/>
              </a:defRPr>
            </a:lvl1pPr>
            <a:lvl2pPr marL="914400" marR="0" lvl="1" indent="-325755" algn="l" rtl="0">
              <a:spcBef>
                <a:spcPts val="360"/>
              </a:spcBef>
              <a:spcAft>
                <a:spcPts val="0"/>
              </a:spcAft>
              <a:buClr>
                <a:schemeClr val="accent3"/>
              </a:buClr>
              <a:buSzPts val="1530"/>
              <a:buFont typeface="Merriweather Sans"/>
              <a:buChar char="*"/>
              <a:defRPr sz="1800" b="0" i="0" u="none" strike="noStrike" cap="none">
                <a:solidFill>
                  <a:srgbClr val="000000"/>
                </a:solidFill>
                <a:latin typeface="Open Sans Light"/>
                <a:ea typeface="Open Sans Light"/>
                <a:cs typeface="Open Sans Light"/>
                <a:sym typeface="Open Sans Light"/>
              </a:defRPr>
            </a:lvl2pPr>
            <a:lvl3pPr marL="1371600" marR="0" lvl="2" indent="-314960" algn="l" rtl="0">
              <a:spcBef>
                <a:spcPts val="320"/>
              </a:spcBef>
              <a:spcAft>
                <a:spcPts val="0"/>
              </a:spcAft>
              <a:buClr>
                <a:schemeClr val="accent3"/>
              </a:buClr>
              <a:buSzPts val="1360"/>
              <a:buFont typeface="Merriweather Sans"/>
              <a:buChar char="*"/>
              <a:defRPr sz="1600" b="0" i="0" u="none" strike="noStrike" cap="none">
                <a:solidFill>
                  <a:srgbClr val="000000"/>
                </a:solidFill>
                <a:latin typeface="Open Sans Light"/>
                <a:ea typeface="Open Sans Light"/>
                <a:cs typeface="Open Sans Light"/>
                <a:sym typeface="Open Sans Light"/>
              </a:defRPr>
            </a:lvl3pPr>
            <a:lvl4pPr marL="1828800" marR="0" lvl="3" indent="-304164" algn="l" rtl="0">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4pPr>
            <a:lvl5pPr marL="2286000" marR="0" lvl="4" indent="-304164" algn="l" rtl="0">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pic>
        <p:nvPicPr>
          <p:cNvPr id="18" name="Google Shape;18;p46" descr="ua-logo_wht.png"/>
          <p:cNvPicPr preferRelativeResize="0"/>
          <p:nvPr/>
        </p:nvPicPr>
        <p:blipFill rotWithShape="1">
          <a:blip r:embed="rId2">
            <a:alphaModFix amt="40000"/>
          </a:blip>
          <a:srcRect/>
          <a:stretch/>
        </p:blipFill>
        <p:spPr>
          <a:xfrm>
            <a:off x="163565" y="4903789"/>
            <a:ext cx="661750" cy="210312"/>
          </a:xfrm>
          <a:prstGeom prst="rect">
            <a:avLst/>
          </a:prstGeom>
          <a:noFill/>
          <a:ln>
            <a:noFill/>
          </a:ln>
        </p:spPr>
      </p:pic>
      <p:sp>
        <p:nvSpPr>
          <p:cNvPr id="19" name="Google Shape;19;p46"/>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0" name="Google Shape;20;p46"/>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21" name="Google Shape;21;p46"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22" name="Google Shape;22;p46"/>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3" name="Google Shape;23;p46"/>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24" name="Google Shape;24;p46"/>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5" name="Google Shape;25;p46"/>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tylized">
  <p:cSld name="Text: Stylized">
    <p:spTree>
      <p:nvGrpSpPr>
        <p:cNvPr id="1" name="Shape 26"/>
        <p:cNvGrpSpPr/>
        <p:nvPr/>
      </p:nvGrpSpPr>
      <p:grpSpPr>
        <a:xfrm>
          <a:off x="0" y="0"/>
          <a:ext cx="0" cy="0"/>
          <a:chOff x="0" y="0"/>
          <a:chExt cx="0" cy="0"/>
        </a:xfrm>
      </p:grpSpPr>
      <p:sp>
        <p:nvSpPr>
          <p:cNvPr id="27" name="Google Shape;27;p47"/>
          <p:cNvSpPr/>
          <p:nvPr/>
        </p:nvSpPr>
        <p:spPr>
          <a:xfrm>
            <a:off x="1" y="2839082"/>
            <a:ext cx="9143999" cy="4026665"/>
          </a:xfrm>
          <a:custGeom>
            <a:avLst/>
            <a:gdLst/>
            <a:ahLst/>
            <a:cxnLst/>
            <a:rect l="l" t="t" r="r" b="b"/>
            <a:pathLst>
              <a:path w="9198524" h="5515904" extrusionOk="0">
                <a:moveTo>
                  <a:pt x="0" y="0"/>
                </a:moveTo>
                <a:lnTo>
                  <a:pt x="9198524" y="3014506"/>
                </a:lnTo>
                <a:lnTo>
                  <a:pt x="9198524" y="5477421"/>
                </a:lnTo>
                <a:lnTo>
                  <a:pt x="0" y="5515904"/>
                </a:lnTo>
                <a:cubicBezTo>
                  <a:pt x="4276" y="3685821"/>
                  <a:pt x="8553" y="1855738"/>
                  <a:pt x="0" y="0"/>
                </a:cubicBez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8" name="Google Shape;28;p47"/>
          <p:cNvSpPr/>
          <p:nvPr/>
        </p:nvSpPr>
        <p:spPr>
          <a:xfrm>
            <a:off x="2607418" y="3934867"/>
            <a:ext cx="6536582" cy="2923133"/>
          </a:xfrm>
          <a:custGeom>
            <a:avLst/>
            <a:gdLst/>
            <a:ahLst/>
            <a:cxnLst/>
            <a:rect l="l" t="t" r="r" b="b"/>
            <a:pathLst>
              <a:path w="6029715" h="6875638" extrusionOk="0">
                <a:moveTo>
                  <a:pt x="6029715" y="0"/>
                </a:moveTo>
                <a:lnTo>
                  <a:pt x="6029715" y="6875638"/>
                </a:lnTo>
                <a:lnTo>
                  <a:pt x="0" y="6875638"/>
                </a:lnTo>
                <a:lnTo>
                  <a:pt x="6029715" y="0"/>
                </a:ln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9" name="Google Shape;29;p4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7"/>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1" name="Google Shape;31;p47"/>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32" name="Google Shape;32;p47"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33" name="Google Shape;33;p47"/>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4" name="Google Shape;34;p47"/>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35" name="Google Shape;35;p47"/>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6" name="Google Shape;36;p47"/>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Plain">
  <p:cSld name="Text: Plain">
    <p:spTree>
      <p:nvGrpSpPr>
        <p:cNvPr id="1" name="Shape 37"/>
        <p:cNvGrpSpPr/>
        <p:nvPr/>
      </p:nvGrpSpPr>
      <p:grpSpPr>
        <a:xfrm>
          <a:off x="0" y="0"/>
          <a:ext cx="0" cy="0"/>
          <a:chOff x="0" y="0"/>
          <a:chExt cx="0" cy="0"/>
        </a:xfrm>
      </p:grpSpPr>
      <p:sp>
        <p:nvSpPr>
          <p:cNvPr id="38" name="Google Shape;38;p4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48"/>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0" name="Google Shape;40;p48"/>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41" name="Google Shape;41;p48"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42" name="Google Shape;42;p48"/>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3" name="Google Shape;43;p48"/>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44" name="Google Shape;44;p48"/>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5" name="Google Shape;45;p48"/>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Divider">
  <p:cSld name="1_Section Divider">
    <p:bg>
      <p:bgPr>
        <a:solidFill>
          <a:schemeClr val="accent2"/>
        </a:solidFill>
        <a:effectLst/>
      </p:bgPr>
    </p:bg>
    <p:spTree>
      <p:nvGrpSpPr>
        <p:cNvPr id="1" name="Shape 46"/>
        <p:cNvGrpSpPr/>
        <p:nvPr/>
      </p:nvGrpSpPr>
      <p:grpSpPr>
        <a:xfrm>
          <a:off x="0" y="0"/>
          <a:ext cx="0" cy="0"/>
          <a:chOff x="0" y="0"/>
          <a:chExt cx="0" cy="0"/>
        </a:xfrm>
      </p:grpSpPr>
      <p:sp>
        <p:nvSpPr>
          <p:cNvPr id="47" name="Google Shape;47;p49"/>
          <p:cNvSpPr txBox="1">
            <a:spLocks noGrp="1"/>
          </p:cNvSpPr>
          <p:nvPr>
            <p:ph type="title"/>
          </p:nvPr>
        </p:nvSpPr>
        <p:spPr>
          <a:xfrm>
            <a:off x="915988" y="1822231"/>
            <a:ext cx="5935662" cy="203926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Open Sans"/>
              <a:buNone/>
              <a:defRPr sz="32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8" name="Google Shape;48;p49" descr="ua-deck_title-art.png"/>
          <p:cNvPicPr preferRelativeResize="0"/>
          <p:nvPr/>
        </p:nvPicPr>
        <p:blipFill rotWithShape="1">
          <a:blip r:embed="rId2">
            <a:alphaModFix/>
          </a:blip>
          <a:srcRect t="3" r="36900" b="42816"/>
          <a:stretch/>
        </p:blipFill>
        <p:spPr>
          <a:xfrm>
            <a:off x="-1587" y="4709160"/>
            <a:ext cx="9144000" cy="214884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A Capabilities">
  <p:cSld name="UA Capabilities">
    <p:spTree>
      <p:nvGrpSpPr>
        <p:cNvPr id="1" name="Shape 49"/>
        <p:cNvGrpSpPr/>
        <p:nvPr/>
      </p:nvGrpSpPr>
      <p:grpSpPr>
        <a:xfrm>
          <a:off x="0" y="0"/>
          <a:ext cx="0" cy="0"/>
          <a:chOff x="0" y="0"/>
          <a:chExt cx="0" cy="0"/>
        </a:xfrm>
      </p:grpSpPr>
      <p:sp>
        <p:nvSpPr>
          <p:cNvPr id="50" name="Google Shape;50;p50"/>
          <p:cNvSpPr/>
          <p:nvPr/>
        </p:nvSpPr>
        <p:spPr>
          <a:xfrm>
            <a:off x="2309153" y="-1"/>
            <a:ext cx="6834848" cy="90236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1" name="Google Shape;51;p50"/>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FFFFFF"/>
              </a:buClr>
              <a:buSzPts val="3200"/>
              <a:buFont typeface="Open Sans"/>
              <a:buNone/>
              <a:defRPr sz="3200" b="0" i="0" u="none" strike="noStrike" cap="none">
                <a:solidFill>
                  <a:srgbClr val="FFFFFF"/>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50"/>
          <p:cNvSpPr/>
          <p:nvPr/>
        </p:nvSpPr>
        <p:spPr>
          <a:xfrm rot="10800000">
            <a:off x="-438109" y="0"/>
            <a:ext cx="4053039" cy="179705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 name="Google Shape;53;p50"/>
          <p:cNvSpPr/>
          <p:nvPr/>
        </p:nvSpPr>
        <p:spPr>
          <a:xfrm>
            <a:off x="8910474" y="6646725"/>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54" name="Google Shape;54;p50"/>
          <p:cNvSpPr/>
          <p:nvPr/>
        </p:nvSpPr>
        <p:spPr>
          <a:xfrm>
            <a:off x="8821590" y="6574536"/>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5" name="Google Shape;55;p50"/>
          <p:cNvSpPr/>
          <p:nvPr/>
        </p:nvSpPr>
        <p:spPr>
          <a:xfrm>
            <a:off x="8904389" y="6694020"/>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hort">
  <p:cSld name="Title: Short">
    <p:bg>
      <p:bgPr>
        <a:solidFill>
          <a:schemeClr val="accent1"/>
        </a:solidFill>
        <a:effectLst/>
      </p:bgPr>
    </p:bg>
    <p:spTree>
      <p:nvGrpSpPr>
        <p:cNvPr id="1" name="Shape 56"/>
        <p:cNvGrpSpPr/>
        <p:nvPr/>
      </p:nvGrpSpPr>
      <p:grpSpPr>
        <a:xfrm>
          <a:off x="0" y="0"/>
          <a:ext cx="0" cy="0"/>
          <a:chOff x="0" y="0"/>
          <a:chExt cx="0" cy="0"/>
        </a:xfrm>
      </p:grpSpPr>
      <p:sp>
        <p:nvSpPr>
          <p:cNvPr id="57" name="Google Shape;57;p51"/>
          <p:cNvSpPr txBox="1">
            <a:spLocks noGrp="1"/>
          </p:cNvSpPr>
          <p:nvPr>
            <p:ph type="title"/>
          </p:nvPr>
        </p:nvSpPr>
        <p:spPr>
          <a:xfrm>
            <a:off x="475488" y="4389120"/>
            <a:ext cx="8153399" cy="74398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51"/>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n-US" sz="1200" b="0">
                <a:solidFill>
                  <a:schemeClr val="dk2"/>
                </a:solidFill>
                <a:latin typeface="Open Sans Light"/>
                <a:ea typeface="Open Sans Light"/>
                <a:cs typeface="Open Sans Light"/>
                <a:sym typeface="Open Sans Light"/>
              </a:rPr>
              <a:t>Universal Acceptance</a:t>
            </a:r>
            <a:endParaRPr sz="1200" b="0">
              <a:solidFill>
                <a:schemeClr val="dk2"/>
              </a:solidFill>
              <a:latin typeface="Open Sans Light"/>
              <a:ea typeface="Open Sans Light"/>
              <a:cs typeface="Open Sans Light"/>
              <a:sym typeface="Open Sans Light"/>
            </a:endParaRPr>
          </a:p>
        </p:txBody>
      </p:sp>
      <p:pic>
        <p:nvPicPr>
          <p:cNvPr id="59" name="Google Shape;59;p51" descr="ua-logo_wht.png"/>
          <p:cNvPicPr preferRelativeResize="0"/>
          <p:nvPr/>
        </p:nvPicPr>
        <p:blipFill rotWithShape="1">
          <a:blip r:embed="rId2">
            <a:alphaModFix amt="50000"/>
          </a:blip>
          <a:srcRect/>
          <a:stretch/>
        </p:blipFill>
        <p:spPr>
          <a:xfrm>
            <a:off x="7416496" y="5918780"/>
            <a:ext cx="1467358" cy="466344"/>
          </a:xfrm>
          <a:prstGeom prst="rect">
            <a:avLst/>
          </a:prstGeom>
          <a:noFill/>
          <a:ln>
            <a:noFill/>
          </a:ln>
        </p:spPr>
      </p:pic>
      <p:pic>
        <p:nvPicPr>
          <p:cNvPr id="60" name="Google Shape;60;p51" descr="ua-deck_title-art.png"/>
          <p:cNvPicPr preferRelativeResize="0"/>
          <p:nvPr/>
        </p:nvPicPr>
        <p:blipFill rotWithShape="1">
          <a:blip r:embed="rId3">
            <a:alphaModFix/>
          </a:blip>
          <a:srcRect r="36900"/>
          <a:stretch/>
        </p:blipFill>
        <p:spPr>
          <a:xfrm>
            <a:off x="0" y="-1"/>
            <a:ext cx="9144000" cy="375815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raphic / Chart">
  <p:cSld name="Graphic / Char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320040" y="275167"/>
            <a:ext cx="8445730"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52"/>
          <p:cNvSpPr/>
          <p:nvPr/>
        </p:nvSpPr>
        <p:spPr>
          <a:xfrm>
            <a:off x="8910474" y="6646725"/>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pic>
        <p:nvPicPr>
          <p:cNvPr id="64" name="Google Shape;64;p52"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65" name="Google Shape;65;p52"/>
          <p:cNvSpPr/>
          <p:nvPr/>
        </p:nvSpPr>
        <p:spPr>
          <a:xfrm>
            <a:off x="8821590" y="6574536"/>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66" name="Google Shape;66;p52"/>
          <p:cNvSpPr/>
          <p:nvPr/>
        </p:nvSpPr>
        <p:spPr>
          <a:xfrm>
            <a:off x="8904389" y="6694020"/>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67"/>
        <p:cNvGrpSpPr/>
        <p:nvPr/>
      </p:nvGrpSpPr>
      <p:grpSpPr>
        <a:xfrm>
          <a:off x="0" y="0"/>
          <a:ext cx="0" cy="0"/>
          <a:chOff x="0" y="0"/>
          <a:chExt cx="0" cy="0"/>
        </a:xfrm>
      </p:grpSpPr>
      <p:sp>
        <p:nvSpPr>
          <p:cNvPr id="68" name="Google Shape;68;p5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53"/>
          <p:cNvSpPr txBox="1">
            <a:spLocks noGrp="1"/>
          </p:cNvSpPr>
          <p:nvPr>
            <p:ph type="body" idx="1"/>
          </p:nvPr>
        </p:nvSpPr>
        <p:spPr>
          <a:xfrm>
            <a:off x="0" y="1328928"/>
            <a:ext cx="5486400" cy="4511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chemeClr val="accent2"/>
              </a:buClr>
              <a:buSzPts val="1700"/>
              <a:buFont typeface="Merriweather Sans"/>
              <a:buNone/>
              <a:defRPr sz="2000" b="0" i="0" u="none" strike="noStrike" cap="none">
                <a:solidFill>
                  <a:schemeClr val="dk1"/>
                </a:solidFill>
                <a:latin typeface="Open Sans Light"/>
                <a:ea typeface="Open Sans Light"/>
                <a:cs typeface="Open Sans Light"/>
                <a:sym typeface="Open Sans Light"/>
              </a:defRPr>
            </a:lvl1pPr>
            <a:lvl2pPr marL="914400" marR="0" lvl="1" indent="-325755" algn="l" rtl="0">
              <a:spcBef>
                <a:spcPts val="360"/>
              </a:spcBef>
              <a:spcAft>
                <a:spcPts val="0"/>
              </a:spcAft>
              <a:buClr>
                <a:schemeClr val="accent2"/>
              </a:buClr>
              <a:buSzPts val="1530"/>
              <a:buFont typeface="Merriweather Sans"/>
              <a:buChar char="*"/>
              <a:defRPr sz="1800" b="0" i="0" u="none" strike="noStrike" cap="none">
                <a:solidFill>
                  <a:schemeClr val="dk1"/>
                </a:solidFill>
                <a:latin typeface="Open Sans Light"/>
                <a:ea typeface="Open Sans Light"/>
                <a:cs typeface="Open Sans Light"/>
                <a:sym typeface="Open Sans Light"/>
              </a:defRPr>
            </a:lvl2pPr>
            <a:lvl3pPr marL="1371600" marR="0" lvl="2" indent="-314960" algn="l" rtl="0">
              <a:spcBef>
                <a:spcPts val="320"/>
              </a:spcBef>
              <a:spcAft>
                <a:spcPts val="0"/>
              </a:spcAft>
              <a:buClr>
                <a:schemeClr val="accent2"/>
              </a:buClr>
              <a:buSzPts val="1360"/>
              <a:buFont typeface="Merriweather Sans"/>
              <a:buChar char="*"/>
              <a:defRPr sz="1600" b="0" i="0" u="none" strike="noStrike" cap="none">
                <a:solidFill>
                  <a:schemeClr val="dk1"/>
                </a:solidFill>
                <a:latin typeface="Open Sans Light"/>
                <a:ea typeface="Open Sans Light"/>
                <a:cs typeface="Open Sans Light"/>
                <a:sym typeface="Open Sans Light"/>
              </a:defRPr>
            </a:lvl3pPr>
            <a:lvl4pPr marL="1828800" marR="0" lvl="3" indent="-304164" algn="l" rtl="0">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4pPr>
            <a:lvl5pPr marL="2286000" marR="0" lvl="4" indent="-304164" algn="l" rtl="0">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0" name="Google Shape;70;p53"/>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1" name="Google Shape;71;p53"/>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72" name="Google Shape;72;p53"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73" name="Google Shape;73;p53"/>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4" name="Google Shape;74;p53"/>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75" name="Google Shape;75;p53"/>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6" name="Google Shape;76;p53"/>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uasg.tech/"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ithi.research.icann.org/graph-eai.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uasg.tech/eai-chec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tu.int/itu-d/reports/statistics/2023/10/10/ff23-internet-use/" TargetMode="Externa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www.itu.int/net/wsis/implementation/2014/forum/inc/doc/outcome/362828V2E.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tu.int/net/wsis/docs/geneva/official/dop.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icann.org/u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abbel.com/en/magazine/the-10-most-spoken-languages-in-the-world"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hyperlink" Target="https://w3techs.com/technologies/history_overview/content_language"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uasg.tech/download/uasg-009-quick-guide-to-tender-and-contractual-documents-en/" TargetMode="External"/><Relationship Id="rId4" Type="http://schemas.openxmlformats.org/officeDocument/2006/relationships/hyperlink" Target="https://www.unesco.org/en/legal-affairs/recommendation-concerning-promotion-and-use-multilingualism-and-universal-access-cyberspace"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ommunity.icann.org/display/TUA/Draft+UA+Curriculu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icann.org/en/announcements/details/icann-publishes-ua-roadmap-for-domain-name-registry-and-registrar-systems-25-01-2023-e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uasg.tech/download/uasg-047-ua-readiness-report-fy23/"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uasg.tech/global-support-center/" TargetMode="External"/><Relationship Id="rId4" Type="http://schemas.openxmlformats.org/officeDocument/2006/relationships/hyperlink" Target="https://uasg.tech/download/uasg-002-webmaster-engagement-letter-en/"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icann.org/idn"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icann.org/ua"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newgtlds.icann.org/en/next-round"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docs.google.com/forms/d/e/1FAIpQLScRg7caDnbgEo_r6UnP3s5OvtIMlE9btaM--sIWXukWbA52oQ/viewform" TargetMode="External"/><Relationship Id="rId3" Type="http://schemas.openxmlformats.org/officeDocument/2006/relationships/hyperlink" Target="mailto:info@uasg.tech" TargetMode="External"/><Relationship Id="rId7" Type="http://schemas.openxmlformats.org/officeDocument/2006/relationships/hyperlink" Target="https://uasg.tech/subscribe"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hyperlink" Target="https://community.icann.org/display/TUA" TargetMode="External"/><Relationship Id="rId5" Type="http://schemas.openxmlformats.org/officeDocument/2006/relationships/hyperlink" Target="https://uasg.tech/" TargetMode="External"/><Relationship Id="rId4" Type="http://schemas.openxmlformats.org/officeDocument/2006/relationships/hyperlink" Target="mailto:UAProgram@icann.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icann.org/fellowshipprogra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icann.org/public-responsibility-support/nextge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itu.int/net/wsis/docs/geneva/official/dop.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itu.int/net/wsis/docs2/tunis/off/6rev1.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unesco.org/en/legal-affairs/recommendation-concerning-promotion-and-use-multilingualism-and-universal-access-cyberspa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en.wikipedia.org/wiki/List_of_writing_systems"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p:nvPr/>
        </p:nvSpPr>
        <p:spPr>
          <a:xfrm>
            <a:off x="465996" y="5362254"/>
            <a:ext cx="7655116" cy="4395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AFAFA"/>
              </a:buClr>
              <a:buSzPts val="1800"/>
              <a:buFont typeface="Arial"/>
              <a:buNone/>
            </a:pPr>
            <a:r>
              <a:rPr lang="pt-BR" sz="1800" b="0" i="0" u="none" strike="noStrike" cap="none">
                <a:solidFill>
                  <a:srgbClr val="FAFAFA"/>
                </a:solidFill>
                <a:latin typeface="Open Sans Light"/>
                <a:ea typeface="Open Sans Light"/>
                <a:cs typeface="Open Sans Light"/>
                <a:sym typeface="Open Sans Light"/>
              </a:rPr>
              <a:t>[Nome do apresentador]  /  Sessão de Divulgação do Dia da UA   /  [dia] de [mês] de 2024</a:t>
            </a:r>
          </a:p>
        </p:txBody>
      </p:sp>
      <p:sp>
        <p:nvSpPr>
          <p:cNvPr id="82" name="Google Shape;82;p1"/>
          <p:cNvSpPr txBox="1">
            <a:spLocks noGrp="1"/>
          </p:cNvSpPr>
          <p:nvPr>
            <p:ph type="title"/>
          </p:nvPr>
        </p:nvSpPr>
        <p:spPr>
          <a:xfrm>
            <a:off x="473077" y="4191337"/>
            <a:ext cx="8137524" cy="11547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3200"/>
              <a:buFont typeface="Open Sans"/>
              <a:buNone/>
            </a:pPr>
            <a:r>
              <a:rPr lang="pt-BR"/>
              <a:t>UA (Aceitação Universal) de Nomes de Domínio e Endereços de E-mail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pt-BR" sz="2800"/>
              <a:t>gTLDs (TLDs genéricos) de IDNs</a:t>
            </a:r>
          </a:p>
        </p:txBody>
      </p:sp>
      <p:pic>
        <p:nvPicPr>
          <p:cNvPr id="246" name="Google Shape;246;p12"/>
          <p:cNvPicPr preferRelativeResize="0"/>
          <p:nvPr/>
        </p:nvPicPr>
        <p:blipFill rotWithShape="1">
          <a:blip r:embed="rId3">
            <a:alphaModFix/>
          </a:blip>
          <a:srcRect/>
          <a:stretch/>
        </p:blipFill>
        <p:spPr>
          <a:xfrm>
            <a:off x="1178351" y="1482854"/>
            <a:ext cx="6787297" cy="3670520"/>
          </a:xfrm>
          <a:prstGeom prst="rect">
            <a:avLst/>
          </a:prstGeom>
          <a:noFill/>
          <a:ln>
            <a:noFill/>
          </a:ln>
        </p:spPr>
      </p:pic>
      <p:sp>
        <p:nvSpPr>
          <p:cNvPr id="247" name="Google Shape;247;p12"/>
          <p:cNvSpPr txBox="1"/>
          <p:nvPr/>
        </p:nvSpPr>
        <p:spPr>
          <a:xfrm>
            <a:off x="1503485" y="5440757"/>
            <a:ext cx="6137031" cy="47734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500"/>
              <a:buFont typeface="Arial"/>
              <a:buNone/>
            </a:pPr>
            <a:r>
              <a:rPr lang="pt-BR" sz="1800">
                <a:solidFill>
                  <a:schemeClr val="dk1"/>
                </a:solidFill>
                <a:latin typeface="Open Sans"/>
                <a:ea typeface="Open Sans"/>
                <a:cs typeface="Open Sans"/>
                <a:sym typeface="Open Sans"/>
              </a:rPr>
              <a:t>90 gTLDs de IDNs estão delegados.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t>A evolução dos endereços de e-mail</a:t>
            </a:r>
          </a:p>
        </p:txBody>
      </p:sp>
      <p:sp>
        <p:nvSpPr>
          <p:cNvPr id="225" name="Google Shape;225;p9"/>
          <p:cNvSpPr txBox="1">
            <a:spLocks noGrp="1"/>
          </p:cNvSpPr>
          <p:nvPr>
            <p:ph type="body" idx="1"/>
          </p:nvPr>
        </p:nvSpPr>
        <p:spPr>
          <a:xfrm>
            <a:off x="320675" y="1318686"/>
            <a:ext cx="8450746" cy="5015853"/>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pt-BR" sz="1800"/>
              <a:t>Inicialmente, os endereços de e-mail também não estavam disponíveis em idiomas e escritas locais.</a:t>
            </a: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pt-BR" sz="1800"/>
              <a:t>A EAI (Internacionalização de Endereços de E-mail) aborda essa limitação e possibilita a existência de endereços de e-mail em idiomas e escritas locais. </a:t>
            </a:r>
          </a:p>
          <a:p>
            <a:pPr marL="91440" lvl="0" indent="0" algn="l" rtl="0">
              <a:spcBef>
                <a:spcPts val="360"/>
              </a:spcBef>
              <a:spcAft>
                <a:spcPts val="0"/>
              </a:spcAft>
              <a:buSzPts val="1530"/>
              <a:buNone/>
            </a:pPr>
            <a:endParaRPr sz="1800" dirty="0"/>
          </a:p>
          <a:p>
            <a:pPr marL="274320" lvl="0" indent="-182880" algn="l" rtl="0">
              <a:spcBef>
                <a:spcPts val="360"/>
              </a:spcBef>
              <a:spcAft>
                <a:spcPts val="0"/>
              </a:spcAft>
              <a:buClr>
                <a:schemeClr val="accent3"/>
              </a:buClr>
              <a:buSzPts val="1530"/>
              <a:buFont typeface="Merriweather Sans"/>
              <a:buChar char="*"/>
            </a:pPr>
            <a:r>
              <a:rPr lang="pt-BR" sz="1800"/>
              <a:t>Os endereços de e-mail internacionalizados não estão relacionados ao texto no corpo do e-mail, que é gerenciado pelo padrão MIME (Extensões Multifunção para Mensagens na Internet).</a:t>
            </a:r>
          </a:p>
          <a:p>
            <a:pPr marL="274320" lvl="0" indent="-85725" algn="l" rtl="0">
              <a:spcBef>
                <a:spcPts val="360"/>
              </a:spcBef>
              <a:spcAft>
                <a:spcPts val="0"/>
              </a:spcAft>
              <a:buClr>
                <a:schemeClr val="accent3"/>
              </a:buClr>
              <a:buSzPts val="1530"/>
              <a:buFont typeface="Merriweather Sans"/>
              <a:buNone/>
            </a:pPr>
            <a:endParaRPr sz="1800" dirty="0"/>
          </a:p>
          <a:p>
            <a:pPr marL="1097280" lvl="3" indent="-107315" algn="l" rtl="0">
              <a:spcBef>
                <a:spcPts val="280"/>
              </a:spcBef>
              <a:spcAft>
                <a:spcPts val="0"/>
              </a:spcAft>
              <a:buSzPts val="119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pt-BR"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Exemplos de IDNs</a:t>
            </a:r>
          </a:p>
        </p:txBody>
      </p:sp>
      <p:sp>
        <p:nvSpPr>
          <p:cNvPr id="253" name="Google Shape;253;p13"/>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spcBef>
                <a:spcPts val="0"/>
              </a:spcBef>
              <a:spcAft>
                <a:spcPts val="0"/>
              </a:spcAft>
              <a:buClr>
                <a:srgbClr val="000000"/>
              </a:buClr>
              <a:buSzPts val="1500"/>
              <a:buFont typeface="Arial"/>
              <a:buAutoNum type="arabicPeriod"/>
            </a:pPr>
            <a:r>
              <a:rPr lang="pt-BR" sz="2000">
                <a:solidFill>
                  <a:srgbClr val="000000"/>
                </a:solidFill>
                <a:latin typeface="Times New Roman"/>
                <a:ea typeface="Times New Roman"/>
                <a:cs typeface="Times New Roman"/>
                <a:sym typeface="Times New Roman"/>
              </a:rPr>
              <a:t>համընդհանուր-ընկալում-թեստ.հայ</a:t>
            </a:r>
          </a:p>
          <a:p>
            <a:pPr marL="457200" marR="0" lvl="0" indent="-277813" algn="l" rtl="0">
              <a:spcBef>
                <a:spcPts val="2000"/>
              </a:spcBef>
              <a:spcAft>
                <a:spcPts val="0"/>
              </a:spcAft>
              <a:buClr>
                <a:srgbClr val="000000"/>
              </a:buClr>
              <a:buSzPts val="1500"/>
              <a:buFont typeface="Arial"/>
              <a:buAutoNum type="arabicPeriod"/>
            </a:pPr>
            <a:r>
              <a:rPr lang="pt-BR" sz="2000">
                <a:solidFill>
                  <a:srgbClr val="000000"/>
                </a:solidFill>
                <a:latin typeface="Open Sans"/>
                <a:ea typeface="Open Sans"/>
                <a:cs typeface="Open Sans"/>
                <a:sym typeface="Open Sans"/>
              </a:rPr>
              <a:t>ଯୁନିଭରସାଲ-ଏକସେପ୍ଟନ୍ସ-ଟେଷ୍ଟ.ଭାରତ</a:t>
            </a:r>
          </a:p>
          <a:p>
            <a:pPr marL="457200" marR="0" lvl="0" indent="-277813" algn="l" rtl="0">
              <a:spcBef>
                <a:spcPts val="2000"/>
              </a:spcBef>
              <a:spcAft>
                <a:spcPts val="0"/>
              </a:spcAft>
              <a:buClr>
                <a:srgbClr val="000000"/>
              </a:buClr>
              <a:buSzPts val="1500"/>
              <a:buFont typeface="Arial"/>
              <a:buAutoNum type="arabicPeriod"/>
            </a:pPr>
            <a:r>
              <a:rPr lang="pt-BR" sz="2000">
                <a:solidFill>
                  <a:srgbClr val="000000"/>
                </a:solidFill>
                <a:latin typeface="Times New Roman"/>
                <a:ea typeface="Times New Roman"/>
                <a:cs typeface="Times New Roman"/>
                <a:sym typeface="Times New Roman"/>
              </a:rPr>
              <a:t>უნივერსალური-თავსობადობის-ტესტი.გე</a:t>
            </a:r>
          </a:p>
          <a:p>
            <a:pPr marL="457200" marR="0" lvl="0" indent="-277813" algn="l" rtl="0">
              <a:spcBef>
                <a:spcPts val="2000"/>
              </a:spcBef>
              <a:spcAft>
                <a:spcPts val="0"/>
              </a:spcAft>
              <a:buClr>
                <a:srgbClr val="000000"/>
              </a:buClr>
              <a:buSzPts val="1500"/>
              <a:buFont typeface="Arial"/>
              <a:buAutoNum type="arabicPeriod"/>
            </a:pPr>
            <a:r>
              <a:rPr lang="pt-BR" sz="2000">
                <a:solidFill>
                  <a:srgbClr val="000000"/>
                </a:solidFill>
                <a:latin typeface="Open Sans"/>
                <a:ea typeface="Open Sans"/>
                <a:cs typeface="Open Sans"/>
                <a:sym typeface="Open Sans"/>
              </a:rPr>
              <a:t>다국어도메인이용환경테스트.한국</a:t>
            </a:r>
          </a:p>
          <a:p>
            <a:pPr marL="457200" marR="0" lvl="0" indent="-277813" algn="l" rtl="0">
              <a:spcBef>
                <a:spcPts val="2000"/>
              </a:spcBef>
              <a:spcAft>
                <a:spcPts val="0"/>
              </a:spcAft>
              <a:buClr>
                <a:srgbClr val="000000"/>
              </a:buClr>
              <a:buSzPts val="1500"/>
              <a:buFont typeface="Arial"/>
              <a:buAutoNum type="arabicPeriod"/>
            </a:pPr>
            <a:r>
              <a:rPr lang="pt-BR" sz="2000">
                <a:solidFill>
                  <a:srgbClr val="000000"/>
                </a:solidFill>
                <a:latin typeface="Open Sans"/>
                <a:ea typeface="Open Sans"/>
                <a:cs typeface="Open Sans"/>
                <a:sym typeface="Open Sans"/>
              </a:rPr>
              <a:t>സാർവത്രിക-സ്വീകാര്യതാ-പരിശോധന.ഭാരതം</a:t>
            </a:r>
          </a:p>
          <a:p>
            <a:pPr marL="457200" marR="0" lvl="0" indent="-277813" algn="l" rtl="0">
              <a:spcBef>
                <a:spcPts val="2000"/>
              </a:spcBef>
              <a:spcAft>
                <a:spcPts val="0"/>
              </a:spcAft>
              <a:buClr>
                <a:srgbClr val="000000"/>
              </a:buClr>
              <a:buSzPts val="1500"/>
              <a:buFont typeface="Arial"/>
              <a:buAutoNum type="arabicPeriod"/>
            </a:pPr>
            <a:r>
              <a:rPr lang="pt-BR" sz="2000">
                <a:solidFill>
                  <a:schemeClr val="dk1"/>
                </a:solidFill>
                <a:latin typeface="Open Sans"/>
                <a:ea typeface="Open Sans"/>
                <a:cs typeface="Open Sans"/>
                <a:sym typeface="Open Sans"/>
              </a:rPr>
              <a:t>تجربة-القبول-الشامل.موريتانيا </a:t>
            </a:r>
            <a:br>
              <a:rPr lang="pt-BR" sz="2000">
                <a:solidFill>
                  <a:schemeClr val="dk1"/>
                </a:solidFill>
                <a:latin typeface="Open Sans"/>
                <a:ea typeface="Open Sans"/>
                <a:cs typeface="Open Sans"/>
                <a:sym typeface="Open Sans"/>
              </a:rPr>
            </a:br>
            <a:endParaRPr lang="pt-BR" sz="2000">
              <a:solidFill>
                <a:schemeClr val="dk1"/>
              </a:solidFill>
              <a:latin typeface="Open Sans"/>
              <a:ea typeface="Open Sans"/>
              <a:cs typeface="Open Sans"/>
              <a:sym typeface="Open Sans"/>
            </a:endParaRPr>
          </a:p>
          <a:p>
            <a:pPr marL="0" marR="0" lvl="0" indent="0" algn="l" rtl="0">
              <a:spcBef>
                <a:spcPts val="2000"/>
              </a:spcBef>
              <a:spcAft>
                <a:spcPts val="0"/>
              </a:spcAft>
              <a:buNone/>
            </a:pPr>
            <a:endParaRPr sz="2000">
              <a:solidFill>
                <a:srgbClr val="000000"/>
              </a:solidFill>
              <a:latin typeface="Open Sans"/>
              <a:ea typeface="Open Sans"/>
              <a:cs typeface="Open Sans"/>
              <a:sym typeface="Open Sans"/>
            </a:endParaRPr>
          </a:p>
        </p:txBody>
      </p:sp>
      <p:sp>
        <p:nvSpPr>
          <p:cNvPr id="254" name="Google Shape;254;p13"/>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pt-BR" sz="2000">
                <a:solidFill>
                  <a:srgbClr val="000000"/>
                </a:solidFill>
                <a:latin typeface="Open Sans"/>
                <a:ea typeface="Open Sans"/>
                <a:cs typeface="Open Sans"/>
                <a:sym typeface="Open Sans"/>
              </a:rPr>
              <a:t>Armênio</a:t>
            </a:r>
          </a:p>
          <a:p>
            <a:pPr marL="0" marR="0" lvl="0" indent="0" algn="l" rtl="0">
              <a:spcBef>
                <a:spcPts val="2000"/>
              </a:spcBef>
              <a:spcAft>
                <a:spcPts val="0"/>
              </a:spcAft>
              <a:buNone/>
            </a:pPr>
            <a:r>
              <a:rPr lang="pt-BR" sz="2000">
                <a:solidFill>
                  <a:srgbClr val="000000"/>
                </a:solidFill>
                <a:latin typeface="Open Sans"/>
                <a:ea typeface="Open Sans"/>
                <a:cs typeface="Open Sans"/>
                <a:sym typeface="Open Sans"/>
              </a:rPr>
              <a:t>Oriá</a:t>
            </a:r>
          </a:p>
          <a:p>
            <a:pPr marL="0" marR="0" lvl="0" indent="0" algn="l" rtl="0">
              <a:spcBef>
                <a:spcPts val="2000"/>
              </a:spcBef>
              <a:spcAft>
                <a:spcPts val="0"/>
              </a:spcAft>
              <a:buNone/>
            </a:pPr>
            <a:r>
              <a:rPr lang="pt-BR" sz="2000">
                <a:solidFill>
                  <a:srgbClr val="000000"/>
                </a:solidFill>
                <a:latin typeface="Open Sans"/>
                <a:ea typeface="Open Sans"/>
                <a:cs typeface="Open Sans"/>
                <a:sym typeface="Open Sans"/>
              </a:rPr>
              <a:t>Georgiano</a:t>
            </a:r>
          </a:p>
          <a:p>
            <a:pPr marL="0" marR="0" lvl="0" indent="0" algn="l" rtl="0">
              <a:spcBef>
                <a:spcPts val="2000"/>
              </a:spcBef>
              <a:spcAft>
                <a:spcPts val="0"/>
              </a:spcAft>
              <a:buNone/>
            </a:pPr>
            <a:r>
              <a:rPr lang="pt-BR" sz="2000">
                <a:solidFill>
                  <a:srgbClr val="000000"/>
                </a:solidFill>
                <a:latin typeface="Open Sans"/>
                <a:ea typeface="Open Sans"/>
                <a:cs typeface="Open Sans"/>
                <a:sym typeface="Open Sans"/>
              </a:rPr>
              <a:t>Coreano</a:t>
            </a:r>
          </a:p>
          <a:p>
            <a:pPr marL="0" marR="0" lvl="0" indent="0" algn="l" rtl="0">
              <a:spcBef>
                <a:spcPts val="2000"/>
              </a:spcBef>
              <a:spcAft>
                <a:spcPts val="0"/>
              </a:spcAft>
              <a:buNone/>
            </a:pPr>
            <a:r>
              <a:rPr lang="pt-BR" sz="2000">
                <a:solidFill>
                  <a:srgbClr val="000000"/>
                </a:solidFill>
                <a:latin typeface="Open Sans"/>
                <a:ea typeface="Open Sans"/>
                <a:cs typeface="Open Sans"/>
                <a:sym typeface="Open Sans"/>
              </a:rPr>
              <a:t>Malaiala            </a:t>
            </a:r>
          </a:p>
          <a:p>
            <a:pPr marL="0" marR="0" lvl="0" indent="0" algn="l" rtl="0">
              <a:spcBef>
                <a:spcPts val="2000"/>
              </a:spcBef>
              <a:spcAft>
                <a:spcPts val="0"/>
              </a:spcAft>
              <a:buNone/>
            </a:pPr>
            <a:r>
              <a:rPr lang="pt-BR" sz="2000">
                <a:solidFill>
                  <a:srgbClr val="000000"/>
                </a:solidFill>
                <a:latin typeface="Open Sans"/>
                <a:ea typeface="Open Sans"/>
                <a:cs typeface="Open Sans"/>
                <a:sym typeface="Open Sans"/>
              </a:rPr>
              <a:t>Árabe</a:t>
            </a:r>
            <a:br>
              <a:rPr lang="pt-BR" sz="2000">
                <a:solidFill>
                  <a:srgbClr val="000000"/>
                </a:solidFill>
                <a:latin typeface="Open Sans"/>
                <a:ea typeface="Open Sans"/>
                <a:cs typeface="Open Sans"/>
                <a:sym typeface="Open Sans"/>
              </a:rPr>
            </a:br>
            <a:endParaRPr lang="pt-BR"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4"/>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pt-BR"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Exemplos de e-mails internacionalizados</a:t>
            </a:r>
          </a:p>
        </p:txBody>
      </p:sp>
      <p:sp>
        <p:nvSpPr>
          <p:cNvPr id="260" name="Google Shape;260;p14"/>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spcBef>
                <a:spcPts val="0"/>
              </a:spcBef>
              <a:spcAft>
                <a:spcPts val="0"/>
              </a:spcAft>
              <a:buClr>
                <a:srgbClr val="000000"/>
              </a:buClr>
              <a:buSzPts val="1500"/>
              <a:buFont typeface="Arial"/>
              <a:buAutoNum type="arabicPeriod"/>
            </a:pPr>
            <a:r>
              <a:rPr lang="pt-BR" sz="2000">
                <a:solidFill>
                  <a:srgbClr val="000000"/>
                </a:solidFill>
                <a:latin typeface="Times New Roman"/>
                <a:ea typeface="Times New Roman"/>
                <a:cs typeface="Times New Roman"/>
                <a:sym typeface="Times New Roman"/>
              </a:rPr>
              <a:t>Էլփոստ-թեստ@համընդհանուր-ընկալում-թեստ.հայ</a:t>
            </a:r>
          </a:p>
          <a:p>
            <a:pPr marL="457200" marR="0" lvl="0" indent="-277813" algn="l" rtl="0">
              <a:spcBef>
                <a:spcPts val="2000"/>
              </a:spcBef>
              <a:spcAft>
                <a:spcPts val="0"/>
              </a:spcAft>
              <a:buClr>
                <a:srgbClr val="000000"/>
              </a:buClr>
              <a:buSzPts val="1500"/>
              <a:buFont typeface="Arial"/>
              <a:buAutoNum type="arabicPeriod"/>
            </a:pPr>
            <a:r>
              <a:rPr lang="pt-BR" sz="2000">
                <a:solidFill>
                  <a:srgbClr val="000000"/>
                </a:solidFill>
                <a:latin typeface="Times New Roman"/>
                <a:ea typeface="Times New Roman"/>
                <a:cs typeface="Times New Roman"/>
                <a:sym typeface="Times New Roman"/>
              </a:rPr>
              <a:t>电子邮件测试@普遍适用测试.我爱你 </a:t>
            </a:r>
          </a:p>
          <a:p>
            <a:pPr marL="457200" marR="0" lvl="0" indent="-277813" algn="l" rtl="0">
              <a:spcBef>
                <a:spcPts val="2000"/>
              </a:spcBef>
              <a:spcAft>
                <a:spcPts val="0"/>
              </a:spcAft>
              <a:buClr>
                <a:srgbClr val="000000"/>
              </a:buClr>
              <a:buSzPts val="1500"/>
              <a:buFont typeface="Arial"/>
              <a:buAutoNum type="arabicPeriod"/>
            </a:pPr>
            <a:r>
              <a:rPr lang="pt-BR" sz="2000">
                <a:solidFill>
                  <a:srgbClr val="000000"/>
                </a:solidFill>
                <a:latin typeface="Times New Roman"/>
                <a:ea typeface="Times New Roman"/>
                <a:cs typeface="Times New Roman"/>
                <a:sym typeface="Times New Roman"/>
              </a:rPr>
              <a:t>ईमेल-परीक्षण@सार्वभौमिक-स्वीकृति-परीक्षण.संगठन  </a:t>
            </a:r>
          </a:p>
          <a:p>
            <a:pPr marL="457200" marR="0" lvl="0" indent="-277813" algn="l" rtl="0">
              <a:spcBef>
                <a:spcPts val="2000"/>
              </a:spcBef>
              <a:spcAft>
                <a:spcPts val="0"/>
              </a:spcAft>
              <a:buClr>
                <a:srgbClr val="000000"/>
              </a:buClr>
              <a:buSzPts val="1500"/>
              <a:buFont typeface="Arial"/>
              <a:buAutoNum type="arabicPeriod"/>
            </a:pPr>
            <a:r>
              <a:rPr lang="pt-BR" sz="2000">
                <a:solidFill>
                  <a:srgbClr val="000000"/>
                </a:solidFill>
                <a:latin typeface="Times New Roman"/>
                <a:ea typeface="Times New Roman"/>
                <a:cs typeface="Times New Roman"/>
                <a:sym typeface="Times New Roman"/>
              </a:rPr>
              <a:t>تجربة-بريد-الكتروني@تجربة-القبول-الشامل.موريتانيا</a:t>
            </a:r>
          </a:p>
          <a:p>
            <a:pPr marL="457200" marR="0" lvl="0" indent="-277813" algn="l" rtl="0">
              <a:spcBef>
                <a:spcPts val="2000"/>
              </a:spcBef>
              <a:spcAft>
                <a:spcPts val="0"/>
              </a:spcAft>
              <a:buClr>
                <a:srgbClr val="000000"/>
              </a:buClr>
              <a:buSzPts val="1500"/>
              <a:buFont typeface="Arial"/>
              <a:buAutoNum type="arabicPeriod"/>
            </a:pPr>
            <a:r>
              <a:rPr lang="pt-BR" sz="2000">
                <a:solidFill>
                  <a:srgbClr val="000000"/>
                </a:solidFill>
                <a:latin typeface="Times New Roman"/>
                <a:ea typeface="Times New Roman"/>
                <a:cs typeface="Times New Roman"/>
                <a:sym typeface="Times New Roman"/>
              </a:rPr>
              <a:t>ηλεκτρονικό-μήνυμα-δοκιμή@καθολική-αποδοχή-δοκιμή.ευ  </a:t>
            </a:r>
          </a:p>
          <a:p>
            <a:pPr marL="457200" marR="0" lvl="0" indent="-277813" algn="l" rtl="0">
              <a:spcBef>
                <a:spcPts val="2000"/>
              </a:spcBef>
              <a:spcAft>
                <a:spcPts val="0"/>
              </a:spcAft>
              <a:buClr>
                <a:srgbClr val="000000"/>
              </a:buClr>
              <a:buSzPts val="1500"/>
              <a:buFont typeface="Arial"/>
              <a:buAutoNum type="arabicPeriod"/>
            </a:pPr>
            <a:r>
              <a:rPr lang="pt-BR" sz="2000">
                <a:solidFill>
                  <a:srgbClr val="000000"/>
                </a:solidFill>
                <a:latin typeface="Times New Roman"/>
                <a:ea typeface="Times New Roman"/>
                <a:cs typeface="Times New Roman"/>
                <a:sym typeface="Times New Roman"/>
              </a:rPr>
              <a:t>மின்னஞ்சல்-சோதனை@பொது-ஏற்பு-சோதனை.சிங்கப்பூர்</a:t>
            </a:r>
          </a:p>
          <a:p>
            <a:pPr marL="0" marR="0" lvl="0" indent="0" algn="l" rtl="0">
              <a:spcBef>
                <a:spcPts val="2000"/>
              </a:spcBef>
              <a:spcAft>
                <a:spcPts val="0"/>
              </a:spcAft>
              <a:buNone/>
            </a:pPr>
            <a:endParaRPr sz="2000">
              <a:solidFill>
                <a:srgbClr val="000000"/>
              </a:solidFill>
              <a:latin typeface="Open Sans"/>
              <a:ea typeface="Open Sans"/>
              <a:cs typeface="Open Sans"/>
              <a:sym typeface="Open Sans"/>
            </a:endParaRPr>
          </a:p>
        </p:txBody>
      </p:sp>
      <p:sp>
        <p:nvSpPr>
          <p:cNvPr id="261" name="Google Shape;261;p14"/>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pt-BR" sz="2000">
                <a:solidFill>
                  <a:srgbClr val="000000"/>
                </a:solidFill>
                <a:latin typeface="Open Sans"/>
                <a:ea typeface="Open Sans"/>
                <a:cs typeface="Open Sans"/>
                <a:sym typeface="Open Sans"/>
              </a:rPr>
              <a:t>Armênio</a:t>
            </a:r>
          </a:p>
          <a:p>
            <a:pPr marL="0" marR="0" lvl="0" indent="0" algn="l" rtl="0">
              <a:spcBef>
                <a:spcPts val="2000"/>
              </a:spcBef>
              <a:spcAft>
                <a:spcPts val="0"/>
              </a:spcAft>
              <a:buNone/>
            </a:pPr>
            <a:r>
              <a:rPr lang="pt-BR" sz="2000">
                <a:solidFill>
                  <a:srgbClr val="000000"/>
                </a:solidFill>
                <a:latin typeface="Open Sans"/>
                <a:ea typeface="Open Sans"/>
                <a:cs typeface="Open Sans"/>
                <a:sym typeface="Open Sans"/>
              </a:rPr>
              <a:t>Chinês</a:t>
            </a:r>
          </a:p>
          <a:p>
            <a:pPr marL="0" marR="0" lvl="0" indent="0" algn="l" rtl="0">
              <a:spcBef>
                <a:spcPts val="2000"/>
              </a:spcBef>
              <a:spcAft>
                <a:spcPts val="0"/>
              </a:spcAft>
              <a:buNone/>
            </a:pPr>
            <a:r>
              <a:rPr lang="pt-BR" sz="2000">
                <a:solidFill>
                  <a:srgbClr val="000000"/>
                </a:solidFill>
                <a:latin typeface="Open Sans"/>
                <a:ea typeface="Open Sans"/>
                <a:cs typeface="Open Sans"/>
                <a:sym typeface="Open Sans"/>
              </a:rPr>
              <a:t>Devanágari</a:t>
            </a:r>
          </a:p>
          <a:p>
            <a:pPr marL="0" marR="0" lvl="0" indent="0" algn="l" rtl="0">
              <a:spcBef>
                <a:spcPts val="2000"/>
              </a:spcBef>
              <a:spcAft>
                <a:spcPts val="0"/>
              </a:spcAft>
              <a:buNone/>
            </a:pPr>
            <a:r>
              <a:rPr lang="pt-BR" sz="2000">
                <a:solidFill>
                  <a:srgbClr val="000000"/>
                </a:solidFill>
                <a:latin typeface="Open Sans"/>
                <a:ea typeface="Open Sans"/>
                <a:cs typeface="Open Sans"/>
                <a:sym typeface="Open Sans"/>
              </a:rPr>
              <a:t>Árabe</a:t>
            </a:r>
          </a:p>
          <a:p>
            <a:pPr marL="0" marR="0" lvl="0" indent="0" algn="l" rtl="0">
              <a:spcBef>
                <a:spcPts val="2000"/>
              </a:spcBef>
              <a:spcAft>
                <a:spcPts val="0"/>
              </a:spcAft>
              <a:buNone/>
            </a:pPr>
            <a:r>
              <a:rPr lang="pt-BR" sz="2000">
                <a:solidFill>
                  <a:srgbClr val="000000"/>
                </a:solidFill>
                <a:latin typeface="Open Sans"/>
                <a:ea typeface="Open Sans"/>
                <a:cs typeface="Open Sans"/>
                <a:sym typeface="Open Sans"/>
              </a:rPr>
              <a:t>Grego            </a:t>
            </a:r>
          </a:p>
          <a:p>
            <a:pPr marL="0" marR="0" lvl="0" indent="0" algn="l" rtl="0">
              <a:spcBef>
                <a:spcPts val="2000"/>
              </a:spcBef>
              <a:spcAft>
                <a:spcPts val="0"/>
              </a:spcAft>
              <a:buNone/>
            </a:pPr>
            <a:r>
              <a:rPr lang="pt-BR" sz="2000">
                <a:solidFill>
                  <a:srgbClr val="000000"/>
                </a:solidFill>
                <a:latin typeface="Open Sans"/>
                <a:ea typeface="Open Sans"/>
                <a:cs typeface="Open Sans"/>
                <a:sym typeface="Open Sans"/>
              </a:rPr>
              <a:t>Tamil</a:t>
            </a:r>
            <a:br>
              <a:rPr lang="pt-BR" sz="2000">
                <a:solidFill>
                  <a:srgbClr val="000000"/>
                </a:solidFill>
                <a:latin typeface="Open Sans"/>
                <a:ea typeface="Open Sans"/>
                <a:cs typeface="Open Sans"/>
                <a:sym typeface="Open Sans"/>
              </a:rPr>
            </a:br>
            <a:endParaRPr lang="pt-BR"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a:solidFill>
                <a:srgbClr val="00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pt-BR"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O desafio</a:t>
            </a:r>
          </a:p>
        </p:txBody>
      </p:sp>
      <p:sp>
        <p:nvSpPr>
          <p:cNvPr id="279" name="Google Shape;279;p17"/>
          <p:cNvSpPr txBox="1"/>
          <p:nvPr/>
        </p:nvSpPr>
        <p:spPr>
          <a:xfrm>
            <a:off x="280359" y="1222129"/>
            <a:ext cx="8481183" cy="2031285"/>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None/>
            </a:pPr>
            <a:r>
              <a:rPr lang="pt-BR" sz="1800">
                <a:solidFill>
                  <a:schemeClr val="dk1"/>
                </a:solidFill>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Os TLDs de IDNs permitem que as comunidades registrem e usem nomes de domínio e endereços de e-mail multilíngues, o que melhora a inclusão digital.</a:t>
            </a:r>
          </a:p>
          <a:p>
            <a:pPr marL="0" marR="0" lvl="0" indent="0" algn="l" rtl="0">
              <a:lnSpc>
                <a:spcPct val="140000"/>
              </a:lnSpc>
              <a:spcBef>
                <a:spcPts val="0"/>
              </a:spcBef>
              <a:spcAft>
                <a:spcPts val="0"/>
              </a:spcAft>
              <a:buNone/>
            </a:pPr>
            <a:endParaRPr lang="en-US" sz="1800" dirty="0">
              <a:solidFill>
                <a:schemeClr val="dk1"/>
              </a:solidFill>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endParaRPr>
          </a:p>
          <a:p>
            <a:pPr marL="0" marR="0" lvl="0" indent="0" algn="l" rtl="0">
              <a:lnSpc>
                <a:spcPct val="140000"/>
              </a:lnSpc>
              <a:spcBef>
                <a:spcPts val="0"/>
              </a:spcBef>
              <a:spcAft>
                <a:spcPts val="0"/>
              </a:spcAft>
              <a:buNone/>
            </a:pPr>
            <a:r>
              <a:rPr lang="pt-BR" sz="1800">
                <a:solidFill>
                  <a:schemeClr val="dk1"/>
                </a:solidFill>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No entanto, existem alguns problemas para a aceitação deles. Por exemplo, um e-mail válido pode ser rejeitado em um formulário de um site e ser exibido de maneira incorreta da esquerda para a direita, em vez da direita para a esquerda:</a:t>
            </a:r>
          </a:p>
        </p:txBody>
      </p:sp>
      <p:pic>
        <p:nvPicPr>
          <p:cNvPr id="280" name="Google Shape;280;p17"/>
          <p:cNvPicPr preferRelativeResize="0"/>
          <p:nvPr/>
        </p:nvPicPr>
        <p:blipFill rotWithShape="1">
          <a:blip r:embed="rId3">
            <a:alphaModFix/>
          </a:blip>
          <a:srcRect/>
          <a:stretch/>
        </p:blipFill>
        <p:spPr>
          <a:xfrm>
            <a:off x="155717" y="3604586"/>
            <a:ext cx="8832566" cy="2672646"/>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t>O desafio: aceitação em sites</a:t>
            </a:r>
          </a:p>
        </p:txBody>
      </p:sp>
      <p:graphicFrame>
        <p:nvGraphicFramePr>
          <p:cNvPr id="286" name="Google Shape;286;p18"/>
          <p:cNvGraphicFramePr/>
          <p:nvPr>
            <p:extLst>
              <p:ext uri="{D42A27DB-BD31-4B8C-83A1-F6EECF244321}">
                <p14:modId xmlns:p14="http://schemas.microsoft.com/office/powerpoint/2010/main" val="1595804600"/>
              </p:ext>
            </p:extLst>
          </p:nvPr>
        </p:nvGraphicFramePr>
        <p:xfrm>
          <a:off x="320041" y="1268432"/>
          <a:ext cx="8451381" cy="4611914"/>
        </p:xfrm>
        <a:graphic>
          <a:graphicData uri="http://schemas.openxmlformats.org/drawingml/2006/chart">
            <c:chart xmlns:c="http://schemas.openxmlformats.org/drawingml/2006/chart" xmlns:r="http://schemas.openxmlformats.org/officeDocument/2006/relationships" r:id="rId3"/>
          </a:graphicData>
        </a:graphic>
      </p:graphicFrame>
      <p:sp>
        <p:nvSpPr>
          <p:cNvPr id="287" name="Google Shape;287;p18"/>
          <p:cNvSpPr txBox="1"/>
          <p:nvPr/>
        </p:nvSpPr>
        <p:spPr>
          <a:xfrm>
            <a:off x="2150931" y="6070908"/>
            <a:ext cx="671822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400" i="1">
                <a:solidFill>
                  <a:schemeClr val="dk1"/>
                </a:solidFill>
                <a:latin typeface="Open Sans"/>
                <a:ea typeface="Open Sans"/>
                <a:cs typeface="Open Sans"/>
                <a:sym typeface="Open Sans"/>
              </a:rPr>
              <a:t>Fonte: UASG039 em </a:t>
            </a:r>
            <a:r>
              <a:rPr lang="pt-BR" sz="1400" i="1"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https://uasg.tech</a:t>
            </a:r>
            <a:r>
              <a:rPr lang="pt-BR" sz="1400" i="1">
                <a:solidFill>
                  <a:schemeClr val="dk1"/>
                </a:solidFill>
                <a:latin typeface="Open Sans"/>
                <a:ea typeface="Open Sans"/>
                <a:cs typeface="Open Sans"/>
                <a:sym typeface="Open Sans"/>
              </a:rPr>
              <a:t>, publicado em 2022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pt-BR" sz="2800"/>
              <a:t>O desafio: suporte em servidores de e-mail</a:t>
            </a:r>
          </a:p>
        </p:txBody>
      </p:sp>
      <p:sp>
        <p:nvSpPr>
          <p:cNvPr id="294" name="Google Shape;294;p19"/>
          <p:cNvSpPr txBox="1"/>
          <p:nvPr/>
        </p:nvSpPr>
        <p:spPr>
          <a:xfrm>
            <a:off x="1964410" y="6164379"/>
            <a:ext cx="588462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400" i="1">
                <a:solidFill>
                  <a:schemeClr val="dk1"/>
                </a:solidFill>
                <a:latin typeface="Open Sans"/>
                <a:ea typeface="Open Sans"/>
                <a:cs typeface="Open Sans"/>
                <a:sym typeface="Open Sans"/>
              </a:rPr>
              <a:t>Fonte: </a:t>
            </a:r>
            <a:r>
              <a:rPr lang="pt-BR" sz="1400" i="1"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https://ithi.research.icann.org/graph-eai.html</a:t>
            </a:r>
            <a:r>
              <a:rPr lang="pt-BR" sz="1400" i="1">
                <a:solidFill>
                  <a:schemeClr val="dk1"/>
                </a:solidFill>
                <a:latin typeface="Open Sans"/>
                <a:ea typeface="Open Sans"/>
                <a:cs typeface="Open Sans"/>
                <a:sym typeface="Open Sans"/>
              </a:rPr>
              <a:t> </a:t>
            </a:r>
          </a:p>
        </p:txBody>
      </p:sp>
      <p:pic>
        <p:nvPicPr>
          <p:cNvPr id="5" name="Picture 4">
            <a:extLst>
              <a:ext uri="{FF2B5EF4-FFF2-40B4-BE49-F238E27FC236}">
                <a16:creationId xmlns:a16="http://schemas.microsoft.com/office/drawing/2014/main" id="{013744DA-142E-4EB0-7B9D-B84D6238511C}"/>
              </a:ext>
            </a:extLst>
          </p:cNvPr>
          <p:cNvPicPr>
            <a:picLocks noChangeAspect="1"/>
          </p:cNvPicPr>
          <p:nvPr/>
        </p:nvPicPr>
        <p:blipFill>
          <a:blip r:embed="rId4"/>
          <a:stretch>
            <a:fillRect/>
          </a:stretch>
        </p:blipFill>
        <p:spPr>
          <a:xfrm>
            <a:off x="0" y="1648994"/>
            <a:ext cx="9132038" cy="36769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0"/>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pt-BR" sz="2800"/>
              <a:t>O seu servidor de e-mails tem suporte para EAI?</a:t>
            </a:r>
          </a:p>
        </p:txBody>
      </p:sp>
      <p:pic>
        <p:nvPicPr>
          <p:cNvPr id="300" name="Google Shape;300;p20" descr="Graphical user interface, text, website&#10;&#10;Description automatically generated"/>
          <p:cNvPicPr preferRelativeResize="0"/>
          <p:nvPr/>
        </p:nvPicPr>
        <p:blipFill rotWithShape="1">
          <a:blip r:embed="rId3">
            <a:alphaModFix/>
          </a:blip>
          <a:srcRect l="3866" t="18548" r="5908" b="7724"/>
          <a:stretch/>
        </p:blipFill>
        <p:spPr>
          <a:xfrm>
            <a:off x="320041" y="1789639"/>
            <a:ext cx="8451381" cy="4640961"/>
          </a:xfrm>
          <a:prstGeom prst="rect">
            <a:avLst/>
          </a:prstGeom>
          <a:noFill/>
          <a:ln>
            <a:noFill/>
          </a:ln>
        </p:spPr>
      </p:pic>
      <p:sp>
        <p:nvSpPr>
          <p:cNvPr id="301" name="Google Shape;301;p20"/>
          <p:cNvSpPr/>
          <p:nvPr/>
        </p:nvSpPr>
        <p:spPr>
          <a:xfrm>
            <a:off x="748145" y="1048835"/>
            <a:ext cx="70569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dirty="0">
                <a:solidFill>
                  <a:schemeClr val="dk1"/>
                </a:solidFill>
                <a:latin typeface="Open Sans"/>
                <a:ea typeface="Open Sans"/>
                <a:cs typeface="Open Sans"/>
                <a:sym typeface="Open Sans"/>
              </a:rPr>
              <a:t>Informe seu e-mail e verifique agora mesmo em: </a:t>
            </a:r>
            <a:r>
              <a:rPr lang="pt-BR" sz="1800" u="sng" dirty="0">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https://uasg.tech/eai-check/</a:t>
            </a:r>
            <a:r>
              <a:rPr lang="pt-BR" sz="1800" dirty="0">
                <a:solidFill>
                  <a:schemeClr val="dk1"/>
                </a:solidFill>
                <a:latin typeface="Open Sans"/>
                <a:ea typeface="Open Sans"/>
                <a:cs typeface="Open Sans"/>
                <a:sym typeface="Open Sans"/>
              </a:rPr>
              <a:t> </a:t>
            </a:r>
          </a:p>
        </p:txBody>
      </p:sp>
      <p:cxnSp>
        <p:nvCxnSpPr>
          <p:cNvPr id="302" name="Google Shape;302;p20"/>
          <p:cNvCxnSpPr/>
          <p:nvPr/>
        </p:nvCxnSpPr>
        <p:spPr>
          <a:xfrm>
            <a:off x="27686" y="6013343"/>
            <a:ext cx="584709" cy="0"/>
          </a:xfrm>
          <a:prstGeom prst="straightConnector1">
            <a:avLst/>
          </a:prstGeom>
          <a:noFill/>
          <a:ln w="5715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978F-B16D-6FE9-82DB-A776C57F8952}"/>
              </a:ext>
            </a:extLst>
          </p:cNvPr>
          <p:cNvSpPr>
            <a:spLocks noGrp="1"/>
          </p:cNvSpPr>
          <p:nvPr>
            <p:ph type="title"/>
          </p:nvPr>
        </p:nvSpPr>
        <p:spPr/>
        <p:txBody>
          <a:bodyPr/>
          <a:lstStyle/>
          <a:p>
            <a:r>
              <a:rPr lang="pt-BR" sz="2800"/>
              <a:t>Inclusão digital: uma oportunidade</a:t>
            </a:r>
          </a:p>
        </p:txBody>
      </p:sp>
      <p:sp>
        <p:nvSpPr>
          <p:cNvPr id="4" name="TextBox 3">
            <a:extLst>
              <a:ext uri="{FF2B5EF4-FFF2-40B4-BE49-F238E27FC236}">
                <a16:creationId xmlns:a16="http://schemas.microsoft.com/office/drawing/2014/main" id="{73CC16F0-B72E-C1FD-B681-21B9873D7ADC}"/>
              </a:ext>
            </a:extLst>
          </p:cNvPr>
          <p:cNvSpPr txBox="1"/>
          <p:nvPr/>
        </p:nvSpPr>
        <p:spPr>
          <a:xfrm>
            <a:off x="320041" y="3257155"/>
            <a:ext cx="3271580" cy="3170099"/>
          </a:xfrm>
          <a:prstGeom prst="rect">
            <a:avLst/>
          </a:prstGeom>
          <a:noFill/>
        </p:spPr>
        <p:txBody>
          <a:bodyPr wrap="square">
            <a:spAutoFit/>
          </a:bodyPr>
          <a:lstStyle/>
          <a:p>
            <a:pPr>
              <a:lnSpc>
                <a:spcPts val="2000"/>
              </a:lnSpc>
            </a:pPr>
            <a:r>
              <a:rPr lang="pt-BR" sz="1800" dirty="0">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Um terço da população mundial, cerca de 2,6 bilhões de pessoas, ainda não estão on-line; principalmente na Ásia e na África.</a:t>
            </a:r>
            <a:r>
              <a:rPr lang="pt-BR" sz="1800" dirty="0">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p>
          <a:p>
            <a:pPr>
              <a:lnSpc>
                <a:spcPts val="2000"/>
              </a:lnSpc>
            </a:pPr>
            <a:endParaRPr lang="en-US" sz="1800" dirty="0">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a:p>
            <a:pPr>
              <a:lnSpc>
                <a:spcPts val="2000"/>
              </a:lnSpc>
            </a:pPr>
            <a:r>
              <a:rPr lang="pt-BR" sz="1800" dirty="0">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Muitas das que já estão on-line, e a maioria das que estão entrando on-line, se comunicam em seus idiomas nativos.</a:t>
            </a:r>
          </a:p>
          <a:p>
            <a:pPr>
              <a:lnSpc>
                <a:spcPts val="2000"/>
              </a:lnSpc>
            </a:pPr>
            <a:endParaRPr lang="en-US" sz="1800" dirty="0">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p:txBody>
      </p:sp>
      <p:pic>
        <p:nvPicPr>
          <p:cNvPr id="3" name="slide2" descr="InternetUse02">
            <a:extLst>
              <a:ext uri="{FF2B5EF4-FFF2-40B4-BE49-F238E27FC236}">
                <a16:creationId xmlns:a16="http://schemas.microsoft.com/office/drawing/2014/main" id="{900DB485-77EF-1EB5-BE59-DBADE7B0A65F}"/>
              </a:ext>
            </a:extLst>
          </p:cNvPr>
          <p:cNvPicPr>
            <a:picLocks noChangeAspect="1"/>
          </p:cNvPicPr>
          <p:nvPr/>
        </p:nvPicPr>
        <p:blipFill rotWithShape="1">
          <a:blip r:embed="rId2">
            <a:extLst>
              <a:ext uri="{28A0092B-C50C-407E-A947-70E740481C1C}">
                <a14:useLocalDpi xmlns:a14="http://schemas.microsoft.com/office/drawing/2010/main" val="0"/>
              </a:ext>
            </a:extLst>
          </a:blip>
          <a:srcRect l="1" r="49170" b="22075"/>
          <a:stretch/>
        </p:blipFill>
        <p:spPr>
          <a:xfrm>
            <a:off x="3730752" y="846667"/>
            <a:ext cx="5161340" cy="5614062"/>
          </a:xfrm>
          <a:prstGeom prst="rect">
            <a:avLst/>
          </a:prstGeom>
        </p:spPr>
      </p:pic>
      <p:sp>
        <p:nvSpPr>
          <p:cNvPr id="7" name="TextBox 6">
            <a:extLst>
              <a:ext uri="{FF2B5EF4-FFF2-40B4-BE49-F238E27FC236}">
                <a16:creationId xmlns:a16="http://schemas.microsoft.com/office/drawing/2014/main" id="{72186CFE-5FAD-29A9-50D7-1BDFB5588B0C}"/>
              </a:ext>
            </a:extLst>
          </p:cNvPr>
          <p:cNvSpPr txBox="1"/>
          <p:nvPr/>
        </p:nvSpPr>
        <p:spPr>
          <a:xfrm>
            <a:off x="0" y="6275056"/>
            <a:ext cx="7037832" cy="307777"/>
          </a:xfrm>
          <a:prstGeom prst="rect">
            <a:avLst/>
          </a:prstGeom>
          <a:noFill/>
        </p:spPr>
        <p:txBody>
          <a:bodyPr wrap="square">
            <a:spAutoFit/>
          </a:bodyPr>
          <a:lstStyle/>
          <a:p>
            <a:r>
              <a:rPr lang="pt-BR" i="1">
                <a:latin typeface="Open Sans Light"/>
                <a:ea typeface="Open Sans Light"/>
                <a:cs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Fonte: </a:t>
            </a:r>
            <a:r>
              <a:rPr lang="pt-BR" i="1">
                <a:latin typeface="Open Sans Light"/>
                <a:ea typeface="Open Sans Light"/>
                <a:cs typeface="Open Sans Light"/>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hlinkClick>
              </a:rPr>
              <a:t>https://www.itu.int/itu-d/reports/statistics/2023/10/10/ff23-internet-use/</a:t>
            </a:r>
            <a:r>
              <a:rPr lang="pt-BR" i="1">
                <a:latin typeface="Open Sans Light"/>
                <a:ea typeface="Open Sans Light"/>
                <a:cs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p>
        </p:txBody>
      </p:sp>
      <p:pic>
        <p:nvPicPr>
          <p:cNvPr id="5" name="Picture 4">
            <a:extLst>
              <a:ext uri="{FF2B5EF4-FFF2-40B4-BE49-F238E27FC236}">
                <a16:creationId xmlns:a16="http://schemas.microsoft.com/office/drawing/2014/main" id="{B4CD05E1-EA71-32C5-85D7-39C477231D82}"/>
              </a:ext>
            </a:extLst>
          </p:cNvPr>
          <p:cNvPicPr>
            <a:picLocks noChangeAspect="1"/>
          </p:cNvPicPr>
          <p:nvPr/>
        </p:nvPicPr>
        <p:blipFill rotWithShape="1">
          <a:blip r:embed="rId4">
            <a:extLst>
              <a:ext uri="{28A0092B-C50C-407E-A947-70E740481C1C}">
                <a14:useLocalDpi xmlns:a14="http://schemas.microsoft.com/office/drawing/2010/main" val="0"/>
              </a:ext>
            </a:extLst>
          </a:blip>
          <a:srcRect l="3698" t="32242" r="28686" b="18395"/>
          <a:stretch/>
        </p:blipFill>
        <p:spPr>
          <a:xfrm>
            <a:off x="320041" y="1000020"/>
            <a:ext cx="2984449" cy="2101556"/>
          </a:xfrm>
          <a:prstGeom prst="rect">
            <a:avLst/>
          </a:prstGeom>
        </p:spPr>
      </p:pic>
    </p:spTree>
    <p:extLst>
      <p:ext uri="{BB962C8B-B14F-4D97-AF65-F5344CB8AC3E}">
        <p14:creationId xmlns:p14="http://schemas.microsoft.com/office/powerpoint/2010/main" val="2052349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t>Multilinguismo on-line: um desafio contínuo</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pt-BR" sz="1800"/>
              <a:t>Devido à necessidade de ter uma Internet multilíngue e às lacunas persistentes na tecnologia (entre outros fatores), os </a:t>
            </a:r>
            <a:r>
              <a:rPr lang="pt-BR" sz="1800">
                <a:hlinkClick r:id="rId3"/>
              </a:rPr>
              <a:t>Documentos de Resultados da WSIS+10</a:t>
            </a:r>
            <a:r>
              <a:rPr lang="pt-BR" sz="1800"/>
              <a:t> ressaltaram a necessidade contínua de apoiar o multilinguismo na Internet.</a:t>
            </a:r>
          </a:p>
          <a:p>
            <a:pPr marL="91440" lvl="0" indent="0" algn="l" rtl="0">
              <a:spcBef>
                <a:spcPts val="360"/>
              </a:spcBef>
              <a:spcAft>
                <a:spcPts val="0"/>
              </a:spcAft>
              <a:buClr>
                <a:schemeClr val="accent3"/>
              </a:buClr>
              <a:buSzPts val="1530"/>
              <a:buNone/>
            </a:pPr>
            <a:endParaRPr lang="en-US" sz="1800" dirty="0"/>
          </a:p>
          <a:p>
            <a:pPr marL="274320" lvl="0" indent="-182880" algn="l" rtl="0">
              <a:spcBef>
                <a:spcPts val="360"/>
              </a:spcBef>
              <a:spcAft>
                <a:spcPts val="0"/>
              </a:spcAft>
              <a:buClr>
                <a:schemeClr val="accent3"/>
              </a:buClr>
              <a:buSzPts val="1530"/>
              <a:buFont typeface="Merriweather Sans"/>
              <a:buChar char="*"/>
            </a:pPr>
            <a:r>
              <a:rPr lang="pt-BR" sz="1800"/>
              <a:t>Como parte das áreas de prioridade a serem tratadas na implementação da WSIS depois de 2015, o relatório solicita especificamente:</a:t>
            </a:r>
          </a:p>
          <a:p>
            <a:pPr marL="731520" lvl="1" indent="-182880"/>
            <a:r>
              <a:rPr lang="pt-BR"/>
              <a:t>Trabalhar para promover o multilinguismo das TICs (Tecnologias de Informação e Comunicação), incluindo e-mails e recursos nativos para IDNs (Nomes de Domínio Internacionalizados), de modo que todos os membros da comunidade consigam participar da vida on-line;</a:t>
            </a:r>
          </a:p>
          <a:p>
            <a:pPr marL="731520" lvl="1" indent="-182880"/>
            <a:r>
              <a:rPr lang="pt-BR"/>
              <a:t>Apoiar e incentivar as partes interessadas, em suas respectivas funções e responsabilidades, a trabalharem juntas em prol da evolução técnica das TICs visando um mundo digital linguisticamente diversificado.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t>Inclusão digital: um compromisso permanente</a:t>
            </a:r>
          </a:p>
        </p:txBody>
      </p:sp>
      <p:sp>
        <p:nvSpPr>
          <p:cNvPr id="88" name="Google Shape;88;p2"/>
          <p:cNvSpPr txBox="1">
            <a:spLocks noGrp="1"/>
          </p:cNvSpPr>
          <p:nvPr>
            <p:ph type="body" idx="1"/>
          </p:nvPr>
        </p:nvSpPr>
        <p:spPr>
          <a:xfrm>
            <a:off x="320675" y="1318686"/>
            <a:ext cx="8450746" cy="5156255"/>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pt-BR" sz="1800"/>
              <a:t>A Organização das Nações Unidas patrocinou a WSIS (Cúpula Mundial da Sociedade da Informação) para </a:t>
            </a:r>
            <a:r>
              <a:rPr lang="pt-BR" sz="1800" b="1"/>
              <a:t>Construir a Sociedade da Informação: um desafio mundial para o novo milênio</a:t>
            </a:r>
            <a:r>
              <a:rPr lang="pt-BR" sz="1800"/>
              <a:t>.</a:t>
            </a:r>
          </a:p>
          <a:p>
            <a:pPr marL="91440" lvl="0" indent="0" algn="l" rtl="0">
              <a:spcBef>
                <a:spcPts val="0"/>
              </a:spcBef>
              <a:spcAft>
                <a:spcPts val="0"/>
              </a:spcAft>
              <a:buClr>
                <a:schemeClr val="accent3"/>
              </a:buClr>
              <a:buSzPts val="1530"/>
              <a:buNone/>
            </a:pPr>
            <a:endParaRPr lang="en-US" sz="1800" b="1" dirty="0"/>
          </a:p>
          <a:p>
            <a:pPr marL="91440" lvl="0" indent="0" algn="l" rtl="0">
              <a:spcBef>
                <a:spcPts val="0"/>
              </a:spcBef>
              <a:spcAft>
                <a:spcPts val="0"/>
              </a:spcAft>
              <a:buClr>
                <a:schemeClr val="accent3"/>
              </a:buClr>
              <a:buSzPts val="1530"/>
              <a:buNone/>
            </a:pPr>
            <a:r>
              <a:rPr lang="pt-BR" sz="1800"/>
              <a:t>Os seguintes Princípios foram afirmados pela comunidade global durante a WSIS na </a:t>
            </a:r>
            <a:r>
              <a:rPr lang="pt-BR" sz="1800">
                <a:hlinkClick r:id="rId3"/>
              </a:rPr>
              <a:t>Cúpula de Genebra de 2003</a:t>
            </a:r>
            <a:r>
              <a:rPr lang="pt-BR" sz="1800"/>
              <a:t>:</a:t>
            </a:r>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r>
              <a:rPr lang="pt-BR" sz="1800"/>
              <a:t>Nós, os representantes de povos do mundo, reunidos na primeira fase da WSIS (Cúpula Mundial da Sociedade da Informação), declaramos nosso desejo e compromisso comum de: </a:t>
            </a:r>
          </a:p>
          <a:p>
            <a:pPr marL="731520" lvl="1" indent="-182880">
              <a:spcBef>
                <a:spcPts val="0"/>
              </a:spcBef>
            </a:pPr>
            <a:r>
              <a:rPr lang="pt-BR"/>
              <a:t>Construir uma Sociedade da Informação centrada nas pessoas, inclusiva e voltada ao desenvolvimento, </a:t>
            </a:r>
          </a:p>
          <a:p>
            <a:pPr marL="731520" lvl="1" indent="-182880">
              <a:spcBef>
                <a:spcPts val="0"/>
              </a:spcBef>
            </a:pPr>
            <a:r>
              <a:rPr lang="pt-BR"/>
              <a:t>Onde todos possam criar, acessar, utilizar e compartilhar informações e conhecimento, </a:t>
            </a:r>
          </a:p>
          <a:p>
            <a:pPr marL="731520" lvl="1" indent="-182880">
              <a:spcBef>
                <a:spcPts val="0"/>
              </a:spcBef>
            </a:pPr>
            <a:r>
              <a:rPr lang="pt-BR"/>
              <a:t>Permitindo que pessoas, comunidades e povos atinjam seu potencial pleno na promoção de seu desenvolvimento sustentável e na melhora da qualidade de vida.</a:t>
            </a:r>
          </a:p>
          <a:p>
            <a:pPr marL="274320" lvl="0" indent="-182880">
              <a:spcBef>
                <a:spcPts val="0"/>
              </a:spcBef>
              <a:buSzPts val="1530"/>
              <a:buFont typeface="Merriweather Sans"/>
              <a:buChar char="*"/>
            </a:pPr>
            <a:endParaRPr lang="en-US" sz="1800" dirty="0"/>
          </a:p>
          <a:p>
            <a:pPr marL="91440" lvl="0" indent="0" algn="l" rtl="0">
              <a:spcBef>
                <a:spcPts val="1200"/>
              </a:spcBef>
              <a:spcAft>
                <a:spcPts val="0"/>
              </a:spcAft>
              <a:buSzPts val="17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t>O que é a UA (Aceitação Universal)?</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pt-BR" sz="1800"/>
              <a:t>Embora o DNS tenha evoluído, as verificações usadas por muitos aplicativos de software para validar nomes de domínio e endereços de e-mail continuam desatualizadas.</a:t>
            </a:r>
          </a:p>
          <a:p>
            <a:pPr marL="274320" lvl="0" indent="-85725" algn="l" rtl="0">
              <a:spcBef>
                <a:spcPts val="360"/>
              </a:spcBef>
              <a:spcAft>
                <a:spcPts val="0"/>
              </a:spcAft>
              <a:buClr>
                <a:schemeClr val="accent3"/>
              </a:buClr>
              <a:buSzPts val="1530"/>
              <a:buFont typeface="Merriweather Sans"/>
              <a:buNone/>
            </a:pPr>
            <a:endParaRPr lang="en-US" sz="1800" dirty="0"/>
          </a:p>
          <a:p>
            <a:pPr marL="274320" lvl="0" indent="-182880" algn="l" rtl="0">
              <a:spcBef>
                <a:spcPts val="360"/>
              </a:spcBef>
              <a:spcAft>
                <a:spcPts val="0"/>
              </a:spcAft>
              <a:buClr>
                <a:schemeClr val="accent3"/>
              </a:buClr>
              <a:buSzPts val="1530"/>
              <a:buFont typeface="Merriweather Sans"/>
              <a:buChar char="*"/>
            </a:pPr>
            <a:r>
              <a:rPr lang="pt-BR" sz="1800"/>
              <a:t>Além disso, nem todos os portais on-line estão preparados para abrir uma conta de usuário com um endereço de e-mail desse tipo, o que impede muitas pessoas de navegar na Internet usando seu próprio idioma e a identidade on-line que preferirem.</a:t>
            </a: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pt-BR" sz="1800"/>
              <a:t>Considerada uma prática recomendada de conformidade técnica, a UA resolve esses problemas garantindo que todos os nomes de domínio e endereços de e-mail válidos, independentemente da escrita, idioma ou extensão de caracteres, possam ser igualmente usados por todos os aplicativos, dispositivos e sistemas que se conectam à Internet.</a:t>
            </a:r>
          </a:p>
        </p:txBody>
      </p:sp>
    </p:spTree>
    <p:extLst>
      <p:ext uri="{BB962C8B-B14F-4D97-AF65-F5344CB8AC3E}">
        <p14:creationId xmlns:p14="http://schemas.microsoft.com/office/powerpoint/2010/main" val="3694180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pt-B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Objetivo e impacto da UA</a:t>
            </a:r>
          </a:p>
        </p:txBody>
      </p:sp>
      <p:sp>
        <p:nvSpPr>
          <p:cNvPr id="308" name="Google Shape;308;p21"/>
          <p:cNvSpPr txBox="1"/>
          <p:nvPr/>
        </p:nvSpPr>
        <p:spPr>
          <a:xfrm>
            <a:off x="609600" y="1470212"/>
            <a:ext cx="7907338" cy="4571813"/>
          </a:xfrm>
          <a:prstGeom prst="rect">
            <a:avLst/>
          </a:prstGeom>
          <a:noFill/>
          <a:ln>
            <a:noFill/>
          </a:ln>
        </p:spPr>
        <p:txBody>
          <a:bodyPr spcFirstLastPara="1" wrap="square" lIns="91425" tIns="45700" rIns="91425" bIns="45700" anchor="t" anchorCtr="0">
            <a:normAutofit/>
          </a:bodyPr>
          <a:lstStyle/>
          <a:p>
            <a:pPr marL="0" marR="0" lvl="0" indent="0" algn="ctr" rtl="0">
              <a:spcBef>
                <a:spcPts val="360"/>
              </a:spcBef>
              <a:spcAft>
                <a:spcPts val="0"/>
              </a:spcAft>
              <a:buClr>
                <a:schemeClr val="dk1"/>
              </a:buClr>
              <a:buSzPts val="1800"/>
              <a:buFont typeface="Arial"/>
              <a:buNone/>
            </a:pPr>
            <a:endParaRPr sz="1800" b="1" dirty="0">
              <a:solidFill>
                <a:schemeClr val="dk1"/>
              </a:solidFill>
              <a:latin typeface="Open Sans"/>
              <a:ea typeface="Open Sans"/>
              <a:cs typeface="Open Sans"/>
              <a:sym typeface="Open Sans"/>
            </a:endParaRPr>
          </a:p>
          <a:p>
            <a:pPr marL="0" marR="0" lvl="0" indent="0" algn="ctr" rtl="0">
              <a:spcBef>
                <a:spcPts val="360"/>
              </a:spcBef>
              <a:spcAft>
                <a:spcPts val="0"/>
              </a:spcAft>
              <a:buClr>
                <a:schemeClr val="dk1"/>
              </a:buClr>
              <a:buSzPts val="1800"/>
              <a:buFont typeface="Arial"/>
              <a:buNone/>
            </a:pPr>
            <a:r>
              <a:rPr lang="pt-BR" sz="1800" b="1">
                <a:latin typeface="Open Sans Light"/>
                <a:ea typeface="Open Sans Light"/>
                <a:cs typeface="Open Sans Light"/>
                <a:sym typeface="Open Sans"/>
              </a:rPr>
              <a:t>Objetivo</a:t>
            </a:r>
          </a:p>
          <a:p>
            <a:pPr marL="0" marR="0" lvl="0" indent="0" algn="ctr" rtl="0">
              <a:spcBef>
                <a:spcPts val="360"/>
              </a:spcBef>
              <a:spcAft>
                <a:spcPts val="0"/>
              </a:spcAft>
              <a:buClr>
                <a:schemeClr val="dk1"/>
              </a:buClr>
              <a:buSzPts val="1800"/>
              <a:buFont typeface="Arial"/>
              <a:buNone/>
            </a:pPr>
            <a:r>
              <a:rPr lang="pt-BR" sz="1800">
                <a:latin typeface="Open Sans Light"/>
                <a:ea typeface="Open Sans Light"/>
                <a:cs typeface="Open Sans Light"/>
                <a:sym typeface="Open Sans"/>
              </a:rPr>
              <a:t>Todos os nomes de domínio e endereços de e-mail válidos funcionam em todos os aplicativos de software.</a:t>
            </a:r>
          </a:p>
          <a:p>
            <a:pPr marL="0" marR="0" lvl="0" indent="0" algn="ctr" rtl="0">
              <a:spcBef>
                <a:spcPts val="360"/>
              </a:spcBef>
              <a:spcAft>
                <a:spcPts val="0"/>
              </a:spcAft>
              <a:buClr>
                <a:schemeClr val="dk1"/>
              </a:buClr>
              <a:buSzPts val="1800"/>
              <a:buFont typeface="Arial"/>
              <a:buNone/>
            </a:pPr>
            <a:endParaRPr sz="1800" dirty="0">
              <a:latin typeface="Open Sans Light"/>
              <a:ea typeface="Open Sans Light"/>
              <a:cs typeface="Open Sans Light"/>
              <a:sym typeface="Open Sans"/>
            </a:endParaRPr>
          </a:p>
          <a:p>
            <a:pPr marL="0" marR="0" lvl="0" indent="0" algn="ctr" rtl="0">
              <a:spcBef>
                <a:spcPts val="360"/>
              </a:spcBef>
              <a:spcAft>
                <a:spcPts val="0"/>
              </a:spcAft>
              <a:buClr>
                <a:schemeClr val="dk1"/>
              </a:buClr>
              <a:buSzPts val="1800"/>
              <a:buFont typeface="Arial"/>
              <a:buNone/>
            </a:pPr>
            <a:endParaRPr sz="1800" dirty="0">
              <a:latin typeface="Open Sans Light"/>
              <a:ea typeface="Open Sans Light"/>
              <a:cs typeface="Open Sans Light"/>
              <a:sym typeface="Open Sans"/>
            </a:endParaRPr>
          </a:p>
          <a:p>
            <a:pPr marL="0" marR="0" lvl="0" indent="0" algn="ctr" rtl="0">
              <a:spcBef>
                <a:spcPts val="360"/>
              </a:spcBef>
              <a:spcAft>
                <a:spcPts val="0"/>
              </a:spcAft>
              <a:buClr>
                <a:schemeClr val="dk1"/>
              </a:buClr>
              <a:buSzPts val="1800"/>
              <a:buFont typeface="Arial"/>
              <a:buNone/>
            </a:pPr>
            <a:r>
              <a:rPr lang="pt-BR" sz="1800" b="1">
                <a:latin typeface="Open Sans Light"/>
                <a:ea typeface="Open Sans Light"/>
                <a:cs typeface="Open Sans Light"/>
                <a:sym typeface="Open Sans"/>
              </a:rPr>
              <a:t>Impacto</a:t>
            </a:r>
          </a:p>
          <a:p>
            <a:pPr marL="0" marR="0" lvl="0" indent="0" algn="ctr" rtl="0">
              <a:spcBef>
                <a:spcPts val="360"/>
              </a:spcBef>
              <a:spcAft>
                <a:spcPts val="0"/>
              </a:spcAft>
              <a:buClr>
                <a:schemeClr val="dk1"/>
              </a:buClr>
              <a:buSzPts val="1800"/>
              <a:buFont typeface="Arial"/>
              <a:buNone/>
            </a:pPr>
            <a:r>
              <a:rPr lang="pt-BR" sz="1800">
                <a:latin typeface="Open Sans Light"/>
                <a:ea typeface="Open Sans Light"/>
                <a:cs typeface="Open Sans Light"/>
                <a:sym typeface="Open Sans"/>
              </a:rPr>
              <a:t>Promover a escolha do consumidor, melhorar a concorrência e oferecer acesso mais amplo aos usuários finais.</a:t>
            </a:r>
          </a:p>
          <a:p>
            <a:pPr marL="342900" marR="0" lvl="0" indent="-228600" algn="l" rtl="0">
              <a:spcBef>
                <a:spcPts val="360"/>
              </a:spcBef>
              <a:spcAft>
                <a:spcPts val="0"/>
              </a:spcAft>
              <a:buClr>
                <a:schemeClr val="dk1"/>
              </a:buClr>
              <a:buSzPts val="1800"/>
              <a:buFont typeface="Arial"/>
              <a:buNone/>
            </a:pPr>
            <a:endParaRPr sz="1800" dirty="0">
              <a:solidFill>
                <a:schemeClr val="dk1"/>
              </a:solidFill>
              <a:latin typeface="Open Sans"/>
              <a:ea typeface="Open Sans"/>
              <a:cs typeface="Open Sans"/>
              <a:sym typeface="Open Sans"/>
            </a:endParaRPr>
          </a:p>
          <a:p>
            <a:pPr marL="342900" marR="0" lvl="0" indent="-228600" algn="l" rtl="0">
              <a:spcBef>
                <a:spcPts val="360"/>
              </a:spcBef>
              <a:spcAft>
                <a:spcPts val="0"/>
              </a:spcAft>
              <a:buClr>
                <a:schemeClr val="dk1"/>
              </a:buClr>
              <a:buSzPts val="1800"/>
              <a:buFont typeface="Arial"/>
              <a:buNone/>
            </a:pPr>
            <a:endParaRPr sz="1800" dirty="0">
              <a:solidFill>
                <a:schemeClr val="dk1"/>
              </a:solidFill>
              <a:latin typeface="Open Sans"/>
              <a:ea typeface="Open Sans"/>
              <a:cs typeface="Open Sans"/>
              <a:sym typeface="Open Sans"/>
            </a:endParaRPr>
          </a:p>
          <a:p>
            <a:pPr marL="342900" marR="0" lvl="0" indent="-139700" algn="l" rtl="0">
              <a:spcBef>
                <a:spcPts val="640"/>
              </a:spcBef>
              <a:spcAft>
                <a:spcPts val="0"/>
              </a:spcAft>
              <a:buClr>
                <a:schemeClr val="dk1"/>
              </a:buClr>
              <a:buSzPts val="3200"/>
              <a:buFont typeface="Arial"/>
              <a:buNone/>
            </a:pPr>
            <a:endParaRPr sz="32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t>Exemplos de categorias afetadas pela UA</a:t>
            </a:r>
          </a:p>
        </p:txBody>
      </p:sp>
      <p:sp>
        <p:nvSpPr>
          <p:cNvPr id="273" name="Google Shape;273;p16"/>
          <p:cNvSpPr txBox="1">
            <a:spLocks noGrp="1"/>
          </p:cNvSpPr>
          <p:nvPr>
            <p:ph type="body" idx="1"/>
          </p:nvPr>
        </p:nvSpPr>
        <p:spPr>
          <a:xfrm>
            <a:off x="320675" y="1318686"/>
            <a:ext cx="8450746" cy="4927131"/>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pt-BR" sz="1800"/>
              <a:t>Nomes de domínio que talvez não funcionem em aplicativos:</a:t>
            </a:r>
          </a:p>
          <a:p>
            <a:pPr marL="548640" lvl="1" indent="-182880" algn="l" rtl="0">
              <a:spcBef>
                <a:spcPts val="360"/>
              </a:spcBef>
              <a:spcAft>
                <a:spcPts val="0"/>
              </a:spcAft>
              <a:buSzPts val="1530"/>
              <a:buChar char="*"/>
            </a:pPr>
            <a:r>
              <a:rPr lang="pt-BR" sz="1800"/>
              <a:t>ASCII: 	example.</a:t>
            </a:r>
            <a:r>
              <a:rPr lang="pt-BR" sz="1800">
                <a:solidFill>
                  <a:srgbClr val="FF0000"/>
                </a:solidFill>
              </a:rPr>
              <a:t>sky</a:t>
            </a:r>
          </a:p>
          <a:p>
            <a:pPr marL="548640" lvl="1" indent="-182880" algn="l" rtl="0">
              <a:spcBef>
                <a:spcPts val="360"/>
              </a:spcBef>
              <a:spcAft>
                <a:spcPts val="0"/>
              </a:spcAft>
              <a:buSzPts val="1530"/>
              <a:buChar char="*"/>
            </a:pPr>
            <a:r>
              <a:rPr lang="pt-BR" sz="1800"/>
              <a:t>ASCII:</a:t>
            </a:r>
            <a:r>
              <a:rPr lang="pt-BR"/>
              <a:t>	</a:t>
            </a:r>
            <a:r>
              <a:rPr lang="pt-BR" sz="1800"/>
              <a:t>example.</a:t>
            </a:r>
            <a:r>
              <a:rPr lang="pt-BR" sz="1800">
                <a:solidFill>
                  <a:srgbClr val="FF0000"/>
                </a:solidFill>
              </a:rPr>
              <a:t>engineering</a:t>
            </a:r>
          </a:p>
          <a:p>
            <a:pPr marL="548640" lvl="1" indent="-182880" algn="l" rtl="0">
              <a:spcBef>
                <a:spcPts val="480"/>
              </a:spcBef>
              <a:spcAft>
                <a:spcPts val="0"/>
              </a:spcAft>
              <a:buSzPts val="1530"/>
              <a:buChar char="*"/>
            </a:pPr>
            <a:r>
              <a:rPr lang="pt-BR" sz="1800">
                <a:solidFill>
                  <a:schemeClr val="dk1"/>
                </a:solidFill>
              </a:rPr>
              <a:t>Unicode:</a:t>
            </a:r>
            <a:r>
              <a:rPr lang="pt-BR" sz="1800">
                <a:solidFill>
                  <a:srgbClr val="FF0000"/>
                </a:solidFill>
              </a:rPr>
              <a:t>	</a:t>
            </a:r>
            <a:r>
              <a:rPr lang="pt-BR" sz="2400">
                <a:solidFill>
                  <a:srgbClr val="FF0000"/>
                </a:solidFill>
              </a:rPr>
              <a:t>คน.ไทย</a:t>
            </a:r>
          </a:p>
          <a:p>
            <a:pPr marL="274320" lvl="0" indent="-182880" algn="l" rtl="0">
              <a:spcBef>
                <a:spcPts val="360"/>
              </a:spcBef>
              <a:spcAft>
                <a:spcPts val="0"/>
              </a:spcAft>
              <a:buClr>
                <a:schemeClr val="accent3"/>
              </a:buClr>
              <a:buSzPts val="1530"/>
              <a:buFont typeface="Merriweather Sans"/>
              <a:buChar char="*"/>
            </a:pPr>
            <a:r>
              <a:rPr lang="pt-BR" sz="1800"/>
              <a:t>EAIs (Endereços de E-mail Internacionalizados) que talvez não funcionem em aplicativos: </a:t>
            </a:r>
          </a:p>
          <a:p>
            <a:pPr marL="548640" lvl="1" indent="-182880" algn="l" rtl="0">
              <a:spcBef>
                <a:spcPts val="360"/>
              </a:spcBef>
              <a:spcAft>
                <a:spcPts val="0"/>
              </a:spcAft>
              <a:buSzPts val="1530"/>
              <a:buChar char="*"/>
            </a:pPr>
            <a:r>
              <a:rPr lang="pt-BR" sz="1800"/>
              <a:t>Unicode:	marc@</a:t>
            </a:r>
            <a:r>
              <a:rPr lang="pt-BR" sz="1800">
                <a:solidFill>
                  <a:srgbClr val="FF0000"/>
                </a:solidFill>
              </a:rPr>
              <a:t>société</a:t>
            </a:r>
            <a:r>
              <a:rPr lang="pt-BR" sz="1800"/>
              <a:t>.org</a:t>
            </a:r>
          </a:p>
          <a:p>
            <a:pPr marL="548640" lvl="1" indent="-182880" algn="l" rtl="0">
              <a:spcBef>
                <a:spcPts val="360"/>
              </a:spcBef>
              <a:spcAft>
                <a:spcPts val="0"/>
              </a:spcAft>
              <a:buSzPts val="1530"/>
              <a:buChar char="*"/>
            </a:pPr>
            <a:r>
              <a:rPr lang="pt-BR" sz="1800"/>
              <a:t>Unicode:	</a:t>
            </a:r>
            <a:r>
              <a:rPr lang="pt-BR" sz="1800">
                <a:solidFill>
                  <a:srgbClr val="FF0000"/>
                </a:solidFill>
              </a:rPr>
              <a:t>测试</a:t>
            </a:r>
            <a:r>
              <a:rPr lang="pt-BR" sz="1800"/>
              <a:t>@example.com</a:t>
            </a:r>
          </a:p>
          <a:p>
            <a:pPr marL="548640" lvl="1" indent="-182880" algn="l" rtl="0">
              <a:spcBef>
                <a:spcPts val="360"/>
              </a:spcBef>
              <a:spcAft>
                <a:spcPts val="0"/>
              </a:spcAft>
              <a:buSzPts val="1530"/>
              <a:buChar char="*"/>
            </a:pPr>
            <a:r>
              <a:rPr lang="pt-BR" sz="1800"/>
              <a:t>Unicode:	</a:t>
            </a:r>
            <a:r>
              <a:rPr lang="pt-BR" sz="1800">
                <a:solidFill>
                  <a:srgbClr val="FF0000"/>
                </a:solidFill>
              </a:rPr>
              <a:t>ईमेल@उदाहरण.भारत</a:t>
            </a:r>
          </a:p>
          <a:p>
            <a:pPr marL="548640" lvl="1" indent="-182880" algn="l" rtl="0">
              <a:spcBef>
                <a:spcPts val="360"/>
              </a:spcBef>
              <a:spcAft>
                <a:spcPts val="0"/>
              </a:spcAft>
              <a:buSzPts val="1530"/>
              <a:buChar char="*"/>
            </a:pPr>
            <a:r>
              <a:rPr lang="pt-BR" sz="1800"/>
              <a:t>Unicode:	</a:t>
            </a:r>
            <a:r>
              <a:rPr lang="pt-BR" sz="1800">
                <a:solidFill>
                  <a:srgbClr val="FF0000"/>
                </a:solidFill>
              </a:rPr>
              <a:t>ای-میل@ مثال.موقع </a:t>
            </a:r>
            <a:r>
              <a:rPr lang="pt-BR" sz="1800">
                <a:solidFill>
                  <a:schemeClr val="dk1"/>
                </a:solidFill>
              </a:rPr>
              <a:t>(escrito da direita para a esquerda, RTL)</a:t>
            </a:r>
            <a:r>
              <a:rPr lang="pt-BR" sz="1800"/>
              <a:t>	</a:t>
            </a:r>
            <a:r>
              <a:rPr lang="pt-BR"/>
              <a:t>	</a:t>
            </a:r>
          </a:p>
          <a:p>
            <a:pPr marL="274320" lvl="0" indent="-74930" algn="l" rtl="0">
              <a:spcBef>
                <a:spcPts val="400"/>
              </a:spcBef>
              <a:spcAft>
                <a:spcPts val="0"/>
              </a:spcAft>
              <a:buClr>
                <a:schemeClr val="accent3"/>
              </a:buClr>
              <a:buSzPts val="1700"/>
              <a:buFont typeface="Merriweather Sans"/>
              <a:buNone/>
            </a:pPr>
            <a:endParaRPr dirty="0"/>
          </a:p>
          <a:p>
            <a:pPr marL="0" lvl="0" indent="0" algn="l" rtl="0">
              <a:spcBef>
                <a:spcPts val="400"/>
              </a:spcBef>
              <a:spcAft>
                <a:spcPts val="0"/>
              </a:spcAft>
              <a:buSzPts val="1700"/>
              <a:buNone/>
            </a:pPr>
            <a:r>
              <a:rPr lang="pt-BR" sz="1800" b="1"/>
              <a:t>ASCII:</a:t>
            </a:r>
            <a:r>
              <a:rPr lang="pt-BR" sz="1800"/>
              <a:t> é baseado em letras A-Z, a-z, dígitos 0-9 e hífen.</a:t>
            </a:r>
          </a:p>
          <a:p>
            <a:pPr marL="0" lvl="0" indent="0" algn="l" rtl="0">
              <a:spcBef>
                <a:spcPts val="400"/>
              </a:spcBef>
              <a:spcAft>
                <a:spcPts val="0"/>
              </a:spcAft>
              <a:buSzPts val="1700"/>
              <a:buNone/>
            </a:pPr>
            <a:r>
              <a:rPr lang="pt-BR" sz="1800" b="1"/>
              <a:t>Unicode:</a:t>
            </a:r>
            <a:r>
              <a:rPr lang="pt-BR" sz="1800"/>
              <a:t> aceita caracteres de idiomas e escritas do mundo todo.</a:t>
            </a:r>
          </a:p>
          <a:p>
            <a:pPr marL="1097280" lvl="3" indent="-107315" algn="l" rtl="0">
              <a:spcBef>
                <a:spcPts val="280"/>
              </a:spcBef>
              <a:spcAft>
                <a:spcPts val="0"/>
              </a:spcAft>
              <a:buSzPts val="1190"/>
              <a:buNone/>
            </a:pPr>
            <a:endParaRPr dirty="0"/>
          </a:p>
        </p:txBody>
      </p:sp>
    </p:spTree>
    <p:extLst>
      <p:ext uri="{BB962C8B-B14F-4D97-AF65-F5344CB8AC3E}">
        <p14:creationId xmlns:p14="http://schemas.microsoft.com/office/powerpoint/2010/main" val="3616186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f5ee761316_0_0"/>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pt-BR"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Por que a UA é importante?</a:t>
            </a:r>
          </a:p>
        </p:txBody>
      </p:sp>
      <p:sp>
        <p:nvSpPr>
          <p:cNvPr id="2" name="Google Shape;320;p22">
            <a:extLst>
              <a:ext uri="{FF2B5EF4-FFF2-40B4-BE49-F238E27FC236}">
                <a16:creationId xmlns:a16="http://schemas.microsoft.com/office/drawing/2014/main" id="{330EC758-148C-D71B-28F0-01F6E4A4CF00}"/>
              </a:ext>
            </a:extLst>
          </p:cNvPr>
          <p:cNvSpPr txBox="1">
            <a:spLocks/>
          </p:cNvSpPr>
          <p:nvPr/>
        </p:nvSpPr>
        <p:spPr>
          <a:xfrm>
            <a:off x="320675" y="1318686"/>
            <a:ext cx="8450746" cy="52641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91440">
              <a:buClr>
                <a:schemeClr val="accent3"/>
              </a:buClr>
              <a:buSzPts val="1530"/>
            </a:pPr>
            <a:r>
              <a:rPr lang="pt-BR" sz="180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Alcançar a UA garantirá que cada pessoa tenha a capacidade de navegar e se comunicar na Internet usando o nome de domínio e o endereço de e-mail que preferir e esteja mais alinhado aos seus interesses, negócios, cultura, idioma e escrita.</a:t>
            </a:r>
          </a:p>
          <a:p>
            <a:pPr marL="91440">
              <a:buClr>
                <a:schemeClr val="accent3"/>
              </a:buClr>
              <a:buSzPts val="1530"/>
            </a:pPr>
            <a:endParaRPr lang="en-US"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endParaRPr>
          </a:p>
          <a:p>
            <a:pPr marL="91440">
              <a:buClr>
                <a:schemeClr val="accent3"/>
              </a:buClr>
              <a:buSzPts val="1530"/>
            </a:pPr>
            <a:r>
              <a:rPr lang="pt-BR" sz="180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A UA também ajuda a:</a:t>
            </a:r>
          </a:p>
          <a:p>
            <a:pPr marL="91440">
              <a:buClr>
                <a:schemeClr val="accent3"/>
              </a:buClr>
              <a:buSzPts val="1530"/>
            </a:pP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buClr>
                <a:schemeClr val="accent3"/>
              </a:buClr>
              <a:buSzPts val="1530"/>
              <a:buFont typeface="Merriweather Sans"/>
              <a:buChar char="*"/>
            </a:pPr>
            <a:r>
              <a:rPr lang="pt-BR" sz="1800">
                <a:latin typeface="Open Sans Light" panose="020B0306030504020204" pitchFamily="34" charset="0"/>
                <a:ea typeface="Open Sans Light" panose="020B0306030504020204" pitchFamily="34" charset="0"/>
                <a:cs typeface="Open Sans Light" panose="020B0306030504020204" pitchFamily="34" charset="0"/>
              </a:rPr>
              <a:t>Apoiar uma Internet diversificada e multilíngue</a:t>
            </a:r>
          </a:p>
          <a:p>
            <a:pPr marL="274320" indent="-182880">
              <a:spcBef>
                <a:spcPts val="360"/>
              </a:spcBef>
              <a:buClr>
                <a:schemeClr val="accent3"/>
              </a:buClr>
              <a:buSzPts val="1530"/>
              <a:buFont typeface="Merriweather Sans"/>
              <a:buChar char="*"/>
            </a:pPr>
            <a:r>
              <a:rPr lang="pt-BR" sz="1800">
                <a:latin typeface="Open Sans Light" panose="020B0306030504020204" pitchFamily="34" charset="0"/>
                <a:ea typeface="Open Sans Light" panose="020B0306030504020204" pitchFamily="34" charset="0"/>
                <a:cs typeface="Open Sans Light" panose="020B0306030504020204" pitchFamily="34" charset="0"/>
              </a:rPr>
              <a:t>Melhorar a concorrência, inovação e escolha do consumidor</a:t>
            </a:r>
          </a:p>
          <a:p>
            <a:pPr marL="274320" indent="-182880">
              <a:spcBef>
                <a:spcPts val="360"/>
              </a:spcBef>
              <a:buClr>
                <a:schemeClr val="accent3"/>
              </a:buClr>
              <a:buSzPts val="1530"/>
              <a:buFont typeface="Merriweather Sans"/>
              <a:buChar char="*"/>
            </a:pPr>
            <a:r>
              <a:rPr lang="pt-BR" sz="1800">
                <a:latin typeface="Open Sans Light" panose="020B0306030504020204" pitchFamily="34" charset="0"/>
                <a:ea typeface="Open Sans Light" panose="020B0306030504020204" pitchFamily="34" charset="0"/>
                <a:cs typeface="Open Sans Light" panose="020B0306030504020204" pitchFamily="34" charset="0"/>
              </a:rPr>
              <a:t>Criar oportunidades de negócios</a:t>
            </a:r>
          </a:p>
          <a:p>
            <a:pPr marL="274320" indent="-182880">
              <a:spcBef>
                <a:spcPts val="360"/>
              </a:spcBef>
              <a:buClr>
                <a:schemeClr val="accent3"/>
              </a:buClr>
              <a:buSzPts val="1530"/>
              <a:buFont typeface="Merriweather Sans"/>
              <a:buChar char="*"/>
            </a:pPr>
            <a:r>
              <a:rPr lang="pt-BR" sz="1800">
                <a:latin typeface="Open Sans Light" panose="020B0306030504020204" pitchFamily="34" charset="0"/>
                <a:ea typeface="Open Sans Light" panose="020B0306030504020204" pitchFamily="34" charset="0"/>
                <a:cs typeface="Open Sans Light" panose="020B0306030504020204" pitchFamily="34" charset="0"/>
              </a:rPr>
              <a:t>Oferecer vantagens profissionais para desenvolvedores e administradores de sistemas</a:t>
            </a:r>
          </a:p>
          <a:p>
            <a:pPr marL="274320" indent="-182880">
              <a:spcBef>
                <a:spcPts val="360"/>
              </a:spcBef>
              <a:buClr>
                <a:schemeClr val="accent3"/>
              </a:buClr>
              <a:buSzPts val="1530"/>
              <a:buFont typeface="Merriweather Sans"/>
              <a:buChar char="*"/>
            </a:pPr>
            <a:r>
              <a:rPr lang="pt-BR" sz="1800">
                <a:latin typeface="Open Sans Light" panose="020B0306030504020204" pitchFamily="34" charset="0"/>
                <a:ea typeface="Open Sans Light" panose="020B0306030504020204" pitchFamily="34" charset="0"/>
                <a:cs typeface="Open Sans Light" panose="020B0306030504020204" pitchFamily="34" charset="0"/>
              </a:rPr>
              <a:t>Ajudar governos e grupos responsáveis pela elaboração de políticas a alcançar seus cidadãos</a:t>
            </a:r>
          </a:p>
          <a:p>
            <a:pPr marL="274320" indent="-182880">
              <a:spcBef>
                <a:spcPts val="360"/>
              </a:spcBef>
              <a:buClr>
                <a:schemeClr val="accent3"/>
              </a:buClr>
              <a:buSzPts val="1530"/>
              <a:buFont typeface="Merriweather Sans"/>
              <a:buChar char="*"/>
            </a:pP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t>Como preparar os aplicativos para a UA</a:t>
            </a:r>
          </a:p>
        </p:txBody>
      </p:sp>
      <p:sp>
        <p:nvSpPr>
          <p:cNvPr id="326" name="Google Shape;326;p23"/>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pt-BR" sz="1800"/>
              <a:t>Suporte a todos os nomes de domínio e endereços de e-mail válidos:</a:t>
            </a:r>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pt-BR" sz="1800"/>
              <a:t>Aceitar: o usuário consegue incluir caracteres da sua escrita local em um campo de texto.</a:t>
            </a:r>
          </a:p>
          <a:p>
            <a:pPr marL="274320" lvl="0" indent="-182880" algn="l" rtl="0">
              <a:spcBef>
                <a:spcPts val="360"/>
              </a:spcBef>
              <a:spcAft>
                <a:spcPts val="0"/>
              </a:spcAft>
              <a:buClr>
                <a:schemeClr val="accent3"/>
              </a:buClr>
              <a:buSzPts val="1530"/>
              <a:buFont typeface="Merriweather Sans"/>
              <a:buChar char="*"/>
            </a:pPr>
            <a:r>
              <a:rPr lang="pt-BR" sz="1800"/>
              <a:t>Validar: o software aceita os caracteres e os reconhece como válidos.</a:t>
            </a:r>
          </a:p>
          <a:p>
            <a:pPr marL="274320" lvl="0" indent="-182880" algn="l" rtl="0">
              <a:spcBef>
                <a:spcPts val="360"/>
              </a:spcBef>
              <a:spcAft>
                <a:spcPts val="0"/>
              </a:spcAft>
              <a:buClr>
                <a:schemeClr val="accent3"/>
              </a:buClr>
              <a:buSzPts val="1530"/>
              <a:buFont typeface="Merriweather Sans"/>
              <a:buChar char="*"/>
            </a:pPr>
            <a:r>
              <a:rPr lang="pt-BR" sz="1800"/>
              <a:t>Processar: o sistema realiza operações com os caracteres.</a:t>
            </a:r>
          </a:p>
          <a:p>
            <a:pPr marL="274320" lvl="0" indent="-182880" algn="l" rtl="0">
              <a:spcBef>
                <a:spcPts val="360"/>
              </a:spcBef>
              <a:spcAft>
                <a:spcPts val="0"/>
              </a:spcAft>
              <a:buClr>
                <a:schemeClr val="accent3"/>
              </a:buClr>
              <a:buSzPts val="1530"/>
              <a:buFont typeface="Merriweather Sans"/>
              <a:buChar char="*"/>
            </a:pPr>
            <a:r>
              <a:rPr lang="pt-BR" sz="1800"/>
              <a:t>Armazenar: o banco de dados consegue armazenar o texto sem quebrar nem corromper os dados.</a:t>
            </a:r>
          </a:p>
          <a:p>
            <a:pPr marL="274320" lvl="0" indent="-182880" algn="l" rtl="0">
              <a:spcBef>
                <a:spcPts val="360"/>
              </a:spcBef>
              <a:spcAft>
                <a:spcPts val="0"/>
              </a:spcAft>
              <a:buClr>
                <a:schemeClr val="accent3"/>
              </a:buClr>
              <a:buSzPts val="1530"/>
              <a:buFont typeface="Merriweather Sans"/>
              <a:buChar char="*"/>
            </a:pPr>
            <a:r>
              <a:rPr lang="pt-BR" sz="1800"/>
              <a:t>Exibir: quando consultadas no banco de dados, as informações são exibidas corretamente.</a:t>
            </a:r>
          </a:p>
          <a:p>
            <a:pPr marL="274320" lvl="0" indent="-85725" algn="l" rtl="0">
              <a:spcBef>
                <a:spcPts val="360"/>
              </a:spcBef>
              <a:spcAft>
                <a:spcPts val="0"/>
              </a:spcAft>
              <a:buClr>
                <a:schemeClr val="accent3"/>
              </a:buClr>
              <a:buSzPts val="1530"/>
              <a:buFont typeface="Merriweather Sans"/>
              <a:buNone/>
            </a:pPr>
            <a:endParaRPr sz="1800" dirty="0">
              <a:solidFill>
                <a:srgbClr val="FF0000"/>
              </a:solidFill>
            </a:endParaRPr>
          </a:p>
          <a:p>
            <a:pPr marL="1097280" lvl="3" indent="-107315" algn="l" rtl="0">
              <a:spcBef>
                <a:spcPts val="280"/>
              </a:spcBef>
              <a:spcAft>
                <a:spcPts val="0"/>
              </a:spcAft>
              <a:buSzPts val="1190"/>
              <a:buNone/>
            </a:pPr>
            <a:endParaRPr dirty="0"/>
          </a:p>
        </p:txBody>
      </p:sp>
      <p:grpSp>
        <p:nvGrpSpPr>
          <p:cNvPr id="327" name="Google Shape;327;p23"/>
          <p:cNvGrpSpPr/>
          <p:nvPr/>
        </p:nvGrpSpPr>
        <p:grpSpPr>
          <a:xfrm>
            <a:off x="492252" y="2025923"/>
            <a:ext cx="8159496" cy="1018672"/>
            <a:chOff x="1927228" y="5269981"/>
            <a:chExt cx="7921353" cy="976513"/>
          </a:xfrm>
        </p:grpSpPr>
        <p:grpSp>
          <p:nvGrpSpPr>
            <p:cNvPr id="328" name="Google Shape;328;p23"/>
            <p:cNvGrpSpPr/>
            <p:nvPr/>
          </p:nvGrpSpPr>
          <p:grpSpPr>
            <a:xfrm>
              <a:off x="1927228" y="5273672"/>
              <a:ext cx="1302251" cy="972822"/>
              <a:chOff x="820555" y="1643185"/>
              <a:chExt cx="2011680" cy="1644160"/>
            </a:xfrm>
          </p:grpSpPr>
          <p:sp>
            <p:nvSpPr>
              <p:cNvPr id="329" name="Google Shape;329;p23"/>
              <p:cNvSpPr/>
              <p:nvPr/>
            </p:nvSpPr>
            <p:spPr>
              <a:xfrm>
                <a:off x="820555" y="283543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BR" sz="2000" b="0" i="0" u="none" strike="noStrike" cap="none">
                    <a:solidFill>
                      <a:srgbClr val="000000"/>
                    </a:solidFill>
                    <a:latin typeface="Source Sans Pro Light"/>
                    <a:ea typeface="Source Sans Pro Light"/>
                    <a:cs typeface="Source Sans Pro Light"/>
                    <a:sym typeface="Source Sans Pro Light"/>
                  </a:rPr>
                  <a:t>Aceitar</a:t>
                </a:r>
              </a:p>
            </p:txBody>
          </p:sp>
          <p:sp>
            <p:nvSpPr>
              <p:cNvPr id="330" name="Google Shape;330;p23"/>
              <p:cNvSpPr/>
              <p:nvPr/>
            </p:nvSpPr>
            <p:spPr>
              <a:xfrm>
                <a:off x="820555"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pic>
            <p:nvPicPr>
              <p:cNvPr id="331" name="Google Shape;331;p23" descr="ua-capability-icons_wht_Accept.png"/>
              <p:cNvPicPr preferRelativeResize="0"/>
              <p:nvPr/>
            </p:nvPicPr>
            <p:blipFill rotWithShape="1">
              <a:blip r:embed="rId3">
                <a:alphaModFix/>
              </a:blip>
              <a:srcRect/>
              <a:stretch/>
            </p:blipFill>
            <p:spPr>
              <a:xfrm>
                <a:off x="1529630" y="1900022"/>
                <a:ext cx="562359" cy="643725"/>
              </a:xfrm>
              <a:prstGeom prst="rect">
                <a:avLst/>
              </a:prstGeom>
              <a:noFill/>
              <a:ln>
                <a:noFill/>
              </a:ln>
            </p:spPr>
          </p:pic>
        </p:grpSp>
        <p:grpSp>
          <p:nvGrpSpPr>
            <p:cNvPr id="332" name="Google Shape;332;p23"/>
            <p:cNvGrpSpPr/>
            <p:nvPr/>
          </p:nvGrpSpPr>
          <p:grpSpPr>
            <a:xfrm>
              <a:off x="3582203" y="5273672"/>
              <a:ext cx="1314106" cy="967039"/>
              <a:chOff x="3554360" y="1646720"/>
              <a:chExt cx="2029993" cy="1634387"/>
            </a:xfrm>
          </p:grpSpPr>
          <p:sp>
            <p:nvSpPr>
              <p:cNvPr id="333" name="Google Shape;333;p23"/>
              <p:cNvSpPr/>
              <p:nvPr/>
            </p:nvSpPr>
            <p:spPr>
              <a:xfrm>
                <a:off x="3554360" y="1646720"/>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34" name="Google Shape;334;p23"/>
              <p:cNvSpPr/>
              <p:nvPr/>
            </p:nvSpPr>
            <p:spPr>
              <a:xfrm>
                <a:off x="3572673" y="2829201"/>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BR" sz="2000" b="0" i="0" u="none" strike="noStrike" cap="none">
                    <a:solidFill>
                      <a:srgbClr val="000000"/>
                    </a:solidFill>
                    <a:latin typeface="Source Sans Pro Light"/>
                    <a:ea typeface="Source Sans Pro Light"/>
                    <a:cs typeface="Source Sans Pro Light"/>
                    <a:sym typeface="Source Sans Pro Light"/>
                  </a:rPr>
                  <a:t>Validar</a:t>
                </a:r>
              </a:p>
            </p:txBody>
          </p:sp>
          <p:pic>
            <p:nvPicPr>
              <p:cNvPr id="335" name="Google Shape;335;p23" descr="ua-capability-icons_wht_Validate.png"/>
              <p:cNvPicPr preferRelativeResize="0"/>
              <p:nvPr/>
            </p:nvPicPr>
            <p:blipFill rotWithShape="1">
              <a:blip r:embed="rId4">
                <a:alphaModFix/>
              </a:blip>
              <a:srcRect/>
              <a:stretch/>
            </p:blipFill>
            <p:spPr>
              <a:xfrm>
                <a:off x="4170348" y="1895569"/>
                <a:ext cx="779705" cy="643725"/>
              </a:xfrm>
              <a:prstGeom prst="rect">
                <a:avLst/>
              </a:prstGeom>
              <a:noFill/>
              <a:ln>
                <a:noFill/>
              </a:ln>
            </p:spPr>
          </p:pic>
        </p:grpSp>
        <p:grpSp>
          <p:nvGrpSpPr>
            <p:cNvPr id="336" name="Google Shape;336;p23"/>
            <p:cNvGrpSpPr/>
            <p:nvPr/>
          </p:nvGrpSpPr>
          <p:grpSpPr>
            <a:xfrm>
              <a:off x="6892153" y="5269981"/>
              <a:ext cx="1302251" cy="968544"/>
              <a:chOff x="6331693" y="1643185"/>
              <a:chExt cx="2011680" cy="1636930"/>
            </a:xfrm>
          </p:grpSpPr>
          <p:sp>
            <p:nvSpPr>
              <p:cNvPr id="337" name="Google Shape;337;p23"/>
              <p:cNvSpPr/>
              <p:nvPr/>
            </p:nvSpPr>
            <p:spPr>
              <a:xfrm>
                <a:off x="6331693"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38" name="Google Shape;338;p23"/>
              <p:cNvSpPr/>
              <p:nvPr/>
            </p:nvSpPr>
            <p:spPr>
              <a:xfrm>
                <a:off x="6331693" y="282820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BR" sz="2000" b="0" i="0" u="none" strike="noStrike" cap="none">
                    <a:solidFill>
                      <a:srgbClr val="000000"/>
                    </a:solidFill>
                    <a:latin typeface="Source Sans Pro Light"/>
                    <a:ea typeface="Source Sans Pro Light"/>
                    <a:cs typeface="Source Sans Pro Light"/>
                    <a:sym typeface="Source Sans Pro Light"/>
                  </a:rPr>
                  <a:t>Armazenar</a:t>
                </a:r>
              </a:p>
            </p:txBody>
          </p:sp>
          <p:pic>
            <p:nvPicPr>
              <p:cNvPr id="339" name="Google Shape;339;p23" descr="ua-capability-icons_wht_Store.png"/>
              <p:cNvPicPr preferRelativeResize="0"/>
              <p:nvPr/>
            </p:nvPicPr>
            <p:blipFill rotWithShape="1">
              <a:blip r:embed="rId5">
                <a:alphaModFix/>
              </a:blip>
              <a:srcRect/>
              <a:stretch/>
            </p:blipFill>
            <p:spPr>
              <a:xfrm>
                <a:off x="6999490" y="1900022"/>
                <a:ext cx="647296" cy="647296"/>
              </a:xfrm>
              <a:prstGeom prst="rect">
                <a:avLst/>
              </a:prstGeom>
              <a:noFill/>
              <a:ln>
                <a:noFill/>
              </a:ln>
            </p:spPr>
          </p:pic>
        </p:grpSp>
        <p:grpSp>
          <p:nvGrpSpPr>
            <p:cNvPr id="340" name="Google Shape;340;p23"/>
            <p:cNvGrpSpPr/>
            <p:nvPr/>
          </p:nvGrpSpPr>
          <p:grpSpPr>
            <a:xfrm>
              <a:off x="5237178" y="5269981"/>
              <a:ext cx="1302251" cy="970730"/>
              <a:chOff x="2202899" y="3852184"/>
              <a:chExt cx="2011680" cy="1640625"/>
            </a:xfrm>
          </p:grpSpPr>
          <p:sp>
            <p:nvSpPr>
              <p:cNvPr id="341" name="Google Shape;341;p23"/>
              <p:cNvSpPr/>
              <p:nvPr/>
            </p:nvSpPr>
            <p:spPr>
              <a:xfrm>
                <a:off x="2202899"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42" name="Google Shape;342;p23"/>
              <p:cNvSpPr/>
              <p:nvPr/>
            </p:nvSpPr>
            <p:spPr>
              <a:xfrm>
                <a:off x="2202899" y="5040903"/>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BR" sz="2000" b="0" i="0" u="none" strike="noStrike" cap="none">
                    <a:solidFill>
                      <a:srgbClr val="000000"/>
                    </a:solidFill>
                    <a:latin typeface="Source Sans Pro Light"/>
                    <a:ea typeface="Source Sans Pro Light"/>
                    <a:cs typeface="Source Sans Pro Light"/>
                    <a:sym typeface="Source Sans Pro Light"/>
                  </a:rPr>
                  <a:t>Processo</a:t>
                </a:r>
              </a:p>
            </p:txBody>
          </p:sp>
          <p:pic>
            <p:nvPicPr>
              <p:cNvPr id="343" name="Google Shape;343;p23" descr="ua-capability-icons_wht_Process.png"/>
              <p:cNvPicPr preferRelativeResize="0"/>
              <p:nvPr/>
            </p:nvPicPr>
            <p:blipFill rotWithShape="1">
              <a:blip r:embed="rId6">
                <a:alphaModFix/>
              </a:blip>
              <a:srcRect/>
              <a:stretch/>
            </p:blipFill>
            <p:spPr>
              <a:xfrm>
                <a:off x="2686759" y="4119754"/>
                <a:ext cx="1027282" cy="632806"/>
              </a:xfrm>
              <a:prstGeom prst="rect">
                <a:avLst/>
              </a:prstGeom>
              <a:noFill/>
              <a:ln>
                <a:noFill/>
              </a:ln>
            </p:spPr>
          </p:pic>
        </p:grpSp>
        <p:grpSp>
          <p:nvGrpSpPr>
            <p:cNvPr id="344" name="Google Shape;344;p23"/>
            <p:cNvGrpSpPr/>
            <p:nvPr/>
          </p:nvGrpSpPr>
          <p:grpSpPr>
            <a:xfrm>
              <a:off x="8546330" y="5275764"/>
              <a:ext cx="1302251" cy="970730"/>
              <a:chOff x="4943583" y="3852184"/>
              <a:chExt cx="2011680" cy="1640625"/>
            </a:xfrm>
          </p:grpSpPr>
          <p:sp>
            <p:nvSpPr>
              <p:cNvPr id="345" name="Google Shape;345;p23"/>
              <p:cNvSpPr/>
              <p:nvPr/>
            </p:nvSpPr>
            <p:spPr>
              <a:xfrm>
                <a:off x="4943583"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46" name="Google Shape;346;p23"/>
              <p:cNvSpPr/>
              <p:nvPr/>
            </p:nvSpPr>
            <p:spPr>
              <a:xfrm>
                <a:off x="4946287" y="5040903"/>
                <a:ext cx="2008976"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BR" sz="2000" b="0" i="0" u="none" strike="noStrike" cap="none">
                    <a:solidFill>
                      <a:srgbClr val="000000"/>
                    </a:solidFill>
                    <a:latin typeface="Source Sans Pro Light"/>
                    <a:ea typeface="Source Sans Pro Light"/>
                    <a:cs typeface="Source Sans Pro Light"/>
                    <a:sym typeface="Source Sans Pro Light"/>
                  </a:rPr>
                  <a:t>Exibir</a:t>
                </a:r>
              </a:p>
            </p:txBody>
          </p:sp>
          <p:pic>
            <p:nvPicPr>
              <p:cNvPr id="347" name="Google Shape;347;p23" descr="ua-capability-icons_wht_Display.png"/>
              <p:cNvPicPr preferRelativeResize="0"/>
              <p:nvPr/>
            </p:nvPicPr>
            <p:blipFill rotWithShape="1">
              <a:blip r:embed="rId7">
                <a:alphaModFix/>
              </a:blip>
              <a:srcRect/>
              <a:stretch/>
            </p:blipFill>
            <p:spPr>
              <a:xfrm>
                <a:off x="5711163" y="4126903"/>
                <a:ext cx="489490" cy="633398"/>
              </a:xfrm>
              <a:prstGeom prst="rect">
                <a:avLst/>
              </a:prstGeom>
              <a:noFill/>
              <a:ln>
                <a:noFill/>
              </a:ln>
            </p:spPr>
          </p:pic>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t>Uma convocação </a:t>
            </a:r>
          </a:p>
        </p:txBody>
      </p:sp>
      <p:sp>
        <p:nvSpPr>
          <p:cNvPr id="267" name="Google Shape;267;p15"/>
          <p:cNvSpPr txBox="1">
            <a:spLocks noGrp="1"/>
          </p:cNvSpPr>
          <p:nvPr>
            <p:ph type="body" idx="1"/>
          </p:nvPr>
        </p:nvSpPr>
        <p:spPr>
          <a:xfrm>
            <a:off x="320041" y="107484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pt-BR" sz="1800" dirty="0"/>
              <a:t>A </a:t>
            </a:r>
            <a:r>
              <a:rPr lang="pt-BR" sz="1800" dirty="0">
                <a:hlinkClick r:id="rId3"/>
              </a:rPr>
              <a:t>Resolução plenipotenciária 133 (revisão de Bucareste, 2022)</a:t>
            </a:r>
            <a:r>
              <a:rPr lang="pt-BR" sz="1800" dirty="0"/>
              <a:t> da UIT (União Internacional de Telecomunicações) concentra-se na função das administrações de estados-membros na gestão de nomes de domínio internacionalizados (multilíngues):</a:t>
            </a:r>
          </a:p>
          <a:p>
            <a:pPr marL="274320" lvl="0" indent="-182880" algn="l" rtl="0">
              <a:spcBef>
                <a:spcPts val="0"/>
              </a:spcBef>
              <a:spcAft>
                <a:spcPts val="0"/>
              </a:spcAft>
              <a:buClr>
                <a:schemeClr val="accent3"/>
              </a:buClr>
              <a:buSzPts val="1530"/>
              <a:buFont typeface="Merriweather Sans"/>
              <a:buChar char="*"/>
            </a:pPr>
            <a:endParaRPr lang="en-US" sz="1800" dirty="0"/>
          </a:p>
          <a:p>
            <a:pPr marL="731520" lvl="1" indent="-182880"/>
            <a:r>
              <a:rPr lang="pt-BR" dirty="0"/>
              <a:t>Enfatiza</a:t>
            </a:r>
          </a:p>
          <a:p>
            <a:pPr marL="1188720" lvl="2" indent="-182880"/>
            <a:r>
              <a:rPr lang="pt-BR" sz="1800" dirty="0"/>
              <a:t>Os </a:t>
            </a:r>
            <a:r>
              <a:rPr lang="pt-BR" sz="1800" dirty="0" err="1"/>
              <a:t>IDNs</a:t>
            </a:r>
            <a:r>
              <a:rPr lang="pt-BR" sz="1800" dirty="0"/>
              <a:t> contribuem para o desenvolvimento sustentável melhorando a acessibilidade à Internet e seu uso em idiomas locais.</a:t>
            </a:r>
          </a:p>
          <a:p>
            <a:pPr marL="1188720" lvl="2" indent="-182880"/>
            <a:r>
              <a:rPr lang="pt-BR" sz="1800" dirty="0"/>
              <a:t>A necessidade de continuar aplicando soluções técnicas para aperfeiçoar a implementação de </a:t>
            </a:r>
            <a:r>
              <a:rPr lang="pt-BR" sz="1800" dirty="0" err="1"/>
              <a:t>IDNs</a:t>
            </a:r>
            <a:endParaRPr lang="pt-BR" sz="1800" dirty="0"/>
          </a:p>
          <a:p>
            <a:pPr marL="731520" lvl="1" indent="-182880"/>
            <a:r>
              <a:rPr lang="pt-BR" dirty="0"/>
              <a:t>Reconhece</a:t>
            </a:r>
          </a:p>
          <a:p>
            <a:pPr marL="1188720" lvl="2" indent="-182880"/>
            <a:r>
              <a:rPr lang="pt-BR" sz="1800" dirty="0"/>
              <a:t>O papel desempenhado por governos, comunidades técnicas e outras partes interessadas em promover o multilinguismo, incluindo a introdução de nomes de domínio internacionalizados.</a:t>
            </a:r>
          </a:p>
          <a:p>
            <a:pPr marL="1188720" lvl="2" indent="-182880"/>
            <a:r>
              <a:rPr lang="pt-BR" sz="1800" dirty="0"/>
              <a:t>A importância da participação da comunidade e do compartilhamento de informações para compreender melhor os desafios existentes e contribuir para as soluções, especialmente nos países em desenvolvimento.</a:t>
            </a:r>
          </a:p>
        </p:txBody>
      </p:sp>
    </p:spTree>
    <p:extLst>
      <p:ext uri="{BB962C8B-B14F-4D97-AF65-F5344CB8AC3E}">
        <p14:creationId xmlns:p14="http://schemas.microsoft.com/office/powerpoint/2010/main" val="3568326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t>Uma convocação </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pt-BR" sz="1800"/>
              <a:t>A </a:t>
            </a:r>
            <a:r>
              <a:rPr lang="pt-BR" sz="1800">
                <a:hlinkClick r:id="rId3"/>
              </a:rPr>
              <a:t>Resolução plenipotenciária 133 (revisão de Bucareste, 2022)</a:t>
            </a:r>
            <a:r>
              <a:rPr lang="pt-BR" sz="1800"/>
              <a:t> da UIT (União Internacional de Telecomunicações) concentra-se na função das administrações de estados-membros na gestão de nomes de domínio internacionalizados (multilíngues):</a:t>
            </a:r>
          </a:p>
          <a:p>
            <a:pPr marL="274320" lvl="0" indent="-182880" algn="l" rtl="0">
              <a:spcBef>
                <a:spcPts val="0"/>
              </a:spcBef>
              <a:spcAft>
                <a:spcPts val="0"/>
              </a:spcAft>
              <a:buClr>
                <a:schemeClr val="accent3"/>
              </a:buClr>
              <a:buSzPts val="1530"/>
              <a:buFont typeface="Merriweather Sans"/>
              <a:buChar char="*"/>
            </a:pPr>
            <a:endParaRPr lang="en-US" sz="1800" dirty="0"/>
          </a:p>
          <a:p>
            <a:pPr marL="731520" lvl="1" indent="-182880"/>
            <a:r>
              <a:rPr lang="pt-BR"/>
              <a:t>Convida os estados-membros e membros do setor</a:t>
            </a:r>
          </a:p>
          <a:p>
            <a:pPr marL="1188720" lvl="2" indent="-182880"/>
            <a:r>
              <a:rPr lang="pt-BR" sz="1800"/>
              <a:t>A considerar como promover ainda mais a adoção da Aceitação Universal no que diz respeito a IDNs e a colaborar e coordenar parcerias com organizações e partes interessadas relevantes na viabilização do uso de IDNs na Internet.</a:t>
            </a:r>
          </a:p>
        </p:txBody>
      </p:sp>
    </p:spTree>
    <p:extLst>
      <p:ext uri="{BB962C8B-B14F-4D97-AF65-F5344CB8AC3E}">
        <p14:creationId xmlns:p14="http://schemas.microsoft.com/office/powerpoint/2010/main" val="2487029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t>O caminho para a UA</a:t>
            </a:r>
          </a:p>
        </p:txBody>
      </p:sp>
      <p:sp>
        <p:nvSpPr>
          <p:cNvPr id="353" name="Google Shape;353;p24"/>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pt-BR" sz="1800"/>
              <a:t>A comunidade da ICANN, incluindo o UASG (Grupo de Gestão da Aceitação Universal), se organizou para promover a preparação para a UA no mundo todo.</a:t>
            </a: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pt-BR" sz="1800"/>
              <a:t>A ICANN e sua comunidade se dedicam à preparação para a UA:</a:t>
            </a:r>
          </a:p>
          <a:p>
            <a:pPr marL="548640" lvl="1" indent="-182880" algn="l" rtl="0">
              <a:spcBef>
                <a:spcPts val="360"/>
              </a:spcBef>
              <a:spcAft>
                <a:spcPts val="0"/>
              </a:spcAft>
              <a:buSzPts val="1530"/>
              <a:buChar char="*"/>
            </a:pPr>
            <a:r>
              <a:rPr lang="pt-BR" sz="1800"/>
              <a:t>Organizando iniciativas de divulgação para ampliar o conhecimento sobre questões relacionadas à UA</a:t>
            </a:r>
          </a:p>
          <a:p>
            <a:pPr marL="548640" lvl="1" indent="-182880" algn="l" rtl="0">
              <a:spcBef>
                <a:spcPts val="360"/>
              </a:spcBef>
              <a:spcAft>
                <a:spcPts val="0"/>
              </a:spcAft>
              <a:buSzPts val="1530"/>
              <a:buChar char="*"/>
            </a:pPr>
            <a:r>
              <a:rPr lang="pt-BR" sz="1800"/>
              <a:t>Realizando estudos detalhados para identificar lacunas técnicas</a:t>
            </a:r>
          </a:p>
          <a:p>
            <a:pPr marL="548640" lvl="1" indent="-182880" algn="l" rtl="0">
              <a:spcBef>
                <a:spcPts val="360"/>
              </a:spcBef>
              <a:spcAft>
                <a:spcPts val="0"/>
              </a:spcAft>
              <a:buSzPts val="1530"/>
              <a:buChar char="*"/>
            </a:pPr>
            <a:r>
              <a:rPr lang="pt-BR" sz="1800"/>
              <a:t>Determinando soluções para as lacunas técnicas</a:t>
            </a:r>
          </a:p>
          <a:p>
            <a:pPr marL="548640" lvl="1" indent="-182880" algn="l" rtl="0">
              <a:spcBef>
                <a:spcPts val="360"/>
              </a:spcBef>
              <a:spcAft>
                <a:spcPts val="0"/>
              </a:spcAft>
              <a:buSzPts val="1530"/>
              <a:buChar char="*"/>
            </a:pPr>
            <a:r>
              <a:rPr lang="pt-BR" sz="1800"/>
              <a:t>Enviando relatórios de erros nas ferramentas, sistemas e aplicativos relevantes</a:t>
            </a:r>
          </a:p>
          <a:p>
            <a:pPr marL="548640" lvl="1" indent="-182880" algn="l" rtl="0">
              <a:spcBef>
                <a:spcPts val="360"/>
              </a:spcBef>
              <a:spcAft>
                <a:spcPts val="0"/>
              </a:spcAft>
              <a:buSzPts val="1530"/>
              <a:buChar char="*"/>
            </a:pPr>
            <a:r>
              <a:rPr lang="pt-BR" sz="1800"/>
              <a:t>Administrando treinamentos técnicos sobre as soluções relacionadas à preparação para a UA</a:t>
            </a:r>
          </a:p>
          <a:p>
            <a:pPr marL="548640" lvl="1" indent="-182880" algn="l" rtl="0">
              <a:spcBef>
                <a:spcPts val="360"/>
              </a:spcBef>
              <a:spcAft>
                <a:spcPts val="0"/>
              </a:spcAft>
              <a:buSzPts val="1530"/>
              <a:buChar char="*"/>
            </a:pPr>
            <a:r>
              <a:rPr lang="pt-BR" sz="1800"/>
              <a:t>Elaborando recomendações de conteúdo para programas de TI</a:t>
            </a:r>
          </a:p>
          <a:p>
            <a:pPr marL="548640" lvl="1" indent="-182880" algn="l" rtl="0">
              <a:spcBef>
                <a:spcPts val="360"/>
              </a:spcBef>
              <a:spcAft>
                <a:spcPts val="0"/>
              </a:spcAft>
              <a:buSzPts val="1530"/>
              <a:buChar char="*"/>
            </a:pPr>
            <a:endParaRPr lang="en-US" dirty="0"/>
          </a:p>
          <a:p>
            <a:pPr marL="91440" indent="-182880">
              <a:spcBef>
                <a:spcPts val="360"/>
              </a:spcBef>
              <a:buSzPts val="1530"/>
            </a:pPr>
            <a:r>
              <a:rPr lang="pt-BR" sz="1800"/>
              <a:t>Mais informações em </a:t>
            </a:r>
            <a:r>
              <a:rPr lang="pt-BR" sz="1800">
                <a:hlinkClick r:id="rId3"/>
              </a:rPr>
              <a:t>https://icann.org/ua</a:t>
            </a:r>
            <a:r>
              <a:rPr lang="pt-BR" sz="1800"/>
              <a:t>  </a:t>
            </a:r>
          </a:p>
          <a:p>
            <a:pPr marL="91440" indent="-182880">
              <a:spcBef>
                <a:spcPts val="360"/>
              </a:spcBef>
              <a:buSzPts val="1530"/>
            </a:pPr>
            <a:endParaRPr lang="en-US" dirty="0"/>
          </a:p>
          <a:p>
            <a:pPr marL="91440" indent="-182880">
              <a:spcBef>
                <a:spcPts val="360"/>
              </a:spcBef>
              <a:buSzPts val="1530"/>
            </a:pPr>
            <a:endParaRPr dirty="0"/>
          </a:p>
          <a:p>
            <a:pPr marL="1097280" lvl="3" indent="-107315" algn="l" rtl="0">
              <a:spcBef>
                <a:spcPts val="280"/>
              </a:spcBef>
              <a:spcAft>
                <a:spcPts val="0"/>
              </a:spcAft>
              <a:buSzPts val="1190"/>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5"/>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t>Quem pode ajudar a alcançar a UA?</a:t>
            </a:r>
          </a:p>
        </p:txBody>
      </p:sp>
      <p:sp>
        <p:nvSpPr>
          <p:cNvPr id="359" name="Google Shape;359;p25"/>
          <p:cNvSpPr txBox="1">
            <a:spLocks noGrp="1"/>
          </p:cNvSpPr>
          <p:nvPr>
            <p:ph type="body" idx="1"/>
          </p:nvPr>
        </p:nvSpPr>
        <p:spPr>
          <a:xfrm>
            <a:off x="320676" y="846667"/>
            <a:ext cx="8450746" cy="5284921"/>
          </a:xfrm>
          <a:prstGeom prst="rect">
            <a:avLst/>
          </a:prstGeom>
          <a:noFill/>
          <a:ln>
            <a:noFill/>
          </a:ln>
        </p:spPr>
        <p:txBody>
          <a:bodyPr spcFirstLastPara="1" wrap="square" lIns="91425" tIns="45700" rIns="91425" bIns="45700" anchor="t" anchorCtr="0">
            <a:noAutofit/>
          </a:bodyPr>
          <a:lstStyle/>
          <a:p>
            <a:pPr marL="274320" lvl="0" indent="-182880" algn="l" rtl="0">
              <a:lnSpc>
                <a:spcPts val="2000"/>
              </a:lnSpc>
              <a:spcBef>
                <a:spcPts val="0"/>
              </a:spcBef>
              <a:spcAft>
                <a:spcPts val="0"/>
              </a:spcAft>
              <a:buClr>
                <a:schemeClr val="accent3"/>
              </a:buClr>
              <a:buSzPts val="1530"/>
              <a:buFont typeface="Merriweather Sans"/>
              <a:buChar char="*"/>
            </a:pPr>
            <a:r>
              <a:rPr lang="pt-BR" sz="1800" b="1" dirty="0">
                <a:solidFill>
                  <a:schemeClr val="dk1"/>
                </a:solidFill>
              </a:rPr>
              <a:t>Suporte de tecnologia:</a:t>
            </a:r>
            <a:r>
              <a:rPr lang="pt-BR" sz="1800" dirty="0">
                <a:solidFill>
                  <a:schemeClr val="dk1"/>
                </a:solidFill>
              </a:rPr>
              <a:t> organizações que produzem padrões relevantes e práticas recomendadas e fornecedores de ferramentas, estruturas e linguagens de programação de software.</a:t>
            </a:r>
          </a:p>
          <a:p>
            <a:pPr marL="274320" lvl="0" indent="-182880" algn="l" rtl="0">
              <a:lnSpc>
                <a:spcPts val="2000"/>
              </a:lnSpc>
              <a:spcBef>
                <a:spcPts val="360"/>
              </a:spcBef>
              <a:spcAft>
                <a:spcPts val="0"/>
              </a:spcAft>
              <a:buClr>
                <a:schemeClr val="accent3"/>
              </a:buClr>
              <a:buSzPts val="1530"/>
              <a:buFont typeface="Merriweather Sans"/>
              <a:buChar char="*"/>
            </a:pPr>
            <a:r>
              <a:rPr lang="pt-BR" sz="1800" b="1" dirty="0">
                <a:solidFill>
                  <a:schemeClr val="dk1"/>
                </a:solidFill>
              </a:rPr>
              <a:t>Desenvolvimento de tecnologia:</a:t>
            </a:r>
            <a:r>
              <a:rPr lang="pt-BR" sz="1800" dirty="0">
                <a:solidFill>
                  <a:schemeClr val="dk1"/>
                </a:solidFill>
              </a:rPr>
              <a:t> organizações e pessoas que desenvolvem e implantam aplicativos e serviços on-line usando ferramentas, estruturas e linguagens de programação.</a:t>
            </a:r>
          </a:p>
          <a:p>
            <a:pPr marL="274320" lvl="0" indent="-182880" algn="l" rtl="0">
              <a:lnSpc>
                <a:spcPts val="2000"/>
              </a:lnSpc>
              <a:spcBef>
                <a:spcPts val="360"/>
              </a:spcBef>
              <a:spcAft>
                <a:spcPts val="0"/>
              </a:spcAft>
              <a:buClr>
                <a:schemeClr val="accent3"/>
              </a:buClr>
              <a:buSzPts val="1530"/>
              <a:buFont typeface="Merriweather Sans"/>
              <a:buChar char="*"/>
            </a:pPr>
            <a:r>
              <a:rPr lang="pt-BR" sz="1800" b="1" dirty="0">
                <a:solidFill>
                  <a:schemeClr val="dk1"/>
                </a:solidFill>
              </a:rPr>
              <a:t>Software e serviços de e-mail</a:t>
            </a:r>
          </a:p>
          <a:p>
            <a:pPr marL="548640" lvl="1" indent="-182880" algn="l" rtl="0">
              <a:lnSpc>
                <a:spcPts val="2000"/>
              </a:lnSpc>
              <a:spcBef>
                <a:spcPts val="360"/>
              </a:spcBef>
              <a:spcAft>
                <a:spcPts val="0"/>
              </a:spcAft>
              <a:buSzPts val="1530"/>
              <a:buChar char="*"/>
            </a:pPr>
            <a:r>
              <a:rPr lang="pt-BR" b="1" dirty="0">
                <a:solidFill>
                  <a:schemeClr val="dk1"/>
                </a:solidFill>
              </a:rPr>
              <a:t>Fornecedores de software de e-mail:</a:t>
            </a:r>
            <a:r>
              <a:rPr lang="pt-BR" dirty="0">
                <a:solidFill>
                  <a:schemeClr val="dk1"/>
                </a:solidFill>
              </a:rPr>
              <a:t> organizações e pessoas que oferecem diferentes aplicativos, ferramentas e recursos para o ecossistema de e-mails.</a:t>
            </a:r>
          </a:p>
          <a:p>
            <a:pPr marL="548640" lvl="1" indent="-182880" algn="l" rtl="0">
              <a:lnSpc>
                <a:spcPts val="2000"/>
              </a:lnSpc>
              <a:spcBef>
                <a:spcPts val="360"/>
              </a:spcBef>
              <a:spcAft>
                <a:spcPts val="0"/>
              </a:spcAft>
              <a:buSzPts val="1530"/>
              <a:buChar char="*"/>
            </a:pPr>
            <a:r>
              <a:rPr lang="pt-BR" b="1" dirty="0">
                <a:solidFill>
                  <a:schemeClr val="dk1"/>
                </a:solidFill>
              </a:rPr>
              <a:t>Prestadores de serviços de e-mail:</a:t>
            </a:r>
            <a:r>
              <a:rPr lang="pt-BR" dirty="0">
                <a:solidFill>
                  <a:schemeClr val="dk1"/>
                </a:solidFill>
              </a:rPr>
              <a:t> organizações e pessoas que oferecem serviços para o ecossistema de e-mails.</a:t>
            </a:r>
          </a:p>
          <a:p>
            <a:pPr marL="548640" lvl="1" indent="-182880" algn="l" rtl="0">
              <a:lnSpc>
                <a:spcPts val="2000"/>
              </a:lnSpc>
              <a:spcBef>
                <a:spcPts val="360"/>
              </a:spcBef>
              <a:spcAft>
                <a:spcPts val="0"/>
              </a:spcAft>
              <a:buSzPts val="1530"/>
              <a:buChar char="*"/>
            </a:pPr>
            <a:r>
              <a:rPr lang="pt-BR" b="1" dirty="0">
                <a:solidFill>
                  <a:schemeClr val="dk1"/>
                </a:solidFill>
              </a:rPr>
              <a:t>Administradores de e-mail (e sistema):</a:t>
            </a:r>
            <a:r>
              <a:rPr lang="pt-BR" dirty="0">
                <a:solidFill>
                  <a:schemeClr val="dk1"/>
                </a:solidFill>
              </a:rPr>
              <a:t> organizações e pessoas que implantam e administram software e serviços relacionados a e-mails.</a:t>
            </a:r>
          </a:p>
          <a:p>
            <a:pPr marL="274320" lvl="0" indent="-182880" algn="l" rtl="0">
              <a:lnSpc>
                <a:spcPts val="2000"/>
              </a:lnSpc>
              <a:spcBef>
                <a:spcPts val="360"/>
              </a:spcBef>
              <a:spcAft>
                <a:spcPts val="0"/>
              </a:spcAft>
              <a:buClr>
                <a:schemeClr val="accent3"/>
              </a:buClr>
              <a:buSzPts val="1530"/>
              <a:buFont typeface="Merriweather Sans"/>
              <a:buChar char="*"/>
            </a:pPr>
            <a:r>
              <a:rPr lang="pt-BR" sz="1800" b="1" dirty="0">
                <a:solidFill>
                  <a:schemeClr val="dk1"/>
                </a:solidFill>
              </a:rPr>
              <a:t>Desenvolvedores de políticas governamentais:</a:t>
            </a:r>
            <a:r>
              <a:rPr lang="pt-BR" sz="1800" dirty="0">
                <a:solidFill>
                  <a:schemeClr val="dk1"/>
                </a:solidFill>
              </a:rPr>
              <a:t> autoridades governamentais que geram a demanda por produtos e serviços com suporte à UA atualizando normas de acessibilidade e processos de licitação.</a:t>
            </a:r>
          </a:p>
          <a:p>
            <a:pPr marL="274320" lvl="0" indent="-182880" algn="l" rtl="0">
              <a:lnSpc>
                <a:spcPts val="2000"/>
              </a:lnSpc>
              <a:spcBef>
                <a:spcPts val="360"/>
              </a:spcBef>
              <a:spcAft>
                <a:spcPts val="0"/>
              </a:spcAft>
              <a:buClr>
                <a:schemeClr val="accent3"/>
              </a:buClr>
              <a:buSzPts val="1530"/>
              <a:buFont typeface="Merriweather Sans"/>
              <a:buChar char="*"/>
            </a:pPr>
            <a:r>
              <a:rPr lang="pt-BR" sz="1800" b="1" dirty="0">
                <a:solidFill>
                  <a:schemeClr val="dk1"/>
                </a:solidFill>
              </a:rPr>
              <a:t>Comunidade acadêmica:</a:t>
            </a:r>
            <a:r>
              <a:rPr lang="pt-BR" sz="1800" dirty="0">
                <a:solidFill>
                  <a:schemeClr val="dk1"/>
                </a:solidFill>
              </a:rPr>
              <a:t> programas de universidades que oferecem graduação em cursos relacionados à TI.</a:t>
            </a:r>
          </a:p>
          <a:p>
            <a:pPr marL="1097280" lvl="3" indent="-107315" algn="l" rtl="0">
              <a:lnSpc>
                <a:spcPts val="2000"/>
              </a:lnSpc>
              <a:spcBef>
                <a:spcPts val="280"/>
              </a:spcBef>
              <a:spcAft>
                <a:spcPts val="0"/>
              </a:spcAft>
              <a:buSzPts val="1190"/>
              <a:buNone/>
            </a:pPr>
            <a:endParaRPr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t>Qual é a sua função: empresas</a:t>
            </a:r>
          </a:p>
        </p:txBody>
      </p:sp>
      <p:sp>
        <p:nvSpPr>
          <p:cNvPr id="365" name="Google Shape;365;p26"/>
          <p:cNvSpPr txBox="1">
            <a:spLocks noGrp="1"/>
          </p:cNvSpPr>
          <p:nvPr>
            <p:ph type="body" idx="1"/>
          </p:nvPr>
        </p:nvSpPr>
        <p:spPr>
          <a:xfrm>
            <a:off x="320041" y="982355"/>
            <a:ext cx="8450746" cy="4620517"/>
          </a:xfrm>
          <a:prstGeom prst="rect">
            <a:avLst/>
          </a:prstGeom>
          <a:noFill/>
          <a:ln>
            <a:noFill/>
          </a:ln>
        </p:spPr>
        <p:txBody>
          <a:bodyPr spcFirstLastPara="1" wrap="square" lIns="91425" tIns="45700" rIns="91425" bIns="45700" anchor="t" anchorCtr="0">
            <a:noAutofit/>
          </a:bodyPr>
          <a:lstStyle/>
          <a:p>
            <a:pPr marL="91440" lvl="0" indent="0" algn="l" rtl="0">
              <a:lnSpc>
                <a:spcPts val="2000"/>
              </a:lnSpc>
              <a:spcBef>
                <a:spcPts val="0"/>
              </a:spcBef>
              <a:spcAft>
                <a:spcPts val="0"/>
              </a:spcAft>
              <a:buClr>
                <a:schemeClr val="accent3"/>
              </a:buClr>
              <a:buSzPts val="1700"/>
              <a:buNone/>
            </a:pPr>
            <a:r>
              <a:rPr lang="pt-BR" sz="1800" dirty="0"/>
              <a:t>Muitas empresas estão perdendo dinheiro ao não atualizarem seus sistemas com suporte para a UA, o que pode gerar uma receita de bilhões com clientes que não foram alcançados. </a:t>
            </a:r>
          </a:p>
          <a:p>
            <a:pPr marL="91440" lvl="0" indent="0" algn="l" rtl="0">
              <a:lnSpc>
                <a:spcPts val="2000"/>
              </a:lnSpc>
              <a:spcBef>
                <a:spcPts val="0"/>
              </a:spcBef>
              <a:spcAft>
                <a:spcPts val="0"/>
              </a:spcAft>
              <a:buClr>
                <a:schemeClr val="accent3"/>
              </a:buClr>
              <a:buSzPts val="1700"/>
              <a:buNone/>
            </a:pPr>
            <a:endParaRPr lang="en-US" sz="1800" dirty="0"/>
          </a:p>
          <a:p>
            <a:pPr marL="91440" lvl="0" indent="0" algn="l" rtl="0">
              <a:lnSpc>
                <a:spcPts val="2000"/>
              </a:lnSpc>
              <a:spcBef>
                <a:spcPts val="0"/>
              </a:spcBef>
              <a:spcAft>
                <a:spcPts val="0"/>
              </a:spcAft>
              <a:buClr>
                <a:schemeClr val="accent3"/>
              </a:buClr>
              <a:buSzPts val="1700"/>
              <a:buNone/>
            </a:pPr>
            <a:r>
              <a:rPr lang="pt-BR" sz="1800" dirty="0"/>
              <a:t>Um estudo do UASG, realizado em 2017, descobriu que a Aceitação Universal de nomes de domínio da Internet é uma oportunidade de mais de US$ 9,8 bilhões, que é uma estimativa modesta. </a:t>
            </a:r>
          </a:p>
          <a:p>
            <a:pPr marL="91440" lvl="0" indent="0" algn="l" rtl="0">
              <a:lnSpc>
                <a:spcPts val="2000"/>
              </a:lnSpc>
              <a:spcBef>
                <a:spcPts val="0"/>
              </a:spcBef>
              <a:spcAft>
                <a:spcPts val="0"/>
              </a:spcAft>
              <a:buClr>
                <a:schemeClr val="accent3"/>
              </a:buClr>
              <a:buSzPts val="1700"/>
              <a:buNone/>
            </a:pPr>
            <a:endParaRPr lang="en-US" sz="1800" dirty="0"/>
          </a:p>
          <a:p>
            <a:pPr marL="91440" lvl="0" indent="0" algn="l" rtl="0">
              <a:lnSpc>
                <a:spcPts val="2000"/>
              </a:lnSpc>
              <a:spcBef>
                <a:spcPts val="0"/>
              </a:spcBef>
              <a:spcAft>
                <a:spcPts val="0"/>
              </a:spcAft>
              <a:buClr>
                <a:schemeClr val="accent3"/>
              </a:buClr>
              <a:buSzPts val="1700"/>
              <a:buNone/>
            </a:pPr>
            <a:r>
              <a:rPr lang="pt-BR" sz="1800" dirty="0"/>
              <a:t>As empresas com suporte para a UA terão uma vantagem alcançando um número maior de clientes no mundo todo e maximizando a receita potencial da população atual da Internet, bem como das bilhões de pessoas que vão entrar on-line. </a:t>
            </a:r>
          </a:p>
          <a:p>
            <a:pPr marL="91440" lvl="0" indent="0" algn="l" rtl="0">
              <a:lnSpc>
                <a:spcPts val="2000"/>
              </a:lnSpc>
              <a:spcBef>
                <a:spcPts val="0"/>
              </a:spcBef>
              <a:spcAft>
                <a:spcPts val="0"/>
              </a:spcAft>
              <a:buClr>
                <a:schemeClr val="accent3"/>
              </a:buClr>
              <a:buSzPts val="1700"/>
              <a:buNone/>
            </a:pPr>
            <a:endParaRPr lang="en-US" sz="1800" dirty="0"/>
          </a:p>
          <a:p>
            <a:pPr marL="274320" lvl="0" indent="-182880" algn="l" rtl="0">
              <a:lnSpc>
                <a:spcPts val="2000"/>
              </a:lnSpc>
              <a:spcBef>
                <a:spcPts val="0"/>
              </a:spcBef>
              <a:spcAft>
                <a:spcPts val="0"/>
              </a:spcAft>
              <a:buClr>
                <a:schemeClr val="accent3"/>
              </a:buClr>
              <a:buSzPts val="1700"/>
              <a:buFont typeface="Merriweather Sans"/>
              <a:buChar char="*"/>
            </a:pPr>
            <a:r>
              <a:rPr lang="pt-BR" sz="1800" dirty="0"/>
              <a:t>Organize-se internamente e avalie se os sistemas da sua empresa estão em conformidade com os padrões da UA.</a:t>
            </a:r>
          </a:p>
          <a:p>
            <a:pPr marL="274320" lvl="0" indent="-182880" algn="l" rtl="0">
              <a:lnSpc>
                <a:spcPts val="2000"/>
              </a:lnSpc>
              <a:spcBef>
                <a:spcPts val="400"/>
              </a:spcBef>
              <a:spcAft>
                <a:spcPts val="0"/>
              </a:spcAft>
              <a:buClr>
                <a:schemeClr val="accent3"/>
              </a:buClr>
              <a:buSzPts val="1700"/>
              <a:buFont typeface="Merriweather Sans"/>
              <a:buChar char="*"/>
            </a:pPr>
            <a:r>
              <a:rPr lang="pt-BR" sz="1800" dirty="0"/>
              <a:t>Atualize seus próprios sistemas de TI para dar suporte à UA.</a:t>
            </a:r>
          </a:p>
          <a:p>
            <a:pPr marL="274320" lvl="0" indent="-182880" algn="l" rtl="0">
              <a:lnSpc>
                <a:spcPts val="2000"/>
              </a:lnSpc>
              <a:spcBef>
                <a:spcPts val="400"/>
              </a:spcBef>
              <a:spcAft>
                <a:spcPts val="0"/>
              </a:spcAft>
              <a:buClr>
                <a:schemeClr val="accent3"/>
              </a:buClr>
              <a:buSzPts val="1700"/>
              <a:buFont typeface="Merriweather Sans"/>
              <a:buChar char="*"/>
            </a:pPr>
            <a:r>
              <a:rPr lang="pt-BR" sz="1800" dirty="0"/>
              <a:t>Incentive seus colaboradores a participar e promover discussões locais sobre a UA.</a:t>
            </a:r>
          </a:p>
          <a:p>
            <a:pPr marL="274320" lvl="0" indent="-182880" algn="l" rtl="0">
              <a:lnSpc>
                <a:spcPts val="2000"/>
              </a:lnSpc>
              <a:spcBef>
                <a:spcPts val="400"/>
              </a:spcBef>
              <a:spcAft>
                <a:spcPts val="0"/>
              </a:spcAft>
              <a:buClr>
                <a:schemeClr val="accent3"/>
              </a:buClr>
              <a:buSzPts val="1700"/>
              <a:buFont typeface="Merriweather Sans"/>
              <a:buChar char="*"/>
            </a:pPr>
            <a:r>
              <a:rPr lang="pt-BR" sz="1800" dirty="0"/>
              <a:t>Divulgue informações sobre a UA para organizações e empresas parceiras, incentivando-as a atualizar os sistemas para os atuais padrões mundiais de inclusão</a:t>
            </a:r>
          </a:p>
          <a:p>
            <a:pPr marL="1097280" lvl="3" indent="-107315" algn="l" rtl="0">
              <a:lnSpc>
                <a:spcPts val="2000"/>
              </a:lnSpc>
              <a:spcBef>
                <a:spcPts val="280"/>
              </a:spcBef>
              <a:spcAft>
                <a:spcPts val="0"/>
              </a:spcAft>
              <a:buSzPts val="1190"/>
              <a:buNone/>
            </a:pP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pt-BR" sz="2800"/>
              <a:t>Vivemos em um mundo multilíngue!</a:t>
            </a:r>
          </a:p>
        </p:txBody>
      </p:sp>
      <p:graphicFrame>
        <p:nvGraphicFramePr>
          <p:cNvPr id="94" name="Google Shape;94;p3"/>
          <p:cNvGraphicFramePr/>
          <p:nvPr>
            <p:extLst>
              <p:ext uri="{D42A27DB-BD31-4B8C-83A1-F6EECF244321}">
                <p14:modId xmlns:p14="http://schemas.microsoft.com/office/powerpoint/2010/main" val="1854179083"/>
              </p:ext>
            </p:extLst>
          </p:nvPr>
        </p:nvGraphicFramePr>
        <p:xfrm>
          <a:off x="4336126" y="2323256"/>
          <a:ext cx="4051725" cy="3179900"/>
        </p:xfrm>
        <a:graphic>
          <a:graphicData uri="http://schemas.openxmlformats.org/drawingml/2006/table">
            <a:tbl>
              <a:tblPr firstRow="1" bandRow="1">
                <a:noFill/>
                <a:tableStyleId>{123E2C26-B644-420A-8619-DE85BF4257E0}</a:tableStyleId>
              </a:tblPr>
              <a:tblGrid>
                <a:gridCol w="1766700">
                  <a:extLst>
                    <a:ext uri="{9D8B030D-6E8A-4147-A177-3AD203B41FA5}">
                      <a16:colId xmlns:a16="http://schemas.microsoft.com/office/drawing/2014/main" val="20000"/>
                    </a:ext>
                  </a:extLst>
                </a:gridCol>
                <a:gridCol w="2285025">
                  <a:extLst>
                    <a:ext uri="{9D8B030D-6E8A-4147-A177-3AD203B41FA5}">
                      <a16:colId xmlns:a16="http://schemas.microsoft.com/office/drawing/2014/main" val="20001"/>
                    </a:ext>
                  </a:extLst>
                </a:gridCol>
              </a:tblGrid>
              <a:tr h="161575">
                <a:tc>
                  <a:txBody>
                    <a:bodyPr/>
                    <a:lstStyle/>
                    <a:p>
                      <a:pPr marL="0" marR="0" lvl="0" indent="0" algn="l" rtl="0">
                        <a:spcBef>
                          <a:spcPts val="0"/>
                        </a:spcBef>
                        <a:spcAft>
                          <a:spcPts val="0"/>
                        </a:spcAft>
                        <a:buNone/>
                      </a:pPr>
                      <a:r>
                        <a:rPr lang="pt-BR" sz="1600" b="1" u="none" strike="noStrike" cap="none">
                          <a:latin typeface="Open Sans"/>
                          <a:ea typeface="Open Sans"/>
                          <a:cs typeface="Open Sans"/>
                          <a:sym typeface="Open Sans"/>
                        </a:rPr>
                        <a:t>Idioma</a:t>
                      </a:r>
                    </a:p>
                  </a:txBody>
                  <a:tcPr marL="74150" marR="74150" marT="37075" marB="37075" anchor="ctr"/>
                </a:tc>
                <a:tc>
                  <a:txBody>
                    <a:bodyPr/>
                    <a:lstStyle/>
                    <a:p>
                      <a:pPr marL="0" marR="0" lvl="0" indent="0" algn="l" rtl="0">
                        <a:spcBef>
                          <a:spcPts val="0"/>
                        </a:spcBef>
                        <a:spcAft>
                          <a:spcPts val="0"/>
                        </a:spcAft>
                        <a:buNone/>
                      </a:pPr>
                      <a:r>
                        <a:rPr lang="pt-BR" sz="1600" b="1">
                          <a:latin typeface="Open Sans"/>
                          <a:ea typeface="Open Sans"/>
                          <a:cs typeface="Open Sans"/>
                          <a:sym typeface="Open Sans"/>
                        </a:rPr>
                        <a:t>Falantes nativos</a:t>
                      </a:r>
                    </a:p>
                  </a:txBody>
                  <a:tcPr marL="74150" marR="74150" marT="37075" marB="37075" anchor="ctr"/>
                </a:tc>
                <a:extLst>
                  <a:ext uri="{0D108BD9-81ED-4DB2-BD59-A6C34878D82A}">
                    <a16:rowId xmlns:a16="http://schemas.microsoft.com/office/drawing/2014/main" val="10000"/>
                  </a:ext>
                </a:extLst>
              </a:tr>
              <a:tr h="276550">
                <a:tc>
                  <a:txBody>
                    <a:bodyPr/>
                    <a:lstStyle/>
                    <a:p>
                      <a:pPr marL="0" marR="0" lvl="0" indent="0" algn="l" rtl="0">
                        <a:spcBef>
                          <a:spcPts val="0"/>
                        </a:spcBef>
                        <a:spcAft>
                          <a:spcPts val="0"/>
                        </a:spcAft>
                        <a:buNone/>
                      </a:pPr>
                      <a:r>
                        <a:rPr lang="pt-BR" sz="1600" b="1">
                          <a:latin typeface="Open Sans"/>
                          <a:ea typeface="Open Sans"/>
                          <a:cs typeface="Open Sans"/>
                          <a:sym typeface="Open Sans"/>
                        </a:rPr>
                        <a:t>Mandarim</a:t>
                      </a:r>
                    </a:p>
                  </a:txBody>
                  <a:tcPr marL="74150" marR="74150" marT="37075" marB="37075" anchor="ctr"/>
                </a:tc>
                <a:tc>
                  <a:txBody>
                    <a:bodyPr/>
                    <a:lstStyle/>
                    <a:p>
                      <a:pPr marL="0" marR="0" lvl="0" indent="0" algn="l" rtl="0">
                        <a:spcBef>
                          <a:spcPts val="0"/>
                        </a:spcBef>
                        <a:spcAft>
                          <a:spcPts val="0"/>
                        </a:spcAft>
                        <a:buNone/>
                      </a:pPr>
                      <a:r>
                        <a:rPr lang="pt-BR" sz="1600">
                          <a:latin typeface="Open Sans"/>
                          <a:ea typeface="Open Sans"/>
                          <a:cs typeface="Open Sans"/>
                          <a:sym typeface="Open Sans"/>
                        </a:rPr>
                        <a:t>1.300 milhões</a:t>
                      </a:r>
                    </a:p>
                  </a:txBody>
                  <a:tcPr marL="74150" marR="74150" marT="37075" marB="37075" anchor="ctr"/>
                </a:tc>
                <a:extLst>
                  <a:ext uri="{0D108BD9-81ED-4DB2-BD59-A6C34878D82A}">
                    <a16:rowId xmlns:a16="http://schemas.microsoft.com/office/drawing/2014/main" val="10001"/>
                  </a:ext>
                </a:extLst>
              </a:tr>
              <a:tr h="161575">
                <a:tc>
                  <a:txBody>
                    <a:bodyPr/>
                    <a:lstStyle/>
                    <a:p>
                      <a:pPr marL="0" marR="0" lvl="0" indent="0" algn="l" rtl="0">
                        <a:spcBef>
                          <a:spcPts val="0"/>
                        </a:spcBef>
                        <a:spcAft>
                          <a:spcPts val="0"/>
                        </a:spcAft>
                        <a:buNone/>
                      </a:pPr>
                      <a:r>
                        <a:rPr lang="pt-BR" sz="1600" b="1">
                          <a:latin typeface="Open Sans"/>
                          <a:ea typeface="Open Sans"/>
                          <a:cs typeface="Open Sans"/>
                          <a:sym typeface="Open Sans"/>
                        </a:rPr>
                        <a:t>Espanhol</a:t>
                      </a:r>
                    </a:p>
                  </a:txBody>
                  <a:tcPr marL="74150" marR="74150" marT="37075" marB="37075" anchor="ctr"/>
                </a:tc>
                <a:tc>
                  <a:txBody>
                    <a:bodyPr/>
                    <a:lstStyle/>
                    <a:p>
                      <a:pPr marL="0" marR="0" lvl="0" indent="0" algn="l" rtl="0">
                        <a:spcBef>
                          <a:spcPts val="0"/>
                        </a:spcBef>
                        <a:spcAft>
                          <a:spcPts val="0"/>
                        </a:spcAft>
                        <a:buNone/>
                      </a:pPr>
                      <a:r>
                        <a:rPr lang="pt-BR" sz="1600">
                          <a:latin typeface="Open Sans"/>
                          <a:ea typeface="Open Sans"/>
                          <a:cs typeface="Open Sans"/>
                          <a:sym typeface="Open Sans"/>
                        </a:rPr>
                        <a:t>475 milhões</a:t>
                      </a:r>
                    </a:p>
                  </a:txBody>
                  <a:tcPr marL="74150" marR="74150" marT="37075" marB="37075" anchor="ctr"/>
                </a:tc>
                <a:extLst>
                  <a:ext uri="{0D108BD9-81ED-4DB2-BD59-A6C34878D82A}">
                    <a16:rowId xmlns:a16="http://schemas.microsoft.com/office/drawing/2014/main" val="10002"/>
                  </a:ext>
                </a:extLst>
              </a:tr>
              <a:tr h="161575">
                <a:tc>
                  <a:txBody>
                    <a:bodyPr/>
                    <a:lstStyle/>
                    <a:p>
                      <a:pPr marL="0" marR="0" lvl="0" indent="0" algn="l" rtl="0">
                        <a:spcBef>
                          <a:spcPts val="0"/>
                        </a:spcBef>
                        <a:spcAft>
                          <a:spcPts val="0"/>
                        </a:spcAft>
                        <a:buNone/>
                      </a:pPr>
                      <a:r>
                        <a:rPr lang="pt-BR" sz="1600" b="1">
                          <a:latin typeface="Open Sans"/>
                          <a:ea typeface="Open Sans"/>
                          <a:cs typeface="Open Sans"/>
                          <a:sym typeface="Open Sans"/>
                        </a:rPr>
                        <a:t>Inglês</a:t>
                      </a:r>
                    </a:p>
                  </a:txBody>
                  <a:tcPr marL="74150" marR="74150" marT="37075" marB="37075" anchor="ctr"/>
                </a:tc>
                <a:tc>
                  <a:txBody>
                    <a:bodyPr/>
                    <a:lstStyle/>
                    <a:p>
                      <a:pPr marL="0" marR="0" lvl="0" indent="0" algn="l" rtl="0">
                        <a:spcBef>
                          <a:spcPts val="0"/>
                        </a:spcBef>
                        <a:spcAft>
                          <a:spcPts val="0"/>
                        </a:spcAft>
                        <a:buNone/>
                      </a:pPr>
                      <a:r>
                        <a:rPr lang="pt-BR" sz="1600">
                          <a:latin typeface="Open Sans"/>
                          <a:ea typeface="Open Sans"/>
                          <a:cs typeface="Open Sans"/>
                          <a:sym typeface="Open Sans"/>
                        </a:rPr>
                        <a:t>373 milhões</a:t>
                      </a:r>
                    </a:p>
                  </a:txBody>
                  <a:tcPr marL="74150" marR="74150" marT="37075" marB="37075" anchor="ctr"/>
                </a:tc>
                <a:extLst>
                  <a:ext uri="{0D108BD9-81ED-4DB2-BD59-A6C34878D82A}">
                    <a16:rowId xmlns:a16="http://schemas.microsoft.com/office/drawing/2014/main" val="10003"/>
                  </a:ext>
                </a:extLst>
              </a:tr>
              <a:tr h="161575">
                <a:tc>
                  <a:txBody>
                    <a:bodyPr/>
                    <a:lstStyle/>
                    <a:p>
                      <a:pPr marL="0" marR="0" lvl="0" indent="0" algn="l" rtl="0">
                        <a:spcBef>
                          <a:spcPts val="0"/>
                        </a:spcBef>
                        <a:spcAft>
                          <a:spcPts val="0"/>
                        </a:spcAft>
                        <a:buNone/>
                      </a:pPr>
                      <a:r>
                        <a:rPr lang="pt-BR" sz="1600" b="1">
                          <a:latin typeface="Open Sans"/>
                          <a:ea typeface="Open Sans"/>
                          <a:cs typeface="Open Sans"/>
                          <a:sym typeface="Open Sans"/>
                        </a:rPr>
                        <a:t>Árabe</a:t>
                      </a:r>
                    </a:p>
                  </a:txBody>
                  <a:tcPr marL="74150" marR="74150" marT="37075" marB="37075" anchor="ctr"/>
                </a:tc>
                <a:tc>
                  <a:txBody>
                    <a:bodyPr/>
                    <a:lstStyle/>
                    <a:p>
                      <a:pPr marL="0" marR="0" lvl="0" indent="0" algn="l" rtl="0">
                        <a:spcBef>
                          <a:spcPts val="0"/>
                        </a:spcBef>
                        <a:spcAft>
                          <a:spcPts val="0"/>
                        </a:spcAft>
                        <a:buNone/>
                      </a:pPr>
                      <a:r>
                        <a:rPr lang="pt-BR" sz="1600">
                          <a:latin typeface="Open Sans"/>
                          <a:ea typeface="Open Sans"/>
                          <a:cs typeface="Open Sans"/>
                          <a:sym typeface="Open Sans"/>
                        </a:rPr>
                        <a:t>362 milhões</a:t>
                      </a:r>
                    </a:p>
                  </a:txBody>
                  <a:tcPr marL="74150" marR="74150" marT="37075" marB="37075" anchor="ctr"/>
                </a:tc>
                <a:extLst>
                  <a:ext uri="{0D108BD9-81ED-4DB2-BD59-A6C34878D82A}">
                    <a16:rowId xmlns:a16="http://schemas.microsoft.com/office/drawing/2014/main" val="10004"/>
                  </a:ext>
                </a:extLst>
              </a:tr>
              <a:tr h="161575">
                <a:tc>
                  <a:txBody>
                    <a:bodyPr/>
                    <a:lstStyle/>
                    <a:p>
                      <a:pPr marL="0" marR="0" lvl="0" indent="0" algn="l" rtl="0">
                        <a:spcBef>
                          <a:spcPts val="0"/>
                        </a:spcBef>
                        <a:spcAft>
                          <a:spcPts val="0"/>
                        </a:spcAft>
                        <a:buNone/>
                      </a:pPr>
                      <a:r>
                        <a:rPr lang="pt-BR" sz="1600" b="1">
                          <a:latin typeface="Open Sans"/>
                          <a:ea typeface="Open Sans"/>
                          <a:cs typeface="Open Sans"/>
                          <a:sym typeface="Open Sans"/>
                        </a:rPr>
                        <a:t>Hindi</a:t>
                      </a:r>
                    </a:p>
                  </a:txBody>
                  <a:tcPr marL="74150" marR="74150" marT="37075" marB="37075" anchor="ctr"/>
                </a:tc>
                <a:tc>
                  <a:txBody>
                    <a:bodyPr/>
                    <a:lstStyle/>
                    <a:p>
                      <a:pPr marL="0" marR="0" lvl="0" indent="0" algn="l" rtl="0">
                        <a:spcBef>
                          <a:spcPts val="0"/>
                        </a:spcBef>
                        <a:spcAft>
                          <a:spcPts val="0"/>
                        </a:spcAft>
                        <a:buNone/>
                      </a:pPr>
                      <a:r>
                        <a:rPr lang="pt-BR" sz="1600">
                          <a:latin typeface="Open Sans"/>
                          <a:ea typeface="Open Sans"/>
                          <a:cs typeface="Open Sans"/>
                          <a:sym typeface="Open Sans"/>
                        </a:rPr>
                        <a:t>344 milhões</a:t>
                      </a:r>
                    </a:p>
                  </a:txBody>
                  <a:tcPr marL="74150" marR="74150" marT="37075" marB="37075" anchor="ctr"/>
                </a:tc>
                <a:extLst>
                  <a:ext uri="{0D108BD9-81ED-4DB2-BD59-A6C34878D82A}">
                    <a16:rowId xmlns:a16="http://schemas.microsoft.com/office/drawing/2014/main" val="10005"/>
                  </a:ext>
                </a:extLst>
              </a:tr>
              <a:tr h="161575">
                <a:tc>
                  <a:txBody>
                    <a:bodyPr/>
                    <a:lstStyle/>
                    <a:p>
                      <a:pPr marL="0" marR="0" lvl="0" indent="0" algn="l" rtl="0">
                        <a:spcBef>
                          <a:spcPts val="0"/>
                        </a:spcBef>
                        <a:spcAft>
                          <a:spcPts val="0"/>
                        </a:spcAft>
                        <a:buNone/>
                      </a:pPr>
                      <a:r>
                        <a:rPr lang="pt-BR" sz="1600" b="1">
                          <a:latin typeface="Open Sans"/>
                          <a:ea typeface="Open Sans"/>
                          <a:cs typeface="Open Sans"/>
                          <a:sym typeface="Open Sans"/>
                        </a:rPr>
                        <a:t>Bengali</a:t>
                      </a:r>
                    </a:p>
                  </a:txBody>
                  <a:tcPr marL="74150" marR="74150" marT="37075" marB="37075" anchor="ctr"/>
                </a:tc>
                <a:tc>
                  <a:txBody>
                    <a:bodyPr/>
                    <a:lstStyle/>
                    <a:p>
                      <a:pPr marL="0" marR="0" lvl="0" indent="0" algn="l" rtl="0">
                        <a:spcBef>
                          <a:spcPts val="0"/>
                        </a:spcBef>
                        <a:spcAft>
                          <a:spcPts val="0"/>
                        </a:spcAft>
                        <a:buNone/>
                      </a:pPr>
                      <a:r>
                        <a:rPr lang="pt-BR" sz="1600">
                          <a:latin typeface="Open Sans"/>
                          <a:ea typeface="Open Sans"/>
                          <a:cs typeface="Open Sans"/>
                          <a:sym typeface="Open Sans"/>
                        </a:rPr>
                        <a:t>234 milhões</a:t>
                      </a:r>
                    </a:p>
                  </a:txBody>
                  <a:tcPr marL="74150" marR="74150" marT="37075" marB="37075" anchor="ctr"/>
                </a:tc>
                <a:extLst>
                  <a:ext uri="{0D108BD9-81ED-4DB2-BD59-A6C34878D82A}">
                    <a16:rowId xmlns:a16="http://schemas.microsoft.com/office/drawing/2014/main" val="10006"/>
                  </a:ext>
                </a:extLst>
              </a:tr>
              <a:tr h="161575">
                <a:tc>
                  <a:txBody>
                    <a:bodyPr/>
                    <a:lstStyle/>
                    <a:p>
                      <a:pPr marL="0" marR="0" lvl="0" indent="0" algn="l" rtl="0">
                        <a:spcBef>
                          <a:spcPts val="0"/>
                        </a:spcBef>
                        <a:spcAft>
                          <a:spcPts val="0"/>
                        </a:spcAft>
                        <a:buNone/>
                      </a:pPr>
                      <a:r>
                        <a:rPr lang="pt-BR" sz="1600" b="1">
                          <a:latin typeface="Open Sans"/>
                          <a:ea typeface="Open Sans"/>
                          <a:cs typeface="Open Sans"/>
                          <a:sym typeface="Open Sans"/>
                        </a:rPr>
                        <a:t>Português</a:t>
                      </a:r>
                    </a:p>
                  </a:txBody>
                  <a:tcPr marL="74150" marR="74150" marT="37075" marB="37075" anchor="ctr"/>
                </a:tc>
                <a:tc>
                  <a:txBody>
                    <a:bodyPr/>
                    <a:lstStyle/>
                    <a:p>
                      <a:pPr marL="0" marR="0" lvl="0" indent="0" algn="l" rtl="0">
                        <a:spcBef>
                          <a:spcPts val="0"/>
                        </a:spcBef>
                        <a:spcAft>
                          <a:spcPts val="0"/>
                        </a:spcAft>
                        <a:buNone/>
                      </a:pPr>
                      <a:r>
                        <a:rPr lang="pt-BR" sz="1600">
                          <a:latin typeface="Open Sans"/>
                          <a:ea typeface="Open Sans"/>
                          <a:cs typeface="Open Sans"/>
                          <a:sym typeface="Open Sans"/>
                        </a:rPr>
                        <a:t>232 milhões</a:t>
                      </a:r>
                    </a:p>
                  </a:txBody>
                  <a:tcPr marL="74150" marR="74150" marT="37075" marB="37075" anchor="ctr"/>
                </a:tc>
                <a:extLst>
                  <a:ext uri="{0D108BD9-81ED-4DB2-BD59-A6C34878D82A}">
                    <a16:rowId xmlns:a16="http://schemas.microsoft.com/office/drawing/2014/main" val="10007"/>
                  </a:ext>
                </a:extLst>
              </a:tr>
              <a:tr h="161575">
                <a:tc>
                  <a:txBody>
                    <a:bodyPr/>
                    <a:lstStyle/>
                    <a:p>
                      <a:pPr marL="0" marR="0" lvl="0" indent="0" algn="l" rtl="0">
                        <a:spcBef>
                          <a:spcPts val="0"/>
                        </a:spcBef>
                        <a:spcAft>
                          <a:spcPts val="0"/>
                        </a:spcAft>
                        <a:buNone/>
                      </a:pPr>
                      <a:r>
                        <a:rPr lang="pt-BR" sz="1600" b="1">
                          <a:latin typeface="Open Sans"/>
                          <a:ea typeface="Open Sans"/>
                          <a:cs typeface="Open Sans"/>
                          <a:sym typeface="Open Sans"/>
                        </a:rPr>
                        <a:t>Russo</a:t>
                      </a:r>
                    </a:p>
                  </a:txBody>
                  <a:tcPr marL="74150" marR="74150" marT="37075" marB="37075" anchor="ctr"/>
                </a:tc>
                <a:tc>
                  <a:txBody>
                    <a:bodyPr/>
                    <a:lstStyle/>
                    <a:p>
                      <a:pPr marL="0" marR="0" lvl="0" indent="0" algn="l" rtl="0">
                        <a:spcBef>
                          <a:spcPts val="0"/>
                        </a:spcBef>
                        <a:spcAft>
                          <a:spcPts val="0"/>
                        </a:spcAft>
                        <a:buNone/>
                      </a:pPr>
                      <a:r>
                        <a:rPr lang="pt-BR" sz="1600">
                          <a:latin typeface="Open Sans"/>
                          <a:ea typeface="Open Sans"/>
                          <a:cs typeface="Open Sans"/>
                          <a:sym typeface="Open Sans"/>
                        </a:rPr>
                        <a:t>154 milhões</a:t>
                      </a:r>
                    </a:p>
                  </a:txBody>
                  <a:tcPr marL="74150" marR="74150" marT="37075" marB="37075" anchor="ctr"/>
                </a:tc>
                <a:extLst>
                  <a:ext uri="{0D108BD9-81ED-4DB2-BD59-A6C34878D82A}">
                    <a16:rowId xmlns:a16="http://schemas.microsoft.com/office/drawing/2014/main" val="10008"/>
                  </a:ext>
                </a:extLst>
              </a:tr>
              <a:tr h="161575">
                <a:tc>
                  <a:txBody>
                    <a:bodyPr/>
                    <a:lstStyle/>
                    <a:p>
                      <a:pPr marL="0" marR="0" lvl="0" indent="0" algn="l" rtl="0">
                        <a:spcBef>
                          <a:spcPts val="0"/>
                        </a:spcBef>
                        <a:spcAft>
                          <a:spcPts val="0"/>
                        </a:spcAft>
                        <a:buNone/>
                      </a:pPr>
                      <a:r>
                        <a:rPr lang="pt-BR" sz="1600" b="1">
                          <a:latin typeface="Open Sans"/>
                          <a:ea typeface="Open Sans"/>
                          <a:cs typeface="Open Sans"/>
                          <a:sym typeface="Open Sans"/>
                        </a:rPr>
                        <a:t>Japonês</a:t>
                      </a:r>
                    </a:p>
                  </a:txBody>
                  <a:tcPr marL="74150" marR="74150" marT="37075" marB="37075" anchor="ctr"/>
                </a:tc>
                <a:tc>
                  <a:txBody>
                    <a:bodyPr/>
                    <a:lstStyle/>
                    <a:p>
                      <a:pPr marL="0" marR="0" lvl="0" indent="0" algn="l" rtl="0">
                        <a:spcBef>
                          <a:spcPts val="0"/>
                        </a:spcBef>
                        <a:spcAft>
                          <a:spcPts val="0"/>
                        </a:spcAft>
                        <a:buNone/>
                      </a:pPr>
                      <a:r>
                        <a:rPr lang="pt-BR" sz="1600">
                          <a:latin typeface="Open Sans"/>
                          <a:ea typeface="Open Sans"/>
                          <a:cs typeface="Open Sans"/>
                          <a:sym typeface="Open Sans"/>
                        </a:rPr>
                        <a:t>125 milhões</a:t>
                      </a:r>
                    </a:p>
                  </a:txBody>
                  <a:tcPr marL="74150" marR="74150" marT="37075" marB="37075" anchor="ctr"/>
                </a:tc>
                <a:extLst>
                  <a:ext uri="{0D108BD9-81ED-4DB2-BD59-A6C34878D82A}">
                    <a16:rowId xmlns:a16="http://schemas.microsoft.com/office/drawing/2014/main" val="10009"/>
                  </a:ext>
                </a:extLst>
              </a:tr>
            </a:tbl>
          </a:graphicData>
        </a:graphic>
      </p:graphicFrame>
      <p:sp>
        <p:nvSpPr>
          <p:cNvPr id="95" name="Google Shape;95;p3"/>
          <p:cNvSpPr txBox="1"/>
          <p:nvPr/>
        </p:nvSpPr>
        <p:spPr>
          <a:xfrm>
            <a:off x="4336126" y="5794782"/>
            <a:ext cx="405172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400" b="0" i="1" u="none" strike="noStrike" cap="none">
                <a:solidFill>
                  <a:schemeClr val="dk1"/>
                </a:solidFill>
                <a:latin typeface="Open Sans"/>
                <a:ea typeface="Open Sans"/>
                <a:cs typeface="Open Sans"/>
                <a:sym typeface="Open Sans"/>
              </a:rPr>
              <a:t>Fonte: </a:t>
            </a:r>
            <a:r>
              <a:rPr lang="pt-BR" sz="1400" b="0" i="1"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https://www.babbel.com/en/magazine/the-10-most-spoken-languages-in-the-world</a:t>
            </a:r>
            <a:r>
              <a:rPr lang="pt-BR" sz="1400" b="0" i="1" u="none" strike="noStrike" cap="none">
                <a:solidFill>
                  <a:schemeClr val="dk1"/>
                </a:solidFill>
                <a:latin typeface="Open Sans"/>
                <a:ea typeface="Open Sans"/>
                <a:cs typeface="Open Sans"/>
                <a:sym typeface="Open Sans"/>
              </a:rPr>
              <a:t>   </a:t>
            </a:r>
          </a:p>
        </p:txBody>
      </p:sp>
      <p:sp>
        <p:nvSpPr>
          <p:cNvPr id="96" name="Google Shape;96;p3"/>
          <p:cNvSpPr txBox="1"/>
          <p:nvPr/>
        </p:nvSpPr>
        <p:spPr>
          <a:xfrm>
            <a:off x="374904" y="5794782"/>
            <a:ext cx="372843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400" i="1">
                <a:solidFill>
                  <a:schemeClr val="dk1"/>
                </a:solidFill>
                <a:latin typeface="Open Sans"/>
                <a:ea typeface="Open Sans"/>
                <a:cs typeface="Open Sans"/>
                <a:sym typeface="Open Sans"/>
              </a:rPr>
              <a:t>Fonte: </a:t>
            </a:r>
            <a:r>
              <a:rPr lang="pt-BR" sz="1400" i="1"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https://w3techs.com/technologies/history_overview/content_language</a:t>
            </a:r>
            <a:r>
              <a:rPr lang="pt-BR" sz="1400" i="1">
                <a:solidFill>
                  <a:schemeClr val="dk1"/>
                </a:solidFill>
                <a:latin typeface="Open Sans"/>
                <a:ea typeface="Open Sans"/>
                <a:cs typeface="Open Sans"/>
                <a:sym typeface="Open Sans"/>
              </a:rPr>
              <a:t>.  </a:t>
            </a:r>
          </a:p>
        </p:txBody>
      </p:sp>
      <p:graphicFrame>
        <p:nvGraphicFramePr>
          <p:cNvPr id="97" name="Google Shape;97;p3"/>
          <p:cNvGraphicFramePr/>
          <p:nvPr>
            <p:extLst>
              <p:ext uri="{D42A27DB-BD31-4B8C-83A1-F6EECF244321}">
                <p14:modId xmlns:p14="http://schemas.microsoft.com/office/powerpoint/2010/main" val="2129998153"/>
              </p:ext>
            </p:extLst>
          </p:nvPr>
        </p:nvGraphicFramePr>
        <p:xfrm>
          <a:off x="374903" y="2385629"/>
          <a:ext cx="3572063" cy="3270256"/>
        </p:xfrm>
        <a:graphic>
          <a:graphicData uri="http://schemas.openxmlformats.org/drawingml/2006/chart">
            <c:chart xmlns:c="http://schemas.openxmlformats.org/drawingml/2006/chart" xmlns:r="http://schemas.openxmlformats.org/officeDocument/2006/relationships" r:id="rId5"/>
          </a:graphicData>
        </a:graphic>
      </p:graphicFrame>
      <p:sp>
        <p:nvSpPr>
          <p:cNvPr id="98" name="Google Shape;98;p3"/>
          <p:cNvSpPr txBox="1"/>
          <p:nvPr/>
        </p:nvSpPr>
        <p:spPr>
          <a:xfrm>
            <a:off x="374903" y="1108300"/>
            <a:ext cx="830611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a:latin typeface="Open Sans Light"/>
                <a:ea typeface="Open Sans Light"/>
                <a:cs typeface="Open Sans Light"/>
                <a:sym typeface="Open Sans"/>
              </a:rPr>
              <a:t>O uso de idiomas é diversificado. O inglês está em terceiro lugar no total de falantes nativos no mundo todo, seguindo o mandarim e o espanhol. O inglês representa 57% do total de conteúdo escrito on-line, e essa porcentagem está diminuindo.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7"/>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t>Qual é a sua função: governamental</a:t>
            </a:r>
          </a:p>
        </p:txBody>
      </p:sp>
      <p:sp>
        <p:nvSpPr>
          <p:cNvPr id="371" name="Google Shape;371;p27"/>
          <p:cNvSpPr txBox="1">
            <a:spLocks noGrp="1"/>
          </p:cNvSpPr>
          <p:nvPr>
            <p:ph type="body" idx="1"/>
          </p:nvPr>
        </p:nvSpPr>
        <p:spPr>
          <a:xfrm>
            <a:off x="320676" y="963086"/>
            <a:ext cx="8450746" cy="5114198"/>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700"/>
              <a:buNone/>
            </a:pPr>
            <a:r>
              <a:rPr lang="pt-BR" sz="1800" dirty="0"/>
              <a:t>Com base na </a:t>
            </a:r>
            <a:r>
              <a:rPr lang="pt-BR" sz="1800" dirty="0">
                <a:hlinkClick r:id="rId3"/>
              </a:rPr>
              <a:t>Resolução 133</a:t>
            </a:r>
            <a:r>
              <a:rPr lang="pt-BR" sz="1800" dirty="0"/>
              <a:t> da UIT sobre o gerenciamento de </a:t>
            </a:r>
            <a:r>
              <a:rPr lang="pt-BR" sz="1800" dirty="0" err="1"/>
              <a:t>IDNs</a:t>
            </a:r>
            <a:r>
              <a:rPr lang="pt-BR" sz="1800" dirty="0"/>
              <a:t> e as </a:t>
            </a:r>
            <a:r>
              <a:rPr lang="pt-BR" sz="1800" dirty="0">
                <a:hlinkClick r:id="rId4"/>
              </a:rPr>
              <a:t>recomendações</a:t>
            </a:r>
            <a:r>
              <a:rPr lang="pt-BR" sz="1800" dirty="0"/>
              <a:t> da UNESCO sobre multilinguismo e o ciberespaço:</a:t>
            </a:r>
          </a:p>
          <a:p>
            <a:pPr marL="274320" indent="-182880">
              <a:spcBef>
                <a:spcPts val="0"/>
              </a:spcBef>
            </a:pPr>
            <a:r>
              <a:rPr lang="pt-BR" sz="1800" dirty="0"/>
              <a:t>Colabore para o desenvolvimento e a implantação de </a:t>
            </a:r>
            <a:r>
              <a:rPr lang="pt-BR" sz="1800" dirty="0" err="1"/>
              <a:t>IDNs</a:t>
            </a:r>
            <a:endParaRPr lang="pt-BR" sz="1800" dirty="0"/>
          </a:p>
          <a:p>
            <a:pPr marL="274320" indent="-182880">
              <a:spcBef>
                <a:spcPts val="0"/>
              </a:spcBef>
            </a:pPr>
            <a:r>
              <a:rPr lang="pt-BR" sz="1800" dirty="0"/>
              <a:t>Promova capacitação, compartilhamento de informações e a troca de práticas recomendadas entre todas as partes interessadas para a implementação de </a:t>
            </a:r>
            <a:r>
              <a:rPr lang="pt-BR" sz="1800" dirty="0" err="1"/>
              <a:t>IDNs</a:t>
            </a:r>
            <a:endParaRPr lang="pt-BR" sz="1800" dirty="0"/>
          </a:p>
          <a:p>
            <a:pPr marL="274320" indent="-182880">
              <a:spcBef>
                <a:spcPts val="0"/>
              </a:spcBef>
            </a:pPr>
            <a:r>
              <a:rPr lang="pt-BR" sz="1800" dirty="0"/>
              <a:t>Considere como incentivar a adoção da Aceitação Universal no que diz respeito a </a:t>
            </a:r>
            <a:r>
              <a:rPr lang="pt-BR" sz="1800" dirty="0" err="1"/>
              <a:t>IDNs</a:t>
            </a:r>
            <a:r>
              <a:rPr lang="pt-BR" sz="1800" dirty="0"/>
              <a:t> </a:t>
            </a:r>
          </a:p>
          <a:p>
            <a:pPr marL="274320" indent="-182880">
              <a:spcBef>
                <a:spcPts val="0"/>
              </a:spcBef>
            </a:pPr>
            <a:endParaRPr lang="en-US" sz="1800" dirty="0"/>
          </a:p>
          <a:p>
            <a:pPr marL="91440" lvl="0" indent="0" algn="l" rtl="0">
              <a:spcBef>
                <a:spcPts val="0"/>
              </a:spcBef>
              <a:spcAft>
                <a:spcPts val="0"/>
              </a:spcAft>
              <a:buClr>
                <a:schemeClr val="accent3"/>
              </a:buClr>
              <a:buSzPts val="1700"/>
              <a:buNone/>
            </a:pPr>
            <a:r>
              <a:rPr lang="pt-BR" sz="1800" dirty="0"/>
              <a:t>Dar suporte à UA pode ajudar governos e grupos responsáveis pela elaboração de políticas a alcançar seus cidadãos </a:t>
            </a:r>
          </a:p>
          <a:p>
            <a:pPr marL="274320" lvl="0" indent="-182880" algn="l" rtl="0">
              <a:spcBef>
                <a:spcPts val="0"/>
              </a:spcBef>
              <a:spcAft>
                <a:spcPts val="0"/>
              </a:spcAft>
              <a:buClr>
                <a:schemeClr val="accent3"/>
              </a:buClr>
              <a:buSzPts val="1700"/>
              <a:buFont typeface="Merriweather Sans"/>
              <a:buChar char="*"/>
            </a:pPr>
            <a:r>
              <a:rPr lang="pt-BR" sz="1800" dirty="0"/>
              <a:t>Avalie a possibilidade de incluir </a:t>
            </a:r>
            <a:r>
              <a:rPr lang="pt-BR" sz="1800" u="sng" dirty="0">
                <a:solidFill>
                  <a:schemeClr val="hlink"/>
                </a:solidFill>
                <a:hlinkClick r:id="rId5"/>
              </a:rPr>
              <a:t>requisitos de UA</a:t>
            </a:r>
            <a:r>
              <a:rPr lang="pt-BR" sz="1800" dirty="0"/>
              <a:t> em licitações governamentais</a:t>
            </a:r>
          </a:p>
          <a:p>
            <a:pPr marL="274320" lvl="0" indent="-182880" algn="l" rtl="0">
              <a:spcBef>
                <a:spcPts val="400"/>
              </a:spcBef>
              <a:spcAft>
                <a:spcPts val="0"/>
              </a:spcAft>
              <a:buClr>
                <a:schemeClr val="accent3"/>
              </a:buClr>
              <a:buSzPts val="1700"/>
              <a:buFont typeface="Merriweather Sans"/>
              <a:buChar char="*"/>
            </a:pPr>
            <a:r>
              <a:rPr lang="pt-BR" sz="1800" dirty="0"/>
              <a:t>Converse com departamentos governamentais envolvidos em serviços governamentais eletrônicos para cidadãos e peça-os para incorporar práticas da UA para fornecer inclusão digital</a:t>
            </a:r>
          </a:p>
          <a:p>
            <a:pPr marL="274320" lvl="0" indent="-182880" algn="l" rtl="0">
              <a:spcBef>
                <a:spcPts val="400"/>
              </a:spcBef>
              <a:spcAft>
                <a:spcPts val="0"/>
              </a:spcAft>
              <a:buClr>
                <a:schemeClr val="accent3"/>
              </a:buClr>
              <a:buSzPts val="1700"/>
              <a:buFont typeface="Merriweather Sans"/>
              <a:buChar char="*"/>
            </a:pPr>
            <a:r>
              <a:rPr lang="pt-BR" sz="1800" dirty="0"/>
              <a:t>Coordene-se com seus gerentes nacionais de </a:t>
            </a:r>
            <a:r>
              <a:rPr lang="pt-BR" sz="1800" dirty="0" err="1"/>
              <a:t>gTLDs</a:t>
            </a:r>
            <a:r>
              <a:rPr lang="pt-BR" sz="1800" dirty="0"/>
              <a:t> e representantes do GAC (Comitê Consultivo para Assuntos Governamentais) na ICANN para participar e fortalecer ações relacionadas à UA</a:t>
            </a:r>
          </a:p>
          <a:p>
            <a:pPr marL="274320" lvl="0" indent="-182880" algn="l" rtl="0">
              <a:spcBef>
                <a:spcPts val="400"/>
              </a:spcBef>
              <a:spcAft>
                <a:spcPts val="0"/>
              </a:spcAft>
              <a:buClr>
                <a:schemeClr val="accent3"/>
              </a:buClr>
              <a:buSzPts val="1700"/>
              <a:buFont typeface="Merriweather Sans"/>
              <a:buChar char="*"/>
            </a:pPr>
            <a:endParaRPr lang="en-US" sz="1800" dirty="0"/>
          </a:p>
          <a:p>
            <a:pPr marL="274320" lvl="0" indent="-182880" algn="l" rtl="0">
              <a:spcBef>
                <a:spcPts val="400"/>
              </a:spcBef>
              <a:spcAft>
                <a:spcPts val="0"/>
              </a:spcAft>
              <a:buClr>
                <a:schemeClr val="accent3"/>
              </a:buClr>
              <a:buSzPts val="1700"/>
              <a:buFont typeface="Merriweather Sans"/>
              <a:buChar char="*"/>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t>Qual é a sua função: sociedade civil</a:t>
            </a:r>
          </a:p>
        </p:txBody>
      </p:sp>
      <p:sp>
        <p:nvSpPr>
          <p:cNvPr id="377" name="Google Shape;377;p28"/>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pt-BR" sz="1800"/>
              <a:t>Incentive sua comunidade a participar de eventos locais e regionais relacionados à UA; ajude a coordenar e promovê-los</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pt-BR" sz="1800"/>
              <a:t>Prepare seus próprios sistemas para a UA a fim de ampliar a inclusão digital</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pt-BR" sz="1800"/>
              <a:t>Promova pesquisas sobre inclusão e acesso que reforcem os princípios da UA</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pt-BR" sz="1800"/>
              <a:t>Divulgue informações sobre a UA para organizações e empresas parceiras de modo que atualizem os sistemas para os atuais padrões mundiais de inclusão</a:t>
            </a:r>
          </a:p>
          <a:p>
            <a:pPr marL="274320" lvl="0" indent="-182880" algn="l" rtl="0">
              <a:spcBef>
                <a:spcPts val="400"/>
              </a:spcBef>
              <a:spcAft>
                <a:spcPts val="0"/>
              </a:spcAft>
              <a:buClr>
                <a:schemeClr val="accent3"/>
              </a:buClr>
              <a:buSzPts val="1700"/>
              <a:buFont typeface="Merriweather Sans"/>
              <a:buChar char="*"/>
            </a:pPr>
            <a:endParaRPr lang="en-US" sz="1800" dirty="0"/>
          </a:p>
          <a:p>
            <a:pPr marL="274320" lvl="0" indent="-182880" algn="l" rtl="0">
              <a:spcBef>
                <a:spcPts val="400"/>
              </a:spcBef>
              <a:spcAft>
                <a:spcPts val="0"/>
              </a:spcAft>
              <a:buClr>
                <a:schemeClr val="accent3"/>
              </a:buClr>
              <a:buSzPts val="1700"/>
              <a:buFont typeface="Merriweather Sans"/>
              <a:buChar char="*"/>
            </a:pPr>
            <a:endParaRPr lang="en-US"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t>Qual é a sua função: comunidade acadêmica</a:t>
            </a:r>
          </a:p>
        </p:txBody>
      </p:sp>
      <p:sp>
        <p:nvSpPr>
          <p:cNvPr id="383" name="Google Shape;383;p29"/>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pt-BR" sz="1800"/>
              <a:t>Faça upgrade dos sistemas de e-mail para dar suporte à EAI</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pt-BR" sz="1800"/>
              <a:t>Atualize as grades curriculares de TI para incluir o ensino e a aprendizagem da UA e conceitos relacionados à internacionalização de software</a:t>
            </a:r>
          </a:p>
          <a:p>
            <a:pPr marL="731520" lvl="1" indent="-182880">
              <a:spcBef>
                <a:spcPts val="400"/>
              </a:spcBef>
              <a:buSzPts val="1700"/>
            </a:pPr>
            <a:r>
              <a:rPr lang="pt-BR"/>
              <a:t>Consulte as </a:t>
            </a:r>
            <a:r>
              <a:rPr lang="pt-BR">
                <a:hlinkClick r:id="rId3"/>
              </a:rPr>
              <a:t>diretrizes preliminares e materiais detalhados</a:t>
            </a:r>
            <a:r>
              <a:rPr lang="pt-BR"/>
              <a:t> para integrar conceitos sobre IDNs e UA na grade curricular de TI</a:t>
            </a:r>
          </a:p>
          <a:p>
            <a:pPr marL="731520" lvl="1" indent="-182880">
              <a:spcBef>
                <a:spcPts val="400"/>
              </a:spcBef>
              <a:buSzPts val="1700"/>
            </a:pPr>
            <a:endParaRPr sz="1800" dirty="0"/>
          </a:p>
          <a:p>
            <a:pPr marL="274320" lvl="0" indent="-182880" algn="l" rtl="0">
              <a:spcBef>
                <a:spcPts val="400"/>
              </a:spcBef>
              <a:spcAft>
                <a:spcPts val="0"/>
              </a:spcAft>
              <a:buClr>
                <a:schemeClr val="accent3"/>
              </a:buClr>
              <a:buSzPts val="1700"/>
              <a:buFont typeface="Merriweather Sans"/>
              <a:buChar char="*"/>
            </a:pPr>
            <a:r>
              <a:rPr lang="pt-BR" sz="1800"/>
              <a:t>Treine professores e alunos para adotarem práticas de UA no desenvolvimento de software</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pt-BR" sz="1800"/>
              <a:t>Divulgue informações sobre problemas e soluções relacionados à UA na comunidade técnica local</a:t>
            </a:r>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0"/>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t>Qual é a sua função: comunidade técnica</a:t>
            </a:r>
          </a:p>
        </p:txBody>
      </p:sp>
      <p:sp>
        <p:nvSpPr>
          <p:cNvPr id="389" name="Google Shape;389;p30"/>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pt-BR" sz="1800"/>
              <a:t>Realize treinamentos e atividades educacionais para ajudar os desenvolvedores de software e gerentes de projetos a lidar com problemas relacionados à UA</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pt-BR" sz="1800"/>
              <a:t>Teste e solucione problemas relacionados à UA em seus próprios produtos e serviços</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pt-BR" sz="1800"/>
              <a:t>Informe erros relacionados à UA em outros produtos e serviços</a:t>
            </a:r>
          </a:p>
          <a:p>
            <a:pPr marL="274320" lvl="0" indent="-74930" algn="l" rtl="0">
              <a:spcBef>
                <a:spcPts val="400"/>
              </a:spcBef>
              <a:spcAft>
                <a:spcPts val="0"/>
              </a:spcAft>
              <a:buClr>
                <a:schemeClr val="accent3"/>
              </a:buClr>
              <a:buSzPts val="1700"/>
              <a:buFont typeface="Merriweather Sans"/>
              <a:buNone/>
            </a:pPr>
            <a:endParaRPr sz="1800" dirty="0"/>
          </a:p>
          <a:p>
            <a:pPr marL="91440" lvl="0" indent="0" algn="l" rtl="0">
              <a:spcBef>
                <a:spcPts val="400"/>
              </a:spcBef>
              <a:spcAft>
                <a:spcPts val="0"/>
              </a:spcAft>
              <a:buSzPts val="1700"/>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t>Qual é a sua função: setor do DNS</a:t>
            </a:r>
          </a:p>
        </p:txBody>
      </p:sp>
      <p:sp>
        <p:nvSpPr>
          <p:cNvPr id="395" name="Google Shape;395;p31"/>
          <p:cNvSpPr txBox="1">
            <a:spLocks noGrp="1"/>
          </p:cNvSpPr>
          <p:nvPr>
            <p:ph type="body" idx="1"/>
          </p:nvPr>
        </p:nvSpPr>
        <p:spPr>
          <a:xfrm>
            <a:off x="320041" y="1034206"/>
            <a:ext cx="8450746" cy="5082114"/>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pt-BR" sz="1800" dirty="0"/>
              <a:t>Avalie lacunas relacionadas à UA em sistemas voltados aos clientes</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pt-BR" sz="1800" dirty="0"/>
              <a:t>Faça upgrade dos sistemas voltados aos clientes para dar suporte à UA</a:t>
            </a:r>
          </a:p>
          <a:p>
            <a:pPr marL="731520" lvl="1" indent="-182880">
              <a:spcBef>
                <a:spcPts val="400"/>
              </a:spcBef>
              <a:buSzPts val="1700"/>
            </a:pPr>
            <a:r>
              <a:rPr lang="pt-BR" dirty="0"/>
              <a:t>Para registros e registradores, o </a:t>
            </a:r>
            <a:r>
              <a:rPr lang="pt-BR" u="sng" dirty="0">
                <a:solidFill>
                  <a:schemeClr val="hlink"/>
                </a:solidFill>
                <a:hlinkClick r:id="rId3"/>
              </a:rPr>
              <a:t>Roteiro da UA para sistemas de registradores e registros de nomes de domínio</a:t>
            </a:r>
            <a:r>
              <a:rPr lang="pt-BR" dirty="0"/>
              <a:t> está disponível como um guia</a:t>
            </a:r>
          </a:p>
          <a:p>
            <a:pPr marL="731520" lvl="1" indent="-182880">
              <a:spcBef>
                <a:spcPts val="400"/>
              </a:spcBef>
              <a:buSzPts val="1700"/>
            </a:pPr>
            <a:r>
              <a:rPr lang="pt-BR" dirty="0"/>
              <a:t>Materiais de treinamento disponíveis para provedores de hospedagem e provedores de serviços de Internet</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pt-BR" sz="1800" dirty="0"/>
              <a:t>Divulgue informações sobre a UA para partes interessadas do setor e incentive-as a fazer upgrade de seus próprios sistemas também</a:t>
            </a:r>
          </a:p>
          <a:p>
            <a:pPr marL="274320" lvl="0" indent="-182880" algn="l" rtl="0">
              <a:spcBef>
                <a:spcPts val="400"/>
              </a:spcBef>
              <a:spcAft>
                <a:spcPts val="0"/>
              </a:spcAft>
              <a:buClr>
                <a:schemeClr val="accent3"/>
              </a:buClr>
              <a:buSzPts val="1700"/>
              <a:buFont typeface="Merriweather Sans"/>
              <a:buChar char="*"/>
            </a:pPr>
            <a:endParaRPr lang="en-US" sz="1800" dirty="0"/>
          </a:p>
          <a:p>
            <a:pPr marL="274320" lvl="0" indent="-182880" algn="l" rtl="0">
              <a:spcBef>
                <a:spcPts val="400"/>
              </a:spcBef>
              <a:spcAft>
                <a:spcPts val="0"/>
              </a:spcAft>
              <a:buClr>
                <a:schemeClr val="accent3"/>
              </a:buClr>
              <a:buSzPts val="1700"/>
              <a:buFont typeface="Merriweather Sans"/>
              <a:buChar char="*"/>
            </a:pPr>
            <a:r>
              <a:rPr lang="pt-BR" sz="1800" dirty="0"/>
              <a:t>Certifique-se de que os </a:t>
            </a:r>
            <a:r>
              <a:rPr lang="pt-BR" sz="1800" dirty="0" err="1"/>
              <a:t>registrantes</a:t>
            </a:r>
            <a:r>
              <a:rPr lang="pt-BR" sz="1800" dirty="0"/>
              <a:t> tenham serviços disponíveis para todas as etapas necessárias, como o registro de nomes de domínio, a hospedagem de sites e a criação e gestão de caixas de correio usando o nome de domínio </a:t>
            </a:r>
          </a:p>
          <a:p>
            <a:pPr marL="731520" lvl="1" indent="-182880">
              <a:spcBef>
                <a:spcPts val="400"/>
              </a:spcBef>
              <a:buSzPts val="1700"/>
            </a:pPr>
            <a:r>
              <a:rPr lang="pt-BR" dirty="0"/>
              <a:t>Se um </a:t>
            </a:r>
            <a:r>
              <a:rPr lang="pt-BR" dirty="0" err="1"/>
              <a:t>registrante</a:t>
            </a:r>
            <a:r>
              <a:rPr lang="pt-BR" dirty="0"/>
              <a:t> puder registrar um nome de domínio, mas não conseguir hospedá-lo, isso impedirá a adoção</a:t>
            </a:r>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2"/>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t>Qual é a sua função: registrante/titular de domínio</a:t>
            </a:r>
          </a:p>
        </p:txBody>
      </p:sp>
      <p:sp>
        <p:nvSpPr>
          <p:cNvPr id="401" name="Google Shape;401;p32"/>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pt-BR" sz="1800"/>
              <a:t>Verifique com o ISP (Provedor de Serviço de Internet) que hospeda seu site e e-mail se os serviços dele têm suporte para a UA</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pt-BR" sz="1800"/>
              <a:t>Confirme com seu administrador de site e e-mail se o seu site e e-mail têm suporte para a UA Caso contrário, considere a possibilidade de atualizá-los de modo a dar suporte para a UA</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pt-BR" sz="1800"/>
              <a:t>Divulgação informações sobre a UA para seu ISP, desenvolvedores da web e administradores de e-mail e peça que atualizem seus sistemas para dar suporte à UA. </a:t>
            </a:r>
            <a:r>
              <a:rPr lang="pt-BR" sz="1800" b="0" i="0">
                <a:solidFill>
                  <a:srgbClr val="000000"/>
                </a:solidFill>
              </a:rPr>
              <a:t>Consulte o </a:t>
            </a:r>
            <a:r>
              <a:rPr lang="pt-BR" sz="1800" u="sng">
                <a:solidFill>
                  <a:schemeClr val="hlink"/>
                </a:solidFill>
                <a:hlinkClick r:id="rId3">
                  <a:extLst>
                    <a:ext uri="{A12FA001-AC4F-418D-AE19-62706E023703}">
                      <ahyp:hlinkClr xmlns:ahyp="http://schemas.microsoft.com/office/drawing/2018/hyperlinkcolor" val="tx"/>
                    </a:ext>
                  </a:extLst>
                </a:hlinkClick>
              </a:rPr>
              <a:t>Relatório de Preparação para a UA do AF23</a:t>
            </a:r>
            <a:r>
              <a:rPr lang="pt-BR" sz="1800" b="0" i="0">
                <a:solidFill>
                  <a:srgbClr val="000000"/>
                </a:solidFill>
              </a:rPr>
              <a:t> </a:t>
            </a:r>
            <a:r>
              <a:rPr lang="pt-BR" sz="1800"/>
              <a:t>para saber mais. </a:t>
            </a:r>
            <a:r>
              <a:rPr lang="pt-BR" sz="1800" b="0" i="0">
                <a:solidFill>
                  <a:srgbClr val="000000"/>
                </a:solidFill>
              </a:rPr>
              <a:t>Se quiser, use o modelo de </a:t>
            </a:r>
            <a:r>
              <a:rPr lang="pt-BR" sz="1800" u="sng">
                <a:solidFill>
                  <a:schemeClr val="hlink"/>
                </a:solidFill>
                <a:hlinkClick r:id="rId4">
                  <a:extLst>
                    <a:ext uri="{A12FA001-AC4F-418D-AE19-62706E023703}">
                      <ahyp:hlinkClr xmlns:ahyp="http://schemas.microsoft.com/office/drawing/2018/hyperlinkcolor" val="tx"/>
                    </a:ext>
                  </a:extLst>
                </a:hlinkClick>
              </a:rPr>
              <a:t>carta</a:t>
            </a:r>
            <a:r>
              <a:rPr lang="pt-BR" sz="1800" b="0" i="0">
                <a:solidFill>
                  <a:srgbClr val="000000"/>
                </a:solidFill>
              </a:rPr>
              <a:t> ou </a:t>
            </a:r>
            <a:r>
              <a:rPr lang="pt-BR" sz="1800" u="sng">
                <a:solidFill>
                  <a:schemeClr val="hlink"/>
                </a:solidFill>
                <a:hlinkClick r:id="rId5">
                  <a:extLst>
                    <a:ext uri="{A12FA001-AC4F-418D-AE19-62706E023703}">
                      <ahyp:hlinkClr xmlns:ahyp="http://schemas.microsoft.com/office/drawing/2018/hyperlinkcolor" val="tx"/>
                    </a:ext>
                  </a:extLst>
                </a:hlinkClick>
              </a:rPr>
              <a:t>registre o problema</a:t>
            </a:r>
          </a:p>
          <a:p>
            <a:pPr marL="91440" lvl="0" indent="0" algn="l" rtl="0">
              <a:spcBef>
                <a:spcPts val="400"/>
              </a:spcBef>
              <a:spcAft>
                <a:spcPts val="0"/>
              </a:spcAft>
              <a:buSzPts val="1700"/>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3"/>
          <p:cNvSpPr txBox="1">
            <a:spLocks noGrp="1"/>
          </p:cNvSpPr>
          <p:nvPr>
            <p:ph type="title"/>
          </p:nvPr>
        </p:nvSpPr>
        <p:spPr>
          <a:xfrm>
            <a:off x="320041" y="275167"/>
            <a:ext cx="8823959"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pt-BR" sz="2800"/>
              <a:t>Iniciativas em andamento na ICANN</a:t>
            </a:r>
          </a:p>
        </p:txBody>
      </p:sp>
      <p:grpSp>
        <p:nvGrpSpPr>
          <p:cNvPr id="407" name="Google Shape;407;p33"/>
          <p:cNvGrpSpPr/>
          <p:nvPr/>
        </p:nvGrpSpPr>
        <p:grpSpPr>
          <a:xfrm>
            <a:off x="620237" y="1078140"/>
            <a:ext cx="7903524" cy="4572000"/>
            <a:chOff x="1906" y="0"/>
            <a:chExt cx="7903524" cy="4572000"/>
          </a:xfrm>
        </p:grpSpPr>
        <p:sp>
          <p:nvSpPr>
            <p:cNvPr id="408" name="Google Shape;408;p33"/>
            <p:cNvSpPr/>
            <p:nvPr/>
          </p:nvSpPr>
          <p:spPr>
            <a:xfrm>
              <a:off x="1906"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3"/>
            <p:cNvSpPr txBox="1"/>
            <p:nvPr/>
          </p:nvSpPr>
          <p:spPr>
            <a:xfrm>
              <a:off x="1906" y="0"/>
              <a:ext cx="1870656" cy="137160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accent2"/>
                </a:buClr>
                <a:buSzPts val="3600"/>
                <a:buFont typeface="Open Sans"/>
                <a:buNone/>
              </a:pPr>
              <a:r>
                <a:rPr lang="pt-BR" sz="3600" b="1">
                  <a:solidFill>
                    <a:schemeClr val="accent2"/>
                  </a:solidFill>
                  <a:latin typeface="Open Sans"/>
                  <a:ea typeface="Open Sans"/>
                  <a:cs typeface="Open Sans"/>
                  <a:sym typeface="Open Sans"/>
                </a:rPr>
                <a:t>UA</a:t>
              </a:r>
            </a:p>
          </p:txBody>
        </p:sp>
        <p:sp>
          <p:nvSpPr>
            <p:cNvPr id="410" name="Google Shape;410;p33"/>
            <p:cNvSpPr/>
            <p:nvPr/>
          </p:nvSpPr>
          <p:spPr>
            <a:xfrm>
              <a:off x="188972"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3"/>
            <p:cNvSpPr txBox="1"/>
            <p:nvPr/>
          </p:nvSpPr>
          <p:spPr>
            <a:xfrm>
              <a:off x="229347"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pt-BR" sz="1400" b="0" i="0" u="none">
                  <a:solidFill>
                    <a:schemeClr val="lt1"/>
                  </a:solidFill>
                  <a:latin typeface="Open Sans"/>
                  <a:ea typeface="Open Sans"/>
                  <a:cs typeface="Open Sans"/>
                  <a:sym typeface="Open Sans"/>
                </a:rPr>
                <a:t>Atualizando seus próprios sistemas e software para aceitar todos os nomes de domínio válidos</a:t>
              </a:r>
            </a:p>
          </p:txBody>
        </p:sp>
        <p:sp>
          <p:nvSpPr>
            <p:cNvPr id="412" name="Google Shape;412;p33"/>
            <p:cNvSpPr/>
            <p:nvPr/>
          </p:nvSpPr>
          <p:spPr>
            <a:xfrm>
              <a:off x="188972"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3"/>
            <p:cNvSpPr txBox="1"/>
            <p:nvPr/>
          </p:nvSpPr>
          <p:spPr>
            <a:xfrm>
              <a:off x="229347" y="3003915"/>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pt-BR" sz="1400" b="0" i="0" u="none">
                  <a:solidFill>
                    <a:schemeClr val="lt1"/>
                  </a:solidFill>
                  <a:latin typeface="Open Sans"/>
                  <a:ea typeface="Open Sans"/>
                  <a:cs typeface="Open Sans"/>
                  <a:sym typeface="Open Sans"/>
                </a:rPr>
                <a:t>Ajudando a comunidade a melhorar o conhecimento e a capacitação</a:t>
              </a:r>
            </a:p>
          </p:txBody>
        </p:sp>
        <p:sp>
          <p:nvSpPr>
            <p:cNvPr id="414" name="Google Shape;414;p33"/>
            <p:cNvSpPr/>
            <p:nvPr/>
          </p:nvSpPr>
          <p:spPr>
            <a:xfrm>
              <a:off x="2012862"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3"/>
            <p:cNvSpPr txBox="1"/>
            <p:nvPr/>
          </p:nvSpPr>
          <p:spPr>
            <a:xfrm>
              <a:off x="2012862" y="0"/>
              <a:ext cx="1870656" cy="137160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accent2"/>
                </a:buClr>
                <a:buSzPts val="3600"/>
                <a:buFont typeface="Open Sans"/>
                <a:buNone/>
              </a:pPr>
              <a:r>
                <a:rPr lang="pt-BR" sz="3600" b="1">
                  <a:solidFill>
                    <a:schemeClr val="accent2"/>
                  </a:solidFill>
                  <a:latin typeface="Open Sans"/>
                  <a:ea typeface="Open Sans"/>
                  <a:cs typeface="Open Sans"/>
                  <a:sym typeface="Open Sans"/>
                </a:rPr>
                <a:t>ccTLDs</a:t>
              </a:r>
            </a:p>
          </p:txBody>
        </p:sp>
        <p:sp>
          <p:nvSpPr>
            <p:cNvPr id="416" name="Google Shape;416;p33"/>
            <p:cNvSpPr/>
            <p:nvPr/>
          </p:nvSpPr>
          <p:spPr>
            <a:xfrm>
              <a:off x="2199928"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3"/>
            <p:cNvSpPr txBox="1"/>
            <p:nvPr/>
          </p:nvSpPr>
          <p:spPr>
            <a:xfrm>
              <a:off x="2240303"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pt-BR" sz="1400" b="0" i="0" u="none">
                  <a:solidFill>
                    <a:schemeClr val="lt1"/>
                  </a:solidFill>
                  <a:latin typeface="Open Sans"/>
                  <a:ea typeface="Open Sans"/>
                  <a:cs typeface="Open Sans"/>
                  <a:sym typeface="Open Sans"/>
                </a:rPr>
                <a:t>Tramitação rápida de ccTLDs de IDNs disponível</a:t>
              </a:r>
            </a:p>
          </p:txBody>
        </p:sp>
        <p:sp>
          <p:nvSpPr>
            <p:cNvPr id="418" name="Google Shape;418;p33"/>
            <p:cNvSpPr/>
            <p:nvPr/>
          </p:nvSpPr>
          <p:spPr>
            <a:xfrm>
              <a:off x="2199928"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3"/>
            <p:cNvSpPr txBox="1"/>
            <p:nvPr/>
          </p:nvSpPr>
          <p:spPr>
            <a:xfrm>
              <a:off x="2240303" y="3003915"/>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pt-BR" sz="1400" b="0" i="0" u="none">
                  <a:solidFill>
                    <a:schemeClr val="lt1"/>
                  </a:solidFill>
                  <a:latin typeface="Open Sans"/>
                  <a:ea typeface="Open Sans"/>
                  <a:cs typeface="Open Sans"/>
                  <a:sym typeface="Open Sans"/>
                </a:rPr>
                <a:t>Políticas e processos ampliados em andamento</a:t>
              </a:r>
            </a:p>
          </p:txBody>
        </p:sp>
        <p:sp>
          <p:nvSpPr>
            <p:cNvPr id="420" name="Google Shape;420;p33"/>
            <p:cNvSpPr/>
            <p:nvPr/>
          </p:nvSpPr>
          <p:spPr>
            <a:xfrm>
              <a:off x="4023818"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txBox="1"/>
            <p:nvPr/>
          </p:nvSpPr>
          <p:spPr>
            <a:xfrm>
              <a:off x="4023818" y="0"/>
              <a:ext cx="1870656" cy="137160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accent2"/>
                </a:buClr>
                <a:buSzPts val="3600"/>
                <a:buFont typeface="Open Sans"/>
                <a:buNone/>
              </a:pPr>
              <a:r>
                <a:rPr lang="pt-BR" sz="3600" b="1">
                  <a:solidFill>
                    <a:schemeClr val="accent2"/>
                  </a:solidFill>
                  <a:latin typeface="Open Sans"/>
                  <a:ea typeface="Open Sans"/>
                  <a:cs typeface="Open Sans"/>
                  <a:sym typeface="Open Sans"/>
                </a:rPr>
                <a:t>gTLDs</a:t>
              </a:r>
            </a:p>
          </p:txBody>
        </p:sp>
        <p:sp>
          <p:nvSpPr>
            <p:cNvPr id="422" name="Google Shape;422;p33"/>
            <p:cNvSpPr/>
            <p:nvPr/>
          </p:nvSpPr>
          <p:spPr>
            <a:xfrm>
              <a:off x="4210884"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3"/>
            <p:cNvSpPr txBox="1"/>
            <p:nvPr/>
          </p:nvSpPr>
          <p:spPr>
            <a:xfrm>
              <a:off x="4251259"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pt-BR" sz="1400">
                  <a:solidFill>
                    <a:schemeClr val="lt1"/>
                  </a:solidFill>
                  <a:latin typeface="Open Sans"/>
                  <a:ea typeface="Open Sans"/>
                  <a:cs typeface="Open Sans"/>
                  <a:sym typeface="Open Sans"/>
                </a:rPr>
                <a:t>Os primeiros gTLDs de IDNs foram delegados na rodada de solicitações de 2012</a:t>
              </a:r>
            </a:p>
          </p:txBody>
        </p:sp>
        <p:sp>
          <p:nvSpPr>
            <p:cNvPr id="424" name="Google Shape;424;p33"/>
            <p:cNvSpPr/>
            <p:nvPr/>
          </p:nvSpPr>
          <p:spPr>
            <a:xfrm>
              <a:off x="4210884"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txBox="1"/>
            <p:nvPr/>
          </p:nvSpPr>
          <p:spPr>
            <a:xfrm>
              <a:off x="4251259" y="3003915"/>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pt-BR" sz="1400" b="0" i="0" u="none">
                  <a:solidFill>
                    <a:schemeClr val="lt1"/>
                  </a:solidFill>
                  <a:latin typeface="Open Sans"/>
                  <a:ea typeface="Open Sans"/>
                  <a:cs typeface="Open Sans"/>
                  <a:sym typeface="Open Sans"/>
                </a:rPr>
                <a:t>Próxima rodada de solicitações de gTLDs em andamento</a:t>
              </a:r>
            </a:p>
          </p:txBody>
        </p:sp>
        <p:sp>
          <p:nvSpPr>
            <p:cNvPr id="426" name="Google Shape;426;p33"/>
            <p:cNvSpPr/>
            <p:nvPr/>
          </p:nvSpPr>
          <p:spPr>
            <a:xfrm>
              <a:off x="6034774"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3"/>
            <p:cNvSpPr txBox="1"/>
            <p:nvPr/>
          </p:nvSpPr>
          <p:spPr>
            <a:xfrm>
              <a:off x="6034774" y="0"/>
              <a:ext cx="1870656" cy="137160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accent2"/>
                </a:buClr>
                <a:buSzPts val="3600"/>
                <a:buFont typeface="Open Sans"/>
                <a:buNone/>
              </a:pPr>
              <a:r>
                <a:rPr lang="pt-BR" sz="3600" b="1">
                  <a:solidFill>
                    <a:schemeClr val="accent2"/>
                  </a:solidFill>
                  <a:latin typeface="Open Sans"/>
                  <a:ea typeface="Open Sans"/>
                  <a:cs typeface="Open Sans"/>
                  <a:sym typeface="Open Sans"/>
                </a:rPr>
                <a:t>LGR</a:t>
              </a:r>
            </a:p>
          </p:txBody>
        </p:sp>
        <p:sp>
          <p:nvSpPr>
            <p:cNvPr id="428" name="Google Shape;428;p33"/>
            <p:cNvSpPr/>
            <p:nvPr/>
          </p:nvSpPr>
          <p:spPr>
            <a:xfrm>
              <a:off x="6221840"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txBox="1"/>
            <p:nvPr/>
          </p:nvSpPr>
          <p:spPr>
            <a:xfrm>
              <a:off x="6262215"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pt-BR" sz="1400">
                  <a:solidFill>
                    <a:schemeClr val="lt1"/>
                  </a:solidFill>
                  <a:latin typeface="Open Sans"/>
                  <a:ea typeface="Open Sans"/>
                  <a:cs typeface="Open Sans"/>
                  <a:sym typeface="Open Sans"/>
                </a:rPr>
                <a:t>Desenvolvendo LGRs (Regras de Geração de Rótulos) seguras para várias escritas</a:t>
              </a:r>
            </a:p>
          </p:txBody>
        </p:sp>
        <p:sp>
          <p:nvSpPr>
            <p:cNvPr id="430" name="Google Shape;430;p33"/>
            <p:cNvSpPr/>
            <p:nvPr/>
          </p:nvSpPr>
          <p:spPr>
            <a:xfrm>
              <a:off x="6221840"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txBox="1"/>
            <p:nvPr/>
          </p:nvSpPr>
          <p:spPr>
            <a:xfrm>
              <a:off x="6262215" y="3003915"/>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pt-BR" sz="1400">
                  <a:solidFill>
                    <a:schemeClr val="lt1"/>
                  </a:solidFill>
                  <a:latin typeface="Open Sans"/>
                  <a:ea typeface="Open Sans"/>
                  <a:cs typeface="Open Sans"/>
                  <a:sym typeface="Open Sans"/>
                </a:rPr>
                <a:t>Desenvolvendo ferramentas para usar as LGRs</a:t>
              </a:r>
            </a:p>
          </p:txBody>
        </p:sp>
      </p:grpSp>
      <p:sp>
        <p:nvSpPr>
          <p:cNvPr id="432" name="Google Shape;432;p33"/>
          <p:cNvSpPr txBox="1"/>
          <p:nvPr/>
        </p:nvSpPr>
        <p:spPr>
          <a:xfrm>
            <a:off x="618331" y="5917476"/>
            <a:ext cx="7672251" cy="464179"/>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rgbClr val="000000"/>
              </a:buClr>
              <a:buSzPct val="75000"/>
              <a:buFont typeface="Noto Sans Symbols"/>
              <a:buNone/>
            </a:pPr>
            <a:r>
              <a:rPr lang="pt-BR" sz="1800">
                <a:solidFill>
                  <a:srgbClr val="000000"/>
                </a:solidFill>
                <a:latin typeface="Open Sans"/>
                <a:ea typeface="Open Sans"/>
                <a:cs typeface="Open Sans"/>
                <a:sym typeface="Open Sans"/>
              </a:rPr>
              <a:t>Para saber mais, acesse </a:t>
            </a:r>
            <a:r>
              <a:rPr lang="pt-BR"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https://icann.org/idn</a:t>
            </a:r>
            <a:r>
              <a:rPr lang="pt-BR" sz="1800">
                <a:solidFill>
                  <a:srgbClr val="000000"/>
                </a:solidFill>
                <a:latin typeface="Open Sans"/>
                <a:ea typeface="Open Sans"/>
                <a:cs typeface="Open Sans"/>
                <a:sym typeface="Open Sans"/>
              </a:rPr>
              <a:t> e </a:t>
            </a:r>
            <a:r>
              <a:rPr lang="pt-BR" sz="18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https://icann.org/ua</a:t>
            </a:r>
            <a:r>
              <a:rPr lang="pt-BR" sz="1800">
                <a:solidFill>
                  <a:srgbClr val="000000"/>
                </a:solidFill>
                <a:latin typeface="Open Sans"/>
                <a:ea typeface="Open Sans"/>
                <a:cs typeface="Open Sans"/>
                <a:sym typeface="Open Sans"/>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2"/>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t>Programa de Novos gTLDs: próxima rodada</a:t>
            </a:r>
          </a:p>
        </p:txBody>
      </p:sp>
      <p:sp>
        <p:nvSpPr>
          <p:cNvPr id="401" name="Google Shape;401;p32"/>
          <p:cNvSpPr txBox="1">
            <a:spLocks noGrp="1"/>
          </p:cNvSpPr>
          <p:nvPr>
            <p:ph type="body" idx="1"/>
          </p:nvPr>
        </p:nvSpPr>
        <p:spPr>
          <a:xfrm>
            <a:off x="320675" y="1083366"/>
            <a:ext cx="8450746" cy="4855838"/>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pt-BR" sz="1800"/>
              <a:t>Novas oportunidades para obter um novo gTLD (Domínio Genérico de Primeiro Nível), incluindo IDNs (Nomes de Domínio Internacionalizados), estão surgindo.</a:t>
            </a:r>
          </a:p>
          <a:p>
            <a:pPr marL="274320" lvl="0" indent="-182880" algn="l" rtl="0">
              <a:spcBef>
                <a:spcPts val="0"/>
              </a:spcBef>
              <a:spcAft>
                <a:spcPts val="0"/>
              </a:spcAft>
              <a:buClr>
                <a:schemeClr val="accent3"/>
              </a:buClr>
              <a:buSzPts val="1700"/>
              <a:buFont typeface="Merriweather Sans"/>
              <a:buChar char="*"/>
            </a:pPr>
            <a:endParaRPr lang="en-US" sz="1800" dirty="0"/>
          </a:p>
          <a:p>
            <a:pPr marL="274320" lvl="0" indent="-182880" algn="l" rtl="0">
              <a:spcBef>
                <a:spcPts val="0"/>
              </a:spcBef>
              <a:spcAft>
                <a:spcPts val="0"/>
              </a:spcAft>
              <a:buClr>
                <a:schemeClr val="accent3"/>
              </a:buClr>
              <a:buSzPts val="1700"/>
              <a:buFont typeface="Merriweather Sans"/>
              <a:buChar char="*"/>
            </a:pPr>
            <a:r>
              <a:rPr lang="pt-BR" sz="1800"/>
              <a:t>A janela de solicitações da próxima rodada deverá ser aberta no segundo trimestre de 2026.</a:t>
            </a:r>
          </a:p>
          <a:p>
            <a:pPr marL="91440" lvl="0" indent="0" algn="l" rtl="0">
              <a:spcBef>
                <a:spcPts val="0"/>
              </a:spcBef>
              <a:spcAft>
                <a:spcPts val="0"/>
              </a:spcAft>
              <a:buClr>
                <a:schemeClr val="accent3"/>
              </a:buClr>
              <a:buSzPts val="1700"/>
              <a:buNone/>
            </a:pPr>
            <a:endParaRPr lang="en-US" sz="1800" dirty="0"/>
          </a:p>
          <a:p>
            <a:pPr marL="274320" lvl="0" indent="-182880" algn="l" rtl="0">
              <a:spcBef>
                <a:spcPts val="0"/>
              </a:spcBef>
              <a:spcAft>
                <a:spcPts val="0"/>
              </a:spcAft>
              <a:buClr>
                <a:schemeClr val="accent3"/>
              </a:buClr>
              <a:buSzPts val="1700"/>
              <a:buFont typeface="Merriweather Sans"/>
              <a:buChar char="*"/>
            </a:pPr>
            <a:r>
              <a:rPr lang="pt-BR" sz="1800"/>
              <a:t>A próxima expansão do DNS (Sistema de Nomes de Domínio) ajudará pessoas e organizações a administrarem sua presença e identidade na Internet.</a:t>
            </a:r>
          </a:p>
          <a:p>
            <a:pPr marL="91440" lvl="0" indent="0" algn="l" rtl="0">
              <a:spcBef>
                <a:spcPts val="0"/>
              </a:spcBef>
              <a:spcAft>
                <a:spcPts val="0"/>
              </a:spcAft>
              <a:buClr>
                <a:schemeClr val="accent3"/>
              </a:buClr>
              <a:buSzPts val="1700"/>
              <a:buNone/>
            </a:pPr>
            <a:endParaRPr lang="en-US" sz="1800" dirty="0"/>
          </a:p>
          <a:p>
            <a:pPr marL="274320" lvl="0" indent="-182880" algn="l" rtl="0">
              <a:spcBef>
                <a:spcPts val="0"/>
              </a:spcBef>
              <a:spcAft>
                <a:spcPts val="0"/>
              </a:spcAft>
              <a:buClr>
                <a:schemeClr val="accent3"/>
              </a:buClr>
              <a:buSzPts val="1700"/>
              <a:buFont typeface="Merriweather Sans"/>
              <a:buChar char="*"/>
            </a:pPr>
            <a:r>
              <a:rPr lang="pt-BR" sz="1800"/>
              <a:t> Nomes de domínio em diversos idiomas e escritas vão estimular o crescimento da inclusão digital on-line. </a:t>
            </a:r>
          </a:p>
          <a:p>
            <a:pPr marL="274320" lvl="0" indent="-182880" algn="l" rtl="0">
              <a:spcBef>
                <a:spcPts val="0"/>
              </a:spcBef>
              <a:spcAft>
                <a:spcPts val="0"/>
              </a:spcAft>
              <a:buClr>
                <a:schemeClr val="accent3"/>
              </a:buClr>
              <a:buSzPts val="1700"/>
              <a:buFont typeface="Merriweather Sans"/>
              <a:buChar char="*"/>
            </a:pPr>
            <a:endParaRPr lang="en-US" sz="1800" dirty="0"/>
          </a:p>
          <a:p>
            <a:pPr marL="274320" lvl="0" indent="-182880" algn="l" rtl="0">
              <a:spcBef>
                <a:spcPts val="0"/>
              </a:spcBef>
              <a:spcAft>
                <a:spcPts val="0"/>
              </a:spcAft>
              <a:buClr>
                <a:schemeClr val="accent3"/>
              </a:buClr>
              <a:buSzPts val="1700"/>
              <a:buFont typeface="Merriweather Sans"/>
              <a:buChar char="*"/>
            </a:pPr>
            <a:r>
              <a:rPr lang="pt-BR" sz="1800"/>
              <a:t> Um ASP (Programa de Apoio para Solicitantes) ajudará os solicitantes de regiões menos favorecidas e mercados emergentes.</a:t>
            </a:r>
          </a:p>
          <a:p>
            <a:pPr marL="731520" lvl="1" indent="-182880">
              <a:spcBef>
                <a:spcPts val="0"/>
              </a:spcBef>
            </a:pPr>
            <a:r>
              <a:rPr lang="pt-BR" sz="1600"/>
              <a:t>Inclui auxílio financeiro e não financeiro para solicitantes qualificados</a:t>
            </a:r>
          </a:p>
          <a:p>
            <a:pPr marL="274320" lvl="0" indent="-182880" algn="l" rtl="0">
              <a:spcBef>
                <a:spcPts val="0"/>
              </a:spcBef>
              <a:spcAft>
                <a:spcPts val="0"/>
              </a:spcAft>
              <a:buClr>
                <a:schemeClr val="accent3"/>
              </a:buClr>
              <a:buSzPts val="1700"/>
              <a:buFont typeface="Merriweather Sans"/>
              <a:buChar char="*"/>
            </a:pPr>
            <a:endParaRPr lang="en-US" sz="1800" dirty="0"/>
          </a:p>
          <a:p>
            <a:pPr marL="274320" lvl="0" indent="-182880" algn="l" rtl="0">
              <a:spcBef>
                <a:spcPts val="0"/>
              </a:spcBef>
              <a:spcAft>
                <a:spcPts val="0"/>
              </a:spcAft>
              <a:buClr>
                <a:schemeClr val="accent3"/>
              </a:buClr>
              <a:buSzPts val="1700"/>
              <a:buFont typeface="Merriweather Sans"/>
              <a:buChar char="*"/>
            </a:pPr>
            <a:r>
              <a:rPr lang="pt-BR" sz="1800"/>
              <a:t>Saiba mais: </a:t>
            </a:r>
            <a:r>
              <a:rPr lang="pt-BR" sz="1800">
                <a:hlinkClick r:id="rId3"/>
              </a:rPr>
              <a:t>https://newgtlds.icann.org/en/next-round</a:t>
            </a:r>
            <a:r>
              <a:rPr lang="pt-BR" sz="1800"/>
              <a:t> </a:t>
            </a:r>
          </a:p>
          <a:p>
            <a:pPr marL="274320" lvl="0" indent="-182880" algn="l" rtl="0">
              <a:spcBef>
                <a:spcPts val="0"/>
              </a:spcBef>
              <a:spcAft>
                <a:spcPts val="0"/>
              </a:spcAft>
              <a:buClr>
                <a:schemeClr val="accent3"/>
              </a:buClr>
              <a:buSzPts val="1700"/>
              <a:buFont typeface="Merriweather Sans"/>
              <a:buChar char="*"/>
            </a:pPr>
            <a:endParaRPr lang="en-US" sz="1800" dirty="0"/>
          </a:p>
          <a:p>
            <a:pPr marL="120650" indent="0" rtl="0" fontAlgn="base">
              <a:spcBef>
                <a:spcPts val="0"/>
              </a:spcBef>
              <a:spcAft>
                <a:spcPts val="0"/>
              </a:spcAft>
              <a:buNone/>
            </a:pPr>
            <a:br>
              <a:rPr lang="pt-BR" sz="1200" b="0"/>
            </a:br>
            <a:br>
              <a:rPr lang="pt-BR" sz="1400" b="0"/>
            </a:br>
            <a:br>
              <a:rPr lang="pt-BR" sz="1400"/>
            </a:br>
            <a:br>
              <a:rPr lang="pt-BR" sz="1600">
                <a:solidFill>
                  <a:schemeClr val="tx1"/>
                </a:solidFill>
              </a:rPr>
            </a:br>
            <a:endParaRPr lang="pt-BR" sz="1600">
              <a:solidFill>
                <a:schemeClr val="tx1"/>
              </a:solidFill>
            </a:endParaRPr>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extLst>
      <p:ext uri="{BB962C8B-B14F-4D97-AF65-F5344CB8AC3E}">
        <p14:creationId xmlns:p14="http://schemas.microsoft.com/office/powerpoint/2010/main" val="866464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pt-BR" sz="2800"/>
              <a:t>Colabore com a UA!</a:t>
            </a:r>
          </a:p>
        </p:txBody>
      </p:sp>
      <p:sp>
        <p:nvSpPr>
          <p:cNvPr id="438" name="Google Shape;438;p34"/>
          <p:cNvSpPr/>
          <p:nvPr/>
        </p:nvSpPr>
        <p:spPr>
          <a:xfrm>
            <a:off x="6317623" y="1541463"/>
            <a:ext cx="2826378" cy="2927839"/>
          </a:xfrm>
          <a:prstGeom prst="rect">
            <a:avLst/>
          </a:prstGeom>
          <a:solidFill>
            <a:schemeClr val="accent1"/>
          </a:solidFill>
          <a:ln>
            <a:noFill/>
          </a:ln>
        </p:spPr>
        <p:txBody>
          <a:bodyPr spcFirstLastPara="1" wrap="square" lIns="274300" tIns="45700" rIns="274300" bIns="45700" anchor="ctr" anchorCtr="0">
            <a:noAutofit/>
          </a:bodyPr>
          <a:lstStyle/>
          <a:p>
            <a:pPr marL="0" marR="0" lvl="0" indent="0" algn="l" rtl="0">
              <a:spcBef>
                <a:spcPts val="0"/>
              </a:spcBef>
              <a:spcAft>
                <a:spcPts val="0"/>
              </a:spcAft>
              <a:buNone/>
            </a:pPr>
            <a:r>
              <a:rPr lang="pt-BR" sz="1800">
                <a:solidFill>
                  <a:srgbClr val="3F3F3F"/>
                </a:solidFill>
                <a:latin typeface="Open Sans Light"/>
                <a:ea typeface="Open Sans Light"/>
                <a:cs typeface="Open Sans Light"/>
                <a:sym typeface="Open Sans Light"/>
              </a:rPr>
              <a:t>Informações e notícias recentes do Grupo de Gestão da Aceitação Universal: </a:t>
            </a:r>
            <a:r>
              <a:rPr lang="pt-BR" sz="1800">
                <a:solidFill>
                  <a:schemeClr val="accent6"/>
                </a:solidFill>
                <a:latin typeface="Open Sans"/>
                <a:ea typeface="Open Sans"/>
                <a:cs typeface="Open Sans"/>
                <a:sym typeface="Open Sans"/>
              </a:rPr>
              <a:t>www.uasg.tech </a:t>
            </a:r>
          </a:p>
        </p:txBody>
      </p:sp>
      <p:sp>
        <p:nvSpPr>
          <p:cNvPr id="439" name="Google Shape;439;p34"/>
          <p:cNvSpPr txBox="1"/>
          <p:nvPr/>
        </p:nvSpPr>
        <p:spPr>
          <a:xfrm>
            <a:off x="320675" y="1318687"/>
            <a:ext cx="5816654" cy="372628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pt-BR"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Para mais informações sobre a UA, envie um e-mail para </a:t>
            </a:r>
            <a:r>
              <a:rPr lang="pt-BR"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3">
                  <a:extLst>
                    <a:ext uri="{A12FA001-AC4F-418D-AE19-62706E023703}">
                      <ahyp:hlinkClr xmlns:ahyp="http://schemas.microsoft.com/office/drawing/2018/hyperlinkcolor" val="tx"/>
                    </a:ext>
                  </a:extLst>
                </a:hlinkClick>
              </a:rPr>
              <a:t>info@uasg.tech</a:t>
            </a:r>
            <a:r>
              <a:rPr lang="pt-BR"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ou </a:t>
            </a:r>
            <a:r>
              <a:rPr lang="pt-BR"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4">
                  <a:extLst>
                    <a:ext uri="{A12FA001-AC4F-418D-AE19-62706E023703}">
                      <ahyp:hlinkClr xmlns:ahyp="http://schemas.microsoft.com/office/drawing/2018/hyperlinkcolor" val="tx"/>
                    </a:ext>
                  </a:extLst>
                </a:hlinkClick>
              </a:rPr>
              <a:t>UAProgram@icann.org</a:t>
            </a:r>
            <a:r>
              <a:rPr lang="pt-BR"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t>
            </a:r>
          </a:p>
          <a:p>
            <a:pPr marL="342900" marR="0" lvl="0" indent="-342900" algn="l" rtl="0">
              <a:spcBef>
                <a:spcPts val="400"/>
              </a:spcBef>
              <a:spcAft>
                <a:spcPts val="0"/>
              </a:spcAft>
              <a:buClr>
                <a:schemeClr val="dk1"/>
              </a:buClr>
              <a:buSzPts val="2000"/>
              <a:buFont typeface="Arial"/>
              <a:buChar char="•"/>
            </a:pPr>
            <a:r>
              <a:rPr lang="pt-BR"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Acesse todos os documentos e apresentações do UASG em: </a:t>
            </a:r>
            <a:r>
              <a:rPr lang="pt-BR"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5">
                  <a:extLst>
                    <a:ext uri="{A12FA001-AC4F-418D-AE19-62706E023703}">
                      <ahyp:hlinkClr xmlns:ahyp="http://schemas.microsoft.com/office/drawing/2018/hyperlinkcolor" val="tx"/>
                    </a:ext>
                  </a:extLst>
                </a:hlinkClick>
              </a:rPr>
              <a:t>https://uasg.tech</a:t>
            </a:r>
          </a:p>
          <a:p>
            <a:pPr marL="342900" marR="0" lvl="0" indent="-342900" algn="l" rtl="0">
              <a:spcBef>
                <a:spcPts val="400"/>
              </a:spcBef>
              <a:spcAft>
                <a:spcPts val="0"/>
              </a:spcAft>
              <a:buClr>
                <a:schemeClr val="dk1"/>
              </a:buClr>
              <a:buSzPts val="2000"/>
              <a:buFont typeface="Arial"/>
              <a:buChar char="•"/>
            </a:pPr>
            <a:r>
              <a:rPr lang="pt-BR"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Confira os detalhes das iniciativas em andamento nas páginas wiki da comunidade da ICANN: </a:t>
            </a:r>
            <a:r>
              <a:rPr lang="pt-BR"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6">
                  <a:extLst>
                    <a:ext uri="{A12FA001-AC4F-418D-AE19-62706E023703}">
                      <ahyp:hlinkClr xmlns:ahyp="http://schemas.microsoft.com/office/drawing/2018/hyperlinkcolor" val="tx"/>
                    </a:ext>
                  </a:extLst>
                </a:hlinkClick>
              </a:rPr>
              <a:t>https://community.icann.org/display/TUA</a:t>
            </a:r>
          </a:p>
          <a:p>
            <a:pPr marL="342900" marR="0" lvl="0" indent="-342900" algn="l" rtl="0">
              <a:spcBef>
                <a:spcPts val="400"/>
              </a:spcBef>
              <a:spcAft>
                <a:spcPts val="0"/>
              </a:spcAft>
              <a:buClr>
                <a:schemeClr val="dk1"/>
              </a:buClr>
              <a:buSzPts val="2000"/>
              <a:buFont typeface="Arial"/>
              <a:buChar char="•"/>
            </a:pPr>
            <a:r>
              <a:rPr lang="pt-BR"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Inscreva-se na lista de discussão sobre UA em: </a:t>
            </a:r>
            <a:r>
              <a:rPr lang="pt-BR"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7">
                  <a:extLst>
                    <a:ext uri="{A12FA001-AC4F-418D-AE19-62706E023703}">
                      <ahyp:hlinkClr xmlns:ahyp="http://schemas.microsoft.com/office/drawing/2018/hyperlinkcolor" val="tx"/>
                    </a:ext>
                  </a:extLst>
                </a:hlinkClick>
              </a:rPr>
              <a:t>https://uasg.tech/subscribe</a:t>
            </a:r>
          </a:p>
          <a:p>
            <a:pPr marL="342900" marR="0" lvl="0" indent="-342900" algn="l" rtl="0">
              <a:spcBef>
                <a:spcPts val="400"/>
              </a:spcBef>
              <a:spcAft>
                <a:spcPts val="0"/>
              </a:spcAft>
              <a:buClr>
                <a:schemeClr val="dk1"/>
              </a:buClr>
              <a:buSzPts val="2000"/>
              <a:buFont typeface="Arial"/>
              <a:buChar char="•"/>
            </a:pPr>
            <a:r>
              <a:rPr lang="pt-BR"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Inscreva-se para participar em grupos de trabalho sobre UA </a:t>
            </a:r>
            <a:r>
              <a:rPr lang="pt-BR"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8">
                  <a:extLst>
                    <a:ext uri="{A12FA001-AC4F-418D-AE19-62706E023703}">
                      <ahyp:hlinkClr xmlns:ahyp="http://schemas.microsoft.com/office/drawing/2018/hyperlinkcolor" val="tx"/>
                    </a:ext>
                  </a:extLst>
                </a:hlinkClick>
              </a:rPr>
              <a:t>aqui</a:t>
            </a:r>
          </a:p>
          <a:p>
            <a:pPr marL="342900" marR="0" lvl="0" indent="-342900" algn="l" rtl="0">
              <a:spcBef>
                <a:spcPts val="400"/>
              </a:spcBef>
              <a:spcAft>
                <a:spcPts val="0"/>
              </a:spcAft>
              <a:buClr>
                <a:schemeClr val="dk1"/>
              </a:buClr>
              <a:buSzPts val="2000"/>
              <a:buFont typeface="Arial"/>
              <a:buChar char="•"/>
            </a:pPr>
            <a:r>
              <a:rPr lang="pt-BR" sz="1800">
                <a:latin typeface="Open Sans Light" panose="020B0306030504020204" pitchFamily="34" charset="0"/>
                <a:ea typeface="Open Sans Light" panose="020B0306030504020204" pitchFamily="34" charset="0"/>
                <a:cs typeface="Open Sans Light" panose="020B0306030504020204" pitchFamily="34" charset="0"/>
              </a:rPr>
              <a:t>Siga o UASG nas redes sociais e use a hashtag #Internet4All:</a:t>
            </a:r>
          </a:p>
          <a:p>
            <a:pPr marL="342900" marR="0" lvl="0" indent="-342900" algn="l" rtl="0">
              <a:spcBef>
                <a:spcPts val="400"/>
              </a:spcBef>
              <a:spcAft>
                <a:spcPts val="0"/>
              </a:spcAft>
              <a:buClr>
                <a:schemeClr val="dk1"/>
              </a:buClr>
              <a:buSzPts val="2000"/>
              <a:buFont typeface="Arial"/>
              <a:buChar char="•"/>
            </a:pPr>
            <a:endParaRPr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Box 1">
            <a:extLst>
              <a:ext uri="{FF2B5EF4-FFF2-40B4-BE49-F238E27FC236}">
                <a16:creationId xmlns:a16="http://schemas.microsoft.com/office/drawing/2014/main" id="{1850A6BF-80BD-1C2B-C492-1336CBF99C26}"/>
              </a:ext>
            </a:extLst>
          </p:cNvPr>
          <p:cNvSpPr txBox="1"/>
          <p:nvPr/>
        </p:nvSpPr>
        <p:spPr>
          <a:xfrm>
            <a:off x="706294" y="5281504"/>
            <a:ext cx="7262649" cy="1241365"/>
          </a:xfrm>
          <a:prstGeom prst="rect">
            <a:avLst/>
          </a:prstGeom>
          <a:noFill/>
        </p:spPr>
        <p:txBody>
          <a:bodyPr wrap="square" rtlCol="0">
            <a:spAutoFit/>
          </a:bodyPr>
          <a:lstStyle/>
          <a:p>
            <a:pPr lvl="3">
              <a:spcBef>
                <a:spcPts val="400"/>
              </a:spcBef>
              <a:buClr>
                <a:schemeClr val="dk1"/>
              </a:buClr>
              <a:buSzPts val="2000"/>
            </a:pPr>
            <a:r>
              <a:rPr lang="pt-BR" sz="1800" dirty="0" err="1">
                <a:latin typeface="Open Sans Light" panose="020B0306030504020204" pitchFamily="34" charset="0"/>
                <a:ea typeface="Open Sans Light" panose="020B0306030504020204" pitchFamily="34" charset="0"/>
                <a:cs typeface="Open Sans Light" panose="020B0306030504020204" pitchFamily="34" charset="0"/>
              </a:rPr>
              <a:t>X</a:t>
            </a:r>
            <a:r>
              <a:rPr lang="pt-BR" sz="1800" dirty="0">
                <a:latin typeface="Open Sans Light" panose="020B0306030504020204" pitchFamily="34" charset="0"/>
                <a:ea typeface="Open Sans Light" panose="020B0306030504020204" pitchFamily="34" charset="0"/>
                <a:cs typeface="Open Sans Light" panose="020B0306030504020204" pitchFamily="34" charset="0"/>
              </a:rPr>
              <a:t> (antigo Twitter): @</a:t>
            </a:r>
            <a:r>
              <a:rPr lang="pt-BR" sz="1800" dirty="0" err="1">
                <a:latin typeface="Open Sans Light" panose="020B0306030504020204" pitchFamily="34" charset="0"/>
                <a:ea typeface="Open Sans Light" panose="020B0306030504020204" pitchFamily="34" charset="0"/>
                <a:cs typeface="Open Sans Light" panose="020B0306030504020204" pitchFamily="34" charset="0"/>
              </a:rPr>
              <a:t>UASGTech</a:t>
            </a:r>
            <a:endParaRPr lang="pt-BR" sz="1800" dirty="0">
              <a:latin typeface="Open Sans Light" panose="020B0306030504020204" pitchFamily="34" charset="0"/>
              <a:ea typeface="Open Sans Light" panose="020B0306030504020204" pitchFamily="34" charset="0"/>
              <a:cs typeface="Open Sans Light" panose="020B0306030504020204" pitchFamily="34" charset="0"/>
            </a:endParaRPr>
          </a:p>
          <a:p>
            <a:pPr marR="0" lvl="0" algn="l" rtl="0">
              <a:spcBef>
                <a:spcPts val="400"/>
              </a:spcBef>
              <a:spcAft>
                <a:spcPts val="0"/>
              </a:spcAft>
              <a:buClr>
                <a:schemeClr val="dk1"/>
              </a:buClr>
              <a:buSzPts val="2000"/>
            </a:pPr>
            <a:r>
              <a:rPr lang="pt-BR" sz="1800" dirty="0">
                <a:latin typeface="Open Sans Light" panose="020B0306030504020204" pitchFamily="34" charset="0"/>
                <a:ea typeface="Open Sans Light" panose="020B0306030504020204" pitchFamily="34" charset="0"/>
                <a:cs typeface="Open Sans Light" panose="020B0306030504020204" pitchFamily="34" charset="0"/>
              </a:rPr>
              <a:t>LinkedIn: https://</a:t>
            </a:r>
            <a:r>
              <a:rPr lang="pt-BR" sz="1800" dirty="0" err="1">
                <a:latin typeface="Open Sans Light" panose="020B0306030504020204" pitchFamily="34" charset="0"/>
                <a:ea typeface="Open Sans Light" panose="020B0306030504020204" pitchFamily="34" charset="0"/>
                <a:cs typeface="Open Sans Light" panose="020B0306030504020204" pitchFamily="34" charset="0"/>
              </a:rPr>
              <a:t>www.linkedin.com</a:t>
            </a:r>
            <a:r>
              <a:rPr lang="pt-BR" sz="1800" dirty="0">
                <a:latin typeface="Open Sans Light" panose="020B0306030504020204" pitchFamily="34" charset="0"/>
                <a:ea typeface="Open Sans Light" panose="020B0306030504020204" pitchFamily="34" charset="0"/>
                <a:cs typeface="Open Sans Light" panose="020B0306030504020204" pitchFamily="34" charset="0"/>
              </a:rPr>
              <a:t>/</a:t>
            </a:r>
            <a:r>
              <a:rPr lang="pt-BR" sz="1800" dirty="0" err="1">
                <a:latin typeface="Open Sans Light" panose="020B0306030504020204" pitchFamily="34" charset="0"/>
                <a:ea typeface="Open Sans Light" panose="020B0306030504020204" pitchFamily="34" charset="0"/>
                <a:cs typeface="Open Sans Light" panose="020B0306030504020204" pitchFamily="34" charset="0"/>
              </a:rPr>
              <a:t>company</a:t>
            </a:r>
            <a:r>
              <a:rPr lang="pt-BR" sz="1800" dirty="0">
                <a:latin typeface="Open Sans Light" panose="020B0306030504020204" pitchFamily="34" charset="0"/>
                <a:ea typeface="Open Sans Light" panose="020B0306030504020204" pitchFamily="34" charset="0"/>
                <a:cs typeface="Open Sans Light" panose="020B0306030504020204" pitchFamily="34" charset="0"/>
              </a:rPr>
              <a:t>/</a:t>
            </a:r>
            <a:r>
              <a:rPr lang="pt-BR" sz="1800" dirty="0" err="1">
                <a:latin typeface="Open Sans Light" panose="020B0306030504020204" pitchFamily="34" charset="0"/>
                <a:ea typeface="Open Sans Light" panose="020B0306030504020204" pitchFamily="34" charset="0"/>
                <a:cs typeface="Open Sans Light" panose="020B0306030504020204" pitchFamily="34" charset="0"/>
              </a:rPr>
              <a:t>uasgtech</a:t>
            </a:r>
            <a:r>
              <a:rPr lang="pt-BR" sz="1800" dirty="0">
                <a:latin typeface="Open Sans Light" panose="020B0306030504020204" pitchFamily="34" charset="0"/>
                <a:ea typeface="Open Sans Light" panose="020B0306030504020204" pitchFamily="34" charset="0"/>
                <a:cs typeface="Open Sans Light" panose="020B0306030504020204" pitchFamily="34" charset="0"/>
              </a:rPr>
              <a:t>/</a:t>
            </a:r>
          </a:p>
          <a:p>
            <a:pPr marR="0" lvl="0" algn="l" rtl="0">
              <a:spcBef>
                <a:spcPts val="400"/>
              </a:spcBef>
              <a:spcAft>
                <a:spcPts val="0"/>
              </a:spcAft>
              <a:buClr>
                <a:schemeClr val="dk1"/>
              </a:buClr>
              <a:buSzPts val="2000"/>
            </a:pPr>
            <a:r>
              <a:rPr lang="pt-BR" sz="1800" dirty="0">
                <a:latin typeface="Open Sans Light" panose="020B0306030504020204" pitchFamily="34" charset="0"/>
                <a:ea typeface="Open Sans Light" panose="020B0306030504020204" pitchFamily="34" charset="0"/>
                <a:cs typeface="Open Sans Light" panose="020B0306030504020204" pitchFamily="34" charset="0"/>
              </a:rPr>
              <a:t>Facebook: https://</a:t>
            </a:r>
            <a:r>
              <a:rPr lang="pt-BR" sz="1800" dirty="0" err="1">
                <a:latin typeface="Open Sans Light" panose="020B0306030504020204" pitchFamily="34" charset="0"/>
                <a:ea typeface="Open Sans Light" panose="020B0306030504020204" pitchFamily="34" charset="0"/>
                <a:cs typeface="Open Sans Light" panose="020B0306030504020204" pitchFamily="34" charset="0"/>
              </a:rPr>
              <a:t>www.facebook.com</a:t>
            </a:r>
            <a:r>
              <a:rPr lang="pt-BR" sz="1800" dirty="0">
                <a:latin typeface="Open Sans Light" panose="020B0306030504020204" pitchFamily="34" charset="0"/>
                <a:ea typeface="Open Sans Light" panose="020B0306030504020204" pitchFamily="34" charset="0"/>
                <a:cs typeface="Open Sans Light" panose="020B0306030504020204" pitchFamily="34" charset="0"/>
              </a:rPr>
              <a:t>/</a:t>
            </a:r>
            <a:r>
              <a:rPr lang="pt-BR" sz="1800" dirty="0" err="1">
                <a:latin typeface="Open Sans Light" panose="020B0306030504020204" pitchFamily="34" charset="0"/>
                <a:ea typeface="Open Sans Light" panose="020B0306030504020204" pitchFamily="34" charset="0"/>
                <a:cs typeface="Open Sans Light" panose="020B0306030504020204" pitchFamily="34" charset="0"/>
              </a:rPr>
              <a:t>uasgtech</a:t>
            </a:r>
            <a:r>
              <a:rPr lang="pt-BR" sz="1800" dirty="0">
                <a:latin typeface="Open Sans Light" panose="020B0306030504020204" pitchFamily="34" charset="0"/>
                <a:ea typeface="Open Sans Light" panose="020B0306030504020204" pitchFamily="34" charset="0"/>
                <a:cs typeface="Open Sans Light" panose="020B0306030504020204" pitchFamily="34" charset="0"/>
              </a:rPr>
              <a:t>/</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5"/>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t>Participe da ICANN: programas Fellowship e NextGen  </a:t>
            </a:r>
          </a:p>
        </p:txBody>
      </p:sp>
      <p:sp>
        <p:nvSpPr>
          <p:cNvPr id="445" name="Google Shape;445;p35"/>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74930" algn="l" rtl="0">
              <a:spcBef>
                <a:spcPts val="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pt-BR" sz="1800"/>
              <a:t>O objetivo do Programa Fellowship da ICANN é aumentar a diversidade do modelo de múltiplas partes interessadas criando oportunidades para pessoas de comunidades menos favorecidas e com pouca representação se tornarem participantes ativos na comunidade da ICANN.</a:t>
            </a:r>
          </a:p>
          <a:p>
            <a:pPr marL="548640" lvl="1" indent="-182880" algn="l" rtl="0">
              <a:spcBef>
                <a:spcPts val="360"/>
              </a:spcBef>
              <a:spcAft>
                <a:spcPts val="0"/>
              </a:spcAft>
              <a:buSzPts val="1530"/>
              <a:buChar char="*"/>
            </a:pPr>
            <a:r>
              <a:rPr lang="pt-BR"/>
              <a:t>Inscreva-se no </a:t>
            </a:r>
            <a:r>
              <a:rPr lang="pt-BR">
                <a:solidFill>
                  <a:schemeClr val="hlink"/>
                </a:solidFill>
                <a:hlinkClick r:id="rId3"/>
              </a:rPr>
              <a:t>Fellowship da ICANN</a:t>
            </a:r>
            <a:r>
              <a:rPr lang="pt-BR"/>
              <a:t> para participar</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pt-BR" sz="1800"/>
              <a:t>A Organização ICANN está buscando a próxima geração de pessoas interessadas em se envolver com as comunidades de suas regiões e em moldar o futuro das políticas globais da Internet. Todos os dias, são realizados trabalhos importantes na ICANN.</a:t>
            </a:r>
          </a:p>
          <a:p>
            <a:pPr marL="548640" lvl="1" indent="-182880" algn="l" rtl="0">
              <a:spcBef>
                <a:spcPts val="360"/>
              </a:spcBef>
              <a:spcAft>
                <a:spcPts val="0"/>
              </a:spcAft>
              <a:buSzPts val="1530"/>
              <a:buChar char="*"/>
            </a:pPr>
            <a:r>
              <a:rPr lang="pt-BR"/>
              <a:t>Inscreva-se no Programa </a:t>
            </a:r>
            <a:r>
              <a:rPr lang="pt-BR" u="sng">
                <a:solidFill>
                  <a:schemeClr val="hlink"/>
                </a:solidFill>
                <a:hlinkClick r:id="rId4"/>
              </a:rPr>
              <a:t>NextGen da ICANN</a:t>
            </a:r>
            <a:r>
              <a:rPr lang="pt-BR"/>
              <a:t> para participar</a:t>
            </a:r>
          </a:p>
          <a:p>
            <a:pPr marL="91440" lvl="0" indent="0" algn="l" rtl="0">
              <a:spcBef>
                <a:spcPts val="400"/>
              </a:spcBef>
              <a:spcAft>
                <a:spcPts val="0"/>
              </a:spcAft>
              <a:buSzPts val="1700"/>
              <a:buNone/>
            </a:pPr>
            <a:endParaRPr sz="1800" dirty="0"/>
          </a:p>
          <a:p>
            <a:pPr marL="1097280" lvl="3" indent="-107315" algn="l" rtl="0">
              <a:spcBef>
                <a:spcPts val="280"/>
              </a:spcBef>
              <a:spcAft>
                <a:spcPts val="0"/>
              </a:spcAft>
              <a:buSzPts val="1190"/>
              <a:buNone/>
            </a:pP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t>Multilinguismo: uma chave para a inclusão digital</a:t>
            </a:r>
          </a:p>
        </p:txBody>
      </p:sp>
      <p:sp>
        <p:nvSpPr>
          <p:cNvPr id="88" name="Google Shape;88;p2"/>
          <p:cNvSpPr txBox="1">
            <a:spLocks noGrp="1"/>
          </p:cNvSpPr>
          <p:nvPr>
            <p:ph type="body" idx="1"/>
          </p:nvPr>
        </p:nvSpPr>
        <p:spPr>
          <a:xfrm>
            <a:off x="320674" y="1318686"/>
            <a:ext cx="8687401" cy="4620517"/>
          </a:xfrm>
          <a:prstGeom prst="rect">
            <a:avLst/>
          </a:prstGeom>
          <a:noFill/>
          <a:ln>
            <a:noFill/>
          </a:ln>
        </p:spPr>
        <p:txBody>
          <a:bodyPr spcFirstLastPara="1" wrap="square" lIns="91425" tIns="45700" rIns="91425" bIns="45700" anchor="t" anchorCtr="0">
            <a:noAutofit/>
          </a:bodyPr>
          <a:lstStyle/>
          <a:p>
            <a:r>
              <a:rPr lang="pt-BR" sz="1800"/>
              <a:t>Uma Internet linguisticamente diversificada contribui bastante para uma sociedade baseada no conhecimento unindo as fronteiras digitais.</a:t>
            </a:r>
          </a:p>
          <a:p>
            <a:pPr marL="0" indent="0">
              <a:spcBef>
                <a:spcPts val="0"/>
              </a:spcBef>
              <a:buNone/>
            </a:pPr>
            <a:endParaRPr lang="en-US" sz="1800" b="0" i="0" u="none" strike="noStrike" dirty="0">
              <a:solidFill>
                <a:srgbClr val="000000"/>
              </a:solidFill>
              <a:effectLst/>
              <a:latin typeface="Arial" panose="020B0604020202020204" pitchFamily="34" charset="0"/>
            </a:endParaRPr>
          </a:p>
          <a:p>
            <a:pPr>
              <a:spcBef>
                <a:spcPts val="0"/>
              </a:spcBef>
            </a:pPr>
            <a:r>
              <a:rPr lang="pt-BR" sz="1800"/>
              <a:t>Sendo assim, a diversidade linguística on-line foi um princípio essencial na </a:t>
            </a:r>
            <a:r>
              <a:rPr lang="pt-BR" sz="1800" u="sng">
                <a:solidFill>
                  <a:srgbClr val="1155CC"/>
                </a:solidFill>
                <a:latin typeface="Open Sans" panose="020B0606030504020204" pitchFamily="34" charset="0"/>
                <a:ea typeface="Open Sans" panose="020B0606030504020204" pitchFamily="34" charset="0"/>
                <a:cs typeface="Open Sans" panose="020B0606030504020204" pitchFamily="34" charset="0"/>
                <a:hlinkClick r:id="rId3"/>
              </a:rPr>
              <a:t>Declaração de Genebra da WSIS</a:t>
            </a:r>
            <a:r>
              <a:rPr lang="pt-BR" sz="1800" i="0" u="none" strike="noStrike">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pt-BR" sz="1800"/>
              <a:t>em 2003, que levou ao compromisso de “promover o multilinguismo na Internet” na </a:t>
            </a:r>
            <a:r>
              <a:rPr lang="pt-BR" sz="1800" i="0" u="sng" strike="noStrike">
                <a:solidFill>
                  <a:srgbClr val="1155CC"/>
                </a:solidFill>
                <a:latin typeface="Open Sans" panose="020B0606030504020204" pitchFamily="34" charset="0"/>
                <a:ea typeface="Open Sans" panose="020B0606030504020204" pitchFamily="34" charset="0"/>
                <a:cs typeface="Open Sans" panose="020B0606030504020204" pitchFamily="34" charset="0"/>
                <a:hlinkClick r:id="rId4"/>
              </a:rPr>
              <a:t>Agenda de Túnis da WSIS</a:t>
            </a:r>
            <a:r>
              <a:rPr lang="pt-BR" sz="1800" i="0" u="none" strike="noStrike">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pt-BR" sz="1800"/>
              <a:t>em 2005. Essa iniciativa incluiu uma solicitação específica:</a:t>
            </a:r>
          </a:p>
          <a:p>
            <a:pPr lvl="1">
              <a:spcBef>
                <a:spcPts val="0"/>
              </a:spcBef>
            </a:pPr>
            <a:r>
              <a:rPr lang="pt-BR"/>
              <a:t>Promover a introdução do multilinguismo em nomes de domínio e endereços de e-mail por meio da implementação de programas e do fortalecimento da cooperação para sua implantação global</a:t>
            </a:r>
          </a:p>
          <a:p>
            <a:pPr marL="91440" lvl="0" indent="0" algn="l" rtl="0">
              <a:spcBef>
                <a:spcPts val="0"/>
              </a:spcBef>
              <a:spcAft>
                <a:spcPts val="0"/>
              </a:spcAft>
              <a:buClr>
                <a:schemeClr val="accent3"/>
              </a:buClr>
              <a:buSzPts val="1530"/>
              <a:buNone/>
            </a:pPr>
            <a:endParaRPr lang="en-US" sz="1800" dirty="0"/>
          </a:p>
          <a:p>
            <a:pPr marL="91440" lvl="0" indent="0" algn="l" rtl="0">
              <a:spcBef>
                <a:spcPts val="1200"/>
              </a:spcBef>
              <a:spcAft>
                <a:spcPts val="0"/>
              </a:spcAft>
              <a:buSzPts val="1700"/>
              <a:buNone/>
            </a:pPr>
            <a:endParaRPr dirty="0"/>
          </a:p>
        </p:txBody>
      </p:sp>
    </p:spTree>
    <p:extLst>
      <p:ext uri="{BB962C8B-B14F-4D97-AF65-F5344CB8AC3E}">
        <p14:creationId xmlns:p14="http://schemas.microsoft.com/office/powerpoint/2010/main" val="2548492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6"/>
          <p:cNvSpPr txBox="1">
            <a:spLocks noGrp="1"/>
          </p:cNvSpPr>
          <p:nvPr>
            <p:ph type="title"/>
          </p:nvPr>
        </p:nvSpPr>
        <p:spPr>
          <a:xfrm>
            <a:off x="915988" y="1822231"/>
            <a:ext cx="5935662" cy="20392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Open Sans"/>
              <a:buNone/>
            </a:pPr>
            <a:r>
              <a:rPr lang="pt-BR"/>
              <a:t>Princípios da Aceitação Universal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7"/>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pt-BR"/>
              <a:t>Aceitar</a:t>
            </a:r>
          </a:p>
        </p:txBody>
      </p:sp>
      <p:sp>
        <p:nvSpPr>
          <p:cNvPr id="457" name="Google Shape;457;p37"/>
          <p:cNvSpPr/>
          <p:nvPr/>
        </p:nvSpPr>
        <p:spPr>
          <a:xfrm>
            <a:off x="366540" y="2665711"/>
            <a:ext cx="3276288"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200">
                <a:solidFill>
                  <a:schemeClr val="accent2"/>
                </a:solidFill>
                <a:latin typeface="Open Sans"/>
                <a:ea typeface="Open Sans"/>
                <a:cs typeface="Open Sans"/>
                <a:sym typeface="Open Sans"/>
              </a:rPr>
              <a:t>O processo pelo qual um endereço de e-mail ou nome de domínio é recebido como uma cadeia de caracteres de uma interface de usuário, arquivo ou API.</a:t>
            </a:r>
          </a:p>
        </p:txBody>
      </p:sp>
      <p:sp>
        <p:nvSpPr>
          <p:cNvPr id="458" name="Google Shape;458;p37"/>
          <p:cNvSpPr/>
          <p:nvPr/>
        </p:nvSpPr>
        <p:spPr>
          <a:xfrm>
            <a:off x="3642829" y="1564153"/>
            <a:ext cx="5158271" cy="35394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400">
                <a:solidFill>
                  <a:schemeClr val="dk2"/>
                </a:solidFill>
                <a:latin typeface="Open Sans"/>
                <a:ea typeface="Open Sans"/>
                <a:cs typeface="Open Sans"/>
                <a:sym typeface="Open Sans"/>
              </a:rPr>
              <a:t>Recomendações do UASG </a:t>
            </a:r>
          </a:p>
          <a:p>
            <a:pPr marL="525780" marR="0" lvl="1" indent="-342900" algn="l" rtl="0">
              <a:spcBef>
                <a:spcPts val="2000"/>
              </a:spcBef>
              <a:spcAft>
                <a:spcPts val="0"/>
              </a:spcAft>
              <a:buClr>
                <a:schemeClr val="accent3"/>
              </a:buClr>
              <a:buSzPts val="1530"/>
              <a:buFont typeface="Merriweather Sans"/>
              <a:buChar char="*"/>
            </a:pPr>
            <a:r>
              <a:rPr lang="pt-BR" sz="1800" b="0" i="0" u="none" strike="noStrike" cap="none">
                <a:solidFill>
                  <a:schemeClr val="dk2"/>
                </a:solidFill>
                <a:latin typeface="Open Sans Light"/>
                <a:ea typeface="Open Sans Light"/>
                <a:cs typeface="Open Sans Light"/>
                <a:sym typeface="Open Sans Light"/>
              </a:rPr>
              <a:t>Os elementos de interfaces do usuário devem ter suporte a:</a:t>
            </a:r>
          </a:p>
          <a:p>
            <a:pPr marL="982980" marR="0" lvl="2" indent="-342900" algn="l" rtl="0">
              <a:spcBef>
                <a:spcPts val="600"/>
              </a:spcBef>
              <a:spcAft>
                <a:spcPts val="0"/>
              </a:spcAft>
              <a:buClr>
                <a:schemeClr val="accent3"/>
              </a:buClr>
              <a:buSzPts val="1360"/>
              <a:buFont typeface="Merriweather Sans"/>
              <a:buChar char="*"/>
            </a:pPr>
            <a:r>
              <a:rPr lang="pt-BR" sz="1600" b="0" i="0" u="none" strike="noStrike" cap="none">
                <a:solidFill>
                  <a:schemeClr val="dk2"/>
                </a:solidFill>
                <a:latin typeface="Open Sans Light"/>
                <a:ea typeface="Open Sans Light"/>
                <a:cs typeface="Open Sans Light"/>
                <a:sym typeface="Open Sans Light"/>
              </a:rPr>
              <a:t>Unicode</a:t>
            </a:r>
          </a:p>
          <a:p>
            <a:pPr marL="982980" marR="0" lvl="2" indent="-342900" algn="l" rtl="0">
              <a:spcBef>
                <a:spcPts val="400"/>
              </a:spcBef>
              <a:spcAft>
                <a:spcPts val="0"/>
              </a:spcAft>
              <a:buClr>
                <a:schemeClr val="accent3"/>
              </a:buClr>
              <a:buSzPts val="1360"/>
              <a:buFont typeface="Merriweather Sans"/>
              <a:buChar char="*"/>
            </a:pPr>
            <a:r>
              <a:rPr lang="pt-BR" sz="1600" b="0" i="0" u="none" strike="noStrike" cap="none">
                <a:solidFill>
                  <a:schemeClr val="dk2"/>
                </a:solidFill>
                <a:latin typeface="Open Sans Light"/>
                <a:ea typeface="Open Sans Light"/>
                <a:cs typeface="Open Sans Light"/>
                <a:sym typeface="Open Sans Light"/>
              </a:rPr>
              <a:t>Cadeias de caracteres de até 256 caracteres</a:t>
            </a:r>
          </a:p>
          <a:p>
            <a:pPr marL="525780" marR="0" lvl="1" indent="-342900" algn="l" rtl="0">
              <a:spcBef>
                <a:spcPts val="1600"/>
              </a:spcBef>
              <a:spcAft>
                <a:spcPts val="0"/>
              </a:spcAft>
              <a:buClr>
                <a:schemeClr val="accent3"/>
              </a:buClr>
              <a:buSzPts val="1530"/>
              <a:buFont typeface="Merriweather Sans"/>
              <a:buChar char="*"/>
            </a:pPr>
            <a:r>
              <a:rPr lang="pt-BR" sz="1800" b="0" i="0" u="none" strike="noStrike" cap="none">
                <a:solidFill>
                  <a:schemeClr val="dk2"/>
                </a:solidFill>
                <a:latin typeface="Open Sans Light"/>
                <a:ea typeface="Open Sans Light"/>
                <a:cs typeface="Open Sans Light"/>
                <a:sym typeface="Open Sans Light"/>
              </a:rPr>
              <a:t>Texto compatível com codificação ASCII (“Punycode”), em vez de Unicode:</a:t>
            </a:r>
          </a:p>
          <a:p>
            <a:pPr marL="982980" marR="0" lvl="2" indent="-342900" algn="l" rtl="0">
              <a:spcBef>
                <a:spcPts val="600"/>
              </a:spcBef>
              <a:spcAft>
                <a:spcPts val="0"/>
              </a:spcAft>
              <a:buClr>
                <a:schemeClr val="accent3"/>
              </a:buClr>
              <a:buSzPts val="1360"/>
              <a:buFont typeface="Merriweather Sans"/>
              <a:buChar char="*"/>
            </a:pPr>
            <a:r>
              <a:rPr lang="pt-BR" sz="1600" b="0" i="0" u="none" strike="noStrike" cap="none">
                <a:solidFill>
                  <a:schemeClr val="dk2"/>
                </a:solidFill>
                <a:latin typeface="Open Sans Light"/>
                <a:ea typeface="Open Sans Light"/>
                <a:cs typeface="Open Sans Light"/>
                <a:sym typeface="Open Sans Light"/>
              </a:rPr>
              <a:t>Unicode mostrado por padrão</a:t>
            </a:r>
          </a:p>
          <a:p>
            <a:pPr marL="982980" marR="0" lvl="2" indent="-342900" algn="l" rtl="0">
              <a:spcBef>
                <a:spcPts val="400"/>
              </a:spcBef>
              <a:spcAft>
                <a:spcPts val="0"/>
              </a:spcAft>
              <a:buClr>
                <a:schemeClr val="accent3"/>
              </a:buClr>
              <a:buSzPts val="1360"/>
              <a:buFont typeface="Merriweather Sans"/>
              <a:buChar char="*"/>
            </a:pPr>
            <a:r>
              <a:rPr lang="pt-BR" sz="1600" b="0" u="none" strike="noStrike" cap="none">
                <a:solidFill>
                  <a:schemeClr val="dk2"/>
                </a:solidFill>
                <a:latin typeface="Open Sans Light"/>
                <a:ea typeface="Open Sans Light"/>
                <a:cs typeface="Open Sans Light"/>
                <a:sym typeface="Open Sans Light"/>
              </a:rPr>
              <a:t>Texto em Punycode mostrado </a:t>
            </a:r>
            <a:r>
              <a:rPr lang="pt-BR" sz="1600" b="0" i="1" u="none" strike="noStrike" cap="none">
                <a:solidFill>
                  <a:schemeClr val="dk2"/>
                </a:solidFill>
                <a:latin typeface="Open Sans Light"/>
                <a:ea typeface="Open Sans Light"/>
                <a:cs typeface="Open Sans Light"/>
                <a:sym typeface="Open Sans Light"/>
              </a:rPr>
              <a:t>apenas</a:t>
            </a:r>
            <a:br>
              <a:rPr lang="pt-BR" sz="1600" b="0" u="none" strike="noStrike" cap="none">
                <a:solidFill>
                  <a:schemeClr val="dk2"/>
                </a:solidFill>
                <a:latin typeface="Open Sans Light"/>
                <a:ea typeface="Open Sans Light"/>
                <a:cs typeface="Open Sans Light"/>
                <a:sym typeface="Open Sans Light"/>
              </a:rPr>
            </a:br>
            <a:r>
              <a:rPr lang="pt-BR" sz="1600" b="0" u="none" strike="noStrike" cap="none">
                <a:solidFill>
                  <a:schemeClr val="dk2"/>
                </a:solidFill>
                <a:latin typeface="Open Sans Light"/>
                <a:ea typeface="Open Sans Light"/>
                <a:cs typeface="Open Sans Light"/>
                <a:sym typeface="Open Sans Light"/>
              </a:rPr>
              <a:t>quando for melhor</a:t>
            </a:r>
          </a:p>
          <a:p>
            <a:pPr marL="525780" marR="0" lvl="1" indent="-256540" algn="l" rtl="0">
              <a:spcBef>
                <a:spcPts val="400"/>
              </a:spcBef>
              <a:spcAft>
                <a:spcPts val="0"/>
              </a:spcAft>
              <a:buClr>
                <a:schemeClr val="accent3"/>
              </a:buClr>
              <a:buSzPts val="1360"/>
              <a:buFont typeface="Merriweather Sans"/>
              <a:buNone/>
            </a:pPr>
            <a:endParaRPr sz="1600" b="0" i="0" u="none" strike="noStrike" cap="none" dirty="0">
              <a:solidFill>
                <a:schemeClr val="dk2"/>
              </a:solidFill>
              <a:latin typeface="Open Sans Light"/>
              <a:ea typeface="Open Sans Light"/>
              <a:cs typeface="Open Sans Light"/>
              <a:sym typeface="Open Sans Light"/>
            </a:endParaRPr>
          </a:p>
        </p:txBody>
      </p:sp>
      <p:pic>
        <p:nvPicPr>
          <p:cNvPr id="459" name="Google Shape;459;p37" descr="ua-capability-icons_wht_Accept.png"/>
          <p:cNvPicPr preferRelativeResize="0"/>
          <p:nvPr/>
        </p:nvPicPr>
        <p:blipFill rotWithShape="1">
          <a:blip r:embed="rId3">
            <a:alphaModFix/>
          </a:blip>
          <a:srcRect/>
          <a:stretch/>
        </p:blipFill>
        <p:spPr>
          <a:xfrm>
            <a:off x="1165017" y="315913"/>
            <a:ext cx="885702" cy="88570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8"/>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pt-BR"/>
              <a:t>Validar</a:t>
            </a:r>
          </a:p>
        </p:txBody>
      </p:sp>
      <p:sp>
        <p:nvSpPr>
          <p:cNvPr id="466" name="Google Shape;466;p38"/>
          <p:cNvSpPr/>
          <p:nvPr/>
        </p:nvSpPr>
        <p:spPr>
          <a:xfrm>
            <a:off x="366541" y="2670769"/>
            <a:ext cx="3116263"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200">
                <a:solidFill>
                  <a:schemeClr val="accent2"/>
                </a:solidFill>
                <a:latin typeface="Open Sans"/>
                <a:ea typeface="Open Sans"/>
                <a:cs typeface="Open Sans"/>
                <a:sym typeface="Open Sans"/>
              </a:rPr>
              <a:t>O processo pelo qual um endereço de e-mail ou nome de domínio, recebido ou emitido,</a:t>
            </a:r>
            <a:br>
              <a:rPr lang="pt-BR" sz="2200">
                <a:solidFill>
                  <a:schemeClr val="accent2"/>
                </a:solidFill>
                <a:latin typeface="Open Sans"/>
                <a:ea typeface="Open Sans"/>
                <a:cs typeface="Open Sans"/>
                <a:sym typeface="Open Sans"/>
              </a:rPr>
            </a:br>
            <a:r>
              <a:rPr lang="pt-BR" sz="2200">
                <a:solidFill>
                  <a:schemeClr val="accent2"/>
                </a:solidFill>
                <a:latin typeface="Open Sans"/>
                <a:ea typeface="Open Sans"/>
                <a:cs typeface="Open Sans"/>
                <a:sym typeface="Open Sans"/>
              </a:rPr>
              <a:t>é verificado para garantir que a sintaxe está correta. </a:t>
            </a:r>
          </a:p>
        </p:txBody>
      </p:sp>
      <p:sp>
        <p:nvSpPr>
          <p:cNvPr id="467" name="Google Shape;467;p38"/>
          <p:cNvSpPr/>
          <p:nvPr/>
        </p:nvSpPr>
        <p:spPr>
          <a:xfrm>
            <a:off x="3642829" y="1564152"/>
            <a:ext cx="5158271" cy="48184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400">
                <a:solidFill>
                  <a:srgbClr val="000000"/>
                </a:solidFill>
                <a:latin typeface="Open Sans"/>
                <a:ea typeface="Open Sans"/>
                <a:cs typeface="Open Sans"/>
                <a:sym typeface="Open Sans"/>
              </a:rPr>
              <a:t>Recomendações do UASG </a:t>
            </a:r>
          </a:p>
          <a:p>
            <a:pPr marL="525780" marR="0" lvl="1" indent="-342900" algn="l" rtl="0">
              <a:spcBef>
                <a:spcPts val="2000"/>
              </a:spcBef>
              <a:spcAft>
                <a:spcPts val="0"/>
              </a:spcAft>
              <a:buClr>
                <a:schemeClr val="accent3"/>
              </a:buClr>
              <a:buSzPts val="1530"/>
              <a:buFont typeface="Merriweather Sans"/>
              <a:buChar char="*"/>
            </a:pPr>
            <a:r>
              <a:rPr lang="pt-BR" sz="1800" b="0" i="0" u="none" strike="noStrike" cap="none">
                <a:solidFill>
                  <a:srgbClr val="000000"/>
                </a:solidFill>
                <a:latin typeface="Open Sans Light"/>
                <a:ea typeface="Open Sans Light"/>
                <a:cs typeface="Open Sans Light"/>
                <a:sym typeface="Open Sans Light"/>
              </a:rPr>
              <a:t>A maneira mais fácil de garantir que todos os nomes de domínio válidos sejam aceitos.</a:t>
            </a:r>
          </a:p>
          <a:p>
            <a:pPr marL="525780" marR="0" lvl="1" indent="-342900" algn="l" rtl="0">
              <a:spcBef>
                <a:spcPts val="1800"/>
              </a:spcBef>
              <a:spcAft>
                <a:spcPts val="0"/>
              </a:spcAft>
              <a:buClr>
                <a:schemeClr val="accent3"/>
              </a:buClr>
              <a:buSzPts val="1530"/>
              <a:buFont typeface="Merriweather Sans"/>
              <a:buChar char="*"/>
            </a:pPr>
            <a:r>
              <a:rPr lang="pt-BR" sz="1800" b="0" i="0" u="none" strike="noStrike" cap="none">
                <a:solidFill>
                  <a:srgbClr val="000000"/>
                </a:solidFill>
                <a:latin typeface="Open Sans Light"/>
                <a:ea typeface="Open Sans Light"/>
                <a:cs typeface="Open Sans Light"/>
                <a:sym typeface="Open Sans Light"/>
              </a:rPr>
              <a:t>Não deve ocorrer, a menos que necessária. Se ocorrer:</a:t>
            </a:r>
          </a:p>
          <a:p>
            <a:pPr marL="822960" marR="0" lvl="2" indent="-274320" algn="l" rtl="0">
              <a:spcBef>
                <a:spcPts val="600"/>
              </a:spcBef>
              <a:spcAft>
                <a:spcPts val="0"/>
              </a:spcAft>
              <a:buClr>
                <a:schemeClr val="accent3"/>
              </a:buClr>
              <a:buSzPts val="1190"/>
              <a:buFont typeface="Merriweather Sans"/>
              <a:buChar char="*"/>
            </a:pPr>
            <a:r>
              <a:rPr lang="pt-BR" sz="1400" b="0" i="0" u="none" strike="noStrike" cap="none">
                <a:solidFill>
                  <a:srgbClr val="000000"/>
                </a:solidFill>
                <a:latin typeface="Open Sans Light"/>
                <a:ea typeface="Open Sans Light"/>
                <a:cs typeface="Open Sans Light"/>
                <a:sym typeface="Open Sans Light"/>
              </a:rPr>
              <a:t>Verifique o TLD em relação à tabela oficial</a:t>
            </a:r>
          </a:p>
          <a:p>
            <a:pPr marL="822960" marR="0" lvl="2" indent="-274320" algn="l" rtl="0">
              <a:spcBef>
                <a:spcPts val="400"/>
              </a:spcBef>
              <a:spcAft>
                <a:spcPts val="0"/>
              </a:spcAft>
              <a:buClr>
                <a:schemeClr val="accent3"/>
              </a:buClr>
              <a:buSzPts val="1190"/>
              <a:buFont typeface="Merriweather Sans"/>
              <a:buChar char="*"/>
            </a:pPr>
            <a:r>
              <a:rPr lang="pt-BR" sz="1400" b="0" i="0" u="none" strike="noStrike" cap="none">
                <a:solidFill>
                  <a:srgbClr val="000000"/>
                </a:solidFill>
                <a:latin typeface="Open Sans Light"/>
                <a:ea typeface="Open Sans Light"/>
                <a:cs typeface="Open Sans Light"/>
                <a:sym typeface="Open Sans Light"/>
              </a:rPr>
              <a:t>Consulte o nome de domínio no DNS</a:t>
            </a:r>
          </a:p>
          <a:p>
            <a:pPr marL="822960" marR="0" lvl="2" indent="-274320" algn="l" rtl="0">
              <a:spcBef>
                <a:spcPts val="400"/>
              </a:spcBef>
              <a:spcAft>
                <a:spcPts val="0"/>
              </a:spcAft>
              <a:buClr>
                <a:schemeClr val="accent3"/>
              </a:buClr>
              <a:buSzPts val="1190"/>
              <a:buFont typeface="Merriweather Sans"/>
              <a:buChar char="*"/>
            </a:pPr>
            <a:r>
              <a:rPr lang="pt-BR" sz="1400" b="0" i="0" u="none" strike="noStrike" cap="none">
                <a:solidFill>
                  <a:srgbClr val="000000"/>
                </a:solidFill>
                <a:latin typeface="Open Sans Light"/>
                <a:ea typeface="Open Sans Light"/>
                <a:cs typeface="Open Sans Light"/>
                <a:sym typeface="Open Sans Light"/>
              </a:rPr>
              <a:t>Exija que o endereço de e-mail seja informado novamente</a:t>
            </a:r>
          </a:p>
          <a:p>
            <a:pPr marL="822960" marR="0" lvl="2" indent="-274320" algn="l" rtl="0">
              <a:spcBef>
                <a:spcPts val="400"/>
              </a:spcBef>
              <a:spcAft>
                <a:spcPts val="0"/>
              </a:spcAft>
              <a:buClr>
                <a:schemeClr val="accent3"/>
              </a:buClr>
              <a:buSzPts val="1190"/>
              <a:buFont typeface="Merriweather Sans"/>
              <a:buChar char="*"/>
            </a:pPr>
            <a:r>
              <a:rPr lang="pt-BR" sz="1400" b="0" i="0" u="none" strike="noStrike" cap="none">
                <a:solidFill>
                  <a:srgbClr val="000000"/>
                </a:solidFill>
                <a:latin typeface="Open Sans Light"/>
                <a:ea typeface="Open Sans Light"/>
                <a:cs typeface="Open Sans Light"/>
                <a:sym typeface="Open Sans Light"/>
              </a:rPr>
              <a:t>Valide os caracteres (sem pontos de código “não permitidos”)</a:t>
            </a:r>
          </a:p>
          <a:p>
            <a:pPr marL="822960" marR="0" lvl="2" indent="-274320" algn="l" rtl="0">
              <a:spcBef>
                <a:spcPts val="400"/>
              </a:spcBef>
              <a:spcAft>
                <a:spcPts val="0"/>
              </a:spcAft>
              <a:buClr>
                <a:schemeClr val="accent3"/>
              </a:buClr>
              <a:buSzPts val="1190"/>
              <a:buFont typeface="Merriweather Sans"/>
              <a:buChar char="*"/>
            </a:pPr>
            <a:r>
              <a:rPr lang="pt-BR" sz="1400" b="0" i="0" u="none" strike="noStrike" cap="none">
                <a:solidFill>
                  <a:srgbClr val="000000"/>
                </a:solidFill>
                <a:latin typeface="Open Sans Light"/>
                <a:ea typeface="Open Sans Light"/>
                <a:cs typeface="Open Sans Light"/>
                <a:sym typeface="Open Sans Light"/>
              </a:rPr>
              <a:t>Limite a poucas regras de rótulos inteiros definidas em RFCs</a:t>
            </a:r>
          </a:p>
          <a:p>
            <a:pPr marL="822960" marR="0" lvl="2" indent="-274320" algn="l" rtl="0">
              <a:spcBef>
                <a:spcPts val="400"/>
              </a:spcBef>
              <a:spcAft>
                <a:spcPts val="0"/>
              </a:spcAft>
              <a:buClr>
                <a:schemeClr val="accent3"/>
              </a:buClr>
              <a:buSzPts val="1190"/>
              <a:buFont typeface="Merriweather Sans"/>
              <a:buChar char="*"/>
            </a:pPr>
            <a:r>
              <a:rPr lang="pt-BR" sz="1400" b="0" i="0" u="none" strike="noStrike" cap="none">
                <a:solidFill>
                  <a:srgbClr val="000000"/>
                </a:solidFill>
                <a:latin typeface="Open Sans Light"/>
                <a:ea typeface="Open Sans Light"/>
                <a:cs typeface="Open Sans Light"/>
                <a:sym typeface="Open Sans Light"/>
              </a:rPr>
              <a:t>Se a cadeias de caracteres contiver ‘。’, converta para ‘.’</a:t>
            </a:r>
          </a:p>
        </p:txBody>
      </p:sp>
      <p:pic>
        <p:nvPicPr>
          <p:cNvPr id="468" name="Google Shape;468;p38" descr="ua-capability-icons_wht_Validate.png"/>
          <p:cNvPicPr preferRelativeResize="0"/>
          <p:nvPr/>
        </p:nvPicPr>
        <p:blipFill rotWithShape="1">
          <a:blip r:embed="rId3">
            <a:alphaModFix/>
          </a:blip>
          <a:srcRect/>
          <a:stretch/>
        </p:blipFill>
        <p:spPr>
          <a:xfrm>
            <a:off x="1111006" y="251590"/>
            <a:ext cx="1079710" cy="89141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9"/>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pt-BR"/>
              <a:t>Armazenar</a:t>
            </a:r>
          </a:p>
        </p:txBody>
      </p:sp>
      <p:sp>
        <p:nvSpPr>
          <p:cNvPr id="475" name="Google Shape;475;p39"/>
          <p:cNvSpPr/>
          <p:nvPr/>
        </p:nvSpPr>
        <p:spPr>
          <a:xfrm>
            <a:off x="366541" y="2681826"/>
            <a:ext cx="3116263"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200">
                <a:solidFill>
                  <a:schemeClr val="accent2"/>
                </a:solidFill>
                <a:latin typeface="Open Sans"/>
                <a:ea typeface="Open Sans"/>
                <a:cs typeface="Open Sans"/>
                <a:sym typeface="Open Sans"/>
              </a:rPr>
              <a:t>Refere-se ao armazenamento em longo prazo e/ou transiente de nomes de domínio e endereços de e-mail. </a:t>
            </a:r>
          </a:p>
        </p:txBody>
      </p:sp>
      <p:sp>
        <p:nvSpPr>
          <p:cNvPr id="476" name="Google Shape;476;p39"/>
          <p:cNvSpPr/>
          <p:nvPr/>
        </p:nvSpPr>
        <p:spPr>
          <a:xfrm>
            <a:off x="3642829" y="1564153"/>
            <a:ext cx="5158272" cy="40420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400" dirty="0">
                <a:solidFill>
                  <a:schemeClr val="dk2"/>
                </a:solidFill>
                <a:latin typeface="Open Sans"/>
                <a:ea typeface="Open Sans"/>
                <a:cs typeface="Open Sans"/>
                <a:sym typeface="Open Sans"/>
              </a:rPr>
              <a:t>Recomendações do UASG </a:t>
            </a:r>
          </a:p>
          <a:p>
            <a:pPr marL="525780" marR="0" lvl="1" indent="-342900" algn="l" rtl="0">
              <a:spcBef>
                <a:spcPts val="2000"/>
              </a:spcBef>
              <a:spcAft>
                <a:spcPts val="0"/>
              </a:spcAft>
              <a:buClr>
                <a:schemeClr val="accent3"/>
              </a:buClr>
              <a:buSzPts val="1530"/>
              <a:buFont typeface="Merriweather Sans"/>
              <a:buChar char="*"/>
            </a:pPr>
            <a:r>
              <a:rPr lang="pt-BR" sz="1800" b="0" i="0" u="none" strike="noStrike" cap="none" dirty="0">
                <a:solidFill>
                  <a:schemeClr val="dk2"/>
                </a:solidFill>
                <a:latin typeface="Open Sans Light"/>
                <a:ea typeface="Open Sans Light"/>
                <a:cs typeface="Open Sans Light"/>
                <a:sym typeface="Open Sans Light"/>
              </a:rPr>
              <a:t>Apps/serviços devem ter suporte para Unicode.</a:t>
            </a:r>
          </a:p>
          <a:p>
            <a:pPr marL="525780" marR="0" lvl="1" indent="-342900" algn="l" rtl="0">
              <a:spcBef>
                <a:spcPts val="1200"/>
              </a:spcBef>
              <a:spcAft>
                <a:spcPts val="0"/>
              </a:spcAft>
              <a:buClr>
                <a:schemeClr val="accent3"/>
              </a:buClr>
              <a:buSzPts val="1530"/>
              <a:buFont typeface="Merriweather Sans"/>
              <a:buChar char="*"/>
            </a:pPr>
            <a:r>
              <a:rPr lang="pt-BR" sz="1800" b="0" i="0" u="none" strike="noStrike" cap="none" dirty="0">
                <a:solidFill>
                  <a:schemeClr val="dk2"/>
                </a:solidFill>
                <a:latin typeface="Open Sans Light"/>
                <a:ea typeface="Open Sans Light"/>
                <a:cs typeface="Open Sans Light"/>
                <a:sym typeface="Open Sans Light"/>
              </a:rPr>
              <a:t>Informações armazenadas em UTF-8 sempre que possível.</a:t>
            </a:r>
          </a:p>
          <a:p>
            <a:pPr marL="525780" marR="0" lvl="1" indent="-342900" algn="l" rtl="0">
              <a:spcBef>
                <a:spcPts val="1200"/>
              </a:spcBef>
              <a:spcAft>
                <a:spcPts val="0"/>
              </a:spcAft>
              <a:buClr>
                <a:schemeClr val="accent3"/>
              </a:buClr>
              <a:buSzPts val="1530"/>
              <a:buFont typeface="Merriweather Sans"/>
              <a:buChar char="*"/>
            </a:pPr>
            <a:r>
              <a:rPr lang="pt-BR" sz="1800" b="0" i="0" u="none" strike="noStrike" cap="none" dirty="0">
                <a:solidFill>
                  <a:schemeClr val="dk2"/>
                </a:solidFill>
                <a:latin typeface="Open Sans Light"/>
                <a:ea typeface="Open Sans Light"/>
                <a:cs typeface="Open Sans Light"/>
                <a:sym typeface="Open Sans Light"/>
              </a:rPr>
              <a:t>Considere cenários completos antes de converter entre </a:t>
            </a:r>
            <a:r>
              <a:rPr lang="pt-BR" sz="1800" b="0" i="0" u="none" strike="noStrike" cap="none" dirty="0" err="1">
                <a:solidFill>
                  <a:schemeClr val="dk2"/>
                </a:solidFill>
                <a:latin typeface="Open Sans Light"/>
                <a:ea typeface="Open Sans Light"/>
                <a:cs typeface="Open Sans Light"/>
                <a:sym typeface="Open Sans Light"/>
              </a:rPr>
              <a:t>rótulos-A</a:t>
            </a:r>
            <a:r>
              <a:rPr lang="pt-BR" sz="1800" b="0" i="0" u="none" strike="noStrike" cap="none" dirty="0">
                <a:solidFill>
                  <a:schemeClr val="dk2"/>
                </a:solidFill>
                <a:latin typeface="Open Sans Light"/>
                <a:ea typeface="Open Sans Light"/>
                <a:cs typeface="Open Sans Light"/>
                <a:sym typeface="Open Sans Light"/>
              </a:rPr>
              <a:t> e rótulos-U.</a:t>
            </a:r>
          </a:p>
          <a:p>
            <a:pPr marL="982980" marR="0" lvl="2" indent="-342900" algn="l" rtl="0">
              <a:spcBef>
                <a:spcPts val="1200"/>
              </a:spcBef>
              <a:spcAft>
                <a:spcPts val="0"/>
              </a:spcAft>
              <a:buClr>
                <a:schemeClr val="accent3"/>
              </a:buClr>
              <a:buSzPts val="1190"/>
              <a:buFont typeface="Merriweather Sans"/>
              <a:buChar char="*"/>
            </a:pPr>
            <a:r>
              <a:rPr lang="pt-BR" sz="1400" b="0" i="0" u="none" strike="noStrike" cap="none" dirty="0">
                <a:solidFill>
                  <a:schemeClr val="dk2"/>
                </a:solidFill>
                <a:latin typeface="Open Sans Light"/>
                <a:ea typeface="Open Sans Light"/>
                <a:cs typeface="Open Sans Light"/>
                <a:sym typeface="Open Sans Light"/>
              </a:rPr>
              <a:t>Considere armazenar nos dois formatos.</a:t>
            </a:r>
          </a:p>
          <a:p>
            <a:pPr marL="525780" marR="0" lvl="1" indent="-342900" algn="l" rtl="0">
              <a:spcBef>
                <a:spcPts val="1200"/>
              </a:spcBef>
              <a:spcAft>
                <a:spcPts val="0"/>
              </a:spcAft>
              <a:buClr>
                <a:schemeClr val="accent3"/>
              </a:buClr>
              <a:buSzPts val="1530"/>
              <a:buFont typeface="Merriweather Sans"/>
              <a:buChar char="*"/>
            </a:pPr>
            <a:r>
              <a:rPr lang="pt-BR" sz="1800" b="0" i="0" u="none" strike="noStrike" cap="none" dirty="0">
                <a:solidFill>
                  <a:schemeClr val="dk2"/>
                </a:solidFill>
                <a:latin typeface="Open Sans Light"/>
                <a:ea typeface="Open Sans Light"/>
                <a:cs typeface="Open Sans Light"/>
                <a:sym typeface="Open Sans Light"/>
              </a:rPr>
              <a:t>Marque claramente os endereços de e-mail e nomes de domínio durante o armazenamento.</a:t>
            </a:r>
          </a:p>
        </p:txBody>
      </p:sp>
      <p:pic>
        <p:nvPicPr>
          <p:cNvPr id="477" name="Google Shape;477;p39" descr="ua-capability-icons_wht_Store.png"/>
          <p:cNvPicPr preferRelativeResize="0"/>
          <p:nvPr/>
        </p:nvPicPr>
        <p:blipFill rotWithShape="1">
          <a:blip r:embed="rId3">
            <a:alphaModFix/>
          </a:blip>
          <a:srcRect/>
          <a:stretch/>
        </p:blipFill>
        <p:spPr>
          <a:xfrm>
            <a:off x="1194438" y="324303"/>
            <a:ext cx="826885" cy="82688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0"/>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pt-BR"/>
              <a:t>Processar</a:t>
            </a:r>
          </a:p>
        </p:txBody>
      </p:sp>
      <p:sp>
        <p:nvSpPr>
          <p:cNvPr id="484" name="Google Shape;484;p40"/>
          <p:cNvSpPr/>
          <p:nvPr/>
        </p:nvSpPr>
        <p:spPr>
          <a:xfrm>
            <a:off x="366540" y="2675076"/>
            <a:ext cx="3115653" cy="2800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200">
                <a:solidFill>
                  <a:srgbClr val="5D686E"/>
                </a:solidFill>
                <a:latin typeface="Open Sans"/>
                <a:ea typeface="Open Sans"/>
                <a:cs typeface="Open Sans"/>
                <a:sym typeface="Open Sans"/>
              </a:rPr>
              <a:t>Ocorre sempre que um endereço de e-mail ou nome de domínio é usado por um aplicativo ou serviço para executar uma atividade ou é transformado em um formato alternativo.</a:t>
            </a:r>
          </a:p>
        </p:txBody>
      </p:sp>
      <p:sp>
        <p:nvSpPr>
          <p:cNvPr id="485" name="Google Shape;485;p40"/>
          <p:cNvSpPr/>
          <p:nvPr/>
        </p:nvSpPr>
        <p:spPr>
          <a:xfrm>
            <a:off x="3642829" y="1564152"/>
            <a:ext cx="5158272" cy="36266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400">
                <a:solidFill>
                  <a:srgbClr val="000000"/>
                </a:solidFill>
                <a:latin typeface="Open Sans"/>
                <a:ea typeface="Open Sans"/>
                <a:cs typeface="Open Sans"/>
                <a:sym typeface="Open Sans"/>
              </a:rPr>
              <a:t>Recomendações do UASG </a:t>
            </a:r>
          </a:p>
          <a:p>
            <a:pPr marL="525780" marR="0" lvl="1" indent="-342900" algn="l" rtl="0">
              <a:spcBef>
                <a:spcPts val="2000"/>
              </a:spcBef>
              <a:spcAft>
                <a:spcPts val="0"/>
              </a:spcAft>
              <a:buClr>
                <a:schemeClr val="accent2"/>
              </a:buClr>
              <a:buSzPts val="1530"/>
              <a:buFont typeface="Merriweather Sans"/>
              <a:buChar char="*"/>
            </a:pPr>
            <a:r>
              <a:rPr lang="pt-BR" sz="1800" b="0" i="0" u="none" strike="noStrike" cap="none">
                <a:solidFill>
                  <a:srgbClr val="000000"/>
                </a:solidFill>
                <a:latin typeface="Open Sans Light"/>
                <a:ea typeface="Open Sans Light"/>
                <a:cs typeface="Open Sans Light"/>
                <a:sym typeface="Open Sans Light"/>
              </a:rPr>
              <a:t>Verifique os pontos de código não definidos quando o aplicativo/serviço foi criado (não deve “quebrar” a experiência do usuário).</a:t>
            </a:r>
          </a:p>
          <a:p>
            <a:pPr marL="525780" marR="0" lvl="1" indent="-342900" algn="l" rtl="0">
              <a:spcBef>
                <a:spcPts val="1800"/>
              </a:spcBef>
              <a:spcAft>
                <a:spcPts val="0"/>
              </a:spcAft>
              <a:buClr>
                <a:schemeClr val="accent2"/>
              </a:buClr>
              <a:buSzPts val="1530"/>
              <a:buFont typeface="Merriweather Sans"/>
              <a:buChar char="*"/>
            </a:pPr>
            <a:r>
              <a:rPr lang="pt-BR" sz="1800" b="0" i="0" u="none" strike="noStrike" cap="none">
                <a:solidFill>
                  <a:srgbClr val="000000"/>
                </a:solidFill>
                <a:latin typeface="Open Sans Light"/>
                <a:ea typeface="Open Sans Light"/>
                <a:cs typeface="Open Sans Light"/>
                <a:sym typeface="Open Sans Light"/>
              </a:rPr>
              <a:t>Use APIs compatíveis com Unicode.</a:t>
            </a:r>
          </a:p>
          <a:p>
            <a:pPr marL="525780" marR="0" lvl="1" indent="-342900" algn="l" rtl="0">
              <a:spcBef>
                <a:spcPts val="1800"/>
              </a:spcBef>
              <a:spcAft>
                <a:spcPts val="0"/>
              </a:spcAft>
              <a:buClr>
                <a:schemeClr val="accent2"/>
              </a:buClr>
              <a:buSzPts val="1530"/>
              <a:buFont typeface="Merriweather Sans"/>
              <a:buChar char="*"/>
            </a:pPr>
            <a:r>
              <a:rPr lang="pt-BR" sz="1800" b="0" i="0" u="none" strike="noStrike" cap="none">
                <a:solidFill>
                  <a:srgbClr val="000000"/>
                </a:solidFill>
                <a:latin typeface="Open Sans Light"/>
                <a:ea typeface="Open Sans Light"/>
                <a:cs typeface="Open Sans Light"/>
                <a:sym typeface="Open Sans Light"/>
              </a:rPr>
              <a:t>Use os documentos mais recentes do protocolo e tabelas de IDNA para Nomes de Domínio Internacionalizados.</a:t>
            </a:r>
          </a:p>
          <a:p>
            <a:pPr marL="525780" marR="0" lvl="1" indent="-342900" algn="l" rtl="0">
              <a:spcBef>
                <a:spcPts val="1800"/>
              </a:spcBef>
              <a:spcAft>
                <a:spcPts val="0"/>
              </a:spcAft>
              <a:buClr>
                <a:schemeClr val="accent2"/>
              </a:buClr>
              <a:buSzPts val="1530"/>
              <a:buFont typeface="Merriweather Sans"/>
              <a:buChar char="*"/>
            </a:pPr>
            <a:r>
              <a:rPr lang="pt-BR" sz="1800" b="0" i="0" u="none" strike="noStrike" cap="none">
                <a:solidFill>
                  <a:srgbClr val="000000"/>
                </a:solidFill>
                <a:latin typeface="Open Sans Light"/>
                <a:ea typeface="Open Sans Light"/>
                <a:cs typeface="Open Sans Light"/>
                <a:sym typeface="Open Sans Light"/>
              </a:rPr>
              <a:t>Processe em UTF-8 sempre que possível.</a:t>
            </a:r>
          </a:p>
        </p:txBody>
      </p:sp>
      <p:pic>
        <p:nvPicPr>
          <p:cNvPr id="486" name="Google Shape;486;p40" descr="ua-capability-icons_wht_Process.png"/>
          <p:cNvPicPr preferRelativeResize="0"/>
          <p:nvPr/>
        </p:nvPicPr>
        <p:blipFill rotWithShape="1">
          <a:blip r:embed="rId3">
            <a:alphaModFix/>
          </a:blip>
          <a:srcRect/>
          <a:stretch/>
        </p:blipFill>
        <p:spPr>
          <a:xfrm>
            <a:off x="909311" y="328026"/>
            <a:ext cx="1335974" cy="82296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1"/>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pt-BR"/>
              <a:t>Processar (continuação)</a:t>
            </a:r>
          </a:p>
        </p:txBody>
      </p:sp>
      <p:sp>
        <p:nvSpPr>
          <p:cNvPr id="493" name="Google Shape;493;p41"/>
          <p:cNvSpPr/>
          <p:nvPr/>
        </p:nvSpPr>
        <p:spPr>
          <a:xfrm>
            <a:off x="366540" y="2675076"/>
            <a:ext cx="3116264" cy="2800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200">
                <a:solidFill>
                  <a:schemeClr val="accent2"/>
                </a:solidFill>
                <a:latin typeface="Open Sans"/>
                <a:ea typeface="Open Sans"/>
                <a:cs typeface="Open Sans"/>
                <a:sym typeface="Open Sans"/>
              </a:rPr>
              <a:t>Ocorre sempre que um endereço de e-mail ou nome de domínio é usado por um aplicativo ou serviço para executar uma atividade ou é transformado em um formato alternativo.</a:t>
            </a:r>
          </a:p>
        </p:txBody>
      </p:sp>
      <p:sp>
        <p:nvSpPr>
          <p:cNvPr id="494" name="Google Shape;494;p41"/>
          <p:cNvSpPr/>
          <p:nvPr/>
        </p:nvSpPr>
        <p:spPr>
          <a:xfrm>
            <a:off x="3642829" y="1564152"/>
            <a:ext cx="5158272" cy="30726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400">
                <a:solidFill>
                  <a:schemeClr val="dk2"/>
                </a:solidFill>
                <a:latin typeface="Open Sans"/>
                <a:ea typeface="Open Sans"/>
                <a:cs typeface="Open Sans"/>
                <a:sym typeface="Open Sans"/>
              </a:rPr>
              <a:t>Recomendações do UASG </a:t>
            </a:r>
          </a:p>
          <a:p>
            <a:pPr marL="525780" marR="0" lvl="1" indent="-342900" algn="l" rtl="0">
              <a:spcBef>
                <a:spcPts val="2000"/>
              </a:spcBef>
              <a:spcAft>
                <a:spcPts val="0"/>
              </a:spcAft>
              <a:buClr>
                <a:schemeClr val="accent3"/>
              </a:buClr>
              <a:buSzPts val="1530"/>
              <a:buFont typeface="Merriweather Sans"/>
              <a:buChar char="*"/>
            </a:pPr>
            <a:r>
              <a:rPr lang="pt-BR" sz="1800" b="0" i="0" u="none" strike="noStrike" cap="none">
                <a:solidFill>
                  <a:schemeClr val="dk2"/>
                </a:solidFill>
                <a:latin typeface="Open Sans Light"/>
                <a:ea typeface="Open Sans Light"/>
                <a:cs typeface="Open Sans Light"/>
                <a:sym typeface="Open Sans Light"/>
              </a:rPr>
              <a:t>Certifique-se de que os números sejam tratados da maneira esperada.</a:t>
            </a:r>
          </a:p>
          <a:p>
            <a:pPr marL="525780" marR="0" lvl="1" indent="-342900" algn="l" rtl="0">
              <a:spcBef>
                <a:spcPts val="1800"/>
              </a:spcBef>
              <a:spcAft>
                <a:spcPts val="0"/>
              </a:spcAft>
              <a:buClr>
                <a:schemeClr val="accent3"/>
              </a:buClr>
              <a:buSzPts val="1530"/>
              <a:buFont typeface="Merriweather Sans"/>
              <a:buChar char="*"/>
            </a:pPr>
            <a:r>
              <a:rPr lang="pt-BR" sz="1800" b="0" i="0" u="none" strike="noStrike" cap="none">
                <a:solidFill>
                  <a:schemeClr val="dk2"/>
                </a:solidFill>
                <a:latin typeface="Open Sans Light"/>
                <a:ea typeface="Open Sans Light"/>
                <a:cs typeface="Open Sans Light"/>
                <a:sym typeface="Open Sans Light"/>
              </a:rPr>
              <a:t>Trate numerais ASCII e representações de números ideográficas asiáticas como números.</a:t>
            </a:r>
          </a:p>
          <a:p>
            <a:pPr marL="525780" marR="0" lvl="1" indent="-342900" algn="l" rtl="0">
              <a:spcBef>
                <a:spcPts val="1800"/>
              </a:spcBef>
              <a:spcAft>
                <a:spcPts val="0"/>
              </a:spcAft>
              <a:buClr>
                <a:schemeClr val="accent3"/>
              </a:buClr>
              <a:buSzPts val="1530"/>
              <a:buFont typeface="Merriweather Sans"/>
              <a:buChar char="*"/>
            </a:pPr>
            <a:r>
              <a:rPr lang="pt-BR" sz="1800" b="0" i="0" u="none" strike="noStrike" cap="none">
                <a:solidFill>
                  <a:schemeClr val="dk2"/>
                </a:solidFill>
                <a:latin typeface="Open Sans Light"/>
                <a:ea typeface="Open Sans Light"/>
                <a:cs typeface="Open Sans Light"/>
                <a:sym typeface="Open Sans Light"/>
              </a:rPr>
              <a:t>Faça o upgrade de apps e servidores/serviços juntos.</a:t>
            </a:r>
          </a:p>
          <a:p>
            <a:pPr marL="525780" marR="0" lvl="1" indent="-342900" algn="l" rtl="0">
              <a:spcBef>
                <a:spcPts val="1800"/>
              </a:spcBef>
              <a:spcAft>
                <a:spcPts val="0"/>
              </a:spcAft>
              <a:buClr>
                <a:schemeClr val="accent3"/>
              </a:buClr>
              <a:buSzPts val="1530"/>
              <a:buFont typeface="Merriweather Sans"/>
              <a:buChar char="*"/>
            </a:pPr>
            <a:r>
              <a:rPr lang="pt-BR" sz="1800" b="0" i="0" u="none" strike="noStrike" cap="none">
                <a:solidFill>
                  <a:schemeClr val="dk2"/>
                </a:solidFill>
                <a:latin typeface="Open Sans Light"/>
                <a:ea typeface="Open Sans Light"/>
                <a:cs typeface="Open Sans Light"/>
                <a:sym typeface="Open Sans Light"/>
              </a:rPr>
              <a:t>Faça análises da codificação para evitar ataques de buffer overflow.</a:t>
            </a:r>
          </a:p>
        </p:txBody>
      </p:sp>
      <p:pic>
        <p:nvPicPr>
          <p:cNvPr id="495" name="Google Shape;495;p41" descr="ua-capability-icons_wht_Process.png"/>
          <p:cNvPicPr preferRelativeResize="0"/>
          <p:nvPr/>
        </p:nvPicPr>
        <p:blipFill rotWithShape="1">
          <a:blip r:embed="rId3">
            <a:alphaModFix/>
          </a:blip>
          <a:srcRect/>
          <a:stretch/>
        </p:blipFill>
        <p:spPr>
          <a:xfrm>
            <a:off x="909311" y="328026"/>
            <a:ext cx="1335974" cy="82296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2"/>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pt-BR"/>
              <a:t>Exibir</a:t>
            </a:r>
          </a:p>
        </p:txBody>
      </p:sp>
      <p:sp>
        <p:nvSpPr>
          <p:cNvPr id="502" name="Google Shape;502;p42"/>
          <p:cNvSpPr/>
          <p:nvPr/>
        </p:nvSpPr>
        <p:spPr>
          <a:xfrm>
            <a:off x="3642829" y="1564152"/>
            <a:ext cx="5158272" cy="36266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400">
                <a:solidFill>
                  <a:schemeClr val="dk2"/>
                </a:solidFill>
                <a:latin typeface="Open Sans"/>
                <a:ea typeface="Open Sans"/>
                <a:cs typeface="Open Sans"/>
                <a:sym typeface="Open Sans"/>
              </a:rPr>
              <a:t>Recomendações do UASG </a:t>
            </a:r>
          </a:p>
          <a:p>
            <a:pPr marL="365760" marR="0" lvl="1" indent="-274319" algn="l" rtl="0">
              <a:spcBef>
                <a:spcPts val="2000"/>
              </a:spcBef>
              <a:spcAft>
                <a:spcPts val="0"/>
              </a:spcAft>
              <a:buClr>
                <a:schemeClr val="accent3"/>
              </a:buClr>
              <a:buSzPts val="1530"/>
              <a:buFont typeface="Merriweather Sans"/>
              <a:buChar char="*"/>
            </a:pPr>
            <a:r>
              <a:rPr lang="pt-BR" sz="1800" b="0" i="0" u="none" strike="noStrike" cap="none">
                <a:solidFill>
                  <a:schemeClr val="dk2"/>
                </a:solidFill>
                <a:latin typeface="Open Sans Light"/>
                <a:ea typeface="Open Sans Light"/>
                <a:cs typeface="Open Sans Light"/>
                <a:sym typeface="Open Sans Light"/>
              </a:rPr>
              <a:t>Exiba todos os pontos de código Unicode compatíveis com o sistema operacional subjacente.</a:t>
            </a:r>
          </a:p>
          <a:p>
            <a:pPr marL="365760" marR="0" lvl="1" indent="-274319" algn="l" rtl="0">
              <a:spcBef>
                <a:spcPts val="1800"/>
              </a:spcBef>
              <a:spcAft>
                <a:spcPts val="0"/>
              </a:spcAft>
              <a:buClr>
                <a:schemeClr val="accent3"/>
              </a:buClr>
              <a:buSzPts val="1530"/>
              <a:buFont typeface="Merriweather Sans"/>
              <a:buChar char="*"/>
            </a:pPr>
            <a:r>
              <a:rPr lang="pt-BR" sz="1800" b="0" i="0" u="none" strike="noStrike" cap="none">
                <a:solidFill>
                  <a:schemeClr val="dk2"/>
                </a:solidFill>
                <a:latin typeface="Open Sans Light"/>
                <a:ea typeface="Open Sans Light"/>
                <a:cs typeface="Open Sans Light"/>
                <a:sym typeface="Open Sans Light"/>
              </a:rPr>
              <a:t>Ao desenvolver um aplicativo/serviço, ou ao operar um registro, considere os idiomas aceitos.</a:t>
            </a:r>
          </a:p>
          <a:p>
            <a:pPr marL="365760" marR="0" lvl="1" indent="-274319" algn="l" rtl="0">
              <a:spcBef>
                <a:spcPts val="1800"/>
              </a:spcBef>
              <a:spcAft>
                <a:spcPts val="0"/>
              </a:spcAft>
              <a:buClr>
                <a:schemeClr val="accent3"/>
              </a:buClr>
              <a:buSzPts val="1530"/>
              <a:buFont typeface="Merriweather Sans"/>
              <a:buChar char="*"/>
            </a:pPr>
            <a:r>
              <a:rPr lang="pt-BR" sz="1800" b="0" i="0" u="none" strike="noStrike" cap="none">
                <a:solidFill>
                  <a:schemeClr val="dk2"/>
                </a:solidFill>
                <a:latin typeface="Open Sans Light"/>
                <a:ea typeface="Open Sans Light"/>
                <a:cs typeface="Open Sans Light"/>
                <a:sym typeface="Open Sans Light"/>
              </a:rPr>
              <a:t>Converta dados diferentes de Unicode para Unicode antes de exibir.</a:t>
            </a:r>
          </a:p>
          <a:p>
            <a:pPr marL="365760" marR="0" lvl="1" indent="-274319" algn="l" rtl="0">
              <a:spcBef>
                <a:spcPts val="1800"/>
              </a:spcBef>
              <a:spcAft>
                <a:spcPts val="0"/>
              </a:spcAft>
              <a:buClr>
                <a:schemeClr val="accent3"/>
              </a:buClr>
              <a:buSzPts val="1530"/>
              <a:buFont typeface="Merriweather Sans"/>
              <a:buChar char="*"/>
            </a:pPr>
            <a:r>
              <a:rPr lang="pt-BR" sz="1800" b="0" i="0" u="none" strike="noStrike" cap="none">
                <a:solidFill>
                  <a:schemeClr val="dk2"/>
                </a:solidFill>
                <a:latin typeface="Open Sans Light"/>
                <a:ea typeface="Open Sans Light"/>
                <a:cs typeface="Open Sans Light"/>
                <a:sym typeface="Open Sans Light"/>
              </a:rPr>
              <a:t>O usuário final deve ver “todos.みんな”, em vez de “todos.xn--q9jyb4c”.</a:t>
            </a:r>
          </a:p>
        </p:txBody>
      </p:sp>
      <p:sp>
        <p:nvSpPr>
          <p:cNvPr id="503" name="Google Shape;503;p42"/>
          <p:cNvSpPr/>
          <p:nvPr/>
        </p:nvSpPr>
        <p:spPr>
          <a:xfrm>
            <a:off x="377396" y="2668043"/>
            <a:ext cx="3116263"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200">
                <a:solidFill>
                  <a:schemeClr val="accent2"/>
                </a:solidFill>
                <a:latin typeface="Open Sans"/>
                <a:ea typeface="Open Sans"/>
                <a:cs typeface="Open Sans"/>
                <a:sym typeface="Open Sans"/>
              </a:rPr>
              <a:t>Ocorre sempre que um endereço de e-mail ou um nome de domínio é renderizado em uma interface de usuário. </a:t>
            </a:r>
          </a:p>
        </p:txBody>
      </p:sp>
      <p:pic>
        <p:nvPicPr>
          <p:cNvPr id="504" name="Google Shape;504;p42" descr="ua-capability-icons_wht_Display.png"/>
          <p:cNvPicPr preferRelativeResize="0"/>
          <p:nvPr/>
        </p:nvPicPr>
        <p:blipFill rotWithShape="1">
          <a:blip r:embed="rId3">
            <a:alphaModFix/>
          </a:blip>
          <a:srcRect/>
          <a:stretch/>
        </p:blipFill>
        <p:spPr>
          <a:xfrm>
            <a:off x="1280768" y="315913"/>
            <a:ext cx="662482" cy="8572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3"/>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pt-BR"/>
              <a:t>Exibir (continuação)</a:t>
            </a:r>
          </a:p>
        </p:txBody>
      </p:sp>
      <p:sp>
        <p:nvSpPr>
          <p:cNvPr id="511" name="Google Shape;511;p43"/>
          <p:cNvSpPr/>
          <p:nvPr/>
        </p:nvSpPr>
        <p:spPr>
          <a:xfrm>
            <a:off x="3642829" y="1564153"/>
            <a:ext cx="5276479" cy="34265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400">
                <a:solidFill>
                  <a:schemeClr val="dk2"/>
                </a:solidFill>
                <a:latin typeface="Open Sans"/>
                <a:ea typeface="Open Sans"/>
                <a:cs typeface="Open Sans"/>
                <a:sym typeface="Open Sans"/>
              </a:rPr>
              <a:t>Recomendações do UASG </a:t>
            </a:r>
          </a:p>
          <a:p>
            <a:pPr marL="365760" marR="0" lvl="1" indent="-274320" algn="l" rtl="0">
              <a:spcBef>
                <a:spcPts val="2000"/>
              </a:spcBef>
              <a:spcAft>
                <a:spcPts val="0"/>
              </a:spcAft>
              <a:buClr>
                <a:schemeClr val="accent3"/>
              </a:buClr>
              <a:buSzPts val="1445"/>
              <a:buFont typeface="Merriweather Sans"/>
              <a:buChar char="*"/>
            </a:pPr>
            <a:r>
              <a:rPr lang="pt-BR" sz="1700" b="0" i="0" u="none" strike="noStrike" cap="none">
                <a:solidFill>
                  <a:schemeClr val="dk2"/>
                </a:solidFill>
                <a:latin typeface="Open Sans Light"/>
                <a:ea typeface="Open Sans Light"/>
                <a:cs typeface="Open Sans Light"/>
                <a:sym typeface="Open Sans Light"/>
              </a:rPr>
              <a:t>Exiba Unicode por padrão.</a:t>
            </a:r>
          </a:p>
          <a:p>
            <a:pPr marL="365760" marR="0" lvl="1" indent="-274320" algn="l" rtl="0">
              <a:spcBef>
                <a:spcPts val="1200"/>
              </a:spcBef>
              <a:spcAft>
                <a:spcPts val="0"/>
              </a:spcAft>
              <a:buClr>
                <a:schemeClr val="accent3"/>
              </a:buClr>
              <a:buSzPts val="1445"/>
              <a:buFont typeface="Merriweather Sans"/>
              <a:buChar char="*"/>
            </a:pPr>
            <a:r>
              <a:rPr lang="pt-BR" sz="1700" b="0" u="none" strike="noStrike" cap="none">
                <a:solidFill>
                  <a:schemeClr val="dk2"/>
                </a:solidFill>
                <a:latin typeface="Open Sans Light"/>
                <a:ea typeface="Open Sans Light"/>
                <a:cs typeface="Open Sans Light"/>
                <a:sym typeface="Open Sans Light"/>
              </a:rPr>
              <a:t>Use texto em Punycode </a:t>
            </a:r>
            <a:r>
              <a:rPr lang="pt-BR" sz="1700" b="0" i="1" u="none" strike="noStrike" cap="none">
                <a:solidFill>
                  <a:schemeClr val="dk2"/>
                </a:solidFill>
                <a:latin typeface="Open Sans Light"/>
                <a:ea typeface="Open Sans Light"/>
                <a:cs typeface="Open Sans Light"/>
                <a:sym typeface="Open Sans Light"/>
              </a:rPr>
              <a:t>apenas</a:t>
            </a:r>
            <a:br>
              <a:rPr lang="pt-BR" sz="1700" b="0" u="none" strike="noStrike" cap="none">
                <a:solidFill>
                  <a:schemeClr val="dk2"/>
                </a:solidFill>
                <a:latin typeface="Open Sans Light"/>
                <a:ea typeface="Open Sans Light"/>
                <a:cs typeface="Open Sans Light"/>
                <a:sym typeface="Open Sans Light"/>
              </a:rPr>
            </a:br>
            <a:r>
              <a:rPr lang="pt-BR" sz="1700" b="0" u="none" strike="noStrike" cap="none">
                <a:solidFill>
                  <a:schemeClr val="dk2"/>
                </a:solidFill>
                <a:latin typeface="Open Sans Light"/>
                <a:ea typeface="Open Sans Light"/>
                <a:cs typeface="Open Sans Light"/>
                <a:sym typeface="Open Sans Light"/>
              </a:rPr>
              <a:t>quando for melhor.</a:t>
            </a:r>
          </a:p>
          <a:p>
            <a:pPr marL="365760" marR="0" lvl="1" indent="-274320" algn="l" rtl="0">
              <a:spcBef>
                <a:spcPts val="1200"/>
              </a:spcBef>
              <a:spcAft>
                <a:spcPts val="0"/>
              </a:spcAft>
              <a:buClr>
                <a:schemeClr val="accent3"/>
              </a:buClr>
              <a:buSzPts val="1445"/>
              <a:buFont typeface="Merriweather Sans"/>
              <a:buChar char="*"/>
            </a:pPr>
            <a:r>
              <a:rPr lang="pt-BR" sz="1700" b="0" i="0" u="none" strike="noStrike" cap="none">
                <a:solidFill>
                  <a:schemeClr val="dk2"/>
                </a:solidFill>
                <a:latin typeface="Open Sans Light"/>
                <a:ea typeface="Open Sans Light"/>
                <a:cs typeface="Open Sans Light"/>
                <a:sym typeface="Open Sans Light"/>
              </a:rPr>
              <a:t>Considere que endereços com uma combinação de escritas serão mais comuns.</a:t>
            </a:r>
          </a:p>
          <a:p>
            <a:pPr marL="365760" marR="0" lvl="1" indent="-274320" algn="l" rtl="0">
              <a:spcBef>
                <a:spcPts val="1200"/>
              </a:spcBef>
              <a:spcAft>
                <a:spcPts val="0"/>
              </a:spcAft>
              <a:buClr>
                <a:schemeClr val="accent3"/>
              </a:buClr>
              <a:buSzPts val="1445"/>
              <a:buFont typeface="Merriweather Sans"/>
              <a:buChar char="*"/>
            </a:pPr>
            <a:r>
              <a:rPr lang="pt-BR" sz="1700" b="0" i="0" u="none" strike="noStrike" cap="none">
                <a:solidFill>
                  <a:schemeClr val="dk2"/>
                </a:solidFill>
                <a:latin typeface="Open Sans Light"/>
                <a:ea typeface="Open Sans Light"/>
                <a:cs typeface="Open Sans Light"/>
                <a:sym typeface="Open Sans Light"/>
              </a:rPr>
              <a:t>Use o processamento de compatibilidade de IDNA para Unicode a fim atender às expectativas dos usuários.</a:t>
            </a:r>
          </a:p>
          <a:p>
            <a:pPr marL="365760" marR="0" lvl="1" indent="-274320" algn="l" rtl="0">
              <a:spcBef>
                <a:spcPts val="1200"/>
              </a:spcBef>
              <a:spcAft>
                <a:spcPts val="0"/>
              </a:spcAft>
              <a:buClr>
                <a:schemeClr val="accent3"/>
              </a:buClr>
              <a:buSzPts val="1445"/>
              <a:buFont typeface="Merriweather Sans"/>
              <a:buChar char="*"/>
            </a:pPr>
            <a:r>
              <a:rPr lang="pt-BR" sz="1700" b="0" i="0" u="none" strike="noStrike" cap="none">
                <a:solidFill>
                  <a:schemeClr val="dk2"/>
                </a:solidFill>
                <a:latin typeface="Open Sans Light"/>
                <a:ea typeface="Open Sans Light"/>
                <a:cs typeface="Open Sans Light"/>
                <a:sym typeface="Open Sans Light"/>
              </a:rPr>
              <a:t>Preste atenção em caracteres não atribuídos ou não permitidos.</a:t>
            </a:r>
          </a:p>
        </p:txBody>
      </p:sp>
      <p:sp>
        <p:nvSpPr>
          <p:cNvPr id="512" name="Google Shape;512;p43"/>
          <p:cNvSpPr/>
          <p:nvPr/>
        </p:nvSpPr>
        <p:spPr>
          <a:xfrm>
            <a:off x="377396" y="2668043"/>
            <a:ext cx="3116263"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200">
                <a:solidFill>
                  <a:schemeClr val="accent2"/>
                </a:solidFill>
                <a:latin typeface="Open Sans"/>
                <a:ea typeface="Open Sans"/>
                <a:cs typeface="Open Sans"/>
                <a:sym typeface="Open Sans"/>
              </a:rPr>
              <a:t>Ocorre sempre que um endereço de e-mail ou um nome de domínio é renderizado em uma interface de usuário. </a:t>
            </a:r>
          </a:p>
        </p:txBody>
      </p:sp>
      <p:pic>
        <p:nvPicPr>
          <p:cNvPr id="513" name="Google Shape;513;p43" descr="ua-capability-icons_wht_Display.png"/>
          <p:cNvPicPr preferRelativeResize="0"/>
          <p:nvPr/>
        </p:nvPicPr>
        <p:blipFill rotWithShape="1">
          <a:blip r:embed="rId3">
            <a:alphaModFix/>
          </a:blip>
          <a:srcRect/>
          <a:stretch/>
        </p:blipFill>
        <p:spPr>
          <a:xfrm>
            <a:off x="1280768" y="315913"/>
            <a:ext cx="662482" cy="857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t>Multilinguismo: uma chave para a inclusão digital</a:t>
            </a:r>
          </a:p>
        </p:txBody>
      </p:sp>
      <p:sp>
        <p:nvSpPr>
          <p:cNvPr id="88" name="Google Shape;88;p2"/>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indent="-182880">
              <a:spcBef>
                <a:spcPts val="0"/>
              </a:spcBef>
              <a:buSzPts val="1530"/>
            </a:pPr>
            <a:r>
              <a:rPr lang="pt-BR" sz="1800"/>
              <a:t>A UNESCO, em suas recomendações de 2003 sobre </a:t>
            </a:r>
            <a:r>
              <a:rPr lang="pt-BR" sz="1800" i="0" u="sng" strike="noStrike">
                <a:solidFill>
                  <a:srgbClr val="1155CC"/>
                </a:solidFill>
                <a:latin typeface="Open Sans" panose="020B0606030504020204" pitchFamily="34" charset="0"/>
                <a:ea typeface="Open Sans" panose="020B0606030504020204" pitchFamily="34" charset="0"/>
                <a:cs typeface="Open Sans" panose="020B0606030504020204" pitchFamily="34" charset="0"/>
                <a:hlinkClick r:id="rId3"/>
              </a:rPr>
              <a:t>multilinguismo e acesso universal ao ciberespaço</a:t>
            </a:r>
            <a:r>
              <a:rPr lang="pt-BR" sz="1800"/>
              <a:t>, pediu a atenuação das barreiras linguísticas na Internet com o acesso a conteúdo, iniciativas de capacitação, políticas nacionais e pesquisa e desenvolvimento de maneira colaborativa sobre a adaptação local da tecnologia com amplos recursos multilíngue.  </a:t>
            </a:r>
          </a:p>
          <a:p>
            <a:pPr marL="274320" lvl="0" indent="-182880" algn="l" rtl="0">
              <a:spcBef>
                <a:spcPts val="0"/>
              </a:spcBef>
              <a:spcAft>
                <a:spcPts val="0"/>
              </a:spcAft>
              <a:buClr>
                <a:schemeClr val="accent3"/>
              </a:buClr>
              <a:buSzPts val="1530"/>
              <a:buFont typeface="Merriweather Sans"/>
              <a:buChar char="*"/>
            </a:pPr>
            <a:endParaRPr lang="en-US" sz="1800" dirty="0"/>
          </a:p>
          <a:p>
            <a:pPr marL="91440" lvl="0" indent="0" algn="l" rtl="0">
              <a:spcBef>
                <a:spcPts val="1200"/>
              </a:spcBef>
              <a:spcAft>
                <a:spcPts val="0"/>
              </a:spcAft>
              <a:buSzPts val="1700"/>
              <a:buNone/>
            </a:pPr>
            <a:endParaRPr dirty="0"/>
          </a:p>
        </p:txBody>
      </p:sp>
      <p:pic>
        <p:nvPicPr>
          <p:cNvPr id="4" name="Google Shape;233;p10">
            <a:extLst>
              <a:ext uri="{FF2B5EF4-FFF2-40B4-BE49-F238E27FC236}">
                <a16:creationId xmlns:a16="http://schemas.microsoft.com/office/drawing/2014/main" id="{ACCFD439-9EDD-ACA2-8398-10FEE0FAA803}"/>
              </a:ext>
            </a:extLst>
          </p:cNvPr>
          <p:cNvPicPr preferRelativeResize="0"/>
          <p:nvPr/>
        </p:nvPicPr>
        <p:blipFill rotWithShape="1">
          <a:blip r:embed="rId4">
            <a:alphaModFix/>
          </a:blip>
          <a:srcRect b="2235"/>
          <a:stretch/>
        </p:blipFill>
        <p:spPr>
          <a:xfrm>
            <a:off x="944049" y="2848232"/>
            <a:ext cx="7255901" cy="3426824"/>
          </a:xfrm>
          <a:prstGeom prst="rect">
            <a:avLst/>
          </a:prstGeom>
          <a:noFill/>
          <a:ln>
            <a:noFill/>
          </a:ln>
        </p:spPr>
      </p:pic>
      <p:sp>
        <p:nvSpPr>
          <p:cNvPr id="5" name="Google Shape;234;p10">
            <a:extLst>
              <a:ext uri="{FF2B5EF4-FFF2-40B4-BE49-F238E27FC236}">
                <a16:creationId xmlns:a16="http://schemas.microsoft.com/office/drawing/2014/main" id="{DE9468DE-4C61-72EF-4B2A-3A978CAE6C0E}"/>
              </a:ext>
            </a:extLst>
          </p:cNvPr>
          <p:cNvSpPr txBox="1"/>
          <p:nvPr/>
        </p:nvSpPr>
        <p:spPr>
          <a:xfrm>
            <a:off x="2014929" y="6275056"/>
            <a:ext cx="511414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400" i="1">
                <a:solidFill>
                  <a:schemeClr val="dk1"/>
                </a:solidFill>
                <a:latin typeface="Open Sans"/>
                <a:ea typeface="Open Sans"/>
                <a:cs typeface="Open Sans"/>
                <a:sym typeface="Open Sans"/>
              </a:rPr>
              <a:t>Fonte: </a:t>
            </a:r>
            <a:r>
              <a:rPr lang="pt-BR" sz="1400" i="1"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https://en.wikipedia.org/wiki/List_of_writing_systems</a:t>
            </a:r>
            <a:r>
              <a:rPr lang="pt-BR" sz="1400" i="1">
                <a:solidFill>
                  <a:schemeClr val="dk1"/>
                </a:solidFill>
                <a:latin typeface="Open Sans"/>
                <a:ea typeface="Open Sans"/>
                <a:cs typeface="Open Sans"/>
                <a:sym typeface="Open Sans"/>
              </a:rPr>
              <a:t>.  </a:t>
            </a:r>
          </a:p>
        </p:txBody>
      </p:sp>
    </p:spTree>
    <p:extLst>
      <p:ext uri="{BB962C8B-B14F-4D97-AF65-F5344CB8AC3E}">
        <p14:creationId xmlns:p14="http://schemas.microsoft.com/office/powerpoint/2010/main" val="3389970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O DNS (Sistema de Nomes de Domínio) e a ICANN</a:t>
            </a:r>
          </a:p>
        </p:txBody>
      </p:sp>
      <p:sp>
        <p:nvSpPr>
          <p:cNvPr id="111" name="Google Shape;111;p5"/>
          <p:cNvSpPr txBox="1">
            <a:spLocks noGrp="1"/>
          </p:cNvSpPr>
          <p:nvPr>
            <p:ph type="body" idx="1"/>
          </p:nvPr>
        </p:nvSpPr>
        <p:spPr>
          <a:xfrm>
            <a:off x="320041" y="895692"/>
            <a:ext cx="8450746" cy="5066616"/>
          </a:xfrm>
          <a:prstGeom prst="rect">
            <a:avLst/>
          </a:prstGeom>
          <a:noFill/>
          <a:ln>
            <a:noFill/>
          </a:ln>
        </p:spPr>
        <p:txBody>
          <a:bodyPr spcFirstLastPara="1" wrap="square" lIns="91425" tIns="45700" rIns="91425" bIns="45700" anchor="t" anchorCtr="0">
            <a:noAutofit/>
          </a:bodyPr>
          <a:lstStyle/>
          <a:p>
            <a:pPr marL="274320" lvl="0" indent="-182880" algn="l" rtl="0">
              <a:lnSpc>
                <a:spcPts val="2000"/>
              </a:lnSpc>
              <a:spcBef>
                <a:spcPts val="0"/>
              </a:spcBef>
              <a:spcAft>
                <a:spcPts val="0"/>
              </a:spcAft>
              <a:buClr>
                <a:schemeClr val="accent3"/>
              </a:buClr>
              <a:buSzPts val="1530"/>
              <a:buFont typeface="Merriweather Sans"/>
              <a:buChar char="*"/>
            </a:pPr>
            <a:r>
              <a:rPr lang="pt-BR"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Um nome de domínio é um nome exclusivo que forma a base dos </a:t>
            </a:r>
            <a:r>
              <a:rPr lang="pt-BR" sz="1800"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URLs</a:t>
            </a:r>
            <a:r>
              <a:rPr lang="pt-BR"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(Localizadores Uniformes de Recursos) que as pessoas usam para encontrar recursos na Internet (ex.: páginas da web, servidores de e-mail, imagens e vídeos).</a:t>
            </a:r>
          </a:p>
          <a:p>
            <a:pPr marL="274320" lvl="0" indent="-85725" algn="l" rtl="0">
              <a:lnSpc>
                <a:spcPts val="2000"/>
              </a:lnSpc>
              <a:spcBef>
                <a:spcPts val="360"/>
              </a:spcBef>
              <a:spcAft>
                <a:spcPts val="0"/>
              </a:spcAft>
              <a:buClr>
                <a:schemeClr val="accent3"/>
              </a:buClr>
              <a:buSzPts val="1530"/>
              <a:buFont typeface="Merriweather Sans"/>
              <a:buNone/>
            </a:pPr>
            <a:endParaRPr sz="1800" dirty="0"/>
          </a:p>
          <a:p>
            <a:pPr marL="274320" lvl="0" indent="-182880" algn="l" rtl="0">
              <a:lnSpc>
                <a:spcPts val="2000"/>
              </a:lnSpc>
              <a:spcBef>
                <a:spcPts val="360"/>
              </a:spcBef>
              <a:spcAft>
                <a:spcPts val="0"/>
              </a:spcAft>
              <a:buClr>
                <a:schemeClr val="accent3"/>
              </a:buClr>
              <a:buSzPts val="1530"/>
              <a:buFont typeface="Merriweather Sans"/>
              <a:buChar char="*"/>
            </a:pPr>
            <a:r>
              <a:rPr lang="pt-BR"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O nome de domínio em si identifica um endereço específico na Internet que pertence a uma entidade, como uma empresa, organização, instituição ou indivíduo.</a:t>
            </a:r>
          </a:p>
          <a:p>
            <a:pPr marL="274320" lvl="0" indent="-85725" algn="l" rtl="0">
              <a:lnSpc>
                <a:spcPts val="2000"/>
              </a:lnSpc>
              <a:spcBef>
                <a:spcPts val="360"/>
              </a:spcBef>
              <a:spcAft>
                <a:spcPts val="0"/>
              </a:spcAft>
              <a:buClr>
                <a:schemeClr val="accent3"/>
              </a:buClr>
              <a:buSzPts val="1530"/>
              <a:buFont typeface="Merriweather Sans"/>
              <a:buNone/>
            </a:pPr>
            <a:endParaRPr sz="1800" dirty="0"/>
          </a:p>
          <a:p>
            <a:pPr marL="274320" lvl="0" indent="-182880" algn="l" rtl="0">
              <a:lnSpc>
                <a:spcPts val="2000"/>
              </a:lnSpc>
              <a:spcBef>
                <a:spcPts val="360"/>
              </a:spcBef>
              <a:spcAft>
                <a:spcPts val="0"/>
              </a:spcAft>
              <a:buClr>
                <a:schemeClr val="accent3"/>
              </a:buClr>
              <a:buSzPts val="1530"/>
              <a:buFont typeface="Merriweather Sans"/>
              <a:buChar char="*"/>
            </a:pPr>
            <a:r>
              <a:rPr lang="pt-BR" sz="1800" dirty="0"/>
              <a:t>Por exemplo, o nome de domínio: </a:t>
            </a:r>
            <a:r>
              <a:rPr lang="pt-BR" sz="1800" dirty="0" err="1">
                <a:solidFill>
                  <a:srgbClr val="00B0F0"/>
                </a:solidFill>
              </a:rPr>
              <a:t>wikipedia.org</a:t>
            </a:r>
            <a:r>
              <a:rPr lang="pt-BR" sz="1800" dirty="0">
                <a:solidFill>
                  <a:srgbClr val="00B0F0"/>
                </a:solidFill>
              </a:rPr>
              <a:t> </a:t>
            </a:r>
            <a:r>
              <a:rPr lang="pt-BR" sz="1800" dirty="0"/>
              <a:t>é usado para direcionar ao endereço: </a:t>
            </a:r>
            <a:r>
              <a:rPr lang="pt-BR" sz="1800" dirty="0">
                <a:solidFill>
                  <a:srgbClr val="00B0F0"/>
                </a:solidFill>
              </a:rPr>
              <a:t>208.80.154.224</a:t>
            </a:r>
          </a:p>
          <a:p>
            <a:pPr marL="274320" lvl="0" indent="-85725" algn="l" rtl="0">
              <a:lnSpc>
                <a:spcPts val="2000"/>
              </a:lnSpc>
              <a:spcBef>
                <a:spcPts val="360"/>
              </a:spcBef>
              <a:spcAft>
                <a:spcPts val="0"/>
              </a:spcAft>
              <a:buClr>
                <a:schemeClr val="accent3"/>
              </a:buClr>
              <a:buSzPts val="1530"/>
              <a:buFont typeface="Merriweather Sans"/>
              <a:buNone/>
            </a:pPr>
            <a:endParaRPr sz="1800" dirty="0">
              <a:solidFill>
                <a:srgbClr val="00B0F0"/>
              </a:solidFill>
            </a:endParaRPr>
          </a:p>
          <a:p>
            <a:pPr marL="274320" lvl="0" indent="-182880" algn="l" rtl="0">
              <a:lnSpc>
                <a:spcPts val="2000"/>
              </a:lnSpc>
              <a:spcBef>
                <a:spcPts val="360"/>
              </a:spcBef>
              <a:spcAft>
                <a:spcPts val="0"/>
              </a:spcAft>
              <a:buClr>
                <a:schemeClr val="accent3"/>
              </a:buClr>
              <a:buSzPts val="1530"/>
              <a:buFont typeface="Merriweather Sans"/>
              <a:buChar char="*"/>
            </a:pPr>
            <a:r>
              <a:rPr lang="pt-BR" sz="1800" dirty="0"/>
              <a:t>Coletivamente os nomes de domínio e os endereços IP (Protocolo da Internet) nos ajudam a navegar na Internet.</a:t>
            </a:r>
          </a:p>
          <a:p>
            <a:pPr marL="274320" lvl="0" indent="-85725" algn="l" rtl="0">
              <a:lnSpc>
                <a:spcPts val="2000"/>
              </a:lnSpc>
              <a:spcBef>
                <a:spcPts val="360"/>
              </a:spcBef>
              <a:spcAft>
                <a:spcPts val="0"/>
              </a:spcAft>
              <a:buClr>
                <a:schemeClr val="accent3"/>
              </a:buClr>
              <a:buSzPts val="1530"/>
              <a:buFont typeface="Merriweather Sans"/>
              <a:buNone/>
            </a:pPr>
            <a:endParaRPr sz="1800" dirty="0"/>
          </a:p>
          <a:p>
            <a:pPr marL="274320" lvl="0" indent="-182880" algn="l" rtl="0">
              <a:lnSpc>
                <a:spcPts val="2000"/>
              </a:lnSpc>
              <a:spcBef>
                <a:spcPts val="360"/>
              </a:spcBef>
              <a:spcAft>
                <a:spcPts val="0"/>
              </a:spcAft>
              <a:buClr>
                <a:schemeClr val="accent3"/>
              </a:buClr>
              <a:buSzPts val="1530"/>
              <a:buFont typeface="Merriweather Sans"/>
              <a:buChar char="*"/>
            </a:pPr>
            <a:r>
              <a:rPr lang="pt-BR"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 ICANN (Corporação da Internet para Atribuição de Nomes e Números) ajuda a coordenar e administrar esses identificadores exclusivos em todo o mundo.</a:t>
            </a:r>
            <a:r>
              <a:rPr lang="pt-BR"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r>
              <a:rPr lang="pt-BR"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 missão da ICANN é ajudar a garantir uma Internet global estável, segura e unificada.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320040" y="275167"/>
            <a:ext cx="8823959" cy="1143000"/>
          </a:xfrm>
          <a:prstGeom prst="rect">
            <a:avLst/>
          </a:prstGeom>
          <a:noFill/>
          <a:ln>
            <a:noFill/>
          </a:ln>
        </p:spPr>
        <p:txBody>
          <a:bodyPr spcFirstLastPara="1" wrap="square" lIns="91425" tIns="45700" rIns="91425" bIns="45700" anchor="t" anchorCtr="0">
            <a:noAutofit/>
          </a:bodyPr>
          <a:lstStyle/>
          <a:p>
            <a:pPr marL="0" lvl="0" indent="0" algn="l" rtl="0">
              <a:lnSpc>
                <a:spcPts val="3000"/>
              </a:lnSpc>
              <a:spcBef>
                <a:spcPts val="0"/>
              </a:spcBef>
              <a:spcAft>
                <a:spcPts val="0"/>
              </a:spcAft>
              <a:buClr>
                <a:srgbClr val="000000"/>
              </a:buClr>
              <a:buSzPts val="3200"/>
              <a:buFont typeface="Open Sans"/>
              <a:buNone/>
            </a:pPr>
            <a:r>
              <a:rPr lang="pt-BR" sz="2600" dirty="0"/>
              <a:t>A evolução dos </a:t>
            </a:r>
            <a:r>
              <a:rPr lang="pt-BR" sz="2600" dirty="0" err="1"/>
              <a:t>TLDs</a:t>
            </a:r>
            <a:r>
              <a:rPr lang="pt-BR" sz="2600" dirty="0"/>
              <a:t> (Domínios de Primeiro Nível) </a:t>
            </a:r>
            <a:br>
              <a:rPr lang="pt-BR" sz="2600" dirty="0"/>
            </a:br>
            <a:r>
              <a:rPr lang="pt-BR" sz="2600" dirty="0"/>
              <a:t>e do DNS</a:t>
            </a:r>
          </a:p>
        </p:txBody>
      </p:sp>
      <p:sp>
        <p:nvSpPr>
          <p:cNvPr id="168" name="Google Shape;168;p7"/>
          <p:cNvSpPr txBox="1">
            <a:spLocks noGrp="1"/>
          </p:cNvSpPr>
          <p:nvPr>
            <p:ph type="body" idx="1"/>
          </p:nvPr>
        </p:nvSpPr>
        <p:spPr>
          <a:xfrm>
            <a:off x="320040" y="1217354"/>
            <a:ext cx="8450746" cy="564064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pt-BR" sz="1800" dirty="0"/>
              <a:t>Antigamente os </a:t>
            </a:r>
            <a:r>
              <a:rPr lang="pt-BR" sz="1800" dirty="0" err="1"/>
              <a:t>TLDs</a:t>
            </a:r>
            <a:r>
              <a:rPr lang="pt-BR" sz="1800" dirty="0"/>
              <a:t> (Domínios de Primeiro Nível) em geral eram formados por duas ou três letras com caracteres latinos de </a:t>
            </a:r>
            <a:r>
              <a:rPr lang="pt-BR" sz="1800" dirty="0" err="1"/>
              <a:t>a-z</a:t>
            </a:r>
            <a:r>
              <a:rPr lang="pt-BR" sz="1800" dirty="0"/>
              <a:t> (ex.: .com, .</a:t>
            </a:r>
            <a:r>
              <a:rPr lang="pt-BR" sz="1800" dirty="0" err="1"/>
              <a:t>org</a:t>
            </a:r>
            <a:r>
              <a:rPr lang="pt-BR" sz="1800" dirty="0"/>
              <a:t>).</a:t>
            </a:r>
          </a:p>
          <a:p>
            <a:pPr marL="274320" lvl="0" indent="-182880" algn="l" rtl="0">
              <a:spcBef>
                <a:spcPts val="0"/>
              </a:spcBef>
              <a:spcAft>
                <a:spcPts val="0"/>
              </a:spcAft>
              <a:buClr>
                <a:schemeClr val="accent3"/>
              </a:buClr>
              <a:buSzPts val="1530"/>
              <a:buFont typeface="Merriweather Sans"/>
              <a:buChar char="*"/>
            </a:pPr>
            <a:endParaRPr sz="1400" dirty="0"/>
          </a:p>
          <a:p>
            <a:pPr marL="274320" lvl="0" indent="-182880" algn="l" rtl="0">
              <a:spcBef>
                <a:spcPts val="360"/>
              </a:spcBef>
              <a:spcAft>
                <a:spcPts val="0"/>
              </a:spcAft>
              <a:buClr>
                <a:schemeClr val="accent3"/>
              </a:buClr>
              <a:buSzPts val="1530"/>
              <a:buFont typeface="Merriweather Sans"/>
              <a:buChar char="*"/>
            </a:pPr>
            <a:r>
              <a:rPr lang="pt-BR" sz="1800" dirty="0"/>
              <a:t>A evolução do DNS permitiu o surgimento de </a:t>
            </a:r>
            <a:r>
              <a:rPr lang="pt-BR" sz="1800" dirty="0" err="1"/>
              <a:t>TLDs</a:t>
            </a:r>
            <a:r>
              <a:rPr lang="pt-BR" sz="1800" dirty="0"/>
              <a:t> mais longos. Agora existem cerca de 1.200 novos </a:t>
            </a:r>
            <a:r>
              <a:rPr lang="pt-BR" sz="1800" dirty="0" err="1"/>
              <a:t>gTLDs</a:t>
            </a:r>
            <a:r>
              <a:rPr lang="pt-BR" sz="1800" dirty="0"/>
              <a:t> que representam marcas, comunidades e locais geográficos (ex.: .</a:t>
            </a:r>
            <a:r>
              <a:rPr lang="pt-BR" sz="1800" dirty="0" err="1"/>
              <a:t>photography</a:t>
            </a:r>
            <a:r>
              <a:rPr lang="pt-BR" sz="1800" dirty="0"/>
              <a:t>, .</a:t>
            </a:r>
            <a:r>
              <a:rPr lang="pt-BR" sz="1800" dirty="0" err="1"/>
              <a:t>london</a:t>
            </a:r>
            <a:r>
              <a:rPr lang="pt-BR" sz="1800" dirty="0"/>
              <a:t>).</a:t>
            </a:r>
          </a:p>
          <a:p>
            <a:pPr marL="274320" lvl="0" indent="-182880" algn="l" rtl="0">
              <a:spcBef>
                <a:spcPts val="360"/>
              </a:spcBef>
              <a:spcAft>
                <a:spcPts val="0"/>
              </a:spcAft>
              <a:buClr>
                <a:schemeClr val="accent3"/>
              </a:buClr>
              <a:buSzPts val="1530"/>
              <a:buFont typeface="Merriweather Sans"/>
              <a:buChar char="*"/>
            </a:pPr>
            <a:endParaRPr sz="1400" dirty="0"/>
          </a:p>
          <a:p>
            <a:pPr marL="274320" lvl="0" indent="-182880" algn="l" rtl="0">
              <a:spcBef>
                <a:spcPts val="360"/>
              </a:spcBef>
              <a:spcAft>
                <a:spcPts val="0"/>
              </a:spcAft>
              <a:buClr>
                <a:schemeClr val="accent3"/>
              </a:buClr>
              <a:buSzPts val="1530"/>
              <a:buFont typeface="Merriweather Sans"/>
              <a:buChar char="*"/>
            </a:pPr>
            <a:r>
              <a:rPr lang="pt-BR" sz="1800" dirty="0"/>
              <a:t>Esses novos </a:t>
            </a:r>
            <a:r>
              <a:rPr lang="pt-BR" sz="1800" dirty="0" err="1"/>
              <a:t>TLDs</a:t>
            </a:r>
            <a:r>
              <a:rPr lang="pt-BR" sz="1800" dirty="0"/>
              <a:t> também incluem </a:t>
            </a:r>
            <a:r>
              <a:rPr lang="pt-BR" sz="1800" dirty="0" err="1"/>
              <a:t>IDNs</a:t>
            </a:r>
            <a:r>
              <a:rPr lang="pt-BR" sz="1800" dirty="0"/>
              <a:t> (Nomes de Domínio Internacionalizados), que possibilitam nomes de domínio em idiomas e escritas locais, como “.</a:t>
            </a:r>
            <a:r>
              <a:rPr lang="pt-BR" sz="1800" dirty="0" err="1"/>
              <a:t>例子</a:t>
            </a:r>
            <a:r>
              <a:rPr lang="pt-BR" sz="1800" dirty="0"/>
              <a:t>” e “</a:t>
            </a:r>
            <a:r>
              <a:rPr lang="pt-BR" sz="1800" dirty="0" err="1"/>
              <a:t>مثال</a:t>
            </a:r>
            <a:r>
              <a:rPr lang="pt-BR" sz="1800" dirty="0"/>
              <a:t>.“ (“exemplo” escrito em chinês e árabe).</a:t>
            </a:r>
          </a:p>
          <a:p>
            <a:pPr lvl="1">
              <a:spcBef>
                <a:spcPts val="0"/>
              </a:spcBef>
            </a:pPr>
            <a:r>
              <a:rPr lang="pt-BR" dirty="0"/>
              <a:t>Outros rótulos em um nome de domínio também podem ser internacionalizados. Isso permite que um nome de domínio esteja completamente em um idioma e escrita local. Os </a:t>
            </a:r>
            <a:r>
              <a:rPr lang="pt-BR" dirty="0" err="1"/>
              <a:t>IDNs</a:t>
            </a:r>
            <a:r>
              <a:rPr lang="pt-BR" dirty="0"/>
              <a:t> não estão relacionados ao conteúdo on-line, que também pode ser multilíngue.</a:t>
            </a:r>
          </a:p>
          <a:p>
            <a:pPr marL="274320" lvl="0" indent="-182880" algn="l" rtl="0">
              <a:spcBef>
                <a:spcPts val="360"/>
              </a:spcBef>
              <a:spcAft>
                <a:spcPts val="0"/>
              </a:spcAft>
              <a:buClr>
                <a:schemeClr val="accent3"/>
              </a:buClr>
              <a:buSzPts val="1530"/>
              <a:buFont typeface="Merriweather Sans"/>
              <a:buChar char="*"/>
            </a:pPr>
            <a:endParaRPr lang="en-US" sz="1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274320" lvl="0" indent="-182880" algn="l" rtl="0">
              <a:spcBef>
                <a:spcPts val="360"/>
              </a:spcBef>
              <a:spcAft>
                <a:spcPts val="0"/>
              </a:spcAft>
              <a:buClr>
                <a:schemeClr val="accent3"/>
              </a:buClr>
              <a:buSzPts val="1530"/>
              <a:buFont typeface="Merriweather Sans"/>
              <a:buChar char="*"/>
            </a:pPr>
            <a:r>
              <a:rPr lang="pt-BR" sz="1800" dirty="0">
                <a:latin typeface="Open Sans Light" panose="020B0306030504020204" pitchFamily="34" charset="0"/>
                <a:ea typeface="Open Sans Light" panose="020B0306030504020204" pitchFamily="34" charset="0"/>
                <a:cs typeface="Open Sans Light" panose="020B0306030504020204" pitchFamily="34" charset="0"/>
              </a:rPr>
              <a:t>A próxima rodada de </a:t>
            </a:r>
            <a:r>
              <a:rPr lang="pt-BR" sz="1800" dirty="0" err="1">
                <a:latin typeface="Open Sans Light" panose="020B0306030504020204" pitchFamily="34" charset="0"/>
                <a:ea typeface="Open Sans Light" panose="020B0306030504020204" pitchFamily="34" charset="0"/>
                <a:cs typeface="Open Sans Light" panose="020B0306030504020204" pitchFamily="34" charset="0"/>
              </a:rPr>
              <a:t>gTLDs</a:t>
            </a:r>
            <a:r>
              <a:rPr lang="pt-BR" sz="1800" dirty="0">
                <a:latin typeface="Open Sans Light" panose="020B0306030504020204" pitchFamily="34" charset="0"/>
                <a:ea typeface="Open Sans Light" panose="020B0306030504020204" pitchFamily="34" charset="0"/>
                <a:cs typeface="Open Sans Light" panose="020B0306030504020204" pitchFamily="34" charset="0"/>
              </a:rPr>
              <a:t> continuará expandindo o DNS e criando novas oportunidades para bilhões de pessoas que aguardam ter acesso a uma Internet mais multilíngue e inclusiva em seu idioma ou escrita.</a:t>
            </a:r>
          </a:p>
          <a:p>
            <a:pPr marL="274320" lvl="0" indent="-182880" algn="l" rtl="0">
              <a:spcBef>
                <a:spcPts val="360"/>
              </a:spcBef>
              <a:spcAft>
                <a:spcPts val="0"/>
              </a:spcAft>
              <a:buClr>
                <a:schemeClr val="accent3"/>
              </a:buClr>
              <a:buSzPts val="1530"/>
              <a:buFont typeface="Merriweather Sans"/>
              <a:buChar char="*"/>
            </a:pPr>
            <a:endParaRPr sz="1800" dirty="0"/>
          </a:p>
          <a:p>
            <a:pPr marL="91440" lvl="0" indent="0" algn="l" rtl="0">
              <a:spcBef>
                <a:spcPts val="400"/>
              </a:spcBef>
              <a:spcAft>
                <a:spcPts val="0"/>
              </a:spcAft>
              <a:buSzPts val="1700"/>
              <a:buNone/>
            </a:pPr>
            <a:endParaRPr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pt-BR"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Expansão do DNS e a Próxima Rodada</a:t>
            </a:r>
          </a:p>
        </p:txBody>
      </p:sp>
      <p:sp>
        <p:nvSpPr>
          <p:cNvPr id="174" name="Google Shape;174;p8"/>
          <p:cNvSpPr txBox="1"/>
          <p:nvPr/>
        </p:nvSpPr>
        <p:spPr>
          <a:xfrm>
            <a:off x="374904" y="983673"/>
            <a:ext cx="8003023"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pt-BR" sz="1800">
                <a:solidFill>
                  <a:srgbClr val="000000"/>
                </a:solidFill>
                <a:latin typeface="Open Sans Light"/>
                <a:ea typeface="Open Sans Light"/>
                <a:cs typeface="Open Sans Light"/>
                <a:sym typeface="Open Sans Light"/>
              </a:rPr>
              <a:t>A introdução de novos gTLDs (inclusive IDNs e TLDs longos) no ecossistema da Internet por meio do Programa de Novos gTLDs promoveu a maior expansão do DNS.  </a:t>
            </a:r>
          </a:p>
        </p:txBody>
      </p:sp>
      <p:sp>
        <p:nvSpPr>
          <p:cNvPr id="175" name="Google Shape;175;p8"/>
          <p:cNvSpPr/>
          <p:nvPr/>
        </p:nvSpPr>
        <p:spPr>
          <a:xfrm>
            <a:off x="655288" y="2011769"/>
            <a:ext cx="2368008" cy="341717"/>
          </a:xfrm>
          <a:prstGeom prst="homePlate">
            <a:avLst>
              <a:gd name="adj" fmla="val 50000"/>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Open Sans"/>
              <a:ea typeface="Open Sans"/>
              <a:cs typeface="Open Sans"/>
              <a:sym typeface="Open Sans"/>
            </a:endParaRPr>
          </a:p>
        </p:txBody>
      </p:sp>
      <p:sp>
        <p:nvSpPr>
          <p:cNvPr id="176" name="Google Shape;176;p8"/>
          <p:cNvSpPr txBox="1"/>
          <p:nvPr/>
        </p:nvSpPr>
        <p:spPr>
          <a:xfrm>
            <a:off x="714856" y="2009253"/>
            <a:ext cx="1855794" cy="338514"/>
          </a:xfrm>
          <a:prstGeom prst="rect">
            <a:avLst/>
          </a:prstGeom>
          <a:noFill/>
          <a:ln>
            <a:noFill/>
          </a:ln>
        </p:spPr>
        <p:txBody>
          <a:bodyPr spcFirstLastPara="1" wrap="square" lIns="68575" tIns="45700" rIns="91425" bIns="45700" anchor="t" anchorCtr="0">
            <a:spAutoFit/>
          </a:bodyPr>
          <a:lstStyle/>
          <a:p>
            <a:pPr marL="0" marR="0" lvl="0" indent="0" algn="l" rtl="0">
              <a:spcBef>
                <a:spcPts val="0"/>
              </a:spcBef>
              <a:spcAft>
                <a:spcPts val="0"/>
              </a:spcAft>
              <a:buNone/>
            </a:pPr>
            <a:r>
              <a:rPr lang="pt-BR" sz="1600" b="1" dirty="0">
                <a:solidFill>
                  <a:schemeClr val="lt1"/>
                </a:solidFill>
                <a:latin typeface="Open Sans"/>
                <a:ea typeface="Open Sans"/>
                <a:cs typeface="Open Sans"/>
                <a:sym typeface="Open Sans"/>
              </a:rPr>
              <a:t>Antes de 2009</a:t>
            </a:r>
          </a:p>
        </p:txBody>
      </p:sp>
      <p:sp>
        <p:nvSpPr>
          <p:cNvPr id="177" name="Google Shape;177;p8"/>
          <p:cNvSpPr txBox="1"/>
          <p:nvPr/>
        </p:nvSpPr>
        <p:spPr>
          <a:xfrm>
            <a:off x="655285" y="2415379"/>
            <a:ext cx="2087437" cy="551626"/>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pt-BR" sz="1400">
                <a:solidFill>
                  <a:schemeClr val="dk1"/>
                </a:solidFill>
                <a:latin typeface="Open Sans"/>
                <a:ea typeface="Open Sans"/>
                <a:cs typeface="Open Sans"/>
                <a:sym typeface="Open Sans"/>
              </a:rPr>
              <a:t>TLDs genéricos (gTLDs)</a:t>
            </a:r>
          </a:p>
          <a:p>
            <a:pPr marL="0" marR="0" lvl="0" indent="0" algn="l" rtl="0">
              <a:lnSpc>
                <a:spcPct val="130000"/>
              </a:lnSpc>
              <a:spcBef>
                <a:spcPts val="0"/>
              </a:spcBef>
              <a:spcAft>
                <a:spcPts val="0"/>
              </a:spcAft>
              <a:buNone/>
            </a:pPr>
            <a:r>
              <a:rPr lang="pt-BR" sz="1000">
                <a:solidFill>
                  <a:schemeClr val="dk1"/>
                </a:solidFill>
                <a:latin typeface="Open Sans"/>
                <a:ea typeface="Open Sans"/>
                <a:cs typeface="Open Sans"/>
                <a:sym typeface="Open Sans"/>
              </a:rPr>
              <a:t>(</a:t>
            </a:r>
            <a:r>
              <a:rPr lang="pt-BR" sz="1000" b="1">
                <a:solidFill>
                  <a:schemeClr val="dk1"/>
                </a:solidFill>
                <a:latin typeface="Open Sans"/>
                <a:ea typeface="Open Sans"/>
                <a:cs typeface="Open Sans"/>
                <a:sym typeface="Open Sans"/>
              </a:rPr>
              <a:t>22</a:t>
            </a:r>
            <a:r>
              <a:rPr lang="pt-BR" sz="1000">
                <a:solidFill>
                  <a:schemeClr val="dk1"/>
                </a:solidFill>
                <a:latin typeface="Open Sans"/>
                <a:ea typeface="Open Sans"/>
                <a:cs typeface="Open Sans"/>
                <a:sym typeface="Open Sans"/>
              </a:rPr>
              <a:t> no total)</a:t>
            </a:r>
          </a:p>
        </p:txBody>
      </p:sp>
      <p:sp>
        <p:nvSpPr>
          <p:cNvPr id="178" name="Google Shape;178;p8"/>
          <p:cNvSpPr txBox="1"/>
          <p:nvPr/>
        </p:nvSpPr>
        <p:spPr>
          <a:xfrm>
            <a:off x="1235485" y="300773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dk1"/>
                </a:solidFill>
                <a:latin typeface="Open Sans"/>
                <a:ea typeface="Open Sans"/>
                <a:cs typeface="Open Sans"/>
                <a:sym typeface="Open Sans"/>
              </a:rPr>
              <a:t>.edu</a:t>
            </a:r>
          </a:p>
        </p:txBody>
      </p:sp>
      <p:sp>
        <p:nvSpPr>
          <p:cNvPr id="179" name="Google Shape;179;p8"/>
          <p:cNvSpPr txBox="1"/>
          <p:nvPr/>
        </p:nvSpPr>
        <p:spPr>
          <a:xfrm>
            <a:off x="1235485" y="3347560"/>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dk1"/>
                </a:solidFill>
                <a:latin typeface="Open Sans"/>
                <a:ea typeface="Open Sans"/>
                <a:cs typeface="Open Sans"/>
                <a:sym typeface="Open Sans"/>
              </a:rPr>
              <a:t>.net</a:t>
            </a:r>
          </a:p>
        </p:txBody>
      </p:sp>
      <p:sp>
        <p:nvSpPr>
          <p:cNvPr id="180" name="Google Shape;180;p8"/>
          <p:cNvSpPr txBox="1"/>
          <p:nvPr/>
        </p:nvSpPr>
        <p:spPr>
          <a:xfrm>
            <a:off x="657178" y="300773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dk1"/>
                </a:solidFill>
                <a:latin typeface="Open Sans"/>
                <a:ea typeface="Open Sans"/>
                <a:cs typeface="Open Sans"/>
                <a:sym typeface="Open Sans"/>
              </a:rPr>
              <a:t>.com</a:t>
            </a:r>
          </a:p>
        </p:txBody>
      </p:sp>
      <p:sp>
        <p:nvSpPr>
          <p:cNvPr id="181" name="Google Shape;181;p8"/>
          <p:cNvSpPr txBox="1"/>
          <p:nvPr/>
        </p:nvSpPr>
        <p:spPr>
          <a:xfrm>
            <a:off x="657178" y="3347560"/>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dk1"/>
                </a:solidFill>
                <a:latin typeface="Open Sans"/>
                <a:ea typeface="Open Sans"/>
                <a:cs typeface="Open Sans"/>
                <a:sym typeface="Open Sans"/>
              </a:rPr>
              <a:t>.org</a:t>
            </a:r>
          </a:p>
        </p:txBody>
      </p:sp>
      <p:sp>
        <p:nvSpPr>
          <p:cNvPr id="182" name="Google Shape;182;p8"/>
          <p:cNvSpPr txBox="1"/>
          <p:nvPr/>
        </p:nvSpPr>
        <p:spPr>
          <a:xfrm>
            <a:off x="1229837" y="3692564"/>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dk1"/>
                </a:solidFill>
                <a:latin typeface="Open Sans"/>
                <a:ea typeface="Open Sans"/>
                <a:cs typeface="Open Sans"/>
                <a:sym typeface="Open Sans"/>
              </a:rPr>
              <a:t>.asia</a:t>
            </a:r>
          </a:p>
        </p:txBody>
      </p:sp>
      <p:sp>
        <p:nvSpPr>
          <p:cNvPr id="183" name="Google Shape;183;p8"/>
          <p:cNvSpPr txBox="1"/>
          <p:nvPr/>
        </p:nvSpPr>
        <p:spPr>
          <a:xfrm>
            <a:off x="1229837" y="403238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dk1"/>
                </a:solidFill>
                <a:latin typeface="Open Sans"/>
                <a:ea typeface="Open Sans"/>
                <a:cs typeface="Open Sans"/>
                <a:sym typeface="Open Sans"/>
              </a:rPr>
              <a:t>.travel</a:t>
            </a:r>
          </a:p>
        </p:txBody>
      </p:sp>
      <p:sp>
        <p:nvSpPr>
          <p:cNvPr id="184" name="Google Shape;184;p8"/>
          <p:cNvSpPr txBox="1"/>
          <p:nvPr/>
        </p:nvSpPr>
        <p:spPr>
          <a:xfrm>
            <a:off x="651531" y="3692564"/>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dk1"/>
                </a:solidFill>
                <a:latin typeface="Open Sans"/>
                <a:ea typeface="Open Sans"/>
                <a:cs typeface="Open Sans"/>
                <a:sym typeface="Open Sans"/>
              </a:rPr>
              <a:t>.aero</a:t>
            </a:r>
          </a:p>
        </p:txBody>
      </p:sp>
      <p:sp>
        <p:nvSpPr>
          <p:cNvPr id="185" name="Google Shape;185;p8"/>
          <p:cNvSpPr txBox="1"/>
          <p:nvPr/>
        </p:nvSpPr>
        <p:spPr>
          <a:xfrm>
            <a:off x="651531" y="403238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dk1"/>
                </a:solidFill>
                <a:latin typeface="Open Sans"/>
                <a:ea typeface="Open Sans"/>
                <a:cs typeface="Open Sans"/>
                <a:sym typeface="Open Sans"/>
              </a:rPr>
              <a:t>.mobi</a:t>
            </a:r>
          </a:p>
        </p:txBody>
      </p:sp>
      <p:sp>
        <p:nvSpPr>
          <p:cNvPr id="186" name="Google Shape;186;p8"/>
          <p:cNvSpPr txBox="1"/>
          <p:nvPr/>
        </p:nvSpPr>
        <p:spPr>
          <a:xfrm>
            <a:off x="3971355" y="2006954"/>
            <a:ext cx="642484" cy="346249"/>
          </a:xfrm>
          <a:prstGeom prst="rect">
            <a:avLst/>
          </a:prstGeom>
          <a:noFill/>
          <a:ln>
            <a:noFill/>
          </a:ln>
        </p:spPr>
        <p:txBody>
          <a:bodyPr spcFirstLastPara="1" wrap="square" lIns="68575" tIns="45700" rIns="91425" bIns="45700" anchor="t" anchorCtr="0">
            <a:spAutoFit/>
          </a:bodyPr>
          <a:lstStyle/>
          <a:p>
            <a:pPr marL="0" marR="0" lvl="0" indent="0" algn="l" rtl="0">
              <a:spcBef>
                <a:spcPts val="0"/>
              </a:spcBef>
              <a:spcAft>
                <a:spcPts val="0"/>
              </a:spcAft>
              <a:buNone/>
            </a:pPr>
            <a:r>
              <a:rPr lang="pt-BR" sz="1650">
                <a:solidFill>
                  <a:srgbClr val="FAFAFA"/>
                </a:solidFill>
                <a:latin typeface="Open Sans"/>
                <a:ea typeface="Open Sans"/>
                <a:cs typeface="Open Sans"/>
                <a:sym typeface="Open Sans"/>
              </a:rPr>
              <a:t>2016</a:t>
            </a:r>
          </a:p>
        </p:txBody>
      </p:sp>
      <p:sp>
        <p:nvSpPr>
          <p:cNvPr id="187" name="Google Shape;187;p8"/>
          <p:cNvSpPr txBox="1"/>
          <p:nvPr/>
        </p:nvSpPr>
        <p:spPr>
          <a:xfrm>
            <a:off x="5855290" y="2711119"/>
            <a:ext cx="1892555" cy="792268"/>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pt-BR" sz="1400" dirty="0" err="1">
                <a:solidFill>
                  <a:schemeClr val="dk1"/>
                </a:solidFill>
                <a:latin typeface="Open Sans"/>
                <a:ea typeface="Open Sans"/>
                <a:cs typeface="Open Sans"/>
                <a:sym typeface="Open Sans"/>
              </a:rPr>
              <a:t>gTLDs</a:t>
            </a:r>
            <a:r>
              <a:rPr lang="pt-BR" sz="1400" dirty="0">
                <a:solidFill>
                  <a:schemeClr val="dk1"/>
                </a:solidFill>
                <a:latin typeface="Open Sans"/>
                <a:ea typeface="Open Sans"/>
                <a:cs typeface="Open Sans"/>
                <a:sym typeface="Open Sans"/>
              </a:rPr>
              <a:t> novos e longos</a:t>
            </a:r>
          </a:p>
          <a:p>
            <a:pPr marL="0" marR="0" lvl="0" indent="0" algn="l" rtl="0">
              <a:lnSpc>
                <a:spcPct val="130000"/>
              </a:lnSpc>
              <a:spcBef>
                <a:spcPts val="0"/>
              </a:spcBef>
              <a:spcAft>
                <a:spcPts val="0"/>
              </a:spcAft>
              <a:buNone/>
            </a:pPr>
            <a:r>
              <a:rPr lang="pt-BR" sz="1000" dirty="0">
                <a:solidFill>
                  <a:schemeClr val="dk1"/>
                </a:solidFill>
                <a:latin typeface="Open Sans"/>
                <a:ea typeface="Open Sans"/>
                <a:cs typeface="Open Sans"/>
                <a:sym typeface="Open Sans"/>
              </a:rPr>
              <a:t>(Mais de 1.200 no total)</a:t>
            </a:r>
          </a:p>
          <a:p>
            <a:pPr marL="0" marR="0" lvl="0" indent="0" algn="l" rtl="0">
              <a:lnSpc>
                <a:spcPct val="130000"/>
              </a:lnSpc>
              <a:spcBef>
                <a:spcPts val="0"/>
              </a:spcBef>
              <a:spcAft>
                <a:spcPts val="0"/>
              </a:spcAft>
              <a:buNone/>
            </a:pPr>
            <a:endParaRPr sz="1200" dirty="0">
              <a:solidFill>
                <a:schemeClr val="dk1"/>
              </a:solidFill>
              <a:latin typeface="Open Sans"/>
              <a:ea typeface="Open Sans"/>
              <a:cs typeface="Open Sans"/>
              <a:sym typeface="Open Sans"/>
            </a:endParaRPr>
          </a:p>
        </p:txBody>
      </p:sp>
      <p:sp>
        <p:nvSpPr>
          <p:cNvPr id="188" name="Google Shape;188;p8"/>
          <p:cNvSpPr txBox="1"/>
          <p:nvPr/>
        </p:nvSpPr>
        <p:spPr>
          <a:xfrm>
            <a:off x="6427951" y="3301463"/>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lt1"/>
                </a:solidFill>
                <a:latin typeface="Open Sans"/>
                <a:ea typeface="Open Sans"/>
                <a:cs typeface="Open Sans"/>
                <a:sym typeface="Open Sans"/>
              </a:rPr>
              <a:t>.bar</a:t>
            </a:r>
          </a:p>
        </p:txBody>
      </p:sp>
      <p:sp>
        <p:nvSpPr>
          <p:cNvPr id="189" name="Google Shape;189;p8"/>
          <p:cNvSpPr txBox="1"/>
          <p:nvPr/>
        </p:nvSpPr>
        <p:spPr>
          <a:xfrm>
            <a:off x="6427951" y="3637440"/>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lt1"/>
                </a:solidFill>
                <a:latin typeface="Open Sans"/>
                <a:ea typeface="Open Sans"/>
                <a:cs typeface="Open Sans"/>
                <a:sym typeface="Open Sans"/>
              </a:rPr>
              <a:t>.global</a:t>
            </a:r>
          </a:p>
        </p:txBody>
      </p:sp>
      <p:sp>
        <p:nvSpPr>
          <p:cNvPr id="190" name="Google Shape;190;p8"/>
          <p:cNvSpPr txBox="1"/>
          <p:nvPr/>
        </p:nvSpPr>
        <p:spPr>
          <a:xfrm>
            <a:off x="5849645" y="3301463"/>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lt1"/>
                </a:solidFill>
                <a:latin typeface="Open Sans"/>
                <a:ea typeface="Open Sans"/>
                <a:cs typeface="Open Sans"/>
                <a:sym typeface="Open Sans"/>
              </a:rPr>
              <a:t>.bank</a:t>
            </a:r>
          </a:p>
        </p:txBody>
      </p:sp>
      <p:sp>
        <p:nvSpPr>
          <p:cNvPr id="191" name="Google Shape;191;p8"/>
          <p:cNvSpPr txBox="1"/>
          <p:nvPr/>
        </p:nvSpPr>
        <p:spPr>
          <a:xfrm>
            <a:off x="5849645" y="3637440"/>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lt1"/>
                </a:solidFill>
                <a:latin typeface="Open Sans"/>
                <a:ea typeface="Open Sans"/>
                <a:cs typeface="Open Sans"/>
                <a:sym typeface="Open Sans"/>
              </a:rPr>
              <a:t>.car</a:t>
            </a:r>
          </a:p>
        </p:txBody>
      </p:sp>
      <p:sp>
        <p:nvSpPr>
          <p:cNvPr id="192" name="Google Shape;192;p8"/>
          <p:cNvSpPr txBox="1"/>
          <p:nvPr/>
        </p:nvSpPr>
        <p:spPr>
          <a:xfrm>
            <a:off x="3947363" y="3013307"/>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b="1">
                <a:solidFill>
                  <a:schemeClr val="lt1"/>
                </a:solidFill>
                <a:latin typeface="Open Sans"/>
                <a:ea typeface="Open Sans"/>
                <a:cs typeface="Open Sans"/>
                <a:sym typeface="Open Sans"/>
              </a:rPr>
              <a:t>.台灣</a:t>
            </a:r>
          </a:p>
        </p:txBody>
      </p:sp>
      <p:sp>
        <p:nvSpPr>
          <p:cNvPr id="193" name="Google Shape;193;p8"/>
          <p:cNvSpPr txBox="1"/>
          <p:nvPr/>
        </p:nvSpPr>
        <p:spPr>
          <a:xfrm>
            <a:off x="3369057" y="3012007"/>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lt1"/>
                </a:solidFill>
                <a:latin typeface="Open Sans"/>
                <a:ea typeface="Open Sans"/>
                <a:cs typeface="Open Sans"/>
                <a:sym typeface="Open Sans"/>
              </a:rPr>
              <a:t>.рф</a:t>
            </a:r>
          </a:p>
        </p:txBody>
      </p:sp>
      <p:sp>
        <p:nvSpPr>
          <p:cNvPr id="194" name="Google Shape;194;p8"/>
          <p:cNvSpPr txBox="1"/>
          <p:nvPr/>
        </p:nvSpPr>
        <p:spPr>
          <a:xfrm>
            <a:off x="7006762" y="3637966"/>
            <a:ext cx="1059381" cy="273794"/>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lt1"/>
                </a:solidFill>
                <a:latin typeface="Open Sans"/>
                <a:ea typeface="Open Sans"/>
                <a:cs typeface="Open Sans"/>
                <a:sym typeface="Open Sans"/>
              </a:rPr>
              <a:t>.london</a:t>
            </a:r>
          </a:p>
        </p:txBody>
      </p:sp>
      <p:sp>
        <p:nvSpPr>
          <p:cNvPr id="195" name="Google Shape;195;p8"/>
          <p:cNvSpPr txBox="1"/>
          <p:nvPr/>
        </p:nvSpPr>
        <p:spPr>
          <a:xfrm>
            <a:off x="7006761" y="3301463"/>
            <a:ext cx="1059382" cy="273794"/>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lt1"/>
                </a:solidFill>
                <a:latin typeface="Open Sans"/>
                <a:ea typeface="Open Sans"/>
                <a:cs typeface="Open Sans"/>
                <a:sym typeface="Open Sans"/>
              </a:rPr>
              <a:t>.technology</a:t>
            </a:r>
          </a:p>
        </p:txBody>
      </p:sp>
      <p:sp>
        <p:nvSpPr>
          <p:cNvPr id="196" name="Google Shape;196;p8"/>
          <p:cNvSpPr txBox="1"/>
          <p:nvPr/>
        </p:nvSpPr>
        <p:spPr>
          <a:xfrm>
            <a:off x="6429103" y="3975089"/>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lt1"/>
                </a:solidFill>
                <a:latin typeface="Open Sans"/>
                <a:ea typeface="Open Sans"/>
                <a:cs typeface="Open Sans"/>
                <a:sym typeface="Open Sans"/>
              </a:rPr>
              <a:t>.vote</a:t>
            </a:r>
          </a:p>
        </p:txBody>
      </p:sp>
      <p:sp>
        <p:nvSpPr>
          <p:cNvPr id="197" name="Google Shape;197;p8"/>
          <p:cNvSpPr txBox="1"/>
          <p:nvPr/>
        </p:nvSpPr>
        <p:spPr>
          <a:xfrm>
            <a:off x="7007913" y="3975614"/>
            <a:ext cx="1059383" cy="273794"/>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lt1"/>
                </a:solidFill>
                <a:latin typeface="Open Sans"/>
                <a:ea typeface="Open Sans"/>
                <a:cs typeface="Open Sans"/>
                <a:sym typeface="Open Sans"/>
              </a:rPr>
              <a:t>.photography</a:t>
            </a:r>
          </a:p>
        </p:txBody>
      </p:sp>
      <p:sp>
        <p:nvSpPr>
          <p:cNvPr id="198" name="Google Shape;198;p8"/>
          <p:cNvSpPr txBox="1"/>
          <p:nvPr/>
        </p:nvSpPr>
        <p:spPr>
          <a:xfrm>
            <a:off x="5849644" y="3975614"/>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lt1"/>
                </a:solidFill>
                <a:latin typeface="Open Sans"/>
                <a:ea typeface="Open Sans"/>
                <a:cs typeface="Open Sans"/>
                <a:sym typeface="Open Sans"/>
              </a:rPr>
              <a:t>.rio</a:t>
            </a:r>
          </a:p>
        </p:txBody>
      </p:sp>
      <p:sp>
        <p:nvSpPr>
          <p:cNvPr id="199" name="Google Shape;199;p8"/>
          <p:cNvSpPr txBox="1"/>
          <p:nvPr/>
        </p:nvSpPr>
        <p:spPr>
          <a:xfrm>
            <a:off x="6409421" y="4893519"/>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lt1"/>
                </a:solidFill>
                <a:latin typeface="Open Sans"/>
                <a:ea typeface="Open Sans"/>
                <a:cs typeface="Open Sans"/>
                <a:sym typeface="Open Sans"/>
              </a:rPr>
              <a:t>.</a:t>
            </a:r>
            <a:r>
              <a:rPr lang="pt-BR" sz="1050" b="1">
                <a:solidFill>
                  <a:schemeClr val="lt1"/>
                </a:solidFill>
                <a:latin typeface="Open Sans"/>
                <a:ea typeface="Open Sans"/>
                <a:cs typeface="Open Sans"/>
                <a:sym typeface="Open Sans"/>
              </a:rPr>
              <a:t>在线</a:t>
            </a:r>
          </a:p>
        </p:txBody>
      </p:sp>
      <p:sp>
        <p:nvSpPr>
          <p:cNvPr id="200" name="Google Shape;200;p8"/>
          <p:cNvSpPr txBox="1"/>
          <p:nvPr/>
        </p:nvSpPr>
        <p:spPr>
          <a:xfrm>
            <a:off x="5831115" y="4893519"/>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900">
                <a:solidFill>
                  <a:schemeClr val="lt1"/>
                </a:solidFill>
                <a:latin typeface="Open Sans"/>
                <a:ea typeface="Open Sans"/>
                <a:cs typeface="Open Sans"/>
                <a:sym typeface="Open Sans"/>
              </a:rPr>
              <a:t>.संगठन</a:t>
            </a:r>
          </a:p>
        </p:txBody>
      </p:sp>
      <p:sp>
        <p:nvSpPr>
          <p:cNvPr id="201" name="Google Shape;201;p8"/>
          <p:cNvSpPr txBox="1"/>
          <p:nvPr/>
        </p:nvSpPr>
        <p:spPr>
          <a:xfrm>
            <a:off x="5841758" y="5568815"/>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lt1"/>
                </a:solidFill>
                <a:latin typeface="Open Sans"/>
                <a:ea typeface="Open Sans"/>
                <a:cs typeface="Open Sans"/>
                <a:sym typeface="Open Sans"/>
              </a:rPr>
              <a:t>.ابوظبي</a:t>
            </a:r>
          </a:p>
        </p:txBody>
      </p:sp>
      <p:sp>
        <p:nvSpPr>
          <p:cNvPr id="202" name="Google Shape;202;p8"/>
          <p:cNvSpPr txBox="1"/>
          <p:nvPr/>
        </p:nvSpPr>
        <p:spPr>
          <a:xfrm>
            <a:off x="6410573" y="5231167"/>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00">
                <a:solidFill>
                  <a:schemeClr val="lt1"/>
                </a:solidFill>
                <a:latin typeface="Open Sans"/>
                <a:ea typeface="Open Sans"/>
                <a:cs typeface="Open Sans"/>
                <a:sym typeface="Open Sans"/>
              </a:rPr>
              <a:t>.</a:t>
            </a:r>
            <a:r>
              <a:rPr lang="pt-BR" sz="800" b="1">
                <a:solidFill>
                  <a:schemeClr val="lt1"/>
                </a:solidFill>
                <a:latin typeface="Open Sans"/>
                <a:ea typeface="Open Sans"/>
                <a:cs typeface="Open Sans"/>
                <a:sym typeface="Open Sans"/>
              </a:rPr>
              <a:t>ストア</a:t>
            </a:r>
          </a:p>
        </p:txBody>
      </p:sp>
      <p:sp>
        <p:nvSpPr>
          <p:cNvPr id="203" name="Google Shape;203;p8"/>
          <p:cNvSpPr txBox="1"/>
          <p:nvPr/>
        </p:nvSpPr>
        <p:spPr>
          <a:xfrm>
            <a:off x="6422169" y="5568815"/>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00">
                <a:solidFill>
                  <a:schemeClr val="lt1"/>
                </a:solidFill>
                <a:latin typeface="Open Sans"/>
                <a:ea typeface="Open Sans"/>
                <a:cs typeface="Open Sans"/>
                <a:sym typeface="Open Sans"/>
              </a:rPr>
              <a:t>. дети</a:t>
            </a:r>
          </a:p>
        </p:txBody>
      </p:sp>
      <p:sp>
        <p:nvSpPr>
          <p:cNvPr id="204" name="Google Shape;204;p8"/>
          <p:cNvSpPr txBox="1"/>
          <p:nvPr/>
        </p:nvSpPr>
        <p:spPr>
          <a:xfrm>
            <a:off x="5831114" y="5231693"/>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lt1"/>
                </a:solidFill>
                <a:latin typeface="Open Sans"/>
                <a:ea typeface="Open Sans"/>
                <a:cs typeface="Open Sans"/>
                <a:sym typeface="Open Sans"/>
              </a:rPr>
              <a:t>.</a:t>
            </a:r>
            <a:r>
              <a:rPr lang="pt-BR" sz="1050" b="1">
                <a:solidFill>
                  <a:schemeClr val="lt1"/>
                </a:solidFill>
                <a:latin typeface="Open Sans"/>
                <a:ea typeface="Open Sans"/>
                <a:cs typeface="Open Sans"/>
                <a:sym typeface="Open Sans"/>
              </a:rPr>
              <a:t>닷넷</a:t>
            </a:r>
          </a:p>
        </p:txBody>
      </p:sp>
      <p:sp>
        <p:nvSpPr>
          <p:cNvPr id="205" name="Google Shape;205;p8"/>
          <p:cNvSpPr txBox="1"/>
          <p:nvPr/>
        </p:nvSpPr>
        <p:spPr>
          <a:xfrm>
            <a:off x="3947363" y="3342738"/>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b="1">
                <a:solidFill>
                  <a:schemeClr val="lt1"/>
                </a:solidFill>
                <a:latin typeface="Open Sans"/>
                <a:ea typeface="Open Sans"/>
                <a:cs typeface="Open Sans"/>
                <a:sym typeface="Open Sans"/>
              </a:rPr>
              <a:t>.ଭାରତ</a:t>
            </a:r>
          </a:p>
        </p:txBody>
      </p:sp>
      <p:sp>
        <p:nvSpPr>
          <p:cNvPr id="206" name="Google Shape;206;p8"/>
          <p:cNvSpPr txBox="1"/>
          <p:nvPr/>
        </p:nvSpPr>
        <p:spPr>
          <a:xfrm>
            <a:off x="3369057" y="3341438"/>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b="1">
                <a:solidFill>
                  <a:schemeClr val="lt1"/>
                </a:solidFill>
                <a:latin typeface="Open Sans"/>
                <a:ea typeface="Open Sans"/>
                <a:cs typeface="Open Sans"/>
                <a:sym typeface="Open Sans"/>
              </a:rPr>
              <a:t>.한국</a:t>
            </a:r>
          </a:p>
        </p:txBody>
      </p:sp>
      <p:sp>
        <p:nvSpPr>
          <p:cNvPr id="207" name="Google Shape;207;p8"/>
          <p:cNvSpPr txBox="1"/>
          <p:nvPr/>
        </p:nvSpPr>
        <p:spPr>
          <a:xfrm>
            <a:off x="657180" y="4381526"/>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dk1"/>
                </a:solidFill>
                <a:latin typeface="Open Sans"/>
                <a:ea typeface="Open Sans"/>
                <a:cs typeface="Open Sans"/>
                <a:sym typeface="Open Sans"/>
              </a:rPr>
              <a:t>.info</a:t>
            </a:r>
          </a:p>
        </p:txBody>
      </p:sp>
      <p:sp>
        <p:nvSpPr>
          <p:cNvPr id="208" name="Google Shape;208;p8"/>
          <p:cNvSpPr/>
          <p:nvPr/>
        </p:nvSpPr>
        <p:spPr>
          <a:xfrm>
            <a:off x="3305062" y="2017228"/>
            <a:ext cx="2255184" cy="341717"/>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Open Sans"/>
              <a:ea typeface="Open Sans"/>
              <a:cs typeface="Open Sans"/>
              <a:sym typeface="Open Sans"/>
            </a:endParaRPr>
          </a:p>
        </p:txBody>
      </p:sp>
      <p:sp>
        <p:nvSpPr>
          <p:cNvPr id="209" name="Google Shape;209;p8"/>
          <p:cNvSpPr txBox="1"/>
          <p:nvPr/>
        </p:nvSpPr>
        <p:spPr>
          <a:xfrm>
            <a:off x="3496680" y="2009809"/>
            <a:ext cx="1757947" cy="346249"/>
          </a:xfrm>
          <a:prstGeom prst="rect">
            <a:avLst/>
          </a:prstGeom>
          <a:noFill/>
          <a:ln>
            <a:noFill/>
          </a:ln>
        </p:spPr>
        <p:txBody>
          <a:bodyPr spcFirstLastPara="1" wrap="square" lIns="68575" tIns="45700" rIns="91425" bIns="45700" anchor="t" anchorCtr="0">
            <a:spAutoFit/>
          </a:bodyPr>
          <a:lstStyle/>
          <a:p>
            <a:pPr marL="0" marR="0" lvl="0" indent="0" algn="l" rtl="0">
              <a:spcBef>
                <a:spcPts val="0"/>
              </a:spcBef>
              <a:spcAft>
                <a:spcPts val="0"/>
              </a:spcAft>
              <a:buNone/>
            </a:pPr>
            <a:r>
              <a:rPr lang="pt-BR" sz="1600" b="1" dirty="0">
                <a:solidFill>
                  <a:schemeClr val="lt1"/>
                </a:solidFill>
                <a:latin typeface="Open Sans"/>
                <a:ea typeface="Open Sans"/>
                <a:cs typeface="Open Sans"/>
                <a:sym typeface="Open Sans"/>
              </a:rPr>
              <a:t>A partir de 2009</a:t>
            </a:r>
          </a:p>
        </p:txBody>
      </p:sp>
      <p:sp>
        <p:nvSpPr>
          <p:cNvPr id="210" name="Google Shape;210;p8"/>
          <p:cNvSpPr/>
          <p:nvPr/>
        </p:nvSpPr>
        <p:spPr>
          <a:xfrm>
            <a:off x="5782210" y="2011769"/>
            <a:ext cx="2514437" cy="341717"/>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Open Sans"/>
              <a:ea typeface="Open Sans"/>
              <a:cs typeface="Open Sans"/>
              <a:sym typeface="Open Sans"/>
            </a:endParaRPr>
          </a:p>
        </p:txBody>
      </p:sp>
      <p:sp>
        <p:nvSpPr>
          <p:cNvPr id="211" name="Google Shape;211;p8"/>
          <p:cNvSpPr txBox="1"/>
          <p:nvPr/>
        </p:nvSpPr>
        <p:spPr>
          <a:xfrm>
            <a:off x="6108195" y="2301594"/>
            <a:ext cx="2922864" cy="346249"/>
          </a:xfrm>
          <a:prstGeom prst="rect">
            <a:avLst/>
          </a:prstGeom>
          <a:noFill/>
          <a:ln>
            <a:noFill/>
          </a:ln>
        </p:spPr>
        <p:txBody>
          <a:bodyPr spcFirstLastPara="1" wrap="square" lIns="68575" tIns="45700" rIns="91425" bIns="45700" anchor="t" anchorCtr="0">
            <a:spAutoFit/>
          </a:bodyPr>
          <a:lstStyle/>
          <a:p>
            <a:pPr marL="0" marR="0" lvl="0" indent="0" algn="l" rtl="0">
              <a:spcBef>
                <a:spcPts val="0"/>
              </a:spcBef>
              <a:spcAft>
                <a:spcPts val="0"/>
              </a:spcAft>
              <a:buNone/>
            </a:pPr>
            <a:r>
              <a:rPr lang="pt-BR" sz="1600" b="1">
                <a:solidFill>
                  <a:schemeClr val="lt1"/>
                </a:solidFill>
                <a:latin typeface="Open Sans"/>
                <a:ea typeface="Open Sans"/>
                <a:cs typeface="Open Sans"/>
                <a:sym typeface="Open Sans"/>
              </a:rPr>
              <a:t>A partir de 2012</a:t>
            </a:r>
          </a:p>
        </p:txBody>
      </p:sp>
      <p:sp>
        <p:nvSpPr>
          <p:cNvPr id="212" name="Google Shape;212;p8"/>
          <p:cNvSpPr txBox="1"/>
          <p:nvPr/>
        </p:nvSpPr>
        <p:spPr>
          <a:xfrm>
            <a:off x="3310985" y="2418708"/>
            <a:ext cx="1560101" cy="555537"/>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pt-BR" sz="1400">
                <a:solidFill>
                  <a:schemeClr val="dk1"/>
                </a:solidFill>
                <a:latin typeface="Open Sans"/>
                <a:ea typeface="Open Sans"/>
                <a:cs typeface="Open Sans"/>
                <a:sym typeface="Open Sans"/>
              </a:rPr>
              <a:t>ccTLDs de IDNs</a:t>
            </a:r>
          </a:p>
          <a:p>
            <a:pPr marL="0" marR="0" lvl="0" indent="0" algn="l" rtl="0">
              <a:lnSpc>
                <a:spcPct val="130000"/>
              </a:lnSpc>
              <a:spcBef>
                <a:spcPts val="0"/>
              </a:spcBef>
              <a:spcAft>
                <a:spcPts val="0"/>
              </a:spcAft>
              <a:buNone/>
            </a:pPr>
            <a:r>
              <a:rPr lang="pt-BR" sz="1000">
                <a:solidFill>
                  <a:schemeClr val="dk1"/>
                </a:solidFill>
                <a:latin typeface="Open Sans"/>
                <a:ea typeface="Open Sans"/>
                <a:cs typeface="Open Sans"/>
                <a:sym typeface="Open Sans"/>
              </a:rPr>
              <a:t>(em escritas não latinas) </a:t>
            </a:r>
          </a:p>
        </p:txBody>
      </p:sp>
      <p:sp>
        <p:nvSpPr>
          <p:cNvPr id="213" name="Google Shape;213;p8"/>
          <p:cNvSpPr txBox="1"/>
          <p:nvPr/>
        </p:nvSpPr>
        <p:spPr>
          <a:xfrm>
            <a:off x="5834060" y="4341368"/>
            <a:ext cx="1675646" cy="551626"/>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pt-BR" sz="1400">
                <a:solidFill>
                  <a:schemeClr val="dk1"/>
                </a:solidFill>
                <a:latin typeface="Open Sans"/>
                <a:ea typeface="Open Sans"/>
                <a:cs typeface="Open Sans"/>
                <a:sym typeface="Open Sans"/>
              </a:rPr>
              <a:t>gTLDs de IDNs</a:t>
            </a:r>
          </a:p>
          <a:p>
            <a:pPr marL="0" marR="0" lvl="0" indent="0" algn="l" rtl="0">
              <a:lnSpc>
                <a:spcPct val="130000"/>
              </a:lnSpc>
              <a:spcBef>
                <a:spcPts val="0"/>
              </a:spcBef>
              <a:spcAft>
                <a:spcPts val="0"/>
              </a:spcAft>
              <a:buNone/>
            </a:pPr>
            <a:r>
              <a:rPr lang="pt-BR" sz="1000">
                <a:solidFill>
                  <a:schemeClr val="dk1"/>
                </a:solidFill>
                <a:latin typeface="Open Sans"/>
                <a:ea typeface="Open Sans"/>
                <a:cs typeface="Open Sans"/>
                <a:sym typeface="Open Sans"/>
              </a:rPr>
              <a:t>(em várias escritas)</a:t>
            </a:r>
          </a:p>
        </p:txBody>
      </p:sp>
      <p:sp>
        <p:nvSpPr>
          <p:cNvPr id="214" name="Google Shape;214;p8"/>
          <p:cNvSpPr txBox="1"/>
          <p:nvPr/>
        </p:nvSpPr>
        <p:spPr>
          <a:xfrm>
            <a:off x="1275446" y="5318817"/>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dirty="0">
                <a:solidFill>
                  <a:schemeClr val="dk1"/>
                </a:solidFill>
                <a:latin typeface="Open Sans"/>
                <a:ea typeface="Open Sans"/>
                <a:cs typeface="Open Sans"/>
                <a:sym typeface="Open Sans"/>
              </a:rPr>
              <a:t>.</a:t>
            </a:r>
            <a:r>
              <a:rPr lang="pt-BR" sz="1050" dirty="0" err="1">
                <a:solidFill>
                  <a:schemeClr val="dk1"/>
                </a:solidFill>
                <a:latin typeface="Open Sans"/>
                <a:ea typeface="Open Sans"/>
                <a:cs typeface="Open Sans"/>
                <a:sym typeface="Open Sans"/>
              </a:rPr>
              <a:t>jp</a:t>
            </a:r>
            <a:endParaRPr lang="pt-BR" sz="1050" dirty="0">
              <a:solidFill>
                <a:schemeClr val="dk1"/>
              </a:solidFill>
              <a:latin typeface="Open Sans"/>
              <a:ea typeface="Open Sans"/>
              <a:cs typeface="Open Sans"/>
              <a:sym typeface="Open Sans"/>
            </a:endParaRPr>
          </a:p>
        </p:txBody>
      </p:sp>
      <p:sp>
        <p:nvSpPr>
          <p:cNvPr id="215" name="Google Shape;215;p8"/>
          <p:cNvSpPr txBox="1"/>
          <p:nvPr/>
        </p:nvSpPr>
        <p:spPr>
          <a:xfrm>
            <a:off x="1275446" y="5692035"/>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dk1"/>
                </a:solidFill>
                <a:latin typeface="Open Sans"/>
                <a:ea typeface="Open Sans"/>
                <a:cs typeface="Open Sans"/>
                <a:sym typeface="Open Sans"/>
              </a:rPr>
              <a:t>.fr</a:t>
            </a:r>
          </a:p>
        </p:txBody>
      </p:sp>
      <p:sp>
        <p:nvSpPr>
          <p:cNvPr id="216" name="Google Shape;216;p8"/>
          <p:cNvSpPr txBox="1"/>
          <p:nvPr/>
        </p:nvSpPr>
        <p:spPr>
          <a:xfrm>
            <a:off x="697140" y="5323515"/>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a:solidFill>
                  <a:schemeClr val="dk1"/>
                </a:solidFill>
                <a:latin typeface="Open Sans"/>
                <a:ea typeface="Open Sans"/>
                <a:cs typeface="Open Sans"/>
                <a:sym typeface="Open Sans"/>
              </a:rPr>
              <a:t>.uk</a:t>
            </a:r>
          </a:p>
        </p:txBody>
      </p:sp>
      <p:sp>
        <p:nvSpPr>
          <p:cNvPr id="217" name="Google Shape;217;p8"/>
          <p:cNvSpPr txBox="1"/>
          <p:nvPr/>
        </p:nvSpPr>
        <p:spPr>
          <a:xfrm>
            <a:off x="697140" y="5690735"/>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pt-BR" sz="1050" dirty="0">
                <a:solidFill>
                  <a:schemeClr val="dk1"/>
                </a:solidFill>
                <a:latin typeface="Open Sans"/>
                <a:ea typeface="Open Sans"/>
                <a:cs typeface="Open Sans"/>
                <a:sym typeface="Open Sans"/>
              </a:rPr>
              <a:t>.de</a:t>
            </a:r>
          </a:p>
        </p:txBody>
      </p:sp>
      <p:sp>
        <p:nvSpPr>
          <p:cNvPr id="218" name="Google Shape;218;p8"/>
          <p:cNvSpPr txBox="1"/>
          <p:nvPr/>
        </p:nvSpPr>
        <p:spPr>
          <a:xfrm>
            <a:off x="646340" y="4678718"/>
            <a:ext cx="3092540" cy="572424"/>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pt-BR" sz="1400" dirty="0" err="1">
                <a:solidFill>
                  <a:schemeClr val="dk1"/>
                </a:solidFill>
                <a:latin typeface="Open Sans"/>
                <a:ea typeface="Open Sans"/>
                <a:cs typeface="Open Sans"/>
                <a:sym typeface="Open Sans"/>
              </a:rPr>
              <a:t>TLDs</a:t>
            </a:r>
            <a:r>
              <a:rPr lang="pt-BR" sz="1400" dirty="0">
                <a:solidFill>
                  <a:schemeClr val="dk1"/>
                </a:solidFill>
                <a:latin typeface="Open Sans"/>
                <a:ea typeface="Open Sans"/>
                <a:cs typeface="Open Sans"/>
                <a:sym typeface="Open Sans"/>
              </a:rPr>
              <a:t> com código de país (</a:t>
            </a:r>
            <a:r>
              <a:rPr lang="pt-BR" sz="1400" dirty="0" err="1">
                <a:solidFill>
                  <a:schemeClr val="dk1"/>
                </a:solidFill>
                <a:latin typeface="Open Sans"/>
                <a:ea typeface="Open Sans"/>
                <a:cs typeface="Open Sans"/>
                <a:sym typeface="Open Sans"/>
              </a:rPr>
              <a:t>ccTLDs</a:t>
            </a:r>
            <a:r>
              <a:rPr lang="pt-BR" sz="1400" dirty="0">
                <a:solidFill>
                  <a:schemeClr val="dk1"/>
                </a:solidFill>
                <a:latin typeface="Open Sans"/>
                <a:ea typeface="Open Sans"/>
                <a:cs typeface="Open Sans"/>
                <a:sym typeface="Open Sans"/>
              </a:rPr>
              <a:t>) </a:t>
            </a:r>
          </a:p>
          <a:p>
            <a:pPr marL="0" marR="0" lvl="0" indent="0" algn="l" rtl="0">
              <a:lnSpc>
                <a:spcPct val="130000"/>
              </a:lnSpc>
              <a:spcBef>
                <a:spcPts val="0"/>
              </a:spcBef>
              <a:spcAft>
                <a:spcPts val="0"/>
              </a:spcAft>
              <a:buNone/>
            </a:pPr>
            <a:r>
              <a:rPr lang="pt-BR" sz="1000" dirty="0">
                <a:solidFill>
                  <a:schemeClr val="dk1"/>
                </a:solidFill>
                <a:latin typeface="Open Sans"/>
                <a:ea typeface="Open Sans"/>
                <a:cs typeface="Open Sans"/>
                <a:sym typeface="Open Sans"/>
              </a:rPr>
              <a:t>(</a:t>
            </a:r>
            <a:r>
              <a:rPr lang="pt-BR" sz="1000" dirty="0" err="1">
                <a:solidFill>
                  <a:schemeClr val="dk1"/>
                </a:solidFill>
                <a:latin typeface="Open Sans"/>
                <a:ea typeface="Open Sans"/>
                <a:cs typeface="Open Sans"/>
                <a:sym typeface="Open Sans"/>
              </a:rPr>
              <a:t>ccTLDs</a:t>
            </a:r>
            <a:r>
              <a:rPr lang="pt-BR" sz="1000" dirty="0">
                <a:solidFill>
                  <a:schemeClr val="dk1"/>
                </a:solidFill>
                <a:latin typeface="Open Sans"/>
                <a:ea typeface="Open Sans"/>
                <a:cs typeface="Open Sans"/>
                <a:sym typeface="Open Sans"/>
              </a:rPr>
              <a:t> com ASCII de dois caracteres)</a:t>
            </a:r>
          </a:p>
        </p:txBody>
      </p:sp>
      <p:sp>
        <p:nvSpPr>
          <p:cNvPr id="219" name="Google Shape;219;p8"/>
          <p:cNvSpPr txBox="1"/>
          <p:nvPr/>
        </p:nvSpPr>
        <p:spPr>
          <a:xfrm>
            <a:off x="5855291" y="2489339"/>
            <a:ext cx="2210852" cy="215444"/>
          </a:xfrm>
          <a:prstGeom prst="rect">
            <a:avLst/>
          </a:prstGeom>
          <a:solidFill>
            <a:srgbClr val="DFE0DF"/>
          </a:solidFill>
          <a:ln w="9525" cap="flat" cmpd="sng">
            <a:solidFill>
              <a:schemeClr val="accent4"/>
            </a:solidFill>
            <a:prstDash val="solid"/>
            <a:round/>
            <a:headEnd type="none" w="sm" len="sm"/>
            <a:tailEnd type="none" w="sm" len="sm"/>
          </a:ln>
        </p:spPr>
        <p:txBody>
          <a:bodyPr spcFirstLastPara="1" wrap="square" lIns="0" tIns="0" rIns="0" bIns="0" anchor="t" anchorCtr="0">
            <a:spAutoFit/>
          </a:bodyPr>
          <a:lstStyle/>
          <a:p>
            <a:pPr marL="0" marR="0" lvl="0" indent="0" algn="ctr" rtl="0">
              <a:spcBef>
                <a:spcPts val="0"/>
              </a:spcBef>
              <a:spcAft>
                <a:spcPts val="0"/>
              </a:spcAft>
              <a:buNone/>
            </a:pPr>
            <a:r>
              <a:rPr lang="pt-BR" sz="1400" dirty="0">
                <a:solidFill>
                  <a:schemeClr val="dk1"/>
                </a:solidFill>
                <a:latin typeface="Open Sans"/>
                <a:ea typeface="Open Sans"/>
                <a:cs typeface="Open Sans"/>
                <a:sym typeface="Open Sans"/>
              </a:rPr>
              <a:t>Programa de Novos </a:t>
            </a:r>
            <a:r>
              <a:rPr lang="pt-BR" sz="1400" dirty="0" err="1">
                <a:solidFill>
                  <a:schemeClr val="dk1"/>
                </a:solidFill>
                <a:latin typeface="Open Sans"/>
                <a:ea typeface="Open Sans"/>
                <a:cs typeface="Open Sans"/>
                <a:sym typeface="Open Sans"/>
              </a:rPr>
              <a:t>gTLDs</a:t>
            </a:r>
            <a:endParaRPr lang="pt-BR" sz="1400" dirty="0">
              <a:solidFill>
                <a:schemeClr val="dk1"/>
              </a:solidFill>
              <a:latin typeface="Open Sans"/>
              <a:ea typeface="Open Sans"/>
              <a:cs typeface="Open Sans"/>
              <a:sym typeface="Open Sans"/>
            </a:endParaRPr>
          </a:p>
        </p:txBody>
      </p:sp>
      <p:sp>
        <p:nvSpPr>
          <p:cNvPr id="2" name="Google Shape;176;p8">
            <a:extLst>
              <a:ext uri="{FF2B5EF4-FFF2-40B4-BE49-F238E27FC236}">
                <a16:creationId xmlns:a16="http://schemas.microsoft.com/office/drawing/2014/main" id="{36FF61F7-6D17-B65D-F78B-C7FCF575AA7F}"/>
              </a:ext>
            </a:extLst>
          </p:cNvPr>
          <p:cNvSpPr txBox="1"/>
          <p:nvPr/>
        </p:nvSpPr>
        <p:spPr>
          <a:xfrm>
            <a:off x="6035299" y="2009253"/>
            <a:ext cx="1855794" cy="338514"/>
          </a:xfrm>
          <a:prstGeom prst="rect">
            <a:avLst/>
          </a:prstGeom>
          <a:noFill/>
          <a:ln>
            <a:noFill/>
          </a:ln>
        </p:spPr>
        <p:txBody>
          <a:bodyPr spcFirstLastPara="1" wrap="square" lIns="68575" tIns="45700" rIns="91425" bIns="45700" anchor="t" anchorCtr="0">
            <a:spAutoFit/>
          </a:bodyPr>
          <a:lstStyle/>
          <a:p>
            <a:pPr marL="0" marR="0" lvl="0" indent="0" algn="l" rtl="0">
              <a:spcBef>
                <a:spcPts val="0"/>
              </a:spcBef>
              <a:spcAft>
                <a:spcPts val="0"/>
              </a:spcAft>
              <a:buNone/>
            </a:pPr>
            <a:r>
              <a:rPr lang="pt-BR" sz="1600" b="1" dirty="0">
                <a:solidFill>
                  <a:schemeClr val="lt1"/>
                </a:solidFill>
                <a:latin typeface="Open Sans"/>
                <a:ea typeface="Open Sans"/>
                <a:cs typeface="Open Sans"/>
                <a:sym typeface="Open Sans"/>
              </a:rPr>
              <a:t>A partir de 2012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ts val="3000"/>
              </a:lnSpc>
              <a:spcBef>
                <a:spcPts val="0"/>
              </a:spcBef>
              <a:spcAft>
                <a:spcPts val="0"/>
              </a:spcAft>
              <a:buClr>
                <a:schemeClr val="dk2"/>
              </a:buClr>
              <a:buSzPts val="3200"/>
              <a:buFont typeface="Open Sans"/>
              <a:buNone/>
            </a:pPr>
            <a:r>
              <a:rPr lang="pt-BR" sz="2700" dirty="0" err="1"/>
              <a:t>ccTLDs</a:t>
            </a:r>
            <a:r>
              <a:rPr lang="pt-BR" sz="2700" dirty="0"/>
              <a:t> (Domínios de Primeiro Nível com código de país) de </a:t>
            </a:r>
            <a:r>
              <a:rPr lang="pt-BR" sz="2700" dirty="0" err="1"/>
              <a:t>IDNs</a:t>
            </a:r>
            <a:endParaRPr lang="pt-BR" sz="2700" dirty="0"/>
          </a:p>
        </p:txBody>
      </p:sp>
      <p:pic>
        <p:nvPicPr>
          <p:cNvPr id="240" name="Google Shape;240;p11"/>
          <p:cNvPicPr preferRelativeResize="0"/>
          <p:nvPr/>
        </p:nvPicPr>
        <p:blipFill rotWithShape="1">
          <a:blip r:embed="rId3">
            <a:alphaModFix/>
          </a:blip>
          <a:srcRect t="7650"/>
          <a:stretch/>
        </p:blipFill>
        <p:spPr>
          <a:xfrm>
            <a:off x="457200" y="1199356"/>
            <a:ext cx="7621701" cy="527889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4588</TotalTime>
  <Words>6284</Words>
  <Application>Microsoft Macintosh PowerPoint</Application>
  <PresentationFormat>On-screen Show (4:3)</PresentationFormat>
  <Paragraphs>509</Paragraphs>
  <Slides>47</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Open Sans Light</vt:lpstr>
      <vt:lpstr>Merriweather Sans</vt:lpstr>
      <vt:lpstr>Source Sans Pro Light</vt:lpstr>
      <vt:lpstr>Times New Roman</vt:lpstr>
      <vt:lpstr>Calibri</vt:lpstr>
      <vt:lpstr>Arial</vt:lpstr>
      <vt:lpstr>Open Sans</vt:lpstr>
      <vt:lpstr>Noto Sans Symbols</vt:lpstr>
      <vt:lpstr>Office Theme</vt:lpstr>
      <vt:lpstr>UA (Aceitação Universal) de Nomes de Domínio e Endereços de E-mail</vt:lpstr>
      <vt:lpstr>Inclusão digital: um compromisso permanente</vt:lpstr>
      <vt:lpstr>Vivemos em um mundo multilíngue!</vt:lpstr>
      <vt:lpstr>Multilinguismo: uma chave para a inclusão digital</vt:lpstr>
      <vt:lpstr>Multilinguismo: uma chave para a inclusão digital</vt:lpstr>
      <vt:lpstr>O DNS (Sistema de Nomes de Domínio) e a ICANN</vt:lpstr>
      <vt:lpstr>A evolução dos TLDs (Domínios de Primeiro Nível)  e do DNS</vt:lpstr>
      <vt:lpstr>Expansão do DNS e a Próxima Rodada</vt:lpstr>
      <vt:lpstr>ccTLDs (Domínios de Primeiro Nível com código de país) de IDNs</vt:lpstr>
      <vt:lpstr>gTLDs (TLDs genéricos) de IDNs</vt:lpstr>
      <vt:lpstr>A evolução dos endereços de e-mail</vt:lpstr>
      <vt:lpstr>Exemplos de IDNs</vt:lpstr>
      <vt:lpstr>Exemplos de e-mails internacionalizados</vt:lpstr>
      <vt:lpstr>O desafio</vt:lpstr>
      <vt:lpstr>O desafio: aceitação em sites</vt:lpstr>
      <vt:lpstr>O desafio: suporte em servidores de e-mail</vt:lpstr>
      <vt:lpstr>O seu servidor de e-mails tem suporte para EAI?</vt:lpstr>
      <vt:lpstr>Inclusão digital: uma oportunidade</vt:lpstr>
      <vt:lpstr>Multilinguismo on-line: um desafio contínuo</vt:lpstr>
      <vt:lpstr>O que é a UA (Aceitação Universal)?</vt:lpstr>
      <vt:lpstr>Objetivo e impacto da UA</vt:lpstr>
      <vt:lpstr>Exemplos de categorias afetadas pela UA</vt:lpstr>
      <vt:lpstr>Por que a UA é importante?</vt:lpstr>
      <vt:lpstr>Como preparar os aplicativos para a UA</vt:lpstr>
      <vt:lpstr>Uma convocação </vt:lpstr>
      <vt:lpstr>Uma convocação </vt:lpstr>
      <vt:lpstr>O caminho para a UA</vt:lpstr>
      <vt:lpstr>Quem pode ajudar a alcançar a UA?</vt:lpstr>
      <vt:lpstr>Qual é a sua função: empresas</vt:lpstr>
      <vt:lpstr>Qual é a sua função: governamental</vt:lpstr>
      <vt:lpstr>Qual é a sua função: sociedade civil</vt:lpstr>
      <vt:lpstr>Qual é a sua função: comunidade acadêmica</vt:lpstr>
      <vt:lpstr>Qual é a sua função: comunidade técnica</vt:lpstr>
      <vt:lpstr>Qual é a sua função: setor do DNS</vt:lpstr>
      <vt:lpstr>Qual é a sua função: registrante/titular de domínio</vt:lpstr>
      <vt:lpstr>Iniciativas em andamento na ICANN</vt:lpstr>
      <vt:lpstr>Programa de Novos gTLDs: próxima rodada</vt:lpstr>
      <vt:lpstr>Colabore com a UA!</vt:lpstr>
      <vt:lpstr>Participe da ICANN: programas Fellowship e NextGen  </vt:lpstr>
      <vt:lpstr>Princípios da Aceitação Universal</vt:lpstr>
      <vt:lpstr>Aceitar</vt:lpstr>
      <vt:lpstr>Validar</vt:lpstr>
      <vt:lpstr>Armazenar</vt:lpstr>
      <vt:lpstr>Processar</vt:lpstr>
      <vt:lpstr>Processar (continuação)</vt:lpstr>
      <vt:lpstr>Exibir</vt:lpstr>
      <vt:lpstr>Exibir (continuação)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Acceptance (UA) of Domain Names and Email Addresses</dc:title>
  <dc:creator>Nicole Davenport</dc:creator>
  <cp:lastModifiedBy>Butch Pfremmer</cp:lastModifiedBy>
  <cp:revision>50</cp:revision>
  <dcterms:created xsi:type="dcterms:W3CDTF">2016-03-09T19:41:20Z</dcterms:created>
  <dcterms:modified xsi:type="dcterms:W3CDTF">2024-02-16T02:28:34Z</dcterms:modified>
</cp:coreProperties>
</file>