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9"/>
  </p:notesMasterIdLst>
  <p:sldIdLst>
    <p:sldId id="256" r:id="rId2"/>
    <p:sldId id="257" r:id="rId3"/>
    <p:sldId id="258" r:id="rId4"/>
    <p:sldId id="619" r:id="rId5"/>
    <p:sldId id="618" r:id="rId6"/>
    <p:sldId id="260" r:id="rId7"/>
    <p:sldId id="262" r:id="rId8"/>
    <p:sldId id="616" r:id="rId9"/>
    <p:sldId id="266" r:id="rId10"/>
    <p:sldId id="267" r:id="rId11"/>
    <p:sldId id="264" r:id="rId12"/>
    <p:sldId id="268" r:id="rId13"/>
    <p:sldId id="269" r:id="rId14"/>
    <p:sldId id="272" r:id="rId15"/>
    <p:sldId id="273" r:id="rId16"/>
    <p:sldId id="274" r:id="rId17"/>
    <p:sldId id="275" r:id="rId18"/>
    <p:sldId id="306" r:id="rId19"/>
    <p:sldId id="270" r:id="rId20"/>
    <p:sldId id="1369" r:id="rId21"/>
    <p:sldId id="276" r:id="rId22"/>
    <p:sldId id="271" r:id="rId23"/>
    <p:sldId id="277" r:id="rId24"/>
    <p:sldId id="279" r:id="rId25"/>
    <p:sldId id="1371" r:id="rId26"/>
    <p:sldId id="1370" r:id="rId27"/>
    <p:sldId id="280" r:id="rId28"/>
    <p:sldId id="281" r:id="rId29"/>
    <p:sldId id="282" r:id="rId30"/>
    <p:sldId id="283" r:id="rId31"/>
    <p:sldId id="284" r:id="rId32"/>
    <p:sldId id="285" r:id="rId33"/>
    <p:sldId id="286" r:id="rId34"/>
    <p:sldId id="287" r:id="rId35"/>
    <p:sldId id="288" r:id="rId36"/>
    <p:sldId id="289" r:id="rId37"/>
    <p:sldId id="617" r:id="rId38"/>
    <p:sldId id="290" r:id="rId39"/>
    <p:sldId id="291" r:id="rId40"/>
    <p:sldId id="292" r:id="rId41"/>
    <p:sldId id="293" r:id="rId42"/>
    <p:sldId id="294" r:id="rId43"/>
    <p:sldId id="295" r:id="rId44"/>
    <p:sldId id="296" r:id="rId45"/>
    <p:sldId id="297" r:id="rId46"/>
    <p:sldId id="298" r:id="rId47"/>
    <p:sldId id="299" r:id="rId48"/>
  </p:sldIdLst>
  <p:sldSz cx="9144000" cy="6858000" type="screen4x3"/>
  <p:notesSz cx="6858000" cy="9144000"/>
  <p:embeddedFontLst>
    <p:embeddedFont>
      <p:font typeface="Calibri" panose="020F0502020204030204" pitchFamily="34" charset="0"/>
      <p:regular r:id="rId50"/>
      <p:bold r:id="rId51"/>
      <p:italic r:id="rId52"/>
      <p:boldItalic r:id="rId53"/>
    </p:embeddedFont>
    <p:embeddedFont>
      <p:font typeface="Merriweather Sans" pitchFamily="2" charset="77"/>
      <p:regular r:id="rId54"/>
      <p:bold r:id="rId55"/>
      <p:italic r:id="rId56"/>
      <p:boldItalic r:id="rId57"/>
    </p:embeddedFont>
    <p:embeddedFont>
      <p:font typeface="Noto Sans Symbols" panose="020B0702040504020204" pitchFamily="34" charset="0"/>
      <p:regular r:id="rId58"/>
      <p:bold r:id="rId59"/>
    </p:embeddedFont>
    <p:embeddedFont>
      <p:font typeface="Open Sans" panose="020B0606030504020204" pitchFamily="34" charset="0"/>
      <p:regular r:id="rId60"/>
      <p:bold r:id="rId61"/>
      <p:italic r:id="rId62"/>
      <p:boldItalic r:id="rId63"/>
    </p:embeddedFont>
    <p:embeddedFont>
      <p:font typeface="Open Sans Light" panose="020B0306030504020204" pitchFamily="34" charset="0"/>
      <p:regular r:id="rId64"/>
      <p:bold r:id="rId65"/>
      <p:italic r:id="rId66"/>
      <p:boldItalic r:id="rId67"/>
    </p:embeddedFont>
    <p:embeddedFont>
      <p:font typeface="Source Sans Pro Light" panose="020B0403030403020204" pitchFamily="34" charset="77"/>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51">
          <p15:clr>
            <a:srgbClr val="A4A3A4"/>
          </p15:clr>
        </p15:guide>
        <p15:guide id="2" pos="242">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4" roundtripDataSignature="AMtx7mh1s108WmY4dRM5vuvbNI8SEZ9TJ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4D8E92-885E-E5CF-87B5-B3644F7D2BC6}" name="Sarmad Hussain" initials="SH" userId="S::sarmad.hussain@icann.org::cc251c59-d7f5-45f5-a3f4-923965853d2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ane Sexton" initials="" lastIdx="2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3E2C26-B644-420A-8619-DE85BF4257E0}">
  <a:tblStyle styleId="{123E2C26-B644-420A-8619-DE85BF4257E0}"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EFE7"/>
          </a:solidFill>
        </a:fill>
      </a:tcStyle>
    </a:wholeTbl>
    <a:band1H>
      <a:tcTxStyle/>
      <a:tcStyle>
        <a:tcBdr/>
        <a:fill>
          <a:solidFill>
            <a:srgbClr val="FFDECB"/>
          </a:solidFill>
        </a:fill>
      </a:tcStyle>
    </a:band1H>
    <a:band2H>
      <a:tcTxStyle/>
      <a:tcStyle>
        <a:tcBdr/>
      </a:tcStyle>
    </a:band2H>
    <a:band1V>
      <a:tcTxStyle/>
      <a:tcStyle>
        <a:tcBdr/>
        <a:fill>
          <a:solidFill>
            <a:srgbClr val="FFDECB"/>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2"/>
    <p:restoredTop sz="96115"/>
  </p:normalViewPr>
  <p:slideViewPr>
    <p:cSldViewPr snapToGrid="0">
      <p:cViewPr varScale="1">
        <p:scale>
          <a:sx n="125" d="100"/>
          <a:sy n="125" d="100"/>
        </p:scale>
        <p:origin x="848" y="176"/>
      </p:cViewPr>
      <p:guideLst>
        <p:guide orient="horz" pos="851"/>
        <p:guide pos="24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4.fntdata"/><Relationship Id="rId68" Type="http://schemas.openxmlformats.org/officeDocument/2006/relationships/font" Target="fonts/font19.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74" Type="http://customschemas.google.com/relationships/presentationmetadata" Target="meta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fntdata"/><Relationship Id="rId80"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font" Target="fonts/font21.fntdata"/><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1.fntdata"/><Relationship Id="rId55" Type="http://schemas.openxmlformats.org/officeDocument/2006/relationships/font" Target="fonts/font6.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22.fntdata"/><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just">
              <a:defRPr sz="1800" b="1" i="0" u="none" strike="noStrike" kern="1200" spc="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r>
              <a:rPr lang="fr-FR" sz="18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Les langues sur le web</a:t>
            </a:r>
          </a:p>
        </c:rich>
      </c:tx>
      <c:layout>
        <c:manualLayout>
          <c:xMode val="edge"/>
          <c:yMode val="edge"/>
          <c:x val="0.14003364442340463"/>
          <c:y val="9.4020162335914995E-3"/>
        </c:manualLayout>
      </c:layout>
      <c:overlay val="0"/>
      <c:spPr>
        <a:noFill/>
        <a:ln>
          <a:noFill/>
        </a:ln>
        <a:effectLst/>
      </c:spPr>
      <c:txPr>
        <a:bodyPr rot="0" spcFirstLastPara="1" vertOverflow="ellipsis" vert="horz" wrap="square" anchor="ctr" anchorCtr="1"/>
        <a:lstStyle/>
        <a:p>
          <a:pPr algn="just">
            <a:defRPr sz="1800" b="1" i="0" u="none" strike="noStrike" kern="1200" spc="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title>
    <c:autoTitleDeleted val="0"/>
    <c:plotArea>
      <c:layout>
        <c:manualLayout>
          <c:layoutTarget val="inner"/>
          <c:xMode val="edge"/>
          <c:yMode val="edge"/>
          <c:x val="0.16141048899834382"/>
          <c:y val="0.10399838938937482"/>
          <c:w val="0.67717902200331237"/>
          <c:h val="0.77826209292059012"/>
        </c:manualLayout>
      </c:layout>
      <c:doughnutChart>
        <c:varyColors val="1"/>
        <c:ser>
          <c:idx val="0"/>
          <c:order val="0"/>
          <c:tx>
            <c:strRef>
              <c:f>Planilha1!$B$1</c:f>
              <c:strCache>
                <c:ptCount val="1"/>
                <c:pt idx="0">
                  <c:v>Languages on the Web</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097-4941-A026-C4F0E3533EA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097-4941-A026-C4F0E3533EA6}"/>
              </c:ext>
            </c:extLst>
          </c:dPt>
          <c:dLbls>
            <c:dLbl>
              <c:idx val="0"/>
              <c:layout>
                <c:manualLayout>
                  <c:x val="7.2360044225521211E-2"/>
                  <c:y val="0.14978193690481381"/>
                </c:manualLayout>
              </c:layout>
              <c:tx>
                <c:rich>
                  <a:bodyPr/>
                  <a:lstStyle/>
                  <a:p>
                    <a:r>
                      <a:rPr lang="en-US" dirty="0"/>
                      <a:t>57%</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3097-4941-A026-C4F0E3533EA6}"/>
                </c:ext>
              </c:extLst>
            </c:dLbl>
            <c:dLbl>
              <c:idx val="1"/>
              <c:layout>
                <c:manualLayout>
                  <c:x val="-7.6168336822382929E-2"/>
                  <c:y val="-0.13128438381299729"/>
                </c:manualLayout>
              </c:layout>
              <c:tx>
                <c:rich>
                  <a:bodyPr/>
                  <a:lstStyle/>
                  <a:p>
                    <a:r>
                      <a:rPr lang="en-US" dirty="0"/>
                      <a:t>43%</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3-3097-4941-A026-C4F0E3533EA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Planilha1!$A$2:$A$3</c:f>
              <c:strCache>
                <c:ptCount val="2"/>
                <c:pt idx="0">
                  <c:v>English</c:v>
                </c:pt>
                <c:pt idx="1">
                  <c:v>Others</c:v>
                </c:pt>
              </c:strCache>
            </c:strRef>
          </c:cat>
          <c:val>
            <c:numRef>
              <c:f>Planilha1!$B$2:$B$3</c:f>
              <c:numCache>
                <c:formatCode>General</c:formatCode>
                <c:ptCount val="2"/>
                <c:pt idx="0">
                  <c:v>59</c:v>
                </c:pt>
                <c:pt idx="1">
                  <c:v>41</c:v>
                </c:pt>
              </c:numCache>
            </c:numRef>
          </c:val>
          <c:extLst>
            <c:ext xmlns:c16="http://schemas.microsoft.com/office/drawing/2014/chart" uri="{C3380CC4-5D6E-409C-BE32-E72D297353CC}">
              <c16:uniqueId val="{00000004-3097-4941-A026-C4F0E3533EA6}"/>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19577556512131566"/>
          <c:y val="0.90644470174358005"/>
          <c:w val="0.60360103383736308"/>
          <c:h val="8.415336561484920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r>
              <a:rPr lang="fr-FR" sz="1800" b="1"/>
              <a:t>Taux d’acceptation de l’EAI dans les champs de formulaire sur 2000 sites web</a:t>
            </a:r>
          </a:p>
        </c:rich>
      </c:tx>
      <c:layout>
        <c:manualLayout>
          <c:xMode val="edge"/>
          <c:yMode val="edge"/>
          <c:x val="0.18777747684076718"/>
          <c:y val="1.9276161697724632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Sheet1!$A$2:$A$8</c:f>
              <c:strCache>
                <c:ptCount val="7"/>
                <c:pt idx="0">
                  <c:v>ascii@ascii.newshort</c:v>
                </c:pt>
                <c:pt idx="1">
                  <c:v>ascii@ascii.newlong</c:v>
                </c:pt>
                <c:pt idx="2">
                  <c:v>ascii@idn.ascii</c:v>
                </c:pt>
                <c:pt idx="3">
                  <c:v>ascii@ascii.idn</c:v>
                </c:pt>
                <c:pt idx="4">
                  <c:v>Unicode@ascii.ascii</c:v>
                </c:pt>
                <c:pt idx="5">
                  <c:v>Unicode@idn.idn</c:v>
                </c:pt>
                <c:pt idx="6">
                  <c:v>RTL@RTL.RTL</c:v>
                </c:pt>
              </c:strCache>
            </c:strRef>
          </c:cat>
          <c:val>
            <c:numRef>
              <c:f>Sheet1!$B$2:$B$8</c:f>
              <c:numCache>
                <c:formatCode>0.00%</c:formatCode>
                <c:ptCount val="7"/>
                <c:pt idx="0">
                  <c:v>0.92789999999999995</c:v>
                </c:pt>
                <c:pt idx="1">
                  <c:v>0.80900000000000005</c:v>
                </c:pt>
                <c:pt idx="2">
                  <c:v>0.52239999999999998</c:v>
                </c:pt>
                <c:pt idx="3">
                  <c:v>0.3488</c:v>
                </c:pt>
                <c:pt idx="4">
                  <c:v>8.1100000000000005E-2</c:v>
                </c:pt>
                <c:pt idx="5">
                  <c:v>8.7099999999999997E-2</c:v>
                </c:pt>
                <c:pt idx="6">
                  <c:v>8.1600000000000006E-2</c:v>
                </c:pt>
              </c:numCache>
            </c:numRef>
          </c:val>
          <c:extLst>
            <c:ext xmlns:c16="http://schemas.microsoft.com/office/drawing/2014/chart" uri="{C3380CC4-5D6E-409C-BE32-E72D297353CC}">
              <c16:uniqueId val="{00000000-094E-C84C-8541-46D8D998307D}"/>
            </c:ext>
          </c:extLst>
        </c:ser>
        <c:dLbls>
          <c:showLegendKey val="0"/>
          <c:showVal val="0"/>
          <c:showCatName val="0"/>
          <c:showSerName val="0"/>
          <c:showPercent val="0"/>
          <c:showBubbleSize val="0"/>
        </c:dLbls>
        <c:gapWidth val="219"/>
        <c:axId val="934201920"/>
        <c:axId val="934202248"/>
      </c:barChart>
      <c:catAx>
        <c:axId val="934201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934202248"/>
        <c:crosses val="autoZero"/>
        <c:auto val="1"/>
        <c:lblAlgn val="ctr"/>
        <c:lblOffset val="100"/>
        <c:noMultiLvlLbl val="0"/>
      </c:catAx>
      <c:valAx>
        <c:axId val="9342022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934201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9644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4509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f5ee76131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1f5ee76131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5529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310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922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04269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82880" lvl="1" indent="0" algn="l" rtl="0">
              <a:spcBef>
                <a:spcPts val="0"/>
              </a:spcBef>
              <a:spcAft>
                <a:spcPts val="0"/>
              </a:spcAft>
              <a:buClr>
                <a:schemeClr val="accent2"/>
              </a:buClr>
              <a:buSzPts val="1020"/>
              <a:buFont typeface="Merriweather Sans"/>
              <a:buNone/>
            </a:pPr>
            <a:r>
              <a:rPr lang="fr-FR" b="1">
                <a:solidFill>
                  <a:srgbClr val="000000"/>
                </a:solidFill>
                <a:latin typeface="Open Sans Light"/>
                <a:ea typeface="Open Sans Light"/>
                <a:cs typeface="Open Sans Light"/>
                <a:sym typeface="Open Sans Light"/>
              </a:rPr>
              <a:t>Recommandations de l’UASG</a:t>
            </a:r>
          </a:p>
          <a:p>
            <a:pPr marL="525780" lvl="1" indent="-342900" algn="l" rtl="0">
              <a:spcBef>
                <a:spcPts val="400"/>
              </a:spcBef>
              <a:spcAft>
                <a:spcPts val="0"/>
              </a:spcAft>
              <a:buClr>
                <a:schemeClr val="accent2"/>
              </a:buClr>
              <a:buSzPts val="1020"/>
              <a:buFont typeface="Merriweather Sans"/>
              <a:buChar char="*"/>
            </a:pPr>
            <a:r>
              <a:rPr lang="fr-FR">
                <a:solidFill>
                  <a:srgbClr val="000000"/>
                </a:solidFill>
                <a:latin typeface="Open Sans Light"/>
                <a:ea typeface="Open Sans Light"/>
                <a:cs typeface="Open Sans Light"/>
                <a:sym typeface="Open Sans Light"/>
              </a:rPr>
              <a:t>Les éléments d’une interface utilisateur imposant à un utilisateur de saisir un nom de domaine ou une adresse de courrier électronique doivent prendre en charge l’Unicode et les chaînes allant jusqu’à 256 caractères.</a:t>
            </a:r>
          </a:p>
          <a:p>
            <a:pPr marL="525780" lvl="1" indent="-342900" algn="l" rtl="0">
              <a:spcBef>
                <a:spcPts val="400"/>
              </a:spcBef>
              <a:spcAft>
                <a:spcPts val="0"/>
              </a:spcAft>
              <a:buClr>
                <a:schemeClr val="accent2"/>
              </a:buClr>
              <a:buSzPts val="1020"/>
              <a:buFont typeface="Merriweather Sans"/>
              <a:buChar char="*"/>
            </a:pPr>
            <a:r>
              <a:rPr lang="fr-FR">
                <a:solidFill>
                  <a:srgbClr val="000000"/>
                </a:solidFill>
                <a:latin typeface="Open Sans Light"/>
                <a:ea typeface="Open Sans Light"/>
                <a:cs typeface="Open Sans Light"/>
                <a:sym typeface="Open Sans Light"/>
              </a:rPr>
              <a:t>Les utilisateurs doivent être autorisés à saisir du texte à encodage compatible ASCII (« Punycodé ») au lieu de son équivalent Unicode.</a:t>
            </a:r>
          </a:p>
          <a:p>
            <a:pPr marL="982980" lvl="2" indent="-342900" algn="l" rtl="0">
              <a:spcBef>
                <a:spcPts val="400"/>
              </a:spcBef>
              <a:spcAft>
                <a:spcPts val="0"/>
              </a:spcAft>
              <a:buClr>
                <a:schemeClr val="accent2"/>
              </a:buClr>
              <a:buSzPts val="1020"/>
              <a:buFont typeface="Merriweather Sans"/>
              <a:buChar char="*"/>
            </a:pPr>
            <a:r>
              <a:rPr lang="fr-FR">
                <a:solidFill>
                  <a:srgbClr val="000000"/>
                </a:solidFill>
                <a:latin typeface="Open Sans Light"/>
                <a:ea typeface="Open Sans Light"/>
                <a:cs typeface="Open Sans Light"/>
                <a:sym typeface="Open Sans Light"/>
              </a:rPr>
              <a:t>L’Unicode doit être affiché par défaut.</a:t>
            </a:r>
          </a:p>
          <a:p>
            <a:pPr marL="982980" lvl="2" indent="-342900" algn="l" rtl="0">
              <a:spcBef>
                <a:spcPts val="400"/>
              </a:spcBef>
              <a:spcAft>
                <a:spcPts val="0"/>
              </a:spcAft>
              <a:buClr>
                <a:schemeClr val="accent2"/>
              </a:buClr>
              <a:buSzPts val="1020"/>
              <a:buFont typeface="Merriweather Sans"/>
              <a:buChar char="*"/>
            </a:pPr>
            <a:r>
              <a:rPr lang="fr-FR">
                <a:solidFill>
                  <a:srgbClr val="000000"/>
                </a:solidFill>
                <a:latin typeface="Open Sans Light"/>
                <a:ea typeface="Open Sans Light"/>
                <a:cs typeface="Open Sans Light"/>
                <a:sym typeface="Open Sans Light"/>
              </a:rPr>
              <a:t>Le texte en Punycode </a:t>
            </a:r>
            <a:r>
              <a:rPr lang="fr-FR" i="1">
                <a:solidFill>
                  <a:srgbClr val="000000"/>
                </a:solidFill>
                <a:latin typeface="Open Sans Light"/>
                <a:ea typeface="Open Sans Light"/>
                <a:cs typeface="Open Sans Light"/>
                <a:sym typeface="Open Sans Light"/>
              </a:rPr>
              <a:t>ne</a:t>
            </a:r>
            <a:r>
              <a:rPr lang="fr-FR">
                <a:solidFill>
                  <a:srgbClr val="000000"/>
                </a:solidFill>
                <a:latin typeface="Open Sans Light"/>
                <a:ea typeface="Open Sans Light"/>
                <a:cs typeface="Open Sans Light"/>
                <a:sym typeface="Open Sans Light"/>
              </a:rPr>
              <a:t> devrait être affiché </a:t>
            </a:r>
            <a:r>
              <a:rPr lang="fr-FR" i="1">
                <a:solidFill>
                  <a:srgbClr val="000000"/>
                </a:solidFill>
                <a:latin typeface="Open Sans Light"/>
                <a:ea typeface="Open Sans Light"/>
                <a:cs typeface="Open Sans Light"/>
                <a:sym typeface="Open Sans Light"/>
              </a:rPr>
              <a:t>que</a:t>
            </a:r>
            <a:r>
              <a:rPr lang="fr-FR">
                <a:solidFill>
                  <a:srgbClr val="000000"/>
                </a:solidFill>
                <a:latin typeface="Open Sans Light"/>
                <a:ea typeface="Open Sans Light"/>
                <a:cs typeface="Open Sans Light"/>
                <a:sym typeface="Open Sans Light"/>
              </a:rPr>
              <a:t> lorsqu’il offre un avantage.</a:t>
            </a:r>
          </a:p>
        </p:txBody>
      </p:sp>
      <p:sp>
        <p:nvSpPr>
          <p:cNvPr id="454" name="Google Shape;454;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De nombreux programmeurs ont été formés afin de procéder à la validation à l’aide d’heuristiques consistant à vérifier qu’un domaine de premier niveau a le « bon » nombre de lettres ou que les lettres proviennent bien de l’ensemble de caractères ASCII. Ces heuristiques ne peuvent plus être utilisées en raison de l’introduction des noms de domaine de plus de trois caractères et de caractères Unicode (non-ASCII).</a:t>
            </a:r>
          </a:p>
          <a:p>
            <a:pPr marL="0" lvl="0" indent="0" algn="l" rtl="0">
              <a:spcBef>
                <a:spcPts val="0"/>
              </a:spcBef>
              <a:spcAft>
                <a:spcPts val="0"/>
              </a:spcAft>
              <a:buNone/>
            </a:pPr>
            <a:endParaRPr/>
          </a:p>
        </p:txBody>
      </p:sp>
      <p:sp>
        <p:nvSpPr>
          <p:cNvPr id="463" name="Google Shape;463;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a:solidFill>
                  <a:srgbClr val="5D686E"/>
                </a:solidFill>
                <a:latin typeface="Open Sans"/>
                <a:ea typeface="Open Sans"/>
                <a:cs typeface="Open Sans"/>
                <a:sym typeface="Open Sans"/>
              </a:rPr>
              <a:t>Indépendamment de la durée de vie des données, elles doivent être stockées sous des formats définis par le RFC (de préférence) ou d’autres formats capables de se transformer en formats définis par le RFC.</a:t>
            </a:r>
          </a:p>
          <a:p>
            <a:pPr marL="0" lvl="0" indent="0" algn="l" rtl="0">
              <a:spcBef>
                <a:spcPts val="0"/>
              </a:spcBef>
              <a:spcAft>
                <a:spcPts val="0"/>
              </a:spcAft>
              <a:buNone/>
            </a:pPr>
            <a:endParaRPr sz="1200">
              <a:solidFill>
                <a:srgbClr val="5D686E"/>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200"/>
              <a:buFont typeface="Open Sans Light"/>
              <a:buNone/>
            </a:pPr>
            <a:r>
              <a:rPr lang="fr-FR" sz="1200">
                <a:latin typeface="Open Sans Light"/>
                <a:ea typeface="Open Sans Light"/>
                <a:cs typeface="Open Sans Light"/>
                <a:sym typeface="Open Sans Light"/>
              </a:rPr>
              <a:t>UTF-8 (Format de transformation Unicode). Il est possible que certains systèmes exigent de stocker également sous le format UTF-16, mais en règle générale le format UTF-8 est préféré. Les formats UTF-7 et UTF-32 doivent être évités.</a:t>
            </a:r>
          </a:p>
          <a:p>
            <a:pPr marL="0" marR="0" lvl="0" indent="0" algn="l" rtl="0">
              <a:lnSpc>
                <a:spcPct val="100000"/>
              </a:lnSpc>
              <a:spcBef>
                <a:spcPts val="0"/>
              </a:spcBef>
              <a:spcAft>
                <a:spcPts val="0"/>
              </a:spcAft>
              <a:buClr>
                <a:schemeClr val="dk1"/>
              </a:buClr>
              <a:buSzPts val="1200"/>
              <a:buFont typeface="Calibri"/>
              <a:buNone/>
            </a:pPr>
            <a:endParaRPr sz="1200">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200"/>
              <a:buFont typeface="Open Sans Light"/>
              <a:buNone/>
            </a:pPr>
            <a:r>
              <a:rPr lang="fr-FR" sz="1200">
                <a:latin typeface="Open Sans Light"/>
                <a:ea typeface="Open Sans Light"/>
                <a:cs typeface="Open Sans Light"/>
                <a:sym typeface="Open Sans Light"/>
              </a:rPr>
              <a:t>Envisager tous les scénarios dans leur globalité avant de convertir des étiquettes A en étiquettes U et vice versa lors du stockage. Il peut être souhaitable de ne conserver que les étiquettes U dans un dossier ou une base de données, cela simplifiant la recherche et le tri. Toutefois, la conversion peut avoir des conséquences lors de l’interopération avec des applications et services plus anciens ne respectant pas le format Unicode. Envisager de stocker sous les deux formats.</a:t>
            </a:r>
          </a:p>
          <a:p>
            <a:pPr marL="0" marR="0" lvl="0" indent="0" algn="l" rtl="0">
              <a:lnSpc>
                <a:spcPct val="100000"/>
              </a:lnSpc>
              <a:spcBef>
                <a:spcPts val="0"/>
              </a:spcBef>
              <a:spcAft>
                <a:spcPts val="0"/>
              </a:spcAft>
              <a:buClr>
                <a:schemeClr val="dk1"/>
              </a:buClr>
              <a:buSzPts val="1200"/>
              <a:buFont typeface="Calibri"/>
              <a:buNone/>
            </a:pPr>
            <a:endParaRPr sz="1200">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200"/>
              <a:buFont typeface="Open Sans Light"/>
              <a:buNone/>
            </a:pPr>
            <a:r>
              <a:rPr lang="fr-FR" sz="1200">
                <a:latin typeface="Open Sans Light"/>
                <a:ea typeface="Open Sans Light"/>
                <a:cs typeface="Open Sans Light"/>
                <a:sym typeface="Open Sans Light"/>
              </a:rPr>
              <a:t>Les cas où les adresses e-mail et noms de domaine ont été déposés en utilisant le champ « auteur » d’un document ou « info contact » d’un journal ont entraîné la perte d’origine en tant qu’adresse.</a:t>
            </a:r>
          </a:p>
          <a:p>
            <a:pPr marL="0" marR="0" lvl="0" indent="0" algn="l" rtl="0">
              <a:lnSpc>
                <a:spcPct val="100000"/>
              </a:lnSpc>
              <a:spcBef>
                <a:spcPts val="0"/>
              </a:spcBef>
              <a:spcAft>
                <a:spcPts val="0"/>
              </a:spcAft>
              <a:buClr>
                <a:schemeClr val="dk1"/>
              </a:buClr>
              <a:buSzPts val="1200"/>
              <a:buFont typeface="Calibri"/>
              <a:buNone/>
            </a:pPr>
            <a:endParaRPr sz="1200">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200"/>
              <a:buFont typeface="Calibri"/>
              <a:buNone/>
            </a:pPr>
            <a:endParaRPr sz="1200">
              <a:latin typeface="Open Sans Light"/>
              <a:ea typeface="Open Sans Light"/>
              <a:cs typeface="Open Sans Light"/>
              <a:sym typeface="Open Sans Light"/>
            </a:endParaRPr>
          </a:p>
          <a:p>
            <a:pPr marL="0" lvl="0" indent="0" algn="l" rtl="0">
              <a:spcBef>
                <a:spcPts val="0"/>
              </a:spcBef>
              <a:spcAft>
                <a:spcPts val="0"/>
              </a:spcAft>
              <a:buNone/>
            </a:pPr>
            <a:endParaRPr sz="1200">
              <a:solidFill>
                <a:srgbClr val="5D686E"/>
              </a:solidFill>
              <a:latin typeface="Open Sans"/>
              <a:ea typeface="Open Sans"/>
              <a:cs typeface="Open Sans"/>
              <a:sym typeface="Open Sans"/>
            </a:endParaRPr>
          </a:p>
          <a:p>
            <a:pPr marL="0" lvl="0" indent="0" algn="l" rtl="0">
              <a:spcBef>
                <a:spcPts val="0"/>
              </a:spcBef>
              <a:spcAft>
                <a:spcPts val="0"/>
              </a:spcAft>
              <a:buNone/>
            </a:pPr>
            <a:endParaRPr/>
          </a:p>
        </p:txBody>
      </p:sp>
      <p:sp>
        <p:nvSpPr>
          <p:cNvPr id="472" name="Google Shape;472;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D686E"/>
              </a:buClr>
              <a:buSzPts val="1200"/>
              <a:buFont typeface="Open Sans"/>
              <a:buNone/>
            </a:pPr>
            <a:r>
              <a:rPr lang="fr-FR" sz="1200">
                <a:solidFill>
                  <a:srgbClr val="5D686E"/>
                </a:solidFill>
                <a:latin typeface="Open Sans"/>
                <a:ea typeface="Open Sans"/>
                <a:cs typeface="Open Sans"/>
                <a:sym typeface="Open Sans"/>
              </a:rPr>
              <a:t>Activité (par exemple, recherche ou tri d’une liste) </a:t>
            </a:r>
          </a:p>
          <a:p>
            <a:pPr marL="0" marR="0" lvl="0" indent="0" algn="l" rtl="0">
              <a:lnSpc>
                <a:spcPct val="100000"/>
              </a:lnSpc>
              <a:spcBef>
                <a:spcPts val="0"/>
              </a:spcBef>
              <a:spcAft>
                <a:spcPts val="0"/>
              </a:spcAft>
              <a:buClr>
                <a:srgbClr val="5D686E"/>
              </a:buClr>
              <a:buSzPts val="1200"/>
              <a:buFont typeface="Open Sans"/>
              <a:buNone/>
            </a:pPr>
            <a:r>
              <a:rPr lang="fr-FR" sz="1200">
                <a:solidFill>
                  <a:srgbClr val="5D686E"/>
                </a:solidFill>
                <a:latin typeface="Open Sans"/>
                <a:ea typeface="Open Sans"/>
                <a:cs typeface="Open Sans"/>
                <a:sym typeface="Open Sans"/>
              </a:rPr>
              <a:t>Autre format (par exemple, stockage de l’ASCII sous forme d’Unicode). </a:t>
            </a:r>
          </a:p>
          <a:p>
            <a:pPr marL="0" marR="0" lvl="0" indent="0" algn="l" rtl="0">
              <a:lnSpc>
                <a:spcPct val="100000"/>
              </a:lnSpc>
              <a:spcBef>
                <a:spcPts val="0"/>
              </a:spcBef>
              <a:spcAft>
                <a:spcPts val="0"/>
              </a:spcAft>
              <a:buClr>
                <a:srgbClr val="5D686E"/>
              </a:buClr>
              <a:buSzPts val="1200"/>
              <a:buFont typeface="Open Sans"/>
              <a:buNone/>
            </a:pPr>
            <a:r>
              <a:rPr lang="fr-FR" sz="1200">
                <a:solidFill>
                  <a:srgbClr val="5D686E"/>
                </a:solidFill>
                <a:latin typeface="Open Sans"/>
                <a:ea typeface="Open Sans"/>
                <a:cs typeface="Open Sans"/>
                <a:sym typeface="Open Sans"/>
              </a:rPr>
              <a:t>Une validation supplémentaire peut également être réalisée lors du traitement. Il existe un nombre illimité de méthodes de traitement* des noms de domaine et adresses e-mail, ce qui renforce la nécessité de disposer de conventions veillant à ce que les données soient bien comprises et classées uniformément. </a:t>
            </a:r>
            <a:r>
              <a:rPr lang="fr-FR" sz="1200" b="0" i="0" u="none" strike="noStrike">
                <a:solidFill>
                  <a:schemeClr val="dk1"/>
                </a:solidFill>
                <a:latin typeface="Calibri"/>
                <a:ea typeface="Calibri"/>
                <a:cs typeface="Calibri"/>
                <a:sym typeface="Calibri"/>
              </a:rPr>
              <a:t>*Exemples : Identifier des individus en Nouvelle-Zélande en cherchant le ccTLD .nz ; identifier des pharmaciens en cherchant des adresses de courrier électronique utilisateur@*.pharmacist.</a:t>
            </a:r>
          </a:p>
          <a:p>
            <a:pPr marL="0" lvl="0" indent="0" algn="l" rtl="0">
              <a:spcBef>
                <a:spcPts val="0"/>
              </a:spcBef>
              <a:spcAft>
                <a:spcPts val="0"/>
              </a:spcAft>
              <a:buNone/>
            </a:pPr>
            <a:endParaRPr/>
          </a:p>
          <a:p>
            <a:pPr marL="0" lvl="0" indent="0" algn="l" rtl="0">
              <a:spcBef>
                <a:spcPts val="0"/>
              </a:spcBef>
              <a:spcAft>
                <a:spcPts val="0"/>
              </a:spcAft>
              <a:buNone/>
            </a:pPr>
            <a:r>
              <a:rPr lang="fr-FR"/>
              <a:t>Recommandations : </a:t>
            </a:r>
          </a:p>
          <a:p>
            <a:pPr marL="0" lvl="0" indent="0" algn="l" rtl="0">
              <a:spcBef>
                <a:spcPts val="0"/>
              </a:spcBef>
              <a:spcAft>
                <a:spcPts val="0"/>
              </a:spcAft>
              <a:buNone/>
            </a:pPr>
            <a:r>
              <a:rPr lang="fr-FR" sz="1200">
                <a:solidFill>
                  <a:schemeClr val="dk1"/>
                </a:solidFill>
                <a:latin typeface="Calibri"/>
                <a:ea typeface="Calibri"/>
                <a:cs typeface="Calibri"/>
                <a:sym typeface="Calibri"/>
              </a:rPr>
              <a:t>Étant donné que la norme Unicode est en perpétuel développement, les points de code non définis lors de la création de l’application ou du service doivent être vérifiés afin de veiller à ce qu’ils ne « compromettent » pas l’expérience utilisateur. Les polices qui manquent dans le système d’exploitation sous-jacent peuvent conduire à des caractères non affichables (le caractère « » est souvent utilisé pour les représenter), mais cette situation ne doit pas entraîner d’incident fatal.</a:t>
            </a:r>
          </a:p>
          <a:p>
            <a:pPr marL="0" lvl="0" indent="0" algn="l" rtl="0">
              <a:spcBef>
                <a:spcPts val="0"/>
              </a:spcBef>
              <a:spcAft>
                <a:spcPts val="0"/>
              </a:spcAft>
              <a:buNone/>
            </a:pPr>
            <a:r>
              <a:rPr lang="fr-FR" sz="1200">
                <a:solidFill>
                  <a:schemeClr val="dk1"/>
                </a:solidFill>
                <a:latin typeface="Calibri"/>
                <a:ea typeface="Calibri"/>
                <a:cs typeface="Calibri"/>
                <a:sym typeface="Calibri"/>
              </a:rPr>
              <a:t>Utiliser les API respectant le format Unicode.</a:t>
            </a:r>
          </a:p>
          <a:p>
            <a:pPr marL="0" lvl="0" indent="0" algn="l" rtl="0">
              <a:spcBef>
                <a:spcPts val="0"/>
              </a:spcBef>
              <a:spcAft>
                <a:spcPts val="0"/>
              </a:spcAft>
              <a:buNone/>
            </a:pPr>
            <a:r>
              <a:rPr lang="fr-FR" sz="1200">
                <a:solidFill>
                  <a:schemeClr val="dk1"/>
                </a:solidFill>
                <a:latin typeface="Calibri"/>
                <a:ea typeface="Calibri"/>
                <a:cs typeface="Calibri"/>
                <a:sym typeface="Calibri"/>
              </a:rPr>
              <a:t>Utiliser les documents relatifs au protocole [http://tools.ietf.org/html/rfc5891] et aux tableaux [http://tools.ietf.org/html/rfc5892] portant sur les noms de domaine internationalisés dans les applications (IDNA) pour les noms de domaine internationalisés (IDN).</a:t>
            </a:r>
          </a:p>
          <a:p>
            <a:pPr marL="0" lvl="0" indent="0" algn="l" rtl="0">
              <a:spcBef>
                <a:spcPts val="0"/>
              </a:spcBef>
              <a:spcAft>
                <a:spcPts val="0"/>
              </a:spcAft>
              <a:buNone/>
            </a:pPr>
            <a:r>
              <a:rPr lang="fr-FR" sz="1200">
                <a:solidFill>
                  <a:schemeClr val="dk1"/>
                </a:solidFill>
                <a:latin typeface="Calibri"/>
                <a:ea typeface="Calibri"/>
                <a:cs typeface="Calibri"/>
                <a:sym typeface="Calibri"/>
              </a:rPr>
              <a:t>Traiter autant que possible sous le format UTF-8. </a:t>
            </a:r>
          </a:p>
          <a:p>
            <a:pPr marL="0" lvl="0" indent="0" algn="l" rtl="0">
              <a:spcBef>
                <a:spcPts val="0"/>
              </a:spcBef>
              <a:spcAft>
                <a:spcPts val="0"/>
              </a:spcAft>
              <a:buNone/>
            </a:pPr>
            <a:r>
              <a:rPr lang="fr-FR" sz="1200">
                <a:solidFill>
                  <a:schemeClr val="dk1"/>
                </a:solidFill>
                <a:latin typeface="Calibri"/>
                <a:ea typeface="Calibri"/>
                <a:cs typeface="Calibri"/>
                <a:sym typeface="Calibri"/>
              </a:rPr>
              <a:t>Veiller à ce que le produit ou la fonctionnalité prenne en charge les chiffres comme prévu. Par exemple, les chiffres ASCII et les représentations de nombres idéographiques asiatiques doivent être traités en tant que nombres. [RFC5892, lien ci-dessous]</a:t>
            </a:r>
          </a:p>
          <a:p>
            <a:pPr marL="0" lvl="0" indent="0" algn="l" rtl="0">
              <a:spcBef>
                <a:spcPts val="0"/>
              </a:spcBef>
              <a:spcAft>
                <a:spcPts val="0"/>
              </a:spcAft>
              <a:buNone/>
            </a:pPr>
            <a:r>
              <a:rPr lang="fr-FR" sz="1200">
                <a:solidFill>
                  <a:schemeClr val="dk1"/>
                </a:solidFill>
                <a:latin typeface="Calibri"/>
                <a:ea typeface="Calibri"/>
                <a:cs typeface="Calibri"/>
                <a:sym typeface="Calibri"/>
              </a:rPr>
              <a:t>Mettre à jour les applications et serveurs/services ensemble. Si le serveur est Unicode et que le client ne l’est pas ou vice versa, les données devront être converties sur chaque page de code chaque fois que les données se déplacent entre le serveur et le client.</a:t>
            </a:r>
          </a:p>
          <a:p>
            <a:pPr marL="0" lvl="0" indent="0" algn="l" rtl="0">
              <a:spcBef>
                <a:spcPts val="0"/>
              </a:spcBef>
              <a:spcAft>
                <a:spcPts val="0"/>
              </a:spcAft>
              <a:buNone/>
            </a:pPr>
            <a:r>
              <a:rPr lang="fr-FR" sz="1200">
                <a:solidFill>
                  <a:schemeClr val="dk1"/>
                </a:solidFill>
                <a:latin typeface="Calibri"/>
                <a:ea typeface="Calibri"/>
                <a:cs typeface="Calibri"/>
                <a:sym typeface="Calibri"/>
              </a:rPr>
              <a:t>Effectuer des révisions de code afin d’éviter les attaques liées au dépassement de la mémoire tampon. Lors de la transformation de caractères, il se peut que des chaînes de texte grandissent ou rétrécissent considérablement.</a:t>
            </a:r>
          </a:p>
        </p:txBody>
      </p:sp>
      <p:sp>
        <p:nvSpPr>
          <p:cNvPr id="481" name="Google Shape;481;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D686E"/>
              </a:buClr>
              <a:buSzPts val="1200"/>
              <a:buFont typeface="Open Sans"/>
              <a:buNone/>
            </a:pPr>
            <a:r>
              <a:rPr lang="fr-FR" sz="1200">
                <a:solidFill>
                  <a:srgbClr val="5D686E"/>
                </a:solidFill>
                <a:latin typeface="Open Sans"/>
                <a:ea typeface="Open Sans"/>
                <a:cs typeface="Open Sans"/>
                <a:sym typeface="Open Sans"/>
              </a:rPr>
              <a:t>Activité (par exemple, recherche ou tri d’une liste) </a:t>
            </a:r>
          </a:p>
          <a:p>
            <a:pPr marL="0" marR="0" lvl="0" indent="0" algn="l" rtl="0">
              <a:lnSpc>
                <a:spcPct val="100000"/>
              </a:lnSpc>
              <a:spcBef>
                <a:spcPts val="0"/>
              </a:spcBef>
              <a:spcAft>
                <a:spcPts val="0"/>
              </a:spcAft>
              <a:buClr>
                <a:srgbClr val="5D686E"/>
              </a:buClr>
              <a:buSzPts val="1200"/>
              <a:buFont typeface="Open Sans"/>
              <a:buNone/>
            </a:pPr>
            <a:r>
              <a:rPr lang="fr-FR" sz="1200">
                <a:solidFill>
                  <a:srgbClr val="5D686E"/>
                </a:solidFill>
                <a:latin typeface="Open Sans"/>
                <a:ea typeface="Open Sans"/>
                <a:cs typeface="Open Sans"/>
                <a:sym typeface="Open Sans"/>
              </a:rPr>
              <a:t>Autre format (par exemple, stockage de l’ASCII sous forme d’Unicode). </a:t>
            </a:r>
          </a:p>
          <a:p>
            <a:pPr marL="0" marR="0" lvl="0" indent="0" algn="l" rtl="0">
              <a:lnSpc>
                <a:spcPct val="100000"/>
              </a:lnSpc>
              <a:spcBef>
                <a:spcPts val="0"/>
              </a:spcBef>
              <a:spcAft>
                <a:spcPts val="0"/>
              </a:spcAft>
              <a:buClr>
                <a:srgbClr val="5D686E"/>
              </a:buClr>
              <a:buSzPts val="1200"/>
              <a:buFont typeface="Open Sans"/>
              <a:buNone/>
            </a:pPr>
            <a:r>
              <a:rPr lang="fr-FR" sz="1200">
                <a:solidFill>
                  <a:srgbClr val="5D686E"/>
                </a:solidFill>
                <a:latin typeface="Open Sans"/>
                <a:ea typeface="Open Sans"/>
                <a:cs typeface="Open Sans"/>
                <a:sym typeface="Open Sans"/>
              </a:rPr>
              <a:t>Une validation supplémentaire peut également être réalisée lors du traitement. Il existe un nombre illimité de méthodes de traitement* des noms de domaine et adresses e-mail, ce qui renforce la nécessité de disposer de conventions veillant à ce que les données soient bien comprises et classées uniformément. </a:t>
            </a:r>
            <a:r>
              <a:rPr lang="fr-FR" sz="1200" b="0" i="0" u="none" strike="noStrike">
                <a:solidFill>
                  <a:schemeClr val="dk1"/>
                </a:solidFill>
                <a:latin typeface="Calibri"/>
                <a:ea typeface="Calibri"/>
                <a:cs typeface="Calibri"/>
                <a:sym typeface="Calibri"/>
              </a:rPr>
              <a:t>*Exemples : Identifier des individus en Nouvelle-Zélande en cherchant le ccTLD .nz ; identifier des pharmaciens en cherchant des adresses de courrier électronique utilisateur@*.pharmacist.</a:t>
            </a:r>
          </a:p>
          <a:p>
            <a:pPr marL="0" lvl="0" indent="0" algn="l" rtl="0">
              <a:spcBef>
                <a:spcPts val="0"/>
              </a:spcBef>
              <a:spcAft>
                <a:spcPts val="0"/>
              </a:spcAft>
              <a:buNone/>
            </a:pPr>
            <a:endParaRPr/>
          </a:p>
          <a:p>
            <a:pPr marL="0" lvl="0" indent="0" algn="l" rtl="0">
              <a:spcBef>
                <a:spcPts val="0"/>
              </a:spcBef>
              <a:spcAft>
                <a:spcPts val="0"/>
              </a:spcAft>
              <a:buNone/>
            </a:pPr>
            <a:r>
              <a:rPr lang="fr-FR"/>
              <a:t>Recommandations : </a:t>
            </a:r>
          </a:p>
          <a:p>
            <a:pPr marL="0" lvl="0" indent="0" algn="l" rtl="0">
              <a:spcBef>
                <a:spcPts val="0"/>
              </a:spcBef>
              <a:spcAft>
                <a:spcPts val="0"/>
              </a:spcAft>
              <a:buNone/>
            </a:pPr>
            <a:r>
              <a:rPr lang="fr-FR" sz="1200">
                <a:solidFill>
                  <a:schemeClr val="dk1"/>
                </a:solidFill>
                <a:latin typeface="Calibri"/>
                <a:ea typeface="Calibri"/>
                <a:cs typeface="Calibri"/>
                <a:sym typeface="Calibri"/>
              </a:rPr>
              <a:t>Étant donné que la norme Unicode est en perpétuel développement, les points de code non définis lors de la création de l’application ou du service doivent être vérifiés afin de veiller à ce qu’ils ne « compromettent » pas l’expérience utilisateur. Les polices qui manquent dans le système d’exploitation sous-jacent peuvent conduire à des caractères non affichables (le caractère « » est souvent utilisé pour les représenter), mais cette situation ne doit pas entraîner d’incident fatal.</a:t>
            </a:r>
          </a:p>
          <a:p>
            <a:pPr marL="0" lvl="0" indent="0" algn="l" rtl="0">
              <a:spcBef>
                <a:spcPts val="0"/>
              </a:spcBef>
              <a:spcAft>
                <a:spcPts val="0"/>
              </a:spcAft>
              <a:buNone/>
            </a:pPr>
            <a:r>
              <a:rPr lang="fr-FR" sz="1200">
                <a:solidFill>
                  <a:schemeClr val="dk1"/>
                </a:solidFill>
                <a:latin typeface="Calibri"/>
                <a:ea typeface="Calibri"/>
                <a:cs typeface="Calibri"/>
                <a:sym typeface="Calibri"/>
              </a:rPr>
              <a:t>Utiliser les API respectant le format Unicode.</a:t>
            </a:r>
          </a:p>
          <a:p>
            <a:pPr marL="0" lvl="0" indent="0" algn="l" rtl="0">
              <a:spcBef>
                <a:spcPts val="0"/>
              </a:spcBef>
              <a:spcAft>
                <a:spcPts val="0"/>
              </a:spcAft>
              <a:buNone/>
            </a:pPr>
            <a:r>
              <a:rPr lang="fr-FR" sz="1200">
                <a:solidFill>
                  <a:schemeClr val="dk1"/>
                </a:solidFill>
                <a:latin typeface="Calibri"/>
                <a:ea typeface="Calibri"/>
                <a:cs typeface="Calibri"/>
                <a:sym typeface="Calibri"/>
              </a:rPr>
              <a:t>Utiliser les documents relatifs au protocole [http://tools.ietf.org/html/rfc5891] et aux tableaux [http://tools.ietf.org/html/rfc5892] portant sur les noms de domaine internationalisés dans les applications (IDNA) pour les noms de domaine internationalisés (IDN).</a:t>
            </a:r>
          </a:p>
          <a:p>
            <a:pPr marL="0" lvl="0" indent="0" algn="l" rtl="0">
              <a:spcBef>
                <a:spcPts val="0"/>
              </a:spcBef>
              <a:spcAft>
                <a:spcPts val="0"/>
              </a:spcAft>
              <a:buNone/>
            </a:pPr>
            <a:r>
              <a:rPr lang="fr-FR" sz="1200">
                <a:solidFill>
                  <a:schemeClr val="dk1"/>
                </a:solidFill>
                <a:latin typeface="Calibri"/>
                <a:ea typeface="Calibri"/>
                <a:cs typeface="Calibri"/>
                <a:sym typeface="Calibri"/>
              </a:rPr>
              <a:t>Traiter autant que possible sous le format UTF-8. </a:t>
            </a:r>
          </a:p>
          <a:p>
            <a:pPr marL="0" lvl="0" indent="0" algn="l" rtl="0">
              <a:spcBef>
                <a:spcPts val="0"/>
              </a:spcBef>
              <a:spcAft>
                <a:spcPts val="0"/>
              </a:spcAft>
              <a:buNone/>
            </a:pPr>
            <a:r>
              <a:rPr lang="fr-FR" sz="1200">
                <a:solidFill>
                  <a:schemeClr val="dk1"/>
                </a:solidFill>
                <a:latin typeface="Calibri"/>
                <a:ea typeface="Calibri"/>
                <a:cs typeface="Calibri"/>
                <a:sym typeface="Calibri"/>
              </a:rPr>
              <a:t>Veiller à ce que le produit ou la fonctionnalité prenne en charge les chiffres comme prévu. Par exemple, les chiffres ASCII et les représentations de nombres idéographiques asiatiques doivent être traités en tant que nombres. [RFC5892, lien ci-dessous]</a:t>
            </a:r>
          </a:p>
          <a:p>
            <a:pPr marL="0" lvl="0" indent="0" algn="l" rtl="0">
              <a:spcBef>
                <a:spcPts val="0"/>
              </a:spcBef>
              <a:spcAft>
                <a:spcPts val="0"/>
              </a:spcAft>
              <a:buNone/>
            </a:pPr>
            <a:r>
              <a:rPr lang="fr-FR" sz="1200">
                <a:solidFill>
                  <a:schemeClr val="dk1"/>
                </a:solidFill>
                <a:latin typeface="Calibri"/>
                <a:ea typeface="Calibri"/>
                <a:cs typeface="Calibri"/>
                <a:sym typeface="Calibri"/>
              </a:rPr>
              <a:t>Mettre à jour les applications et serveurs/services ensemble. Si le serveur est Unicode et que le client ne l’est pas ou vice versa, les données devront être converties sur chaque page de code chaque fois que les données se déplacent entre le serveur et le client.</a:t>
            </a:r>
          </a:p>
          <a:p>
            <a:pPr marL="0" lvl="0" indent="0" algn="l" rtl="0">
              <a:spcBef>
                <a:spcPts val="0"/>
              </a:spcBef>
              <a:spcAft>
                <a:spcPts val="0"/>
              </a:spcAft>
              <a:buNone/>
            </a:pPr>
            <a:r>
              <a:rPr lang="fr-FR" sz="1200">
                <a:solidFill>
                  <a:schemeClr val="dk1"/>
                </a:solidFill>
                <a:latin typeface="Calibri"/>
                <a:ea typeface="Calibri"/>
                <a:cs typeface="Calibri"/>
                <a:sym typeface="Calibri"/>
              </a:rPr>
              <a:t>Effectuer des révisions de code afin d’éviter les attaques liées au dépassement de la mémoire tampon. Lors de la transformation de caractères, il se peut que des chaînes de texte grandissent ou rétrécissent considérablement.</a:t>
            </a:r>
          </a:p>
        </p:txBody>
      </p:sp>
      <p:sp>
        <p:nvSpPr>
          <p:cNvPr id="490" name="Google Shape;490;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a:solidFill>
                  <a:schemeClr val="dk1"/>
                </a:solidFill>
                <a:latin typeface="Calibri"/>
                <a:ea typeface="Calibri"/>
                <a:cs typeface="Calibri"/>
                <a:sym typeface="Calibri"/>
              </a:rPr>
              <a:t>L’affichage des noms de domaine et adresses e-mail est normalement simple lorsque les scripts utilisés sont pris en charge dans le système d’exploitation sous-jacent et que les chaînes sont stockées sous format Unicode ; toutefois, des transformations propres aux applications peuvent être autrement requises.</a:t>
            </a: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fr-FR" sz="1200">
                <a:solidFill>
                  <a:schemeClr val="dk1"/>
                </a:solidFill>
                <a:latin typeface="Calibri"/>
                <a:ea typeface="Calibri"/>
                <a:cs typeface="Calibri"/>
                <a:sym typeface="Calibri"/>
              </a:rPr>
              <a:t>Recommandations </a:t>
            </a:r>
          </a:p>
          <a:p>
            <a:pPr marL="0" lvl="0" indent="0" algn="l" rtl="0">
              <a:spcBef>
                <a:spcPts val="0"/>
              </a:spcBef>
              <a:spcAft>
                <a:spcPts val="0"/>
              </a:spcAft>
              <a:buNone/>
            </a:pPr>
            <a:r>
              <a:rPr lang="fr-FR" sz="1200">
                <a:solidFill>
                  <a:schemeClr val="dk1"/>
                </a:solidFill>
                <a:latin typeface="Calibri"/>
                <a:ea typeface="Calibri"/>
                <a:cs typeface="Calibri"/>
                <a:sym typeface="Calibri"/>
              </a:rPr>
              <a:t>Afficher tous les points de code Unicode qui sont pris en charge par le système d’exploitation sous-jacent. Si une application conserve ses propres ensembles de polices, une prise en charge Unicode complète doit être offerte à l’ensemble de polices proposé par le système d’exploitation.</a:t>
            </a:r>
          </a:p>
          <a:p>
            <a:pPr marL="0" lvl="0" indent="0" algn="l" rtl="0">
              <a:spcBef>
                <a:spcPts val="0"/>
              </a:spcBef>
              <a:spcAft>
                <a:spcPts val="0"/>
              </a:spcAft>
              <a:buNone/>
            </a:pPr>
            <a:r>
              <a:rPr lang="fr-FR" sz="1200">
                <a:solidFill>
                  <a:schemeClr val="dk1"/>
                </a:solidFill>
                <a:latin typeface="Calibri"/>
                <a:ea typeface="Calibri"/>
                <a:cs typeface="Calibri"/>
                <a:sym typeface="Calibri"/>
              </a:rPr>
              <a:t>Lors du développement d’une application ou d’un service, ou lors de l’exploitation d’un registre, passer en revue les langues prises en charge et s’assurer que le système d’exploitation et les applications prennent en charge ces langues.</a:t>
            </a:r>
          </a:p>
          <a:p>
            <a:pPr marL="0" lvl="0" indent="0" algn="l" rtl="0">
              <a:spcBef>
                <a:spcPts val="0"/>
              </a:spcBef>
              <a:spcAft>
                <a:spcPts val="0"/>
              </a:spcAft>
              <a:buNone/>
            </a:pPr>
            <a:r>
              <a:rPr lang="fr-FR" sz="1200">
                <a:solidFill>
                  <a:schemeClr val="dk1"/>
                </a:solidFill>
                <a:latin typeface="Calibri"/>
                <a:ea typeface="Calibri"/>
                <a:cs typeface="Calibri"/>
                <a:sym typeface="Calibri"/>
              </a:rPr>
              <a:t>Convertir les données non Unicode en données Unicode avant l’affichage. Par exemple, l’utilisateur final doit voir « everyone.みんな » et non pas « everyone.xn--q9jyb4c ». (Cette conversion est un exemple de traitement intégrant l’UA).</a:t>
            </a:r>
          </a:p>
          <a:p>
            <a:pPr marL="0" lvl="0" indent="0" algn="l" rtl="0">
              <a:spcBef>
                <a:spcPts val="0"/>
              </a:spcBef>
              <a:spcAft>
                <a:spcPts val="0"/>
              </a:spcAft>
              <a:buNone/>
            </a:pPr>
            <a:r>
              <a:rPr lang="fr-FR" sz="1200">
                <a:solidFill>
                  <a:schemeClr val="dk1"/>
                </a:solidFill>
                <a:latin typeface="Calibri"/>
                <a:ea typeface="Calibri"/>
                <a:cs typeface="Calibri"/>
                <a:sym typeface="Calibri"/>
              </a:rPr>
              <a:t>Afficher Unicode par défaut. Utiliser le texte en Punycode pour l’utilisateur uniquement lorsque cela est avantageux. Augmenter l’affichage Unicode avec du texte infobulle en Punycode en tant que réduction.</a:t>
            </a:r>
          </a:p>
          <a:p>
            <a:pPr marL="0" lvl="0" indent="0" algn="l" rtl="0">
              <a:spcBef>
                <a:spcPts val="0"/>
              </a:spcBef>
              <a:spcAft>
                <a:spcPts val="0"/>
              </a:spcAft>
              <a:buNone/>
            </a:pPr>
            <a:r>
              <a:rPr lang="fr-FR" sz="1200">
                <a:solidFill>
                  <a:schemeClr val="dk1"/>
                </a:solidFill>
                <a:latin typeface="Calibri"/>
                <a:ea typeface="Calibri"/>
                <a:cs typeface="Calibri"/>
                <a:sym typeface="Calibri"/>
              </a:rPr>
              <a:t>Garder à l’esprit que les adresses à plusieurs scripts deviendront plus courantes. Il se peut que certains caractères Unicode se ressemblent à l’œil humain, mais soient différents pour les ordinateurs. Ne pas présumer que les chaînes à plusieurs scripts sont utilisées à des fins malveillantes, par exemple pour l’hameçonnage, et si l’interface utilisateur attire l’attention de l’utilisateur sur les chaînes, s’assurer qu’elle le fait sans porter préjudice aux utilisateurs de scripts non latins.</a:t>
            </a:r>
          </a:p>
          <a:p>
            <a:pPr marL="0" lvl="0" indent="0" algn="l" rtl="0">
              <a:spcBef>
                <a:spcPts val="0"/>
              </a:spcBef>
              <a:spcAft>
                <a:spcPts val="0"/>
              </a:spcAft>
              <a:buNone/>
            </a:pPr>
            <a:r>
              <a:rPr lang="fr-FR" sz="1200">
                <a:solidFill>
                  <a:schemeClr val="dk1"/>
                </a:solidFill>
                <a:latin typeface="Calibri"/>
                <a:ea typeface="Calibri"/>
                <a:cs typeface="Calibri"/>
                <a:sym typeface="Calibri"/>
              </a:rPr>
              <a:t> En savoir davantage sur les impératifs de sécurité Unicode : http://unicode.org/reports/tr36/. </a:t>
            </a:r>
          </a:p>
          <a:p>
            <a:pPr marL="0" lvl="0" indent="0" algn="l" rtl="0">
              <a:spcBef>
                <a:spcPts val="0"/>
              </a:spcBef>
              <a:spcAft>
                <a:spcPts val="0"/>
              </a:spcAft>
              <a:buNone/>
            </a:pPr>
            <a:r>
              <a:rPr lang="fr-FR" sz="1200">
                <a:solidFill>
                  <a:schemeClr val="dk1"/>
                </a:solidFill>
                <a:latin typeface="Calibri"/>
                <a:ea typeface="Calibri"/>
                <a:cs typeface="Calibri"/>
                <a:sym typeface="Calibri"/>
              </a:rPr>
              <a:t>Utiliser un traitement de compatibilité IDNA Unicode afin de satisfaire les attentes de l’utilisateur. Pour en savoir plus, consultez l’adresse suivante : http://unicode.org/reports/tr46/.</a:t>
            </a:r>
          </a:p>
          <a:p>
            <a:pPr marL="0" lvl="0" indent="0" algn="l" rtl="0">
              <a:spcBef>
                <a:spcPts val="0"/>
              </a:spcBef>
              <a:spcAft>
                <a:spcPts val="0"/>
              </a:spcAft>
              <a:buNone/>
            </a:pPr>
            <a:r>
              <a:rPr lang="fr-FR" sz="1200">
                <a:solidFill>
                  <a:schemeClr val="dk1"/>
                </a:solidFill>
                <a:latin typeface="Calibri"/>
                <a:ea typeface="Calibri"/>
                <a:cs typeface="Calibri"/>
                <a:sym typeface="Calibri"/>
              </a:rPr>
              <a:t>Prendre connaissance des caractères non attribués et non autorisés. En savoir davantage sur le RFC 5892 ici : https://tools.ietf.org/rfc/rfc5892.txt.</a:t>
            </a:r>
          </a:p>
        </p:txBody>
      </p:sp>
      <p:sp>
        <p:nvSpPr>
          <p:cNvPr id="499" name="Google Shape;499;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a:solidFill>
                  <a:schemeClr val="dk1"/>
                </a:solidFill>
                <a:latin typeface="Calibri"/>
                <a:ea typeface="Calibri"/>
                <a:cs typeface="Calibri"/>
                <a:sym typeface="Calibri"/>
              </a:rPr>
              <a:t>L’affichage des noms de domaine et adresses e-mail est normalement simple lorsque les scripts utilisés sont pris en charge dans le système d’exploitation sous-jacent et que les chaînes sont stockées sous format Unicode ; toutefois, des transformations propres aux applications peuvent être autrement requises.</a:t>
            </a: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fr-FR" sz="1200">
                <a:solidFill>
                  <a:schemeClr val="dk1"/>
                </a:solidFill>
                <a:latin typeface="Calibri"/>
                <a:ea typeface="Calibri"/>
                <a:cs typeface="Calibri"/>
                <a:sym typeface="Calibri"/>
              </a:rPr>
              <a:t>Recommandations </a:t>
            </a:r>
          </a:p>
          <a:p>
            <a:pPr marL="0" lvl="0" indent="0" algn="l" rtl="0">
              <a:spcBef>
                <a:spcPts val="0"/>
              </a:spcBef>
              <a:spcAft>
                <a:spcPts val="0"/>
              </a:spcAft>
              <a:buNone/>
            </a:pPr>
            <a:r>
              <a:rPr lang="fr-FR" sz="1200">
                <a:solidFill>
                  <a:schemeClr val="dk1"/>
                </a:solidFill>
                <a:latin typeface="Calibri"/>
                <a:ea typeface="Calibri"/>
                <a:cs typeface="Calibri"/>
                <a:sym typeface="Calibri"/>
              </a:rPr>
              <a:t>Afficher tous les points de code Unicode qui sont pris en charge par le système d’exploitation sous-jacent. Si une application conserve ses propres ensembles de polices, une prise en charge Unicode complète doit être offerte à l’ensemble de polices proposé par le système d’exploitation.</a:t>
            </a:r>
          </a:p>
          <a:p>
            <a:pPr marL="0" lvl="0" indent="0" algn="l" rtl="0">
              <a:spcBef>
                <a:spcPts val="0"/>
              </a:spcBef>
              <a:spcAft>
                <a:spcPts val="0"/>
              </a:spcAft>
              <a:buNone/>
            </a:pPr>
            <a:r>
              <a:rPr lang="fr-FR" sz="1200">
                <a:solidFill>
                  <a:schemeClr val="dk1"/>
                </a:solidFill>
                <a:latin typeface="Calibri"/>
                <a:ea typeface="Calibri"/>
                <a:cs typeface="Calibri"/>
                <a:sym typeface="Calibri"/>
              </a:rPr>
              <a:t>Lors du développement d’une application ou d’un service, ou lors de l’exploitation d’un registre, passer en revue les langues prises en charge et s’assurer que le système d’exploitation et les applications prennent en charge ces langues.</a:t>
            </a:r>
          </a:p>
          <a:p>
            <a:pPr marL="0" lvl="0" indent="0" algn="l" rtl="0">
              <a:spcBef>
                <a:spcPts val="0"/>
              </a:spcBef>
              <a:spcAft>
                <a:spcPts val="0"/>
              </a:spcAft>
              <a:buNone/>
            </a:pPr>
            <a:r>
              <a:rPr lang="fr-FR" sz="1200">
                <a:solidFill>
                  <a:schemeClr val="dk1"/>
                </a:solidFill>
                <a:latin typeface="Calibri"/>
                <a:ea typeface="Calibri"/>
                <a:cs typeface="Calibri"/>
                <a:sym typeface="Calibri"/>
              </a:rPr>
              <a:t>Convertir les données non Unicode en données Unicode avant l’affichage. Par exemple, l’utilisateur final doit voir « everyone.みんな » et non pas « everyone.xn--q9jyb4c ». (Cette conversion est un exemple de traitement intégrant l’UA).</a:t>
            </a:r>
          </a:p>
          <a:p>
            <a:pPr marL="0" lvl="0" indent="0" algn="l" rtl="0">
              <a:spcBef>
                <a:spcPts val="0"/>
              </a:spcBef>
              <a:spcAft>
                <a:spcPts val="0"/>
              </a:spcAft>
              <a:buNone/>
            </a:pPr>
            <a:r>
              <a:rPr lang="fr-FR" sz="1200">
                <a:solidFill>
                  <a:schemeClr val="dk1"/>
                </a:solidFill>
                <a:latin typeface="Calibri"/>
                <a:ea typeface="Calibri"/>
                <a:cs typeface="Calibri"/>
                <a:sym typeface="Calibri"/>
              </a:rPr>
              <a:t>Afficher Unicode par défaut. Utiliser le texte en Punycode pour l’utilisateur uniquement lorsque cela est avantageux. Augmenter l’affichage Unicode avec du texte infobulle en Punycode en tant que réduction.</a:t>
            </a:r>
          </a:p>
          <a:p>
            <a:pPr marL="0" lvl="0" indent="0" algn="l" rtl="0">
              <a:spcBef>
                <a:spcPts val="0"/>
              </a:spcBef>
              <a:spcAft>
                <a:spcPts val="0"/>
              </a:spcAft>
              <a:buNone/>
            </a:pPr>
            <a:r>
              <a:rPr lang="fr-FR" sz="1200">
                <a:solidFill>
                  <a:schemeClr val="dk1"/>
                </a:solidFill>
                <a:latin typeface="Calibri"/>
                <a:ea typeface="Calibri"/>
                <a:cs typeface="Calibri"/>
                <a:sym typeface="Calibri"/>
              </a:rPr>
              <a:t>Garder à l’esprit que les adresses à plusieurs scripts deviendront plus courantes. Il se peut que certains caractères Unicode se ressemblent à l’œil humain, mais soient différents pour les ordinateurs. Ne pas présumer que les chaînes à plusieurs scripts sont utilisées à des fins malveillantes, par exemple pour l’hameçonnage, et si l’interface utilisateur attire l’attention de l’utilisateur sur les chaînes, s’assurer qu’elle le fait sans porter préjudice aux utilisateurs de scripts non latins.</a:t>
            </a:r>
          </a:p>
          <a:p>
            <a:pPr marL="0" lvl="0" indent="0" algn="l" rtl="0">
              <a:spcBef>
                <a:spcPts val="0"/>
              </a:spcBef>
              <a:spcAft>
                <a:spcPts val="0"/>
              </a:spcAft>
              <a:buNone/>
            </a:pPr>
            <a:r>
              <a:rPr lang="fr-FR" sz="1200">
                <a:solidFill>
                  <a:schemeClr val="dk1"/>
                </a:solidFill>
                <a:latin typeface="Calibri"/>
                <a:ea typeface="Calibri"/>
                <a:cs typeface="Calibri"/>
                <a:sym typeface="Calibri"/>
              </a:rPr>
              <a:t> En savoir davantage sur les impératifs de sécurité Unicode : http://unicode.org/reports/tr36/. </a:t>
            </a:r>
          </a:p>
          <a:p>
            <a:pPr marL="0" lvl="0" indent="0" algn="l" rtl="0">
              <a:spcBef>
                <a:spcPts val="0"/>
              </a:spcBef>
              <a:spcAft>
                <a:spcPts val="0"/>
              </a:spcAft>
              <a:buNone/>
            </a:pPr>
            <a:r>
              <a:rPr lang="fr-FR" sz="1200">
                <a:solidFill>
                  <a:schemeClr val="dk1"/>
                </a:solidFill>
                <a:latin typeface="Calibri"/>
                <a:ea typeface="Calibri"/>
                <a:cs typeface="Calibri"/>
                <a:sym typeface="Calibri"/>
              </a:rPr>
              <a:t>Utiliser un traitement de compatibilité IDNA Unicode afin de satisfaire les attentes de l’utilisateur. Pour en savoir plus, consultez l’adresse suivante : http://unicode.org/reports/tr46/.</a:t>
            </a:r>
          </a:p>
          <a:p>
            <a:pPr marL="0" lvl="0" indent="0" algn="l" rtl="0">
              <a:spcBef>
                <a:spcPts val="0"/>
              </a:spcBef>
              <a:spcAft>
                <a:spcPts val="0"/>
              </a:spcAft>
              <a:buNone/>
            </a:pPr>
            <a:r>
              <a:rPr lang="fr-FR" sz="1200">
                <a:solidFill>
                  <a:schemeClr val="dk1"/>
                </a:solidFill>
                <a:latin typeface="Calibri"/>
                <a:ea typeface="Calibri"/>
                <a:cs typeface="Calibri"/>
                <a:sym typeface="Calibri"/>
              </a:rPr>
              <a:t>Prendre connaissance des caractères non attribués et non autorisés. En savoir davantage sur le RFC 5892 ici : https://tools.ietf.org/rfc/rfc5892.txt.</a:t>
            </a:r>
          </a:p>
        </p:txBody>
      </p:sp>
      <p:sp>
        <p:nvSpPr>
          <p:cNvPr id="508" name="Google Shape;508;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036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Long">
  <p:cSld name="Title: Long">
    <p:bg>
      <p:bgPr>
        <a:solidFill>
          <a:schemeClr val="accent1"/>
        </a:solidFill>
        <a:effectLst/>
      </p:bgPr>
    </p:bg>
    <p:spTree>
      <p:nvGrpSpPr>
        <p:cNvPr id="1" name="Shape 10"/>
        <p:cNvGrpSpPr/>
        <p:nvPr/>
      </p:nvGrpSpPr>
      <p:grpSpPr>
        <a:xfrm>
          <a:off x="0" y="0"/>
          <a:ext cx="0" cy="0"/>
          <a:chOff x="0" y="0"/>
          <a:chExt cx="0" cy="0"/>
        </a:xfrm>
      </p:grpSpPr>
      <p:sp>
        <p:nvSpPr>
          <p:cNvPr id="11" name="Google Shape;11;p45"/>
          <p:cNvSpPr txBox="1">
            <a:spLocks noGrp="1"/>
          </p:cNvSpPr>
          <p:nvPr>
            <p:ph type="title"/>
          </p:nvPr>
        </p:nvSpPr>
        <p:spPr>
          <a:xfrm>
            <a:off x="473077" y="4191337"/>
            <a:ext cx="8137524" cy="11547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262626"/>
              </a:buClr>
              <a:buSzPts val="3200"/>
              <a:buFont typeface="Open Sans"/>
              <a:buNone/>
              <a:defRPr sz="3200" b="0" i="0" u="none" strike="noStrike" cap="none">
                <a:solidFill>
                  <a:srgbClr val="262626"/>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2" name="Google Shape;12;p45" descr="ua-deck_title-art.png"/>
          <p:cNvPicPr preferRelativeResize="0"/>
          <p:nvPr/>
        </p:nvPicPr>
        <p:blipFill rotWithShape="1">
          <a:blip r:embed="rId2">
            <a:alphaModFix/>
          </a:blip>
          <a:srcRect r="36900"/>
          <a:stretch/>
        </p:blipFill>
        <p:spPr>
          <a:xfrm>
            <a:off x="0" y="-1"/>
            <a:ext cx="9144000" cy="3758159"/>
          </a:xfrm>
          <a:prstGeom prst="rect">
            <a:avLst/>
          </a:prstGeom>
          <a:noFill/>
          <a:ln>
            <a:noFill/>
          </a:ln>
        </p:spPr>
      </p:pic>
      <p:sp>
        <p:nvSpPr>
          <p:cNvPr id="13" name="Google Shape;13;p45"/>
          <p:cNvSpPr txBox="1"/>
          <p:nvPr/>
        </p:nvSpPr>
        <p:spPr>
          <a:xfrm>
            <a:off x="7318073" y="6465474"/>
            <a:ext cx="1692519" cy="200055"/>
          </a:xfrm>
          <a:prstGeom prst="rect">
            <a:avLst/>
          </a:prstGeom>
          <a:noFill/>
          <a:ln>
            <a:noFill/>
          </a:ln>
        </p:spPr>
        <p:txBody>
          <a:bodyPr spcFirstLastPara="1" wrap="square" lIns="91425" tIns="0" rIns="0" bIns="0" anchor="ctr" anchorCtr="0">
            <a:spAutoFit/>
          </a:bodyPr>
          <a:lstStyle/>
          <a:p>
            <a:pPr marL="0" marR="0" lvl="0" indent="0" algn="l" rtl="0">
              <a:lnSpc>
                <a:spcPct val="110000"/>
              </a:lnSpc>
              <a:spcBef>
                <a:spcPts val="0"/>
              </a:spcBef>
              <a:spcAft>
                <a:spcPts val="0"/>
              </a:spcAft>
              <a:buNone/>
            </a:pPr>
            <a:r>
              <a:rPr lang="en-US" sz="1200" b="0" i="0" u="none" strike="noStrike" cap="none">
                <a:solidFill>
                  <a:schemeClr val="dk2"/>
                </a:solidFill>
                <a:latin typeface="Open Sans Light"/>
                <a:ea typeface="Open Sans Light"/>
                <a:cs typeface="Open Sans Light"/>
                <a:sym typeface="Open Sans Light"/>
              </a:rPr>
              <a:t>Universal Acceptance</a:t>
            </a:r>
            <a:endParaRPr sz="1200" b="0" i="0" u="none" strike="noStrike" cap="none">
              <a:solidFill>
                <a:schemeClr val="dk2"/>
              </a:solidFill>
              <a:latin typeface="Open Sans Light"/>
              <a:ea typeface="Open Sans Light"/>
              <a:cs typeface="Open Sans Light"/>
              <a:sym typeface="Open Sans Light"/>
            </a:endParaRPr>
          </a:p>
        </p:txBody>
      </p:sp>
      <p:pic>
        <p:nvPicPr>
          <p:cNvPr id="14" name="Google Shape;14;p45" descr="ua-logo_wht.png"/>
          <p:cNvPicPr preferRelativeResize="0"/>
          <p:nvPr/>
        </p:nvPicPr>
        <p:blipFill rotWithShape="1">
          <a:blip r:embed="rId3">
            <a:alphaModFix amt="50000"/>
          </a:blip>
          <a:srcRect/>
          <a:stretch/>
        </p:blipFill>
        <p:spPr>
          <a:xfrm>
            <a:off x="7416496" y="5918780"/>
            <a:ext cx="1467358" cy="46634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Bullets">
  <p:cSld name="Text: Bullets">
    <p:spTree>
      <p:nvGrpSpPr>
        <p:cNvPr id="1" name="Shape 15"/>
        <p:cNvGrpSpPr/>
        <p:nvPr/>
      </p:nvGrpSpPr>
      <p:grpSpPr>
        <a:xfrm>
          <a:off x="0" y="0"/>
          <a:ext cx="0" cy="0"/>
          <a:chOff x="0" y="0"/>
          <a:chExt cx="0" cy="0"/>
        </a:xfrm>
      </p:grpSpPr>
      <p:sp>
        <p:nvSpPr>
          <p:cNvPr id="16" name="Google Shape;16;p4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00000"/>
              </a:buClr>
              <a:buSzPts val="3200"/>
              <a:buFont typeface="Open Sans"/>
              <a:buNone/>
              <a:defRPr sz="3200" b="0" i="0" u="none" strike="noStrike" cap="none">
                <a:solidFill>
                  <a:srgbClr val="000000"/>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46"/>
          <p:cNvSpPr txBox="1">
            <a:spLocks noGrp="1"/>
          </p:cNvSpPr>
          <p:nvPr>
            <p:ph type="body" idx="1"/>
          </p:nvPr>
        </p:nvSpPr>
        <p:spPr>
          <a:xfrm>
            <a:off x="320675" y="1852083"/>
            <a:ext cx="8450746" cy="4297680"/>
          </a:xfrm>
          <a:prstGeom prst="rect">
            <a:avLst/>
          </a:prstGeom>
          <a:noFill/>
          <a:ln>
            <a:noFill/>
          </a:ln>
        </p:spPr>
        <p:txBody>
          <a:bodyPr spcFirstLastPara="1" wrap="square" lIns="91425" tIns="45700" rIns="91425" bIns="45700" anchor="t" anchorCtr="0">
            <a:noAutofit/>
          </a:bodyPr>
          <a:lstStyle>
            <a:lvl1pPr marL="457200" marR="0" lvl="0" indent="-336550" algn="l" rtl="0">
              <a:spcBef>
                <a:spcPts val="400"/>
              </a:spcBef>
              <a:spcAft>
                <a:spcPts val="0"/>
              </a:spcAft>
              <a:buClr>
                <a:schemeClr val="accent3"/>
              </a:buClr>
              <a:buSzPts val="1700"/>
              <a:buFont typeface="Merriweather Sans"/>
              <a:buChar char="*"/>
              <a:defRPr sz="2000" b="0" i="0" u="none" strike="noStrike" cap="none">
                <a:solidFill>
                  <a:srgbClr val="000000"/>
                </a:solidFill>
                <a:latin typeface="Open Sans Light"/>
                <a:ea typeface="Open Sans Light"/>
                <a:cs typeface="Open Sans Light"/>
                <a:sym typeface="Open Sans Light"/>
              </a:defRPr>
            </a:lvl1pPr>
            <a:lvl2pPr marL="914400" marR="0" lvl="1" indent="-325755" algn="l" rtl="0">
              <a:spcBef>
                <a:spcPts val="360"/>
              </a:spcBef>
              <a:spcAft>
                <a:spcPts val="0"/>
              </a:spcAft>
              <a:buClr>
                <a:schemeClr val="accent3"/>
              </a:buClr>
              <a:buSzPts val="1530"/>
              <a:buFont typeface="Merriweather Sans"/>
              <a:buChar char="*"/>
              <a:defRPr sz="1800" b="0" i="0" u="none" strike="noStrike" cap="none">
                <a:solidFill>
                  <a:srgbClr val="000000"/>
                </a:solidFill>
                <a:latin typeface="Open Sans Light"/>
                <a:ea typeface="Open Sans Light"/>
                <a:cs typeface="Open Sans Light"/>
                <a:sym typeface="Open Sans Light"/>
              </a:defRPr>
            </a:lvl2pPr>
            <a:lvl3pPr marL="1371600" marR="0" lvl="2" indent="-314960" algn="l" rtl="0">
              <a:spcBef>
                <a:spcPts val="320"/>
              </a:spcBef>
              <a:spcAft>
                <a:spcPts val="0"/>
              </a:spcAft>
              <a:buClr>
                <a:schemeClr val="accent3"/>
              </a:buClr>
              <a:buSzPts val="1360"/>
              <a:buFont typeface="Merriweather Sans"/>
              <a:buChar char="*"/>
              <a:defRPr sz="1600" b="0" i="0" u="none" strike="noStrike" cap="none">
                <a:solidFill>
                  <a:srgbClr val="000000"/>
                </a:solidFill>
                <a:latin typeface="Open Sans Light"/>
                <a:ea typeface="Open Sans Light"/>
                <a:cs typeface="Open Sans Light"/>
                <a:sym typeface="Open Sans Light"/>
              </a:defRPr>
            </a:lvl3pPr>
            <a:lvl4pPr marL="1828800" marR="0" lvl="3" indent="-304164" algn="l" rtl="0">
              <a:spcBef>
                <a:spcPts val="280"/>
              </a:spcBef>
              <a:spcAft>
                <a:spcPts val="0"/>
              </a:spcAft>
              <a:buClr>
                <a:schemeClr val="accent3"/>
              </a:buClr>
              <a:buSzPts val="1190"/>
              <a:buFont typeface="Merriweather Sans"/>
              <a:buChar char="*"/>
              <a:defRPr sz="1400" b="0" i="0" u="none" strike="noStrike" cap="none">
                <a:solidFill>
                  <a:srgbClr val="000000"/>
                </a:solidFill>
                <a:latin typeface="Open Sans Light"/>
                <a:ea typeface="Open Sans Light"/>
                <a:cs typeface="Open Sans Light"/>
                <a:sym typeface="Open Sans Light"/>
              </a:defRPr>
            </a:lvl4pPr>
            <a:lvl5pPr marL="2286000" marR="0" lvl="4" indent="-304164" algn="l" rtl="0">
              <a:spcBef>
                <a:spcPts val="280"/>
              </a:spcBef>
              <a:spcAft>
                <a:spcPts val="0"/>
              </a:spcAft>
              <a:buClr>
                <a:schemeClr val="accent3"/>
              </a:buClr>
              <a:buSzPts val="1190"/>
              <a:buFont typeface="Merriweather Sans"/>
              <a:buChar char="*"/>
              <a:defRPr sz="1400" b="0" i="0" u="none" strike="noStrike" cap="none">
                <a:solidFill>
                  <a:srgbClr val="000000"/>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pic>
        <p:nvPicPr>
          <p:cNvPr id="18" name="Google Shape;18;p46" descr="ua-logo_wht.png"/>
          <p:cNvPicPr preferRelativeResize="0"/>
          <p:nvPr/>
        </p:nvPicPr>
        <p:blipFill rotWithShape="1">
          <a:blip r:embed="rId2">
            <a:alphaModFix amt="40000"/>
          </a:blip>
          <a:srcRect/>
          <a:stretch/>
        </p:blipFill>
        <p:spPr>
          <a:xfrm>
            <a:off x="163565" y="4903789"/>
            <a:ext cx="661750" cy="210312"/>
          </a:xfrm>
          <a:prstGeom prst="rect">
            <a:avLst/>
          </a:prstGeom>
          <a:noFill/>
          <a:ln>
            <a:noFill/>
          </a:ln>
        </p:spPr>
      </p:pic>
      <p:sp>
        <p:nvSpPr>
          <p:cNvPr id="19" name="Google Shape;19;p46"/>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0" name="Google Shape;20;p46"/>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pic>
        <p:nvPicPr>
          <p:cNvPr id="21" name="Google Shape;21;p46"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22" name="Google Shape;22;p46"/>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3" name="Google Shape;23;p46"/>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
        <p:nvSpPr>
          <p:cNvPr id="24" name="Google Shape;24;p46"/>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5" name="Google Shape;25;p46"/>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tylized">
  <p:cSld name="Text: Stylized">
    <p:spTree>
      <p:nvGrpSpPr>
        <p:cNvPr id="1" name="Shape 26"/>
        <p:cNvGrpSpPr/>
        <p:nvPr/>
      </p:nvGrpSpPr>
      <p:grpSpPr>
        <a:xfrm>
          <a:off x="0" y="0"/>
          <a:ext cx="0" cy="0"/>
          <a:chOff x="0" y="0"/>
          <a:chExt cx="0" cy="0"/>
        </a:xfrm>
      </p:grpSpPr>
      <p:sp>
        <p:nvSpPr>
          <p:cNvPr id="27" name="Google Shape;27;p47"/>
          <p:cNvSpPr/>
          <p:nvPr/>
        </p:nvSpPr>
        <p:spPr>
          <a:xfrm>
            <a:off x="1" y="2839082"/>
            <a:ext cx="9143999" cy="4026665"/>
          </a:xfrm>
          <a:custGeom>
            <a:avLst/>
            <a:gdLst/>
            <a:ahLst/>
            <a:cxnLst/>
            <a:rect l="l" t="t" r="r" b="b"/>
            <a:pathLst>
              <a:path w="9198524" h="5515904" extrusionOk="0">
                <a:moveTo>
                  <a:pt x="0" y="0"/>
                </a:moveTo>
                <a:lnTo>
                  <a:pt x="9198524" y="3014506"/>
                </a:lnTo>
                <a:lnTo>
                  <a:pt x="9198524" y="5477421"/>
                </a:lnTo>
                <a:lnTo>
                  <a:pt x="0" y="5515904"/>
                </a:lnTo>
                <a:cubicBezTo>
                  <a:pt x="4276" y="3685821"/>
                  <a:pt x="8553" y="1855738"/>
                  <a:pt x="0" y="0"/>
                </a:cubicBezTo>
                <a:close/>
              </a:path>
            </a:pathLst>
          </a:custGeom>
          <a:solidFill>
            <a:schemeClr val="accen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8" name="Google Shape;28;p47"/>
          <p:cNvSpPr/>
          <p:nvPr/>
        </p:nvSpPr>
        <p:spPr>
          <a:xfrm>
            <a:off x="2607418" y="3934867"/>
            <a:ext cx="6536582" cy="2923133"/>
          </a:xfrm>
          <a:custGeom>
            <a:avLst/>
            <a:gdLst/>
            <a:ahLst/>
            <a:cxnLst/>
            <a:rect l="l" t="t" r="r" b="b"/>
            <a:pathLst>
              <a:path w="6029715" h="6875638" extrusionOk="0">
                <a:moveTo>
                  <a:pt x="6029715" y="0"/>
                </a:moveTo>
                <a:lnTo>
                  <a:pt x="6029715" y="6875638"/>
                </a:lnTo>
                <a:lnTo>
                  <a:pt x="0" y="6875638"/>
                </a:lnTo>
                <a:lnTo>
                  <a:pt x="6029715" y="0"/>
                </a:lnTo>
                <a:close/>
              </a:path>
            </a:pathLst>
          </a:custGeom>
          <a:solidFill>
            <a:schemeClr val="accen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9" name="Google Shape;29;p47"/>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47"/>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1" name="Google Shape;31;p47"/>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pic>
        <p:nvPicPr>
          <p:cNvPr id="32" name="Google Shape;32;p47"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33" name="Google Shape;33;p47"/>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4" name="Google Shape;34;p47"/>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
        <p:nvSpPr>
          <p:cNvPr id="35" name="Google Shape;35;p47"/>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6" name="Google Shape;36;p47"/>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Plain">
  <p:cSld name="Text: Plain">
    <p:spTree>
      <p:nvGrpSpPr>
        <p:cNvPr id="1" name="Shape 37"/>
        <p:cNvGrpSpPr/>
        <p:nvPr/>
      </p:nvGrpSpPr>
      <p:grpSpPr>
        <a:xfrm>
          <a:off x="0" y="0"/>
          <a:ext cx="0" cy="0"/>
          <a:chOff x="0" y="0"/>
          <a:chExt cx="0" cy="0"/>
        </a:xfrm>
      </p:grpSpPr>
      <p:sp>
        <p:nvSpPr>
          <p:cNvPr id="38" name="Google Shape;38;p4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48"/>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0" name="Google Shape;40;p48"/>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41" name="Google Shape;41;p48"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42" name="Google Shape;42;p48"/>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3" name="Google Shape;43;p48"/>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
        <p:nvSpPr>
          <p:cNvPr id="44" name="Google Shape;44;p48"/>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5" name="Google Shape;45;p48"/>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Divider">
  <p:cSld name="1_Section Divider">
    <p:bg>
      <p:bgPr>
        <a:solidFill>
          <a:schemeClr val="accent2"/>
        </a:solidFill>
        <a:effectLst/>
      </p:bgPr>
    </p:bg>
    <p:spTree>
      <p:nvGrpSpPr>
        <p:cNvPr id="1" name="Shape 46"/>
        <p:cNvGrpSpPr/>
        <p:nvPr/>
      </p:nvGrpSpPr>
      <p:grpSpPr>
        <a:xfrm>
          <a:off x="0" y="0"/>
          <a:ext cx="0" cy="0"/>
          <a:chOff x="0" y="0"/>
          <a:chExt cx="0" cy="0"/>
        </a:xfrm>
      </p:grpSpPr>
      <p:sp>
        <p:nvSpPr>
          <p:cNvPr id="47" name="Google Shape;47;p49"/>
          <p:cNvSpPr txBox="1">
            <a:spLocks noGrp="1"/>
          </p:cNvSpPr>
          <p:nvPr>
            <p:ph type="title"/>
          </p:nvPr>
        </p:nvSpPr>
        <p:spPr>
          <a:xfrm>
            <a:off x="915988" y="1822231"/>
            <a:ext cx="5935662" cy="203926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Open Sans"/>
              <a:buNone/>
              <a:defRPr sz="3200" b="0"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8" name="Google Shape;48;p49" descr="ua-deck_title-art.png"/>
          <p:cNvPicPr preferRelativeResize="0"/>
          <p:nvPr/>
        </p:nvPicPr>
        <p:blipFill rotWithShape="1">
          <a:blip r:embed="rId2">
            <a:alphaModFix/>
          </a:blip>
          <a:srcRect t="3" r="36900" b="42816"/>
          <a:stretch/>
        </p:blipFill>
        <p:spPr>
          <a:xfrm>
            <a:off x="-1587" y="4709160"/>
            <a:ext cx="9144000" cy="214884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A Capabilities">
  <p:cSld name="UA Capabilities">
    <p:spTree>
      <p:nvGrpSpPr>
        <p:cNvPr id="1" name="Shape 49"/>
        <p:cNvGrpSpPr/>
        <p:nvPr/>
      </p:nvGrpSpPr>
      <p:grpSpPr>
        <a:xfrm>
          <a:off x="0" y="0"/>
          <a:ext cx="0" cy="0"/>
          <a:chOff x="0" y="0"/>
          <a:chExt cx="0" cy="0"/>
        </a:xfrm>
      </p:grpSpPr>
      <p:sp>
        <p:nvSpPr>
          <p:cNvPr id="50" name="Google Shape;50;p50"/>
          <p:cNvSpPr/>
          <p:nvPr/>
        </p:nvSpPr>
        <p:spPr>
          <a:xfrm>
            <a:off x="2309153" y="-1"/>
            <a:ext cx="6834848" cy="90236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1" name="Google Shape;51;p50"/>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FFFFFF"/>
              </a:buClr>
              <a:buSzPts val="3200"/>
              <a:buFont typeface="Open Sans"/>
              <a:buNone/>
              <a:defRPr sz="3200" b="0" i="0" u="none" strike="noStrike" cap="none">
                <a:solidFill>
                  <a:srgbClr val="FFFFFF"/>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50"/>
          <p:cNvSpPr/>
          <p:nvPr/>
        </p:nvSpPr>
        <p:spPr>
          <a:xfrm rot="10800000">
            <a:off x="-438109" y="0"/>
            <a:ext cx="4053039" cy="1797050"/>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3" name="Google Shape;53;p50"/>
          <p:cNvSpPr/>
          <p:nvPr/>
        </p:nvSpPr>
        <p:spPr>
          <a:xfrm>
            <a:off x="8910474" y="6646725"/>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
        <p:nvSpPr>
          <p:cNvPr id="54" name="Google Shape;54;p50"/>
          <p:cNvSpPr/>
          <p:nvPr/>
        </p:nvSpPr>
        <p:spPr>
          <a:xfrm>
            <a:off x="8821590" y="6574536"/>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5" name="Google Shape;55;p50"/>
          <p:cNvSpPr/>
          <p:nvPr/>
        </p:nvSpPr>
        <p:spPr>
          <a:xfrm>
            <a:off x="8904389" y="6694020"/>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hort">
  <p:cSld name="Title: Short">
    <p:bg>
      <p:bgPr>
        <a:solidFill>
          <a:schemeClr val="accent1"/>
        </a:solidFill>
        <a:effectLst/>
      </p:bgPr>
    </p:bg>
    <p:spTree>
      <p:nvGrpSpPr>
        <p:cNvPr id="1" name="Shape 56"/>
        <p:cNvGrpSpPr/>
        <p:nvPr/>
      </p:nvGrpSpPr>
      <p:grpSpPr>
        <a:xfrm>
          <a:off x="0" y="0"/>
          <a:ext cx="0" cy="0"/>
          <a:chOff x="0" y="0"/>
          <a:chExt cx="0" cy="0"/>
        </a:xfrm>
      </p:grpSpPr>
      <p:sp>
        <p:nvSpPr>
          <p:cNvPr id="57" name="Google Shape;57;p51"/>
          <p:cNvSpPr txBox="1">
            <a:spLocks noGrp="1"/>
          </p:cNvSpPr>
          <p:nvPr>
            <p:ph type="title"/>
          </p:nvPr>
        </p:nvSpPr>
        <p:spPr>
          <a:xfrm>
            <a:off x="475488" y="4389120"/>
            <a:ext cx="8153399" cy="74398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262626"/>
              </a:buClr>
              <a:buSzPts val="3200"/>
              <a:buFont typeface="Open Sans"/>
              <a:buNone/>
              <a:defRPr sz="3200" b="0" i="0" u="none" strike="noStrike" cap="none">
                <a:solidFill>
                  <a:srgbClr val="262626"/>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51"/>
          <p:cNvSpPr txBox="1"/>
          <p:nvPr/>
        </p:nvSpPr>
        <p:spPr>
          <a:xfrm>
            <a:off x="7318073" y="6465474"/>
            <a:ext cx="1692519" cy="200055"/>
          </a:xfrm>
          <a:prstGeom prst="rect">
            <a:avLst/>
          </a:prstGeom>
          <a:noFill/>
          <a:ln>
            <a:noFill/>
          </a:ln>
        </p:spPr>
        <p:txBody>
          <a:bodyPr spcFirstLastPara="1" wrap="square" lIns="91425" tIns="0" rIns="0" bIns="0" anchor="ctr" anchorCtr="0">
            <a:spAutoFit/>
          </a:bodyPr>
          <a:lstStyle/>
          <a:p>
            <a:pPr marL="0" marR="0" lvl="0" indent="0" algn="l" rtl="0">
              <a:lnSpc>
                <a:spcPct val="110000"/>
              </a:lnSpc>
              <a:spcBef>
                <a:spcPts val="0"/>
              </a:spcBef>
              <a:spcAft>
                <a:spcPts val="0"/>
              </a:spcAft>
              <a:buNone/>
            </a:pPr>
            <a:r>
              <a:rPr lang="en-US" sz="1200" b="0">
                <a:solidFill>
                  <a:schemeClr val="dk2"/>
                </a:solidFill>
                <a:latin typeface="Open Sans Light"/>
                <a:ea typeface="Open Sans Light"/>
                <a:cs typeface="Open Sans Light"/>
                <a:sym typeface="Open Sans Light"/>
              </a:rPr>
              <a:t>Universal Acceptance</a:t>
            </a:r>
            <a:endParaRPr sz="1200" b="0">
              <a:solidFill>
                <a:schemeClr val="dk2"/>
              </a:solidFill>
              <a:latin typeface="Open Sans Light"/>
              <a:ea typeface="Open Sans Light"/>
              <a:cs typeface="Open Sans Light"/>
              <a:sym typeface="Open Sans Light"/>
            </a:endParaRPr>
          </a:p>
        </p:txBody>
      </p:sp>
      <p:pic>
        <p:nvPicPr>
          <p:cNvPr id="59" name="Google Shape;59;p51" descr="ua-logo_wht.png"/>
          <p:cNvPicPr preferRelativeResize="0"/>
          <p:nvPr/>
        </p:nvPicPr>
        <p:blipFill rotWithShape="1">
          <a:blip r:embed="rId2">
            <a:alphaModFix amt="50000"/>
          </a:blip>
          <a:srcRect/>
          <a:stretch/>
        </p:blipFill>
        <p:spPr>
          <a:xfrm>
            <a:off x="7416496" y="5918780"/>
            <a:ext cx="1467358" cy="466344"/>
          </a:xfrm>
          <a:prstGeom prst="rect">
            <a:avLst/>
          </a:prstGeom>
          <a:noFill/>
          <a:ln>
            <a:noFill/>
          </a:ln>
        </p:spPr>
      </p:pic>
      <p:pic>
        <p:nvPicPr>
          <p:cNvPr id="60" name="Google Shape;60;p51" descr="ua-deck_title-art.png"/>
          <p:cNvPicPr preferRelativeResize="0"/>
          <p:nvPr/>
        </p:nvPicPr>
        <p:blipFill rotWithShape="1">
          <a:blip r:embed="rId3">
            <a:alphaModFix/>
          </a:blip>
          <a:srcRect r="36900"/>
          <a:stretch/>
        </p:blipFill>
        <p:spPr>
          <a:xfrm>
            <a:off x="0" y="-1"/>
            <a:ext cx="9144000" cy="375815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Graphic / Chart">
  <p:cSld name="Graphic / Chart">
    <p:spTree>
      <p:nvGrpSpPr>
        <p:cNvPr id="1" name="Shape 61"/>
        <p:cNvGrpSpPr/>
        <p:nvPr/>
      </p:nvGrpSpPr>
      <p:grpSpPr>
        <a:xfrm>
          <a:off x="0" y="0"/>
          <a:ext cx="0" cy="0"/>
          <a:chOff x="0" y="0"/>
          <a:chExt cx="0" cy="0"/>
        </a:xfrm>
      </p:grpSpPr>
      <p:sp>
        <p:nvSpPr>
          <p:cNvPr id="62" name="Google Shape;62;p52"/>
          <p:cNvSpPr txBox="1">
            <a:spLocks noGrp="1"/>
          </p:cNvSpPr>
          <p:nvPr>
            <p:ph type="title"/>
          </p:nvPr>
        </p:nvSpPr>
        <p:spPr>
          <a:xfrm>
            <a:off x="320040" y="275167"/>
            <a:ext cx="8445730"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52"/>
          <p:cNvSpPr/>
          <p:nvPr/>
        </p:nvSpPr>
        <p:spPr>
          <a:xfrm>
            <a:off x="8910474" y="6646725"/>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pic>
        <p:nvPicPr>
          <p:cNvPr id="64" name="Google Shape;64;p52"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65" name="Google Shape;65;p52"/>
          <p:cNvSpPr/>
          <p:nvPr/>
        </p:nvSpPr>
        <p:spPr>
          <a:xfrm>
            <a:off x="8821590" y="6574536"/>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66" name="Google Shape;66;p52"/>
          <p:cNvSpPr/>
          <p:nvPr/>
        </p:nvSpPr>
        <p:spPr>
          <a:xfrm>
            <a:off x="8904389" y="6694020"/>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67"/>
        <p:cNvGrpSpPr/>
        <p:nvPr/>
      </p:nvGrpSpPr>
      <p:grpSpPr>
        <a:xfrm>
          <a:off x="0" y="0"/>
          <a:ext cx="0" cy="0"/>
          <a:chOff x="0" y="0"/>
          <a:chExt cx="0" cy="0"/>
        </a:xfrm>
      </p:grpSpPr>
      <p:sp>
        <p:nvSpPr>
          <p:cNvPr id="68" name="Google Shape;68;p53"/>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53"/>
          <p:cNvSpPr txBox="1">
            <a:spLocks noGrp="1"/>
          </p:cNvSpPr>
          <p:nvPr>
            <p:ph type="body" idx="1"/>
          </p:nvPr>
        </p:nvSpPr>
        <p:spPr>
          <a:xfrm>
            <a:off x="0" y="1328928"/>
            <a:ext cx="5486400" cy="4511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chemeClr val="accent2"/>
              </a:buClr>
              <a:buSzPts val="1700"/>
              <a:buFont typeface="Merriweather Sans"/>
              <a:buNone/>
              <a:defRPr sz="2000" b="0" i="0" u="none" strike="noStrike" cap="none">
                <a:solidFill>
                  <a:schemeClr val="dk1"/>
                </a:solidFill>
                <a:latin typeface="Open Sans Light"/>
                <a:ea typeface="Open Sans Light"/>
                <a:cs typeface="Open Sans Light"/>
                <a:sym typeface="Open Sans Light"/>
              </a:defRPr>
            </a:lvl1pPr>
            <a:lvl2pPr marL="914400" marR="0" lvl="1" indent="-325755" algn="l" rtl="0">
              <a:spcBef>
                <a:spcPts val="360"/>
              </a:spcBef>
              <a:spcAft>
                <a:spcPts val="0"/>
              </a:spcAft>
              <a:buClr>
                <a:schemeClr val="accent2"/>
              </a:buClr>
              <a:buSzPts val="1530"/>
              <a:buFont typeface="Merriweather Sans"/>
              <a:buChar char="*"/>
              <a:defRPr sz="1800" b="0" i="0" u="none" strike="noStrike" cap="none">
                <a:solidFill>
                  <a:schemeClr val="dk1"/>
                </a:solidFill>
                <a:latin typeface="Open Sans Light"/>
                <a:ea typeface="Open Sans Light"/>
                <a:cs typeface="Open Sans Light"/>
                <a:sym typeface="Open Sans Light"/>
              </a:defRPr>
            </a:lvl2pPr>
            <a:lvl3pPr marL="1371600" marR="0" lvl="2" indent="-314960" algn="l" rtl="0">
              <a:spcBef>
                <a:spcPts val="320"/>
              </a:spcBef>
              <a:spcAft>
                <a:spcPts val="0"/>
              </a:spcAft>
              <a:buClr>
                <a:schemeClr val="accent2"/>
              </a:buClr>
              <a:buSzPts val="1360"/>
              <a:buFont typeface="Merriweather Sans"/>
              <a:buChar char="*"/>
              <a:defRPr sz="1600" b="0" i="0" u="none" strike="noStrike" cap="none">
                <a:solidFill>
                  <a:schemeClr val="dk1"/>
                </a:solidFill>
                <a:latin typeface="Open Sans Light"/>
                <a:ea typeface="Open Sans Light"/>
                <a:cs typeface="Open Sans Light"/>
                <a:sym typeface="Open Sans Light"/>
              </a:defRPr>
            </a:lvl3pPr>
            <a:lvl4pPr marL="1828800" marR="0" lvl="3" indent="-304164" algn="l" rtl="0">
              <a:spcBef>
                <a:spcPts val="280"/>
              </a:spcBef>
              <a:spcAft>
                <a:spcPts val="0"/>
              </a:spcAft>
              <a:buClr>
                <a:schemeClr val="accent2"/>
              </a:buClr>
              <a:buSzPts val="1190"/>
              <a:buFont typeface="Merriweather Sans"/>
              <a:buChar char="*"/>
              <a:defRPr sz="1400" b="0" i="0" u="none" strike="noStrike" cap="none">
                <a:solidFill>
                  <a:schemeClr val="dk1"/>
                </a:solidFill>
                <a:latin typeface="Open Sans Light"/>
                <a:ea typeface="Open Sans Light"/>
                <a:cs typeface="Open Sans Light"/>
                <a:sym typeface="Open Sans Light"/>
              </a:defRPr>
            </a:lvl4pPr>
            <a:lvl5pPr marL="2286000" marR="0" lvl="4" indent="-304164" algn="l" rtl="0">
              <a:spcBef>
                <a:spcPts val="280"/>
              </a:spcBef>
              <a:spcAft>
                <a:spcPts val="0"/>
              </a:spcAft>
              <a:buClr>
                <a:schemeClr val="accent2"/>
              </a:buClr>
              <a:buSzPts val="1190"/>
              <a:buFont typeface="Merriweather Sans"/>
              <a:buChar char="*"/>
              <a:defRPr sz="1400" b="0" i="0" u="none" strike="noStrike" cap="none">
                <a:solidFill>
                  <a:schemeClr val="dk1"/>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0" name="Google Shape;70;p53"/>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1" name="Google Shape;71;p53"/>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72" name="Google Shape;72;p53"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73" name="Google Shape;73;p53"/>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4" name="Google Shape;74;p53"/>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
        <p:nvSpPr>
          <p:cNvPr id="75" name="Google Shape;75;p53"/>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6" name="Google Shape;76;p53"/>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uasg.tech/"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ithi.research.icann.org/graph-eai.html"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uasg.tech/eai-chec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itu.int/itu-d/reports/statistics/2023/10/10/ff23-internet-use/" TargetMode="External"/><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s://www.itu.int/net/wsis/implementation/2014/forum/inc/doc/outcome/362828V2E.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itu.int/net/wsis/docs/geneva/official/dop.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hyperlink" Target="https://www.itu.int/en/council/Documents/basic-texts-2023/RES-133-E.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tu.int/en/council/Documents/basic-texts-2023/RES-133-E.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icann.org/ua"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abbel.com/en/magazine/the-10-most-spoken-languages-in-the-world"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chart" Target="../charts/chart1.xml"/><Relationship Id="rId4" Type="http://schemas.openxmlformats.org/officeDocument/2006/relationships/hyperlink" Target="https://w3techs.com/technologies/history_overview/content_language"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itu.int/en/council/Documents/basic-texts-2023/RES-133-E.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uasg.tech/download/uasg-009-quick-guide-to-tender-and-contractual-documents-en/" TargetMode="External"/><Relationship Id="rId4" Type="http://schemas.openxmlformats.org/officeDocument/2006/relationships/hyperlink" Target="https://www.unesco.org/en/legal-affairs/recommendation-concerning-promotion-and-use-multilingualism-and-universal-access-cyberspace"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ommunity.icann.org/display/TUA/Draft+UA+Curriculu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icann.org/en/announcements/details/icann-publishes-ua-roadmap-for-domain-name-registry-and-registrar-systems-25-01-2023-en"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uasg.tech/download/uasg-047-ua-readiness-report-fy23/"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uasg.tech/global-support-center/" TargetMode="External"/><Relationship Id="rId4" Type="http://schemas.openxmlformats.org/officeDocument/2006/relationships/hyperlink" Target="https://uasg.tech/download/uasg-002-webmaster-engagement-letter-en/"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icann.org/idn"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hyperlink" Target="https://icann.org/ua"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newgtlds.icann.org/en/next-round"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docs.google.com/forms/d/e/1FAIpQLScRg7caDnbgEo_r6UnP3s5OvtIMlE9btaM--sIWXukWbA52oQ/viewform" TargetMode="External"/><Relationship Id="rId3" Type="http://schemas.openxmlformats.org/officeDocument/2006/relationships/hyperlink" Target="mailto:info@uasg.tech" TargetMode="External"/><Relationship Id="rId7" Type="http://schemas.openxmlformats.org/officeDocument/2006/relationships/hyperlink" Target="https://uasg.tech/subscribe"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hyperlink" Target="https://community.icann.org/display/TUA" TargetMode="External"/><Relationship Id="rId5" Type="http://schemas.openxmlformats.org/officeDocument/2006/relationships/hyperlink" Target="https://uasg.tech/" TargetMode="External"/><Relationship Id="rId4" Type="http://schemas.openxmlformats.org/officeDocument/2006/relationships/hyperlink" Target="mailto:UAProgram@icann.or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icann.org/fellowshipprogra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icann.org/public-responsibility-support/nextge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itu.int/net/wsis/docs/geneva/official/dop.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itu.int/net/wsis/docs2/tunis/off/6rev1.html"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unesco.org/en/legal-affairs/recommendation-concerning-promotion-and-use-multilingualism-and-universal-access-cyberspac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en.wikipedia.org/wiki/List_of_writing_systems"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p:nvPr/>
        </p:nvSpPr>
        <p:spPr>
          <a:xfrm>
            <a:off x="465996" y="5362254"/>
            <a:ext cx="7655116" cy="4395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AFAFA"/>
              </a:buClr>
              <a:buSzPts val="1800"/>
              <a:buFont typeface="Arial"/>
              <a:buNone/>
            </a:pPr>
            <a:r>
              <a:rPr lang="fr-FR" sz="1800" b="0" i="0" u="none" strike="noStrike" cap="none">
                <a:solidFill>
                  <a:srgbClr val="FAFAFA"/>
                </a:solidFill>
                <a:latin typeface="Open Sans Light"/>
                <a:ea typeface="Open Sans Light"/>
                <a:cs typeface="Open Sans Light"/>
                <a:sym typeface="Open Sans Light"/>
              </a:rPr>
              <a:t>[Nom du présentateur] / Journée de l’UA – Séance de sensibilisation  / [jour, mois] 2024</a:t>
            </a:r>
          </a:p>
        </p:txBody>
      </p:sp>
      <p:sp>
        <p:nvSpPr>
          <p:cNvPr id="82" name="Google Shape;82;p1"/>
          <p:cNvSpPr txBox="1">
            <a:spLocks noGrp="1"/>
          </p:cNvSpPr>
          <p:nvPr>
            <p:ph type="title"/>
          </p:nvPr>
        </p:nvSpPr>
        <p:spPr>
          <a:xfrm>
            <a:off x="465996" y="3865517"/>
            <a:ext cx="8137524" cy="11547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62626"/>
              </a:buClr>
              <a:buSzPts val="3200"/>
              <a:buFont typeface="Open Sans"/>
              <a:buNone/>
            </a:pPr>
            <a:r>
              <a:rPr lang="fr-FR" dirty="0"/>
              <a:t>Acceptation universelle (UA) des noms de domaine et des adresses de courrier électronique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fr-FR" sz="2800"/>
              <a:t>TLD génériques (gTLD) IDN</a:t>
            </a:r>
          </a:p>
        </p:txBody>
      </p:sp>
      <p:pic>
        <p:nvPicPr>
          <p:cNvPr id="246" name="Google Shape;246;p12"/>
          <p:cNvPicPr preferRelativeResize="0"/>
          <p:nvPr/>
        </p:nvPicPr>
        <p:blipFill rotWithShape="1">
          <a:blip r:embed="rId3">
            <a:alphaModFix/>
          </a:blip>
          <a:srcRect/>
          <a:stretch/>
        </p:blipFill>
        <p:spPr>
          <a:xfrm>
            <a:off x="1178351" y="1482854"/>
            <a:ext cx="6787297" cy="3670520"/>
          </a:xfrm>
          <a:prstGeom prst="rect">
            <a:avLst/>
          </a:prstGeom>
          <a:noFill/>
          <a:ln>
            <a:noFill/>
          </a:ln>
        </p:spPr>
      </p:pic>
      <p:sp>
        <p:nvSpPr>
          <p:cNvPr id="247" name="Google Shape;247;p12"/>
          <p:cNvSpPr txBox="1"/>
          <p:nvPr/>
        </p:nvSpPr>
        <p:spPr>
          <a:xfrm>
            <a:off x="1503485" y="5440757"/>
            <a:ext cx="6137031" cy="47734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500"/>
              <a:buFont typeface="Arial"/>
              <a:buNone/>
            </a:pPr>
            <a:r>
              <a:rPr lang="fr-FR" sz="1800">
                <a:solidFill>
                  <a:schemeClr val="dk1"/>
                </a:solidFill>
                <a:latin typeface="Open Sans"/>
                <a:ea typeface="Open Sans"/>
                <a:cs typeface="Open Sans"/>
                <a:sym typeface="Open Sans"/>
              </a:rPr>
              <a:t>Quatre-vingt-dix gTLD IDN ont déjà été délégués.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9"/>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Évolution des adresses de courrier électronique</a:t>
            </a:r>
          </a:p>
        </p:txBody>
      </p:sp>
      <p:sp>
        <p:nvSpPr>
          <p:cNvPr id="225" name="Google Shape;225;p9"/>
          <p:cNvSpPr txBox="1">
            <a:spLocks noGrp="1"/>
          </p:cNvSpPr>
          <p:nvPr>
            <p:ph type="body" idx="1"/>
          </p:nvPr>
        </p:nvSpPr>
        <p:spPr>
          <a:xfrm>
            <a:off x="320675" y="1318686"/>
            <a:ext cx="8450746" cy="5015853"/>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fr-FR" sz="1800"/>
              <a:t>Au départ, les adresses de courrier électronique n’étaient pas non plus disponibles dans les langues et scripts locaux.</a:t>
            </a:r>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l" rtl="0">
              <a:spcBef>
                <a:spcPts val="360"/>
              </a:spcBef>
              <a:spcAft>
                <a:spcPts val="0"/>
              </a:spcAft>
              <a:buClr>
                <a:schemeClr val="accent3"/>
              </a:buClr>
              <a:buSzPts val="1530"/>
              <a:buFont typeface="Merriweather Sans"/>
              <a:buChar char="*"/>
            </a:pPr>
            <a:r>
              <a:rPr lang="fr-FR" sz="1800"/>
              <a:t>L’internationalisation des adresses électroniques (EAI) lève cette restriction en permettant l’utilisation des adresses de courrier électronique dans les langues et scripts locaux. </a:t>
            </a:r>
          </a:p>
          <a:p>
            <a:pPr marL="91440" lvl="0" indent="0" algn="l" rtl="0">
              <a:spcBef>
                <a:spcPts val="360"/>
              </a:spcBef>
              <a:spcAft>
                <a:spcPts val="0"/>
              </a:spcAft>
              <a:buSzPts val="1530"/>
              <a:buNone/>
            </a:pPr>
            <a:endParaRPr sz="1800" dirty="0"/>
          </a:p>
          <a:p>
            <a:pPr marL="274320" lvl="0" indent="-182880" algn="l" rtl="0">
              <a:spcBef>
                <a:spcPts val="360"/>
              </a:spcBef>
              <a:spcAft>
                <a:spcPts val="0"/>
              </a:spcAft>
              <a:buClr>
                <a:schemeClr val="accent3"/>
              </a:buClr>
              <a:buSzPts val="1530"/>
              <a:buFont typeface="Merriweather Sans"/>
              <a:buChar char="*"/>
            </a:pPr>
            <a:r>
              <a:rPr lang="fr-FR" sz="1800"/>
              <a:t>Les </a:t>
            </a:r>
            <a:r>
              <a:rPr lang="fr-FR"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adresses de courrier électronique internationalisées sont indépendantes du texte du corps du message, lequel est géré par les extensions multifonctions du courrier Internet</a:t>
            </a:r>
            <a:r>
              <a:rPr lang="fr-FR" sz="1800"/>
              <a:t> (MIME).</a:t>
            </a:r>
          </a:p>
          <a:p>
            <a:pPr marL="274320" lvl="0" indent="-85725" algn="l" rtl="0">
              <a:spcBef>
                <a:spcPts val="360"/>
              </a:spcBef>
              <a:spcAft>
                <a:spcPts val="0"/>
              </a:spcAft>
              <a:buClr>
                <a:schemeClr val="accent3"/>
              </a:buClr>
              <a:buSzPts val="1530"/>
              <a:buFont typeface="Merriweather Sans"/>
              <a:buNone/>
            </a:pPr>
            <a:endParaRPr sz="1800" dirty="0"/>
          </a:p>
          <a:p>
            <a:pPr marL="1097280" lvl="3" indent="-107315" algn="l" rtl="0">
              <a:spcBef>
                <a:spcPts val="280"/>
              </a:spcBef>
              <a:spcAft>
                <a:spcPts val="0"/>
              </a:spcAft>
              <a:buSzPts val="119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3"/>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fr-FR"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Exemples d’IDN</a:t>
            </a:r>
          </a:p>
        </p:txBody>
      </p:sp>
      <p:sp>
        <p:nvSpPr>
          <p:cNvPr id="253" name="Google Shape;253;p13"/>
          <p:cNvSpPr/>
          <p:nvPr/>
        </p:nvSpPr>
        <p:spPr>
          <a:xfrm>
            <a:off x="288751" y="1443796"/>
            <a:ext cx="6791318" cy="4929295"/>
          </a:xfrm>
          <a:prstGeom prst="rect">
            <a:avLst/>
          </a:prstGeom>
          <a:noFill/>
          <a:ln>
            <a:noFill/>
          </a:ln>
        </p:spPr>
        <p:txBody>
          <a:bodyPr spcFirstLastPara="1" wrap="square" lIns="0" tIns="0" rIns="0" bIns="0" anchor="t" anchorCtr="0">
            <a:normAutofit/>
          </a:bodyPr>
          <a:lstStyle/>
          <a:p>
            <a:pPr marL="457200" marR="0" lvl="0" indent="-277813" algn="l" rtl="0">
              <a:spcBef>
                <a:spcPts val="0"/>
              </a:spcBef>
              <a:spcAft>
                <a:spcPts val="0"/>
              </a:spcAft>
              <a:buClr>
                <a:srgbClr val="000000"/>
              </a:buClr>
              <a:buSzPts val="1500"/>
              <a:buFont typeface="Arial"/>
              <a:buAutoNum type="arabicPeriod"/>
            </a:pPr>
            <a:r>
              <a:rPr lang="fr-FR" sz="2000">
                <a:solidFill>
                  <a:srgbClr val="000000"/>
                </a:solidFill>
                <a:latin typeface="Times New Roman"/>
                <a:ea typeface="Times New Roman"/>
                <a:cs typeface="Times New Roman"/>
                <a:sym typeface="Times New Roman"/>
              </a:rPr>
              <a:t>համընդհանուր-ընկալում-թեստ.հայ</a:t>
            </a:r>
          </a:p>
          <a:p>
            <a:pPr marL="457200" marR="0" lvl="0" indent="-277813" algn="l" rtl="0">
              <a:spcBef>
                <a:spcPts val="2000"/>
              </a:spcBef>
              <a:spcAft>
                <a:spcPts val="0"/>
              </a:spcAft>
              <a:buClr>
                <a:srgbClr val="000000"/>
              </a:buClr>
              <a:buSzPts val="1500"/>
              <a:buFont typeface="Arial"/>
              <a:buAutoNum type="arabicPeriod"/>
            </a:pPr>
            <a:r>
              <a:rPr lang="fr-FR" sz="2000">
                <a:solidFill>
                  <a:srgbClr val="000000"/>
                </a:solidFill>
                <a:latin typeface="Open Sans"/>
                <a:ea typeface="Open Sans"/>
                <a:cs typeface="Open Sans"/>
                <a:sym typeface="Open Sans"/>
              </a:rPr>
              <a:t>ଯୁନିଭରସାଲ-ଏକସେପ୍ଟନ୍ସ-ଟେଷ୍ଟ.ଭାରତ</a:t>
            </a:r>
          </a:p>
          <a:p>
            <a:pPr marL="457200" marR="0" lvl="0" indent="-277813" algn="l" rtl="0">
              <a:spcBef>
                <a:spcPts val="2000"/>
              </a:spcBef>
              <a:spcAft>
                <a:spcPts val="0"/>
              </a:spcAft>
              <a:buClr>
                <a:srgbClr val="000000"/>
              </a:buClr>
              <a:buSzPts val="1500"/>
              <a:buFont typeface="Arial"/>
              <a:buAutoNum type="arabicPeriod"/>
            </a:pPr>
            <a:r>
              <a:rPr lang="fr-FR" sz="2000">
                <a:solidFill>
                  <a:srgbClr val="000000"/>
                </a:solidFill>
                <a:latin typeface="Times New Roman"/>
                <a:ea typeface="Times New Roman"/>
                <a:cs typeface="Times New Roman"/>
                <a:sym typeface="Times New Roman"/>
              </a:rPr>
              <a:t>უნივერსალური-თავსობადობის-ტესტი.გე</a:t>
            </a:r>
          </a:p>
          <a:p>
            <a:pPr marL="457200" marR="0" lvl="0" indent="-277813" algn="l" rtl="0">
              <a:spcBef>
                <a:spcPts val="2000"/>
              </a:spcBef>
              <a:spcAft>
                <a:spcPts val="0"/>
              </a:spcAft>
              <a:buClr>
                <a:srgbClr val="000000"/>
              </a:buClr>
              <a:buSzPts val="1500"/>
              <a:buFont typeface="Arial"/>
              <a:buAutoNum type="arabicPeriod"/>
            </a:pPr>
            <a:r>
              <a:rPr lang="fr-FR" sz="2000">
                <a:solidFill>
                  <a:srgbClr val="000000"/>
                </a:solidFill>
                <a:latin typeface="Open Sans"/>
                <a:ea typeface="Open Sans"/>
                <a:cs typeface="Open Sans"/>
                <a:sym typeface="Open Sans"/>
              </a:rPr>
              <a:t>다국어도메인이용환경테스트.한국</a:t>
            </a:r>
          </a:p>
          <a:p>
            <a:pPr marL="457200" marR="0" lvl="0" indent="-277813" algn="l" rtl="0">
              <a:spcBef>
                <a:spcPts val="2000"/>
              </a:spcBef>
              <a:spcAft>
                <a:spcPts val="0"/>
              </a:spcAft>
              <a:buClr>
                <a:srgbClr val="000000"/>
              </a:buClr>
              <a:buSzPts val="1500"/>
              <a:buFont typeface="Arial"/>
              <a:buAutoNum type="arabicPeriod"/>
            </a:pPr>
            <a:r>
              <a:rPr lang="fr-FR" sz="2000">
                <a:solidFill>
                  <a:srgbClr val="000000"/>
                </a:solidFill>
                <a:latin typeface="Open Sans"/>
                <a:ea typeface="Open Sans"/>
                <a:cs typeface="Open Sans"/>
                <a:sym typeface="Open Sans"/>
              </a:rPr>
              <a:t>സാർവത്രിക-സ്വീകാര്യതാ-പരിശോധന.ഭാരതം</a:t>
            </a:r>
          </a:p>
          <a:p>
            <a:pPr marL="457200" marR="0" lvl="0" indent="-277813" algn="l" rtl="0">
              <a:spcBef>
                <a:spcPts val="2000"/>
              </a:spcBef>
              <a:spcAft>
                <a:spcPts val="0"/>
              </a:spcAft>
              <a:buClr>
                <a:srgbClr val="000000"/>
              </a:buClr>
              <a:buSzPts val="1500"/>
              <a:buFont typeface="Arial"/>
              <a:buAutoNum type="arabicPeriod"/>
            </a:pPr>
            <a:r>
              <a:rPr lang="fr-FR" sz="2000">
                <a:solidFill>
                  <a:schemeClr val="dk1"/>
                </a:solidFill>
                <a:latin typeface="Open Sans"/>
                <a:ea typeface="Open Sans"/>
                <a:cs typeface="Open Sans"/>
                <a:sym typeface="Open Sans"/>
              </a:rPr>
              <a:t>تجربة-القبول-الشامل.موريتانيا </a:t>
            </a:r>
            <a:br>
              <a:rPr lang="fr-FR" sz="2000">
                <a:solidFill>
                  <a:schemeClr val="dk1"/>
                </a:solidFill>
                <a:latin typeface="Open Sans"/>
                <a:ea typeface="Open Sans"/>
                <a:cs typeface="Open Sans"/>
                <a:sym typeface="Open Sans"/>
              </a:rPr>
            </a:br>
            <a:endParaRPr lang="fr-FR" sz="2000">
              <a:solidFill>
                <a:schemeClr val="dk1"/>
              </a:solidFill>
              <a:latin typeface="Open Sans"/>
              <a:ea typeface="Open Sans"/>
              <a:cs typeface="Open Sans"/>
              <a:sym typeface="Open Sans"/>
            </a:endParaRPr>
          </a:p>
          <a:p>
            <a:pPr marL="0" marR="0" lvl="0" indent="0" algn="l" rtl="0">
              <a:spcBef>
                <a:spcPts val="2000"/>
              </a:spcBef>
              <a:spcAft>
                <a:spcPts val="0"/>
              </a:spcAft>
              <a:buNone/>
            </a:pPr>
            <a:endParaRPr sz="2000">
              <a:solidFill>
                <a:srgbClr val="000000"/>
              </a:solidFill>
              <a:latin typeface="Open Sans"/>
              <a:ea typeface="Open Sans"/>
              <a:cs typeface="Open Sans"/>
              <a:sym typeface="Open Sans"/>
            </a:endParaRPr>
          </a:p>
        </p:txBody>
      </p:sp>
      <p:sp>
        <p:nvSpPr>
          <p:cNvPr id="254" name="Google Shape;254;p13"/>
          <p:cNvSpPr/>
          <p:nvPr/>
        </p:nvSpPr>
        <p:spPr>
          <a:xfrm>
            <a:off x="7318243" y="1443796"/>
            <a:ext cx="1450854" cy="492929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fr-FR" sz="2000">
                <a:solidFill>
                  <a:srgbClr val="000000"/>
                </a:solidFill>
                <a:latin typeface="Open Sans"/>
                <a:ea typeface="Open Sans"/>
                <a:cs typeface="Open Sans"/>
                <a:sym typeface="Open Sans"/>
              </a:rPr>
              <a:t>Arménien</a:t>
            </a:r>
          </a:p>
          <a:p>
            <a:pPr marL="0" marR="0" lvl="0" indent="0" algn="l" rtl="0">
              <a:spcBef>
                <a:spcPts val="2000"/>
              </a:spcBef>
              <a:spcAft>
                <a:spcPts val="0"/>
              </a:spcAft>
              <a:buNone/>
            </a:pPr>
            <a:r>
              <a:rPr lang="fr-FR" sz="2000">
                <a:solidFill>
                  <a:srgbClr val="000000"/>
                </a:solidFill>
                <a:latin typeface="Open Sans"/>
                <a:ea typeface="Open Sans"/>
                <a:cs typeface="Open Sans"/>
                <a:sym typeface="Open Sans"/>
              </a:rPr>
              <a:t>Oriya</a:t>
            </a:r>
          </a:p>
          <a:p>
            <a:pPr marL="0" marR="0" lvl="0" indent="0" algn="l" rtl="0">
              <a:spcBef>
                <a:spcPts val="2000"/>
              </a:spcBef>
              <a:spcAft>
                <a:spcPts val="0"/>
              </a:spcAft>
              <a:buNone/>
            </a:pPr>
            <a:r>
              <a:rPr lang="fr-FR" sz="2000">
                <a:solidFill>
                  <a:srgbClr val="000000"/>
                </a:solidFill>
                <a:latin typeface="Open Sans"/>
                <a:ea typeface="Open Sans"/>
                <a:cs typeface="Open Sans"/>
                <a:sym typeface="Open Sans"/>
              </a:rPr>
              <a:t>Géorgien</a:t>
            </a:r>
          </a:p>
          <a:p>
            <a:pPr marL="0" marR="0" lvl="0" indent="0" algn="l" rtl="0">
              <a:spcBef>
                <a:spcPts val="2000"/>
              </a:spcBef>
              <a:spcAft>
                <a:spcPts val="0"/>
              </a:spcAft>
              <a:buNone/>
            </a:pPr>
            <a:r>
              <a:rPr lang="fr-FR" sz="2000">
                <a:solidFill>
                  <a:srgbClr val="000000"/>
                </a:solidFill>
                <a:latin typeface="Open Sans"/>
                <a:ea typeface="Open Sans"/>
                <a:cs typeface="Open Sans"/>
                <a:sym typeface="Open Sans"/>
              </a:rPr>
              <a:t>Coréen</a:t>
            </a:r>
          </a:p>
          <a:p>
            <a:pPr marL="0" marR="0" lvl="0" indent="0" algn="l" rtl="0">
              <a:spcBef>
                <a:spcPts val="2000"/>
              </a:spcBef>
              <a:spcAft>
                <a:spcPts val="0"/>
              </a:spcAft>
              <a:buNone/>
            </a:pPr>
            <a:r>
              <a:rPr lang="fr-FR" sz="2000">
                <a:solidFill>
                  <a:srgbClr val="000000"/>
                </a:solidFill>
                <a:latin typeface="Open Sans"/>
                <a:ea typeface="Open Sans"/>
                <a:cs typeface="Open Sans"/>
                <a:sym typeface="Open Sans"/>
              </a:rPr>
              <a:t>Malayalam            </a:t>
            </a:r>
          </a:p>
          <a:p>
            <a:pPr marL="0" marR="0" lvl="0" indent="0" algn="l" rtl="0">
              <a:spcBef>
                <a:spcPts val="2000"/>
              </a:spcBef>
              <a:spcAft>
                <a:spcPts val="0"/>
              </a:spcAft>
              <a:buNone/>
            </a:pPr>
            <a:r>
              <a:rPr lang="fr-FR" sz="2000">
                <a:solidFill>
                  <a:srgbClr val="000000"/>
                </a:solidFill>
                <a:latin typeface="Open Sans"/>
                <a:ea typeface="Open Sans"/>
                <a:cs typeface="Open Sans"/>
                <a:sym typeface="Open Sans"/>
              </a:rPr>
              <a:t>Arabe</a:t>
            </a:r>
            <a:br>
              <a:rPr lang="fr-FR" sz="2000">
                <a:solidFill>
                  <a:srgbClr val="000000"/>
                </a:solidFill>
                <a:latin typeface="Open Sans"/>
                <a:ea typeface="Open Sans"/>
                <a:cs typeface="Open Sans"/>
                <a:sym typeface="Open Sans"/>
              </a:rPr>
            </a:br>
            <a:endParaRPr lang="fr-FR" sz="200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sz="200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sz="2000">
              <a:solidFill>
                <a:srgbClr val="000000"/>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4"/>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fr-FR"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Exemples d’adresses électroniques internationalisées</a:t>
            </a:r>
          </a:p>
        </p:txBody>
      </p:sp>
      <p:sp>
        <p:nvSpPr>
          <p:cNvPr id="260" name="Google Shape;260;p14"/>
          <p:cNvSpPr/>
          <p:nvPr/>
        </p:nvSpPr>
        <p:spPr>
          <a:xfrm>
            <a:off x="288751" y="1443796"/>
            <a:ext cx="6791318" cy="4929295"/>
          </a:xfrm>
          <a:prstGeom prst="rect">
            <a:avLst/>
          </a:prstGeom>
          <a:noFill/>
          <a:ln>
            <a:noFill/>
          </a:ln>
        </p:spPr>
        <p:txBody>
          <a:bodyPr spcFirstLastPara="1" wrap="square" lIns="0" tIns="0" rIns="0" bIns="0" anchor="t" anchorCtr="0">
            <a:normAutofit/>
          </a:bodyPr>
          <a:lstStyle/>
          <a:p>
            <a:pPr marL="457200" marR="0" lvl="0" indent="-277813" algn="l" rtl="0">
              <a:spcBef>
                <a:spcPts val="0"/>
              </a:spcBef>
              <a:spcAft>
                <a:spcPts val="0"/>
              </a:spcAft>
              <a:buClr>
                <a:srgbClr val="000000"/>
              </a:buClr>
              <a:buSzPts val="1500"/>
              <a:buFont typeface="Arial"/>
              <a:buAutoNum type="arabicPeriod"/>
            </a:pPr>
            <a:r>
              <a:rPr lang="fr-FR" sz="2000">
                <a:solidFill>
                  <a:srgbClr val="000000"/>
                </a:solidFill>
                <a:latin typeface="Times New Roman"/>
                <a:ea typeface="Times New Roman"/>
                <a:cs typeface="Times New Roman"/>
                <a:sym typeface="Times New Roman"/>
              </a:rPr>
              <a:t>Էլփոստ-թեստ@համընդհանուր-ընկալում-թեստ.հայ</a:t>
            </a:r>
          </a:p>
          <a:p>
            <a:pPr marL="457200" marR="0" lvl="0" indent="-277813" algn="l" rtl="0">
              <a:spcBef>
                <a:spcPts val="2000"/>
              </a:spcBef>
              <a:spcAft>
                <a:spcPts val="0"/>
              </a:spcAft>
              <a:buClr>
                <a:srgbClr val="000000"/>
              </a:buClr>
              <a:buSzPts val="1500"/>
              <a:buFont typeface="Arial"/>
              <a:buAutoNum type="arabicPeriod"/>
            </a:pPr>
            <a:r>
              <a:rPr lang="fr-FR" sz="2000">
                <a:solidFill>
                  <a:srgbClr val="000000"/>
                </a:solidFill>
                <a:latin typeface="Times New Roman"/>
                <a:ea typeface="Times New Roman"/>
                <a:cs typeface="Times New Roman"/>
                <a:sym typeface="Times New Roman"/>
              </a:rPr>
              <a:t>电子邮件测试@普遍适用测试.我爱你 </a:t>
            </a:r>
          </a:p>
          <a:p>
            <a:pPr marL="457200" marR="0" lvl="0" indent="-277813" algn="l" rtl="0">
              <a:spcBef>
                <a:spcPts val="2000"/>
              </a:spcBef>
              <a:spcAft>
                <a:spcPts val="0"/>
              </a:spcAft>
              <a:buClr>
                <a:srgbClr val="000000"/>
              </a:buClr>
              <a:buSzPts val="1500"/>
              <a:buFont typeface="Arial"/>
              <a:buAutoNum type="arabicPeriod"/>
            </a:pPr>
            <a:r>
              <a:rPr lang="fr-FR" sz="2000">
                <a:solidFill>
                  <a:srgbClr val="000000"/>
                </a:solidFill>
                <a:latin typeface="Times New Roman"/>
                <a:ea typeface="Times New Roman"/>
                <a:cs typeface="Times New Roman"/>
                <a:sym typeface="Times New Roman"/>
              </a:rPr>
              <a:t>ईमेल-परीक्षण@सार्वभौमिक-स्वीकृति-परीक्षण.संगठन  </a:t>
            </a:r>
          </a:p>
          <a:p>
            <a:pPr marL="457200" marR="0" lvl="0" indent="-277813" algn="l" rtl="0">
              <a:spcBef>
                <a:spcPts val="2000"/>
              </a:spcBef>
              <a:spcAft>
                <a:spcPts val="0"/>
              </a:spcAft>
              <a:buClr>
                <a:srgbClr val="000000"/>
              </a:buClr>
              <a:buSzPts val="1500"/>
              <a:buFont typeface="Arial"/>
              <a:buAutoNum type="arabicPeriod"/>
            </a:pPr>
            <a:r>
              <a:rPr lang="fr-FR" sz="2000">
                <a:solidFill>
                  <a:srgbClr val="000000"/>
                </a:solidFill>
                <a:latin typeface="Times New Roman"/>
                <a:ea typeface="Times New Roman"/>
                <a:cs typeface="Times New Roman"/>
                <a:sym typeface="Times New Roman"/>
              </a:rPr>
              <a:t>تجربة-بريد-الكتروني@تجربة-القبول-الشامل.موريتانيا</a:t>
            </a:r>
          </a:p>
          <a:p>
            <a:pPr marL="457200" marR="0" lvl="0" indent="-277813" algn="l" rtl="0">
              <a:spcBef>
                <a:spcPts val="2000"/>
              </a:spcBef>
              <a:spcAft>
                <a:spcPts val="0"/>
              </a:spcAft>
              <a:buClr>
                <a:srgbClr val="000000"/>
              </a:buClr>
              <a:buSzPts val="1500"/>
              <a:buFont typeface="Arial"/>
              <a:buAutoNum type="arabicPeriod"/>
            </a:pPr>
            <a:r>
              <a:rPr lang="fr-FR" sz="2000">
                <a:solidFill>
                  <a:srgbClr val="000000"/>
                </a:solidFill>
                <a:latin typeface="Times New Roman"/>
                <a:ea typeface="Times New Roman"/>
                <a:cs typeface="Times New Roman"/>
                <a:sym typeface="Times New Roman"/>
              </a:rPr>
              <a:t>ηλεκτρονικό-μήνυμα-δοκιμή@καθολική-αποδοχή-δοκιμή.ευ  </a:t>
            </a:r>
          </a:p>
          <a:p>
            <a:pPr marL="457200" marR="0" lvl="0" indent="-277813" algn="l" rtl="0">
              <a:spcBef>
                <a:spcPts val="2000"/>
              </a:spcBef>
              <a:spcAft>
                <a:spcPts val="0"/>
              </a:spcAft>
              <a:buClr>
                <a:srgbClr val="000000"/>
              </a:buClr>
              <a:buSzPts val="1500"/>
              <a:buFont typeface="Arial"/>
              <a:buAutoNum type="arabicPeriod"/>
            </a:pPr>
            <a:r>
              <a:rPr lang="fr-FR" sz="2000">
                <a:solidFill>
                  <a:srgbClr val="000000"/>
                </a:solidFill>
                <a:latin typeface="Times New Roman"/>
                <a:ea typeface="Times New Roman"/>
                <a:cs typeface="Times New Roman"/>
                <a:sym typeface="Times New Roman"/>
              </a:rPr>
              <a:t>மின்னஞ்சல்-சோதனை@பொது-ஏற்பு-சோதனை.சிங்கப்பூர்</a:t>
            </a:r>
          </a:p>
          <a:p>
            <a:pPr marL="0" marR="0" lvl="0" indent="0" algn="l" rtl="0">
              <a:spcBef>
                <a:spcPts val="2000"/>
              </a:spcBef>
              <a:spcAft>
                <a:spcPts val="0"/>
              </a:spcAft>
              <a:buNone/>
            </a:pPr>
            <a:endParaRPr sz="2000">
              <a:solidFill>
                <a:srgbClr val="000000"/>
              </a:solidFill>
              <a:latin typeface="Open Sans"/>
              <a:ea typeface="Open Sans"/>
              <a:cs typeface="Open Sans"/>
              <a:sym typeface="Open Sans"/>
            </a:endParaRPr>
          </a:p>
        </p:txBody>
      </p:sp>
      <p:sp>
        <p:nvSpPr>
          <p:cNvPr id="261" name="Google Shape;261;p14"/>
          <p:cNvSpPr/>
          <p:nvPr/>
        </p:nvSpPr>
        <p:spPr>
          <a:xfrm>
            <a:off x="7318243" y="1443796"/>
            <a:ext cx="1450854" cy="492929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fr-FR" sz="2000">
                <a:solidFill>
                  <a:srgbClr val="000000"/>
                </a:solidFill>
                <a:latin typeface="Open Sans"/>
                <a:ea typeface="Open Sans"/>
                <a:cs typeface="Open Sans"/>
                <a:sym typeface="Open Sans"/>
              </a:rPr>
              <a:t>Arménien</a:t>
            </a:r>
          </a:p>
          <a:p>
            <a:pPr marL="0" marR="0" lvl="0" indent="0" algn="l" rtl="0">
              <a:spcBef>
                <a:spcPts val="2000"/>
              </a:spcBef>
              <a:spcAft>
                <a:spcPts val="0"/>
              </a:spcAft>
              <a:buNone/>
            </a:pPr>
            <a:r>
              <a:rPr lang="fr-FR" sz="2000">
                <a:solidFill>
                  <a:srgbClr val="000000"/>
                </a:solidFill>
                <a:latin typeface="Open Sans"/>
                <a:ea typeface="Open Sans"/>
                <a:cs typeface="Open Sans"/>
                <a:sym typeface="Open Sans"/>
              </a:rPr>
              <a:t>Chinois</a:t>
            </a:r>
          </a:p>
          <a:p>
            <a:pPr marL="0" marR="0" lvl="0" indent="0" algn="l" rtl="0">
              <a:spcBef>
                <a:spcPts val="2000"/>
              </a:spcBef>
              <a:spcAft>
                <a:spcPts val="0"/>
              </a:spcAft>
              <a:buNone/>
            </a:pPr>
            <a:r>
              <a:rPr lang="fr-FR" sz="2000">
                <a:solidFill>
                  <a:srgbClr val="000000"/>
                </a:solidFill>
                <a:latin typeface="Open Sans"/>
                <a:ea typeface="Open Sans"/>
                <a:cs typeface="Open Sans"/>
                <a:sym typeface="Open Sans"/>
              </a:rPr>
              <a:t>Devanagari</a:t>
            </a:r>
          </a:p>
          <a:p>
            <a:pPr marL="0" marR="0" lvl="0" indent="0" algn="l" rtl="0">
              <a:spcBef>
                <a:spcPts val="2000"/>
              </a:spcBef>
              <a:spcAft>
                <a:spcPts val="0"/>
              </a:spcAft>
              <a:buNone/>
            </a:pPr>
            <a:r>
              <a:rPr lang="fr-FR" sz="2000">
                <a:solidFill>
                  <a:srgbClr val="000000"/>
                </a:solidFill>
                <a:latin typeface="Open Sans"/>
                <a:ea typeface="Open Sans"/>
                <a:cs typeface="Open Sans"/>
                <a:sym typeface="Open Sans"/>
              </a:rPr>
              <a:t>Arabe</a:t>
            </a:r>
          </a:p>
          <a:p>
            <a:pPr marL="0" marR="0" lvl="0" indent="0" algn="l" rtl="0">
              <a:spcBef>
                <a:spcPts val="2000"/>
              </a:spcBef>
              <a:spcAft>
                <a:spcPts val="0"/>
              </a:spcAft>
              <a:buNone/>
            </a:pPr>
            <a:r>
              <a:rPr lang="fr-FR" sz="2000">
                <a:solidFill>
                  <a:srgbClr val="000000"/>
                </a:solidFill>
                <a:latin typeface="Open Sans"/>
                <a:ea typeface="Open Sans"/>
                <a:cs typeface="Open Sans"/>
                <a:sym typeface="Open Sans"/>
              </a:rPr>
              <a:t>Grec            </a:t>
            </a:r>
          </a:p>
          <a:p>
            <a:pPr marL="0" marR="0" lvl="0" indent="0" algn="l" rtl="0">
              <a:spcBef>
                <a:spcPts val="2000"/>
              </a:spcBef>
              <a:spcAft>
                <a:spcPts val="0"/>
              </a:spcAft>
              <a:buNone/>
            </a:pPr>
            <a:r>
              <a:rPr lang="fr-FR" sz="2000">
                <a:solidFill>
                  <a:srgbClr val="000000"/>
                </a:solidFill>
                <a:latin typeface="Open Sans"/>
                <a:ea typeface="Open Sans"/>
                <a:cs typeface="Open Sans"/>
                <a:sym typeface="Open Sans"/>
              </a:rPr>
              <a:t>Tamoul</a:t>
            </a:r>
            <a:br>
              <a:rPr lang="fr-FR" sz="2000">
                <a:solidFill>
                  <a:srgbClr val="000000"/>
                </a:solidFill>
                <a:latin typeface="Open Sans"/>
                <a:ea typeface="Open Sans"/>
                <a:cs typeface="Open Sans"/>
                <a:sym typeface="Open Sans"/>
              </a:rPr>
            </a:br>
            <a:endParaRPr lang="fr-FR" sz="200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sz="200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sz="2000">
              <a:solidFill>
                <a:srgbClr val="000000"/>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7"/>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fr-FR"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Le défi à relever</a:t>
            </a:r>
          </a:p>
        </p:txBody>
      </p:sp>
      <p:sp>
        <p:nvSpPr>
          <p:cNvPr id="279" name="Google Shape;279;p17"/>
          <p:cNvSpPr txBox="1"/>
          <p:nvPr/>
        </p:nvSpPr>
        <p:spPr>
          <a:xfrm>
            <a:off x="280359" y="1222129"/>
            <a:ext cx="8481183" cy="2763793"/>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None/>
            </a:pPr>
            <a:r>
              <a:rPr lang="fr-FR" sz="1800" dirty="0">
                <a:solidFill>
                  <a:schemeClr val="dk1"/>
                </a:solidFill>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Les TLD IDN permettent aux communautés d’enregistrer et d’utiliser des noms de domaine et des adresses électroniques multilingues, ce qui favorise l’inclusion numérique.</a:t>
            </a:r>
          </a:p>
          <a:p>
            <a:pPr marL="0" marR="0" lvl="0" indent="0" algn="l" rtl="0">
              <a:lnSpc>
                <a:spcPct val="140000"/>
              </a:lnSpc>
              <a:spcBef>
                <a:spcPts val="0"/>
              </a:spcBef>
              <a:spcAft>
                <a:spcPts val="0"/>
              </a:spcAft>
              <a:buNone/>
            </a:pPr>
            <a:endParaRPr lang="en-US" sz="1200" dirty="0">
              <a:solidFill>
                <a:schemeClr val="dk1"/>
              </a:solidFill>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endParaRPr>
          </a:p>
          <a:p>
            <a:pPr marL="0" marR="0" lvl="0" indent="0" algn="l" rtl="0">
              <a:lnSpc>
                <a:spcPct val="140000"/>
              </a:lnSpc>
              <a:spcBef>
                <a:spcPts val="0"/>
              </a:spcBef>
              <a:spcAft>
                <a:spcPts val="0"/>
              </a:spcAft>
              <a:buNone/>
            </a:pPr>
            <a:r>
              <a:rPr lang="fr-FR" sz="1800" dirty="0">
                <a:solidFill>
                  <a:schemeClr val="dk1"/>
                </a:solidFill>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Cependant, leur acceptation rencontre des problèmes ; par exemple, une adresse électronique valide est rejetée par un formulaire d’un site web et s’affiche incorrectement de gauche à droite au lieu de droite à gauche :</a:t>
            </a:r>
          </a:p>
        </p:txBody>
      </p:sp>
      <p:pic>
        <p:nvPicPr>
          <p:cNvPr id="280" name="Google Shape;280;p17"/>
          <p:cNvPicPr preferRelativeResize="0"/>
          <p:nvPr/>
        </p:nvPicPr>
        <p:blipFill rotWithShape="1">
          <a:blip r:embed="rId3">
            <a:alphaModFix/>
          </a:blip>
          <a:srcRect/>
          <a:stretch/>
        </p:blipFill>
        <p:spPr>
          <a:xfrm>
            <a:off x="155717" y="3604586"/>
            <a:ext cx="8832566" cy="2672646"/>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Le défi à relever : l’acceptation par les sites web</a:t>
            </a:r>
          </a:p>
        </p:txBody>
      </p:sp>
      <p:graphicFrame>
        <p:nvGraphicFramePr>
          <p:cNvPr id="286" name="Google Shape;286;p18"/>
          <p:cNvGraphicFramePr/>
          <p:nvPr>
            <p:extLst>
              <p:ext uri="{D42A27DB-BD31-4B8C-83A1-F6EECF244321}">
                <p14:modId xmlns:p14="http://schemas.microsoft.com/office/powerpoint/2010/main" val="1595804600"/>
              </p:ext>
            </p:extLst>
          </p:nvPr>
        </p:nvGraphicFramePr>
        <p:xfrm>
          <a:off x="320041" y="1268432"/>
          <a:ext cx="8451381" cy="4611914"/>
        </p:xfrm>
        <a:graphic>
          <a:graphicData uri="http://schemas.openxmlformats.org/drawingml/2006/chart">
            <c:chart xmlns:c="http://schemas.openxmlformats.org/drawingml/2006/chart" xmlns:r="http://schemas.openxmlformats.org/officeDocument/2006/relationships" r:id="rId3"/>
          </a:graphicData>
        </a:graphic>
      </p:graphicFrame>
      <p:sp>
        <p:nvSpPr>
          <p:cNvPr id="287" name="Google Shape;287;p18"/>
          <p:cNvSpPr txBox="1"/>
          <p:nvPr/>
        </p:nvSpPr>
        <p:spPr>
          <a:xfrm>
            <a:off x="2150931" y="6070908"/>
            <a:ext cx="671822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i="1">
                <a:solidFill>
                  <a:schemeClr val="dk1"/>
                </a:solidFill>
                <a:latin typeface="Open Sans"/>
                <a:ea typeface="Open Sans"/>
                <a:cs typeface="Open Sans"/>
                <a:sym typeface="Open Sans"/>
              </a:rPr>
              <a:t>Source : UASG039 (2022), disponible sur </a:t>
            </a:r>
            <a:r>
              <a:rPr lang="fr-FR" sz="1400" i="1"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https://uasg.tech</a:t>
            </a:r>
            <a:r>
              <a:rPr lang="fr-FR" sz="1400" i="1">
                <a:solidFill>
                  <a:schemeClr val="dk1"/>
                </a:solidFill>
                <a:latin typeface="Open Sans"/>
                <a:ea typeface="Open Sans"/>
                <a:cs typeface="Open Sans"/>
                <a:sym typeface="Open Sans"/>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9"/>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fr-FR" sz="2800"/>
              <a:t>Le défi à relever : prise en charge par tous les serveurs de messagerie</a:t>
            </a:r>
          </a:p>
        </p:txBody>
      </p:sp>
      <p:sp>
        <p:nvSpPr>
          <p:cNvPr id="294" name="Google Shape;294;p19"/>
          <p:cNvSpPr txBox="1"/>
          <p:nvPr/>
        </p:nvSpPr>
        <p:spPr>
          <a:xfrm>
            <a:off x="1964410" y="6164379"/>
            <a:ext cx="588462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i="1">
                <a:solidFill>
                  <a:schemeClr val="dk1"/>
                </a:solidFill>
                <a:latin typeface="Open Sans"/>
                <a:ea typeface="Open Sans"/>
                <a:cs typeface="Open Sans"/>
                <a:sym typeface="Open Sans"/>
              </a:rPr>
              <a:t>Source : </a:t>
            </a:r>
            <a:r>
              <a:rPr lang="fr-FR" sz="1400" i="1"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https://ithi.research.icann.org/graph-eai.html</a:t>
            </a:r>
            <a:r>
              <a:rPr lang="fr-FR" sz="1400" i="1">
                <a:solidFill>
                  <a:schemeClr val="dk1"/>
                </a:solidFill>
                <a:latin typeface="Open Sans"/>
                <a:ea typeface="Open Sans"/>
                <a:cs typeface="Open Sans"/>
                <a:sym typeface="Open Sans"/>
              </a:rPr>
              <a:t> </a:t>
            </a:r>
          </a:p>
        </p:txBody>
      </p:sp>
      <p:pic>
        <p:nvPicPr>
          <p:cNvPr id="5" name="Picture 4">
            <a:extLst>
              <a:ext uri="{FF2B5EF4-FFF2-40B4-BE49-F238E27FC236}">
                <a16:creationId xmlns:a16="http://schemas.microsoft.com/office/drawing/2014/main" id="{013744DA-142E-4EB0-7B9D-B84D6238511C}"/>
              </a:ext>
            </a:extLst>
          </p:cNvPr>
          <p:cNvPicPr>
            <a:picLocks noChangeAspect="1"/>
          </p:cNvPicPr>
          <p:nvPr/>
        </p:nvPicPr>
        <p:blipFill>
          <a:blip r:embed="rId4"/>
          <a:stretch>
            <a:fillRect/>
          </a:stretch>
        </p:blipFill>
        <p:spPr>
          <a:xfrm>
            <a:off x="0" y="1648994"/>
            <a:ext cx="9132038" cy="367698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0"/>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fr-FR" sz="2800"/>
              <a:t>Votre serveur de messagerie prend-il en charge l’EAI ?</a:t>
            </a:r>
          </a:p>
        </p:txBody>
      </p:sp>
      <p:pic>
        <p:nvPicPr>
          <p:cNvPr id="300" name="Google Shape;300;p20" descr="Graphical user interface, text, website&#10;&#10;Description automatically generated"/>
          <p:cNvPicPr preferRelativeResize="0"/>
          <p:nvPr/>
        </p:nvPicPr>
        <p:blipFill rotWithShape="1">
          <a:blip r:embed="rId3">
            <a:alphaModFix/>
          </a:blip>
          <a:srcRect l="3866" t="18548" r="5908" b="7724"/>
          <a:stretch/>
        </p:blipFill>
        <p:spPr>
          <a:xfrm>
            <a:off x="320041" y="1950727"/>
            <a:ext cx="8263422" cy="4479874"/>
          </a:xfrm>
          <a:prstGeom prst="rect">
            <a:avLst/>
          </a:prstGeom>
          <a:noFill/>
          <a:ln>
            <a:noFill/>
          </a:ln>
        </p:spPr>
      </p:pic>
      <p:sp>
        <p:nvSpPr>
          <p:cNvPr id="301" name="Google Shape;301;p20"/>
          <p:cNvSpPr/>
          <p:nvPr/>
        </p:nvSpPr>
        <p:spPr>
          <a:xfrm>
            <a:off x="748145" y="1233501"/>
            <a:ext cx="705693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Open Sans"/>
                <a:ea typeface="Open Sans"/>
                <a:cs typeface="Open Sans"/>
                <a:sym typeface="Open Sans"/>
              </a:rPr>
              <a:t>Vérifiez-le maintenant en saisissant votre adresse de courrier électronique sur </a:t>
            </a:r>
            <a:r>
              <a:rPr lang="fr-FR" sz="18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https://uasg.tech/eai-check/</a:t>
            </a:r>
            <a:r>
              <a:rPr lang="fr-FR" sz="1800">
                <a:solidFill>
                  <a:schemeClr val="dk1"/>
                </a:solidFill>
                <a:latin typeface="Open Sans"/>
                <a:ea typeface="Open Sans"/>
                <a:cs typeface="Open Sans"/>
                <a:sym typeface="Open Sans"/>
              </a:rPr>
              <a:t> </a:t>
            </a:r>
          </a:p>
        </p:txBody>
      </p:sp>
      <p:cxnSp>
        <p:nvCxnSpPr>
          <p:cNvPr id="302" name="Google Shape;302;p20"/>
          <p:cNvCxnSpPr/>
          <p:nvPr/>
        </p:nvCxnSpPr>
        <p:spPr>
          <a:xfrm>
            <a:off x="27686" y="6013343"/>
            <a:ext cx="584709" cy="0"/>
          </a:xfrm>
          <a:prstGeom prst="straightConnector1">
            <a:avLst/>
          </a:prstGeom>
          <a:noFill/>
          <a:ln w="5715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C978F-B16D-6FE9-82DB-A776C57F8952}"/>
              </a:ext>
            </a:extLst>
          </p:cNvPr>
          <p:cNvSpPr>
            <a:spLocks noGrp="1"/>
          </p:cNvSpPr>
          <p:nvPr>
            <p:ph type="title"/>
          </p:nvPr>
        </p:nvSpPr>
        <p:spPr/>
        <p:txBody>
          <a:bodyPr/>
          <a:lstStyle/>
          <a:p>
            <a:r>
              <a:rPr lang="fr-FR" sz="2800"/>
              <a:t>L’inclusion numérique, une opportunité</a:t>
            </a:r>
          </a:p>
        </p:txBody>
      </p:sp>
      <p:sp>
        <p:nvSpPr>
          <p:cNvPr id="4" name="TextBox 3">
            <a:extLst>
              <a:ext uri="{FF2B5EF4-FFF2-40B4-BE49-F238E27FC236}">
                <a16:creationId xmlns:a16="http://schemas.microsoft.com/office/drawing/2014/main" id="{73CC16F0-B72E-C1FD-B681-21B9873D7ADC}"/>
              </a:ext>
            </a:extLst>
          </p:cNvPr>
          <p:cNvSpPr txBox="1"/>
          <p:nvPr/>
        </p:nvSpPr>
        <p:spPr>
          <a:xfrm>
            <a:off x="320041" y="3125224"/>
            <a:ext cx="3271580" cy="3493264"/>
          </a:xfrm>
          <a:prstGeom prst="rect">
            <a:avLst/>
          </a:prstGeom>
          <a:noFill/>
        </p:spPr>
        <p:txBody>
          <a:bodyPr wrap="square">
            <a:spAutoFit/>
          </a:bodyPr>
          <a:lstStyle/>
          <a:p>
            <a:r>
              <a:rPr lang="fr-FR" sz="1700" dirty="0">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Le tiers restant de la population mondiale, soit environ 2,6 milliards de personnes, principalement en Asie et en Afrique, n’est toujours pas en ligne.</a:t>
            </a:r>
            <a:r>
              <a:rPr lang="fr-FR" sz="1700" dirty="0">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a:t>
            </a:r>
          </a:p>
          <a:p>
            <a:endParaRPr lang="en-US" sz="1700" dirty="0">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r>
              <a:rPr lang="fr-FR" sz="1700" dirty="0">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Beaucoup de ceux qui sont déjà en ligne, et la plupart de ceux qui le seront bientôt, échangent dans leur langue maternelle.</a:t>
            </a:r>
          </a:p>
          <a:p>
            <a:endParaRPr lang="en-US" sz="1700" dirty="0">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p:txBody>
      </p:sp>
      <p:pic>
        <p:nvPicPr>
          <p:cNvPr id="3" name="slide2" descr="InternetUse02">
            <a:extLst>
              <a:ext uri="{FF2B5EF4-FFF2-40B4-BE49-F238E27FC236}">
                <a16:creationId xmlns:a16="http://schemas.microsoft.com/office/drawing/2014/main" id="{900DB485-77EF-1EB5-BE59-DBADE7B0A65F}"/>
              </a:ext>
            </a:extLst>
          </p:cNvPr>
          <p:cNvPicPr>
            <a:picLocks noChangeAspect="1"/>
          </p:cNvPicPr>
          <p:nvPr/>
        </p:nvPicPr>
        <p:blipFill rotWithShape="1">
          <a:blip r:embed="rId2">
            <a:extLst>
              <a:ext uri="{28A0092B-C50C-407E-A947-70E740481C1C}">
                <a14:useLocalDpi xmlns:a14="http://schemas.microsoft.com/office/drawing/2010/main" val="0"/>
              </a:ext>
            </a:extLst>
          </a:blip>
          <a:srcRect l="1" r="49170" b="22075"/>
          <a:stretch/>
        </p:blipFill>
        <p:spPr>
          <a:xfrm>
            <a:off x="3730752" y="846667"/>
            <a:ext cx="5161340" cy="5614062"/>
          </a:xfrm>
          <a:prstGeom prst="rect">
            <a:avLst/>
          </a:prstGeom>
        </p:spPr>
      </p:pic>
      <p:sp>
        <p:nvSpPr>
          <p:cNvPr id="7" name="TextBox 6">
            <a:extLst>
              <a:ext uri="{FF2B5EF4-FFF2-40B4-BE49-F238E27FC236}">
                <a16:creationId xmlns:a16="http://schemas.microsoft.com/office/drawing/2014/main" id="{72186CFE-5FAD-29A9-50D7-1BDFB5588B0C}"/>
              </a:ext>
            </a:extLst>
          </p:cNvPr>
          <p:cNvSpPr txBox="1"/>
          <p:nvPr/>
        </p:nvSpPr>
        <p:spPr>
          <a:xfrm>
            <a:off x="0" y="6275056"/>
            <a:ext cx="7037832" cy="307777"/>
          </a:xfrm>
          <a:prstGeom prst="rect">
            <a:avLst/>
          </a:prstGeom>
          <a:noFill/>
        </p:spPr>
        <p:txBody>
          <a:bodyPr wrap="square">
            <a:spAutoFit/>
          </a:bodyPr>
          <a:lstStyle/>
          <a:p>
            <a:r>
              <a:rPr lang="fr-FR" i="1">
                <a:latin typeface="Open Sans Light"/>
                <a:ea typeface="Open Sans Light"/>
                <a:cs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Source : </a:t>
            </a:r>
            <a:r>
              <a:rPr lang="fr-FR" i="1">
                <a:latin typeface="Open Sans Light"/>
                <a:ea typeface="Open Sans Light"/>
                <a:cs typeface="Open Sans Light"/>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hlinkClick>
              </a:rPr>
              <a:t>https://www.itu.int/itu-d/reports/statistics/2023/10/10/ff23-internet-use/</a:t>
            </a:r>
            <a:r>
              <a:rPr lang="fr-FR" i="1">
                <a:latin typeface="Open Sans Light"/>
                <a:ea typeface="Open Sans Light"/>
                <a:cs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a:t>
            </a:r>
          </a:p>
        </p:txBody>
      </p:sp>
      <p:pic>
        <p:nvPicPr>
          <p:cNvPr id="5" name="Picture 4">
            <a:extLst>
              <a:ext uri="{FF2B5EF4-FFF2-40B4-BE49-F238E27FC236}">
                <a16:creationId xmlns:a16="http://schemas.microsoft.com/office/drawing/2014/main" id="{B4CD05E1-EA71-32C5-85D7-39C477231D82}"/>
              </a:ext>
            </a:extLst>
          </p:cNvPr>
          <p:cNvPicPr>
            <a:picLocks noChangeAspect="1"/>
          </p:cNvPicPr>
          <p:nvPr/>
        </p:nvPicPr>
        <p:blipFill rotWithShape="1">
          <a:blip r:embed="rId4">
            <a:extLst>
              <a:ext uri="{28A0092B-C50C-407E-A947-70E740481C1C}">
                <a14:useLocalDpi xmlns:a14="http://schemas.microsoft.com/office/drawing/2010/main" val="0"/>
              </a:ext>
            </a:extLst>
          </a:blip>
          <a:srcRect l="3698" t="32242" r="28686" b="18395"/>
          <a:stretch/>
        </p:blipFill>
        <p:spPr>
          <a:xfrm>
            <a:off x="320041" y="1000020"/>
            <a:ext cx="2984449" cy="2101556"/>
          </a:xfrm>
          <a:prstGeom prst="rect">
            <a:avLst/>
          </a:prstGeom>
        </p:spPr>
      </p:pic>
    </p:spTree>
    <p:extLst>
      <p:ext uri="{BB962C8B-B14F-4D97-AF65-F5344CB8AC3E}">
        <p14:creationId xmlns:p14="http://schemas.microsoft.com/office/powerpoint/2010/main" val="2052349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Le multilinguisme en ligne, un défi persistant</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fr-FR" sz="1800"/>
              <a:t>Face à l’impératif d’un Internet multilingue et aux disparités persistantes en matière de technologie (entre autres facteurs), les </a:t>
            </a:r>
            <a:r>
              <a:rPr lang="fr-FR" sz="1800">
                <a:hlinkClick r:id="rId3"/>
              </a:rPr>
              <a:t>documents finaux du SMSI+10</a:t>
            </a:r>
            <a:r>
              <a:rPr lang="fr-FR" sz="1800"/>
              <a:t> ont souligné qu’il demeure nécessaire d’encourager le multilinguisme sur l’Internet.</a:t>
            </a:r>
          </a:p>
          <a:p>
            <a:pPr marL="91440" lvl="0" indent="0" algn="l" rtl="0">
              <a:spcBef>
                <a:spcPts val="360"/>
              </a:spcBef>
              <a:spcAft>
                <a:spcPts val="0"/>
              </a:spcAft>
              <a:buClr>
                <a:schemeClr val="accent3"/>
              </a:buClr>
              <a:buSzPts val="1530"/>
              <a:buNone/>
            </a:pPr>
            <a:endParaRPr lang="en-US" sz="1800" dirty="0"/>
          </a:p>
          <a:p>
            <a:pPr marL="274320" lvl="0" indent="-182880" algn="l" rtl="0">
              <a:spcBef>
                <a:spcPts val="360"/>
              </a:spcBef>
              <a:spcAft>
                <a:spcPts val="0"/>
              </a:spcAft>
              <a:buClr>
                <a:schemeClr val="accent3"/>
              </a:buClr>
              <a:buSzPts val="1530"/>
              <a:buFont typeface="Merriweather Sans"/>
              <a:buChar char="*"/>
            </a:pPr>
            <a:r>
              <a:rPr lang="fr-FR" sz="1800"/>
              <a:t>Au titre des domaines prioritaires à prendre en considération lors de la mise en œuvre des résultats du SMSI pour l’après-2015, le rapport a spécifiquement demandé :</a:t>
            </a:r>
          </a:p>
          <a:p>
            <a:pPr marL="731520" lvl="1" indent="-182880"/>
            <a:r>
              <a:rPr lang="fr-FR"/>
              <a:t>d’œuvrer en faveur de la multilinguisation des technologies de l’information et des communications (TIC), entre autres la messagerie électronique et la possibilité de prendre en compte les caractères natifs dans les noms de domaine internationaux (IDN), afin que tous les membres de la communauté puissent participer à la vie en ligne ;</a:t>
            </a:r>
          </a:p>
          <a:p>
            <a:pPr marL="731520" lvl="1" indent="-182880"/>
            <a:r>
              <a:rPr lang="fr-FR"/>
              <a:t>soutenir et encourager les parties prenantes, selon leurs rôles et responsabilités respectifs, à œuvrer ensemble en vue de l’évolution technique des TIC dans la perspective d’un monde numérique linguistiquement diversifié.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L’inclusion numérique, un engagement de longue date</a:t>
            </a:r>
          </a:p>
        </p:txBody>
      </p:sp>
      <p:sp>
        <p:nvSpPr>
          <p:cNvPr id="88" name="Google Shape;88;p2"/>
          <p:cNvSpPr txBox="1">
            <a:spLocks noGrp="1"/>
          </p:cNvSpPr>
          <p:nvPr>
            <p:ph type="body" idx="1"/>
          </p:nvPr>
        </p:nvSpPr>
        <p:spPr>
          <a:xfrm>
            <a:off x="320675" y="1318686"/>
            <a:ext cx="8450746" cy="5156255"/>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fr-FR" sz="1800"/>
              <a:t>Le Sommet mondial sur la société de l’information (SMSI) pour « </a:t>
            </a:r>
            <a:r>
              <a:rPr lang="fr-FR" sz="1800" b="1"/>
              <a:t>Construire la société de l’information : un défi mondial pour le nouveau millénaire » </a:t>
            </a:r>
            <a:r>
              <a:rPr lang="fr-FR" sz="1800"/>
              <a:t>a été organisé sous l’égide de l’Organisation des Nations Unies.</a:t>
            </a:r>
          </a:p>
          <a:p>
            <a:pPr marL="91440" lvl="0" indent="0" algn="l" rtl="0">
              <a:spcBef>
                <a:spcPts val="0"/>
              </a:spcBef>
              <a:spcAft>
                <a:spcPts val="0"/>
              </a:spcAft>
              <a:buClr>
                <a:schemeClr val="accent3"/>
              </a:buClr>
              <a:buSzPts val="1530"/>
              <a:buNone/>
            </a:pPr>
            <a:endParaRPr lang="en-US" sz="1800" b="1" dirty="0"/>
          </a:p>
          <a:p>
            <a:pPr marL="91440" lvl="0" indent="0" algn="l" rtl="0">
              <a:spcBef>
                <a:spcPts val="0"/>
              </a:spcBef>
              <a:spcAft>
                <a:spcPts val="0"/>
              </a:spcAft>
              <a:buClr>
                <a:schemeClr val="accent3"/>
              </a:buClr>
              <a:buSzPts val="1530"/>
              <a:buNone/>
            </a:pPr>
            <a:r>
              <a:rPr lang="fr-FR" sz="1800"/>
              <a:t>Lors de la </a:t>
            </a:r>
            <a:r>
              <a:rPr lang="fr-FR" sz="1800">
                <a:hlinkClick r:id="rId3"/>
              </a:rPr>
              <a:t>réunion du SMSI à Genève en 2003</a:t>
            </a:r>
            <a:r>
              <a:rPr lang="fr-FR" sz="1800"/>
              <a:t>, la communauté mondiale a adopté les principes suivants :</a:t>
            </a:r>
          </a:p>
          <a:p>
            <a:pPr marL="274320" lvl="0" indent="-182880" algn="l" rtl="0">
              <a:spcBef>
                <a:spcPts val="0"/>
              </a:spcBef>
              <a:spcAft>
                <a:spcPts val="0"/>
              </a:spcAft>
              <a:buClr>
                <a:schemeClr val="accent3"/>
              </a:buClr>
              <a:buSzPts val="1530"/>
              <a:buFont typeface="Merriweather Sans"/>
              <a:buChar char="*"/>
            </a:pPr>
            <a:endParaRPr lang="en-US" sz="1800" dirty="0"/>
          </a:p>
          <a:p>
            <a:pPr marL="274320" lvl="0" indent="-182880" algn="l" rtl="0">
              <a:spcBef>
                <a:spcPts val="0"/>
              </a:spcBef>
              <a:spcAft>
                <a:spcPts val="0"/>
              </a:spcAft>
              <a:buClr>
                <a:schemeClr val="accent3"/>
              </a:buClr>
              <a:buSzPts val="1530"/>
              <a:buFont typeface="Merriweather Sans"/>
              <a:buChar char="*"/>
            </a:pPr>
            <a:r>
              <a:rPr lang="fr-FR" sz="1800"/>
              <a:t>Nous, représentants des peuples du monde, réunis pour la première phase du Sommet mondial sur la société de l’information, proclamons notre volonté et notre détermination communes : </a:t>
            </a:r>
          </a:p>
          <a:p>
            <a:pPr marL="731520" lvl="1" indent="-182880">
              <a:spcBef>
                <a:spcPts val="0"/>
              </a:spcBef>
            </a:pPr>
            <a:r>
              <a:rPr lang="fr-FR"/>
              <a:t>d’édifier une société de l’information à dimension humaine, inclusive et privilégiant le développement, </a:t>
            </a:r>
          </a:p>
          <a:p>
            <a:pPr marL="731520" lvl="1" indent="-182880">
              <a:spcBef>
                <a:spcPts val="0"/>
              </a:spcBef>
            </a:pPr>
            <a:r>
              <a:rPr lang="fr-FR"/>
              <a:t>dans laquelle chacun a la possibilité de créer, d’obtenir, d’utiliser et de partager l’information et le savoir, </a:t>
            </a:r>
          </a:p>
          <a:p>
            <a:pPr marL="731520" lvl="1" indent="-182880">
              <a:spcBef>
                <a:spcPts val="0"/>
              </a:spcBef>
            </a:pPr>
            <a:r>
              <a:rPr lang="fr-FR"/>
              <a:t>et dans laquelle les individus, les communautés et les peuples peuvent ainsi mettre en œuvre toutes leurs potentialités en favorisant leur développement durable et en améliorant leur qualité de vie.</a:t>
            </a:r>
          </a:p>
          <a:p>
            <a:pPr marL="274320" lvl="0" indent="-182880">
              <a:spcBef>
                <a:spcPts val="0"/>
              </a:spcBef>
              <a:buSzPts val="1530"/>
              <a:buFont typeface="Merriweather Sans"/>
              <a:buChar char="*"/>
            </a:pPr>
            <a:endParaRPr lang="en-US" sz="1800" dirty="0"/>
          </a:p>
          <a:p>
            <a:pPr marL="91440" lvl="0" indent="0" algn="l" rtl="0">
              <a:spcBef>
                <a:spcPts val="1200"/>
              </a:spcBef>
              <a:spcAft>
                <a:spcPts val="0"/>
              </a:spcAft>
              <a:buSzPts val="1700"/>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Qu’est-ce que l’acceptation universelle (UA) ?</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fr-FR" sz="1800"/>
              <a:t>Bien que le DNS ait évolué, les vérifications utilisées par de nombreux logiciels pour valider les noms de domaine et adresses électroniques restent obsolètes.</a:t>
            </a:r>
          </a:p>
          <a:p>
            <a:pPr marL="274320" lvl="0" indent="-85725" algn="l" rtl="0">
              <a:spcBef>
                <a:spcPts val="360"/>
              </a:spcBef>
              <a:spcAft>
                <a:spcPts val="0"/>
              </a:spcAft>
              <a:buClr>
                <a:schemeClr val="accent3"/>
              </a:buClr>
              <a:buSzPts val="1530"/>
              <a:buFont typeface="Merriweather Sans"/>
              <a:buNone/>
            </a:pPr>
            <a:endParaRPr lang="en-US" sz="1800" dirty="0"/>
          </a:p>
          <a:p>
            <a:pPr marL="274320" lvl="0" indent="-182880" algn="l" rtl="0">
              <a:spcBef>
                <a:spcPts val="360"/>
              </a:spcBef>
              <a:spcAft>
                <a:spcPts val="0"/>
              </a:spcAft>
              <a:buClr>
                <a:schemeClr val="accent3"/>
              </a:buClr>
              <a:buSzPts val="1530"/>
              <a:buFont typeface="Merriweather Sans"/>
              <a:buChar char="*"/>
            </a:pPr>
            <a:r>
              <a:rPr lang="fr-FR" sz="1800"/>
              <a:t>Par ailleurs, tous les portails en ligne ne sont pas préparés pour la création de comptes utilisateurs avec des adresses électroniques de ce type, ce qui laisse de nombreuses personnes incapables de naviguer sur Internet en utilisant la langue et l’identité en ligne de leur choix.</a:t>
            </a:r>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l" rtl="0">
              <a:spcBef>
                <a:spcPts val="360"/>
              </a:spcBef>
              <a:spcAft>
                <a:spcPts val="0"/>
              </a:spcAft>
              <a:buClr>
                <a:schemeClr val="accent3"/>
              </a:buClr>
              <a:buSzPts val="1530"/>
              <a:buFont typeface="Merriweather Sans"/>
              <a:buChar char="*"/>
            </a:pPr>
            <a:r>
              <a:rPr lang="fr-FR" sz="1800"/>
              <a:t>Considérée comme une bonne pratique de la conformité technique, l’UA résout ces problèmes en permettant que tous les noms de domaine et adresses électroniques valides, indépendamment du script, de la langue ou de la longueur en caractères, puissent être utilisés de manière égale dans toutes les applications, tous les dispositifs et tous les systèmes Internet.</a:t>
            </a:r>
          </a:p>
        </p:txBody>
      </p:sp>
    </p:spTree>
    <p:extLst>
      <p:ext uri="{BB962C8B-B14F-4D97-AF65-F5344CB8AC3E}">
        <p14:creationId xmlns:p14="http://schemas.microsoft.com/office/powerpoint/2010/main" val="3694180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1"/>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fr-F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Objectif et effet de l’UA</a:t>
            </a:r>
          </a:p>
        </p:txBody>
      </p:sp>
      <p:sp>
        <p:nvSpPr>
          <p:cNvPr id="308" name="Google Shape;308;p21"/>
          <p:cNvSpPr txBox="1"/>
          <p:nvPr/>
        </p:nvSpPr>
        <p:spPr>
          <a:xfrm>
            <a:off x="609600" y="1470212"/>
            <a:ext cx="7907338" cy="4571813"/>
          </a:xfrm>
          <a:prstGeom prst="rect">
            <a:avLst/>
          </a:prstGeom>
          <a:noFill/>
          <a:ln>
            <a:noFill/>
          </a:ln>
        </p:spPr>
        <p:txBody>
          <a:bodyPr spcFirstLastPara="1" wrap="square" lIns="91425" tIns="45700" rIns="91425" bIns="45700" anchor="t" anchorCtr="0">
            <a:normAutofit/>
          </a:bodyPr>
          <a:lstStyle/>
          <a:p>
            <a:pPr marL="0" marR="0" lvl="0" indent="0" algn="ctr" rtl="0">
              <a:spcBef>
                <a:spcPts val="360"/>
              </a:spcBef>
              <a:spcAft>
                <a:spcPts val="0"/>
              </a:spcAft>
              <a:buClr>
                <a:schemeClr val="dk1"/>
              </a:buClr>
              <a:buSzPts val="1800"/>
              <a:buFont typeface="Arial"/>
              <a:buNone/>
            </a:pPr>
            <a:endParaRPr sz="1800" b="1" dirty="0">
              <a:solidFill>
                <a:schemeClr val="dk1"/>
              </a:solidFill>
              <a:latin typeface="Open Sans"/>
              <a:ea typeface="Open Sans"/>
              <a:cs typeface="Open Sans"/>
              <a:sym typeface="Open Sans"/>
            </a:endParaRPr>
          </a:p>
          <a:p>
            <a:pPr marL="0" marR="0" lvl="0" indent="0" algn="ctr" rtl="0">
              <a:spcBef>
                <a:spcPts val="360"/>
              </a:spcBef>
              <a:spcAft>
                <a:spcPts val="0"/>
              </a:spcAft>
              <a:buClr>
                <a:schemeClr val="dk1"/>
              </a:buClr>
              <a:buSzPts val="1800"/>
              <a:buFont typeface="Arial"/>
              <a:buNone/>
            </a:pPr>
            <a:r>
              <a:rPr lang="fr-FR" sz="1800" b="1">
                <a:latin typeface="Open Sans Light"/>
                <a:ea typeface="Open Sans Light"/>
                <a:cs typeface="Open Sans Light"/>
                <a:sym typeface="Open Sans"/>
              </a:rPr>
              <a:t>Objectif</a:t>
            </a:r>
          </a:p>
          <a:p>
            <a:pPr marL="0" marR="0" lvl="0" indent="0" algn="ctr" rtl="0">
              <a:spcBef>
                <a:spcPts val="360"/>
              </a:spcBef>
              <a:spcAft>
                <a:spcPts val="0"/>
              </a:spcAft>
              <a:buClr>
                <a:schemeClr val="dk1"/>
              </a:buClr>
              <a:buSzPts val="1800"/>
              <a:buFont typeface="Arial"/>
              <a:buNone/>
            </a:pPr>
            <a:r>
              <a:rPr lang="fr-FR" sz="1800">
                <a:latin typeface="Open Sans Light"/>
                <a:ea typeface="Open Sans Light"/>
                <a:cs typeface="Open Sans Light"/>
                <a:sym typeface="Open Sans"/>
              </a:rPr>
              <a:t>Prise en charge de tous les noms de domaine et adresses de courrier électronique valides par toutes les applications logicielles.</a:t>
            </a:r>
          </a:p>
          <a:p>
            <a:pPr marL="0" marR="0" lvl="0" indent="0" algn="ctr" rtl="0">
              <a:spcBef>
                <a:spcPts val="360"/>
              </a:spcBef>
              <a:spcAft>
                <a:spcPts val="0"/>
              </a:spcAft>
              <a:buClr>
                <a:schemeClr val="dk1"/>
              </a:buClr>
              <a:buSzPts val="1800"/>
              <a:buFont typeface="Arial"/>
              <a:buNone/>
            </a:pPr>
            <a:endParaRPr sz="1800" dirty="0">
              <a:latin typeface="Open Sans Light"/>
              <a:ea typeface="Open Sans Light"/>
              <a:cs typeface="Open Sans Light"/>
              <a:sym typeface="Open Sans"/>
            </a:endParaRPr>
          </a:p>
          <a:p>
            <a:pPr marL="0" marR="0" lvl="0" indent="0" algn="ctr" rtl="0">
              <a:spcBef>
                <a:spcPts val="360"/>
              </a:spcBef>
              <a:spcAft>
                <a:spcPts val="0"/>
              </a:spcAft>
              <a:buClr>
                <a:schemeClr val="dk1"/>
              </a:buClr>
              <a:buSzPts val="1800"/>
              <a:buFont typeface="Arial"/>
              <a:buNone/>
            </a:pPr>
            <a:endParaRPr sz="1800" dirty="0">
              <a:latin typeface="Open Sans Light"/>
              <a:ea typeface="Open Sans Light"/>
              <a:cs typeface="Open Sans Light"/>
              <a:sym typeface="Open Sans"/>
            </a:endParaRPr>
          </a:p>
          <a:p>
            <a:pPr marL="0" marR="0" lvl="0" indent="0" algn="ctr" rtl="0">
              <a:spcBef>
                <a:spcPts val="360"/>
              </a:spcBef>
              <a:spcAft>
                <a:spcPts val="0"/>
              </a:spcAft>
              <a:buClr>
                <a:schemeClr val="dk1"/>
              </a:buClr>
              <a:buSzPts val="1800"/>
              <a:buFont typeface="Arial"/>
              <a:buNone/>
            </a:pPr>
            <a:r>
              <a:rPr lang="fr-FR" sz="1800" b="1">
                <a:latin typeface="Open Sans Light"/>
                <a:ea typeface="Open Sans Light"/>
                <a:cs typeface="Open Sans Light"/>
                <a:sym typeface="Open Sans"/>
              </a:rPr>
              <a:t>Effet</a:t>
            </a:r>
          </a:p>
          <a:p>
            <a:pPr marL="0" marR="0" lvl="0" indent="0" algn="ctr" rtl="0">
              <a:spcBef>
                <a:spcPts val="360"/>
              </a:spcBef>
              <a:spcAft>
                <a:spcPts val="0"/>
              </a:spcAft>
              <a:buClr>
                <a:schemeClr val="dk1"/>
              </a:buClr>
              <a:buSzPts val="1800"/>
              <a:buFont typeface="Arial"/>
              <a:buNone/>
            </a:pPr>
            <a:r>
              <a:rPr lang="fr-FR" sz="1800">
                <a:latin typeface="Open Sans Light"/>
                <a:ea typeface="Open Sans Light"/>
                <a:cs typeface="Open Sans Light"/>
                <a:sym typeface="Open Sans"/>
              </a:rPr>
              <a:t>Promouvoir le choix des consommateurs, améliorer la concurrence et fournir un accès plus large aux utilisateurs finaux.</a:t>
            </a:r>
          </a:p>
          <a:p>
            <a:pPr marL="342900" marR="0" lvl="0" indent="-228600" algn="l" rtl="0">
              <a:spcBef>
                <a:spcPts val="360"/>
              </a:spcBef>
              <a:spcAft>
                <a:spcPts val="0"/>
              </a:spcAft>
              <a:buClr>
                <a:schemeClr val="dk1"/>
              </a:buClr>
              <a:buSzPts val="1800"/>
              <a:buFont typeface="Arial"/>
              <a:buNone/>
            </a:pPr>
            <a:endParaRPr sz="1800" dirty="0">
              <a:solidFill>
                <a:schemeClr val="dk1"/>
              </a:solidFill>
              <a:latin typeface="Open Sans"/>
              <a:ea typeface="Open Sans"/>
              <a:cs typeface="Open Sans"/>
              <a:sym typeface="Open Sans"/>
            </a:endParaRPr>
          </a:p>
          <a:p>
            <a:pPr marL="342900" marR="0" lvl="0" indent="-228600" algn="l" rtl="0">
              <a:spcBef>
                <a:spcPts val="360"/>
              </a:spcBef>
              <a:spcAft>
                <a:spcPts val="0"/>
              </a:spcAft>
              <a:buClr>
                <a:schemeClr val="dk1"/>
              </a:buClr>
              <a:buSzPts val="1800"/>
              <a:buFont typeface="Arial"/>
              <a:buNone/>
            </a:pPr>
            <a:endParaRPr sz="1800" dirty="0">
              <a:solidFill>
                <a:schemeClr val="dk1"/>
              </a:solidFill>
              <a:latin typeface="Open Sans"/>
              <a:ea typeface="Open Sans"/>
              <a:cs typeface="Open Sans"/>
              <a:sym typeface="Open Sans"/>
            </a:endParaRPr>
          </a:p>
          <a:p>
            <a:pPr marL="342900" marR="0" lvl="0" indent="-139700" algn="l" rtl="0">
              <a:spcBef>
                <a:spcPts val="640"/>
              </a:spcBef>
              <a:spcAft>
                <a:spcPts val="0"/>
              </a:spcAft>
              <a:buClr>
                <a:schemeClr val="dk1"/>
              </a:buClr>
              <a:buSzPts val="3200"/>
              <a:buFont typeface="Arial"/>
              <a:buNone/>
            </a:pPr>
            <a:endParaRPr sz="32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Exemples de catégories affectées par l’UA</a:t>
            </a:r>
          </a:p>
        </p:txBody>
      </p:sp>
      <p:sp>
        <p:nvSpPr>
          <p:cNvPr id="273" name="Google Shape;273;p16"/>
          <p:cNvSpPr txBox="1">
            <a:spLocks noGrp="1"/>
          </p:cNvSpPr>
          <p:nvPr>
            <p:ph type="body" idx="1"/>
          </p:nvPr>
        </p:nvSpPr>
        <p:spPr>
          <a:xfrm>
            <a:off x="320675" y="1318686"/>
            <a:ext cx="8450746" cy="4927131"/>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fr-FR" sz="1800"/>
              <a:t>Les noms de domaine </a:t>
            </a:r>
            <a:r>
              <a:rPr lang="fr-FR"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qui</a:t>
            </a:r>
            <a:r>
              <a:rPr lang="fr-FR" sz="1800"/>
              <a:t> risquent de ne pas fonctionner dans les applications :</a:t>
            </a:r>
          </a:p>
          <a:p>
            <a:pPr marL="548640" lvl="1" indent="-182880" algn="l" rtl="0">
              <a:spcBef>
                <a:spcPts val="360"/>
              </a:spcBef>
              <a:spcAft>
                <a:spcPts val="0"/>
              </a:spcAft>
              <a:buSzPts val="1530"/>
              <a:buChar char="*"/>
            </a:pPr>
            <a:r>
              <a:rPr lang="fr-FR" sz="1800"/>
              <a:t>ASCII : 	example.</a:t>
            </a:r>
            <a:r>
              <a:rPr lang="fr-FR" sz="1800">
                <a:solidFill>
                  <a:srgbClr val="FF0000"/>
                </a:solidFill>
              </a:rPr>
              <a:t>sky</a:t>
            </a:r>
          </a:p>
          <a:p>
            <a:pPr marL="548640" lvl="1" indent="-182880" algn="l" rtl="0">
              <a:spcBef>
                <a:spcPts val="360"/>
              </a:spcBef>
              <a:spcAft>
                <a:spcPts val="0"/>
              </a:spcAft>
              <a:buSzPts val="1530"/>
              <a:buChar char="*"/>
            </a:pPr>
            <a:r>
              <a:rPr lang="fr-FR" sz="1800"/>
              <a:t>ASCII :</a:t>
            </a:r>
            <a:r>
              <a:rPr lang="fr-FR"/>
              <a:t> </a:t>
            </a:r>
            <a:r>
              <a:rPr lang="fr-FR" sz="1800"/>
              <a:t>exemple.</a:t>
            </a:r>
            <a:r>
              <a:rPr lang="fr-FR" sz="1800">
                <a:solidFill>
                  <a:srgbClr val="FF0000"/>
                </a:solidFill>
              </a:rPr>
              <a:t>engineering</a:t>
            </a:r>
          </a:p>
          <a:p>
            <a:pPr marL="548640" lvl="1" indent="-182880" algn="l" rtl="0">
              <a:spcBef>
                <a:spcPts val="480"/>
              </a:spcBef>
              <a:spcAft>
                <a:spcPts val="0"/>
              </a:spcAft>
              <a:buSzPts val="1530"/>
              <a:buChar char="*"/>
            </a:pPr>
            <a:r>
              <a:rPr lang="fr-FR" sz="1800">
                <a:solidFill>
                  <a:schemeClr val="dk1"/>
                </a:solidFill>
              </a:rPr>
              <a:t>Unicode :</a:t>
            </a:r>
            <a:r>
              <a:rPr lang="fr-FR" sz="1800">
                <a:solidFill>
                  <a:srgbClr val="FF0000"/>
                </a:solidFill>
              </a:rPr>
              <a:t>	</a:t>
            </a:r>
            <a:r>
              <a:rPr lang="fr-FR" sz="2400">
                <a:solidFill>
                  <a:srgbClr val="FF0000"/>
                </a:solidFill>
              </a:rPr>
              <a:t>คน.ไทย</a:t>
            </a:r>
          </a:p>
          <a:p>
            <a:pPr marL="274320" lvl="0" indent="-182880" algn="l" rtl="0">
              <a:spcBef>
                <a:spcPts val="360"/>
              </a:spcBef>
              <a:spcAft>
                <a:spcPts val="0"/>
              </a:spcAft>
              <a:buClr>
                <a:schemeClr val="accent3"/>
              </a:buClr>
              <a:buSzPts val="1530"/>
              <a:buFont typeface="Merriweather Sans"/>
              <a:buChar char="*"/>
            </a:pPr>
            <a:r>
              <a:rPr lang="fr-FR" sz="1800"/>
              <a:t>Les adresses électroniques internationalisées (EAI) </a:t>
            </a:r>
            <a:r>
              <a:rPr lang="fr-FR"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qui</a:t>
            </a:r>
            <a:r>
              <a:rPr lang="fr-FR" sz="1800"/>
              <a:t> risquent de ne pas fonctionner dans les applications : </a:t>
            </a:r>
          </a:p>
          <a:p>
            <a:pPr marL="548640" lvl="1" indent="-182880" algn="l" rtl="0">
              <a:spcBef>
                <a:spcPts val="360"/>
              </a:spcBef>
              <a:spcAft>
                <a:spcPts val="0"/>
              </a:spcAft>
              <a:buSzPts val="1530"/>
              <a:buChar char="*"/>
            </a:pPr>
            <a:r>
              <a:rPr lang="fr-FR" sz="1800"/>
              <a:t>Unicode :	marc@</a:t>
            </a:r>
            <a:r>
              <a:rPr lang="fr-FR" sz="1800">
                <a:solidFill>
                  <a:srgbClr val="FF0000"/>
                </a:solidFill>
              </a:rPr>
              <a:t>société</a:t>
            </a:r>
            <a:r>
              <a:rPr lang="fr-FR" sz="1800"/>
              <a:t>.org</a:t>
            </a:r>
          </a:p>
          <a:p>
            <a:pPr marL="548640" lvl="1" indent="-182880" algn="l" rtl="0">
              <a:spcBef>
                <a:spcPts val="360"/>
              </a:spcBef>
              <a:spcAft>
                <a:spcPts val="0"/>
              </a:spcAft>
              <a:buSzPts val="1530"/>
              <a:buChar char="*"/>
            </a:pPr>
            <a:r>
              <a:rPr lang="fr-FR" sz="1800"/>
              <a:t>Unicode :	</a:t>
            </a:r>
            <a:r>
              <a:rPr lang="fr-FR" sz="1800">
                <a:solidFill>
                  <a:srgbClr val="FF0000"/>
                </a:solidFill>
              </a:rPr>
              <a:t>测试</a:t>
            </a:r>
            <a:r>
              <a:rPr lang="fr-FR" sz="1800"/>
              <a:t>@example.com</a:t>
            </a:r>
          </a:p>
          <a:p>
            <a:pPr marL="548640" lvl="1" indent="-182880" algn="l" rtl="0">
              <a:spcBef>
                <a:spcPts val="360"/>
              </a:spcBef>
              <a:spcAft>
                <a:spcPts val="0"/>
              </a:spcAft>
              <a:buSzPts val="1530"/>
              <a:buChar char="*"/>
            </a:pPr>
            <a:r>
              <a:rPr lang="fr-FR" sz="1800"/>
              <a:t>Unicode :	</a:t>
            </a:r>
            <a:r>
              <a:rPr lang="fr-FR" sz="1800">
                <a:solidFill>
                  <a:srgbClr val="FF0000"/>
                </a:solidFill>
              </a:rPr>
              <a:t>ईमेल@उदाहरण.भारत</a:t>
            </a:r>
          </a:p>
          <a:p>
            <a:pPr marL="548640" lvl="1" indent="-182880" algn="l" rtl="0">
              <a:spcBef>
                <a:spcPts val="360"/>
              </a:spcBef>
              <a:spcAft>
                <a:spcPts val="0"/>
              </a:spcAft>
              <a:buSzPts val="1530"/>
              <a:buChar char="*"/>
            </a:pPr>
            <a:r>
              <a:rPr lang="fr-FR" sz="1800"/>
              <a:t>Unicode :	</a:t>
            </a:r>
            <a:r>
              <a:rPr lang="fr-FR" sz="1800">
                <a:solidFill>
                  <a:srgbClr val="FF0000"/>
                </a:solidFill>
              </a:rPr>
              <a:t>ای-میل@ مثال.موقع  </a:t>
            </a:r>
            <a:r>
              <a:rPr lang="fr-FR" sz="1800">
                <a:solidFill>
                  <a:schemeClr val="dk1"/>
                </a:solidFill>
              </a:rPr>
              <a:t>(écrit de droite à gauche)</a:t>
            </a:r>
            <a:r>
              <a:rPr lang="fr-FR" sz="1800"/>
              <a:t>	</a:t>
            </a:r>
            <a:r>
              <a:rPr lang="fr-FR"/>
              <a:t>	</a:t>
            </a:r>
          </a:p>
          <a:p>
            <a:pPr marL="274320" lvl="0" indent="-74930" algn="l" rtl="0">
              <a:spcBef>
                <a:spcPts val="400"/>
              </a:spcBef>
              <a:spcAft>
                <a:spcPts val="0"/>
              </a:spcAft>
              <a:buClr>
                <a:schemeClr val="accent3"/>
              </a:buClr>
              <a:buSzPts val="1700"/>
              <a:buFont typeface="Merriweather Sans"/>
              <a:buNone/>
            </a:pPr>
            <a:endParaRPr dirty="0"/>
          </a:p>
          <a:p>
            <a:pPr marL="0" lvl="0" indent="0" algn="l" rtl="0">
              <a:spcBef>
                <a:spcPts val="400"/>
              </a:spcBef>
              <a:spcAft>
                <a:spcPts val="0"/>
              </a:spcAft>
              <a:buSzPts val="1700"/>
              <a:buNone/>
            </a:pPr>
            <a:r>
              <a:rPr lang="fr-FR" sz="1800"/>
              <a:t>L’</a:t>
            </a:r>
            <a:r>
              <a:rPr lang="fr-FR" sz="1800" b="1"/>
              <a:t>ASCII</a:t>
            </a:r>
            <a:r>
              <a:rPr lang="fr-FR" sz="1800"/>
              <a:t> est basé sur les lettres A-Z, a-z, les chiffres 0 à 9 et le tiret.</a:t>
            </a:r>
          </a:p>
          <a:p>
            <a:pPr marL="0" lvl="0" indent="0" algn="l" rtl="0">
              <a:spcBef>
                <a:spcPts val="400"/>
              </a:spcBef>
              <a:spcAft>
                <a:spcPts val="0"/>
              </a:spcAft>
              <a:buSzPts val="1700"/>
              <a:buNone/>
            </a:pPr>
            <a:r>
              <a:rPr lang="fr-FR" sz="1800"/>
              <a:t>L’</a:t>
            </a:r>
            <a:r>
              <a:rPr lang="fr-FR" sz="1800" b="1"/>
              <a:t>Unicode</a:t>
            </a:r>
            <a:r>
              <a:rPr lang="fr-FR" sz="1800"/>
              <a:t> prend en charge les caractères </a:t>
            </a:r>
            <a:r>
              <a:rPr lang="fr-FR"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de toutes les langues et de tous les scripts </a:t>
            </a:r>
            <a:r>
              <a:rPr lang="fr-FR" sz="1800"/>
              <a:t>du monde.</a:t>
            </a:r>
          </a:p>
          <a:p>
            <a:pPr marL="1097280" lvl="3" indent="-107315" algn="l" rtl="0">
              <a:spcBef>
                <a:spcPts val="280"/>
              </a:spcBef>
              <a:spcAft>
                <a:spcPts val="0"/>
              </a:spcAft>
              <a:buSzPts val="1190"/>
              <a:buNone/>
            </a:pPr>
            <a:endParaRPr dirty="0"/>
          </a:p>
        </p:txBody>
      </p:sp>
    </p:spTree>
    <p:extLst>
      <p:ext uri="{BB962C8B-B14F-4D97-AF65-F5344CB8AC3E}">
        <p14:creationId xmlns:p14="http://schemas.microsoft.com/office/powerpoint/2010/main" val="3616186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1f5ee761316_0_0"/>
          <p:cNvSpPr txBox="1">
            <a:spLocks noGrp="1"/>
          </p:cNvSpPr>
          <p:nvPr>
            <p:ph type="title"/>
          </p:nvPr>
        </p:nvSpPr>
        <p:spPr>
          <a:xfrm>
            <a:off x="320041" y="275167"/>
            <a:ext cx="845130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fr-FR"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Pourquoi l’UA est-elle importante ?</a:t>
            </a:r>
          </a:p>
        </p:txBody>
      </p:sp>
      <p:sp>
        <p:nvSpPr>
          <p:cNvPr id="2" name="Google Shape;320;p22">
            <a:extLst>
              <a:ext uri="{FF2B5EF4-FFF2-40B4-BE49-F238E27FC236}">
                <a16:creationId xmlns:a16="http://schemas.microsoft.com/office/drawing/2014/main" id="{330EC758-148C-D71B-28F0-01F6E4A4CF00}"/>
              </a:ext>
            </a:extLst>
          </p:cNvPr>
          <p:cNvSpPr txBox="1">
            <a:spLocks/>
          </p:cNvSpPr>
          <p:nvPr/>
        </p:nvSpPr>
        <p:spPr>
          <a:xfrm>
            <a:off x="320675" y="1318686"/>
            <a:ext cx="8450746" cy="52641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91440">
              <a:buClr>
                <a:schemeClr val="accent3"/>
              </a:buClr>
              <a:buSzPts val="1530"/>
            </a:pPr>
            <a:r>
              <a:rPr lang="fr-FR" sz="180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rPr>
              <a:t>Grâce à l’UA, tous les internautes peuvent naviguer et communiquer sur Internet à l’aide de noms de domaine et d’adresses de courrier électronique de leur choix qui répondent au mieux à leurs intérêts, à leur activité, à leur culture, à leur langue et à leur script.</a:t>
            </a:r>
          </a:p>
          <a:p>
            <a:pPr marL="91440">
              <a:buClr>
                <a:schemeClr val="accent3"/>
              </a:buClr>
              <a:buSzPts val="1530"/>
            </a:pPr>
            <a:endParaRPr lang="en-US" sz="1800" dirty="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endParaRPr>
          </a:p>
          <a:p>
            <a:pPr marL="91440">
              <a:buClr>
                <a:schemeClr val="accent3"/>
              </a:buClr>
              <a:buSzPts val="1530"/>
            </a:pPr>
            <a:r>
              <a:rPr lang="fr-FR" sz="180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rPr>
              <a:t>L’UA peut contribuer également à :</a:t>
            </a:r>
          </a:p>
          <a:p>
            <a:pPr marL="91440">
              <a:buClr>
                <a:schemeClr val="accent3"/>
              </a:buClr>
              <a:buSzPts val="1530"/>
            </a:pPr>
            <a:endParaRPr lang="en-US" sz="1800" dirty="0">
              <a:latin typeface="Open Sans Light" panose="020B0306030504020204" pitchFamily="34" charset="0"/>
              <a:ea typeface="Open Sans Light" panose="020B0306030504020204" pitchFamily="34" charset="0"/>
              <a:cs typeface="Open Sans Light" panose="020B0306030504020204" pitchFamily="34" charset="0"/>
            </a:endParaRPr>
          </a:p>
          <a:p>
            <a:pPr marL="274320" indent="-182880">
              <a:buClr>
                <a:schemeClr val="accent3"/>
              </a:buClr>
              <a:buSzPts val="1530"/>
              <a:buFont typeface="Merriweather Sans"/>
              <a:buChar char="*"/>
            </a:pPr>
            <a:r>
              <a:rPr lang="fr-FR" sz="1800">
                <a:latin typeface="Open Sans Light" panose="020B0306030504020204" pitchFamily="34" charset="0"/>
                <a:ea typeface="Open Sans Light" panose="020B0306030504020204" pitchFamily="34" charset="0"/>
                <a:cs typeface="Open Sans Light" panose="020B0306030504020204" pitchFamily="34" charset="0"/>
              </a:rPr>
              <a:t>promouvoir un Internet diversifié et multilingue ;</a:t>
            </a:r>
          </a:p>
          <a:p>
            <a:pPr marL="274320" indent="-182880">
              <a:spcBef>
                <a:spcPts val="360"/>
              </a:spcBef>
              <a:buClr>
                <a:schemeClr val="accent3"/>
              </a:buClr>
              <a:buSzPts val="1530"/>
              <a:buFont typeface="Merriweather Sans"/>
              <a:buChar char="*"/>
            </a:pPr>
            <a:r>
              <a:rPr lang="fr-FR" sz="1800">
                <a:latin typeface="Open Sans Light" panose="020B0306030504020204" pitchFamily="34" charset="0"/>
                <a:ea typeface="Open Sans Light" panose="020B0306030504020204" pitchFamily="34" charset="0"/>
                <a:cs typeface="Open Sans Light" panose="020B0306030504020204" pitchFamily="34" charset="0"/>
              </a:rPr>
              <a:t>renforcer la concurrence, l’innovation et le choix des consommateurs ;</a:t>
            </a:r>
          </a:p>
          <a:p>
            <a:pPr marL="274320" indent="-182880">
              <a:spcBef>
                <a:spcPts val="360"/>
              </a:spcBef>
              <a:buClr>
                <a:schemeClr val="accent3"/>
              </a:buClr>
              <a:buSzPts val="1530"/>
              <a:buFont typeface="Merriweather Sans"/>
              <a:buChar char="*"/>
            </a:pPr>
            <a:r>
              <a:rPr lang="fr-FR" sz="1800">
                <a:latin typeface="Open Sans Light" panose="020B0306030504020204" pitchFamily="34" charset="0"/>
                <a:ea typeface="Open Sans Light" panose="020B0306030504020204" pitchFamily="34" charset="0"/>
                <a:cs typeface="Open Sans Light" panose="020B0306030504020204" pitchFamily="34" charset="0"/>
              </a:rPr>
              <a:t>ouvrir des débouchés commerciaux ;</a:t>
            </a:r>
          </a:p>
          <a:p>
            <a:pPr marL="274320" indent="-182880">
              <a:spcBef>
                <a:spcPts val="360"/>
              </a:spcBef>
              <a:buClr>
                <a:schemeClr val="accent3"/>
              </a:buClr>
              <a:buSzPts val="1530"/>
              <a:buFont typeface="Merriweather Sans"/>
              <a:buChar char="*"/>
            </a:pPr>
            <a:r>
              <a:rPr lang="fr-FR" sz="1800">
                <a:latin typeface="Open Sans Light" panose="020B0306030504020204" pitchFamily="34" charset="0"/>
                <a:ea typeface="Open Sans Light" panose="020B0306030504020204" pitchFamily="34" charset="0"/>
                <a:cs typeface="Open Sans Light" panose="020B0306030504020204" pitchFamily="34" charset="0"/>
              </a:rPr>
              <a:t>procurer des avantages professionnels aux développeurs et aux administrateurs de systèmes ;</a:t>
            </a:r>
          </a:p>
          <a:p>
            <a:pPr marL="274320" indent="-182880">
              <a:spcBef>
                <a:spcPts val="360"/>
              </a:spcBef>
              <a:buClr>
                <a:schemeClr val="accent3"/>
              </a:buClr>
              <a:buSzPts val="1530"/>
              <a:buFont typeface="Merriweather Sans"/>
              <a:buChar char="*"/>
            </a:pPr>
            <a:r>
              <a:rPr lang="fr-FR" sz="1800">
                <a:latin typeface="Open Sans Light" panose="020B0306030504020204" pitchFamily="34" charset="0"/>
                <a:ea typeface="Open Sans Light" panose="020B0306030504020204" pitchFamily="34" charset="0"/>
                <a:cs typeface="Open Sans Light" panose="020B0306030504020204" pitchFamily="34" charset="0"/>
              </a:rPr>
              <a:t>faciliter la communication des gouvernements et décideurs avec leurs citoyens.</a:t>
            </a:r>
          </a:p>
          <a:p>
            <a:pPr marL="274320" indent="-182880">
              <a:spcBef>
                <a:spcPts val="360"/>
              </a:spcBef>
              <a:buClr>
                <a:schemeClr val="accent3"/>
              </a:buClr>
              <a:buSzPts val="1530"/>
              <a:buFont typeface="Merriweather Sans"/>
              <a:buChar char="*"/>
            </a:pPr>
            <a:endParaRPr lang="en-US" sz="18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3"/>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Rendre les applications prêtes pour l’UA</a:t>
            </a:r>
          </a:p>
        </p:txBody>
      </p:sp>
      <p:sp>
        <p:nvSpPr>
          <p:cNvPr id="326" name="Google Shape;326;p23"/>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fr-FR" sz="1800"/>
              <a:t>Prendre en charge tous les noms de domaine et toutes les adresses de courrier électronique :</a:t>
            </a:r>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l" rtl="0">
              <a:spcBef>
                <a:spcPts val="360"/>
              </a:spcBef>
              <a:spcAft>
                <a:spcPts val="0"/>
              </a:spcAft>
              <a:buClr>
                <a:schemeClr val="accent3"/>
              </a:buClr>
              <a:buSzPts val="1530"/>
              <a:buFont typeface="Merriweather Sans"/>
              <a:buChar char="*"/>
            </a:pPr>
            <a:r>
              <a:rPr lang="fr-FR" sz="1800"/>
              <a:t>Accepter : l’utilisateur peut saisir des caractères de son script local dans un champ de texte.</a:t>
            </a:r>
          </a:p>
          <a:p>
            <a:pPr marL="274320" lvl="0" indent="-182880" algn="l" rtl="0">
              <a:spcBef>
                <a:spcPts val="360"/>
              </a:spcBef>
              <a:spcAft>
                <a:spcPts val="0"/>
              </a:spcAft>
              <a:buClr>
                <a:schemeClr val="accent3"/>
              </a:buClr>
              <a:buSzPts val="1530"/>
              <a:buFont typeface="Merriweather Sans"/>
              <a:buChar char="*"/>
            </a:pPr>
            <a:r>
              <a:rPr lang="fr-FR" sz="1800"/>
              <a:t>Valider : le logiciel accepte les caractères et les reconnaît comme valides.</a:t>
            </a:r>
          </a:p>
          <a:p>
            <a:pPr marL="274320" lvl="0" indent="-182880" algn="l" rtl="0">
              <a:spcBef>
                <a:spcPts val="360"/>
              </a:spcBef>
              <a:spcAft>
                <a:spcPts val="0"/>
              </a:spcAft>
              <a:buClr>
                <a:schemeClr val="accent3"/>
              </a:buClr>
              <a:buSzPts val="1530"/>
              <a:buFont typeface="Merriweather Sans"/>
              <a:buChar char="*"/>
            </a:pPr>
            <a:r>
              <a:rPr lang="fr-FR" sz="1800"/>
              <a:t>Traiter : le système effectue des opérations avec les caractères.</a:t>
            </a:r>
          </a:p>
          <a:p>
            <a:pPr marL="274320" lvl="0" indent="-182880" algn="l" rtl="0">
              <a:spcBef>
                <a:spcPts val="360"/>
              </a:spcBef>
              <a:spcAft>
                <a:spcPts val="0"/>
              </a:spcAft>
              <a:buClr>
                <a:schemeClr val="accent3"/>
              </a:buClr>
              <a:buSzPts val="1530"/>
              <a:buFont typeface="Merriweather Sans"/>
              <a:buChar char="*"/>
            </a:pPr>
            <a:r>
              <a:rPr lang="fr-FR" sz="1800"/>
              <a:t>Stocker : la base de données peut stocker le texte sans l’altérer ou le corrompre.</a:t>
            </a:r>
          </a:p>
          <a:p>
            <a:pPr marL="274320" lvl="0" indent="-182880" algn="l" rtl="0">
              <a:spcBef>
                <a:spcPts val="360"/>
              </a:spcBef>
              <a:spcAft>
                <a:spcPts val="0"/>
              </a:spcAft>
              <a:buClr>
                <a:schemeClr val="accent3"/>
              </a:buClr>
              <a:buSzPts val="1530"/>
              <a:buFont typeface="Merriweather Sans"/>
              <a:buChar char="*"/>
            </a:pPr>
            <a:r>
              <a:rPr lang="fr-FR" sz="1800"/>
              <a:t>Afficher : lorsque les informations sont extraites de la base de données, elles sont affichées correctement.</a:t>
            </a:r>
          </a:p>
          <a:p>
            <a:pPr marL="274320" lvl="0" indent="-85725" algn="l" rtl="0">
              <a:spcBef>
                <a:spcPts val="360"/>
              </a:spcBef>
              <a:spcAft>
                <a:spcPts val="0"/>
              </a:spcAft>
              <a:buClr>
                <a:schemeClr val="accent3"/>
              </a:buClr>
              <a:buSzPts val="1530"/>
              <a:buFont typeface="Merriweather Sans"/>
              <a:buNone/>
            </a:pPr>
            <a:endParaRPr sz="1800" dirty="0">
              <a:solidFill>
                <a:srgbClr val="FF0000"/>
              </a:solidFill>
            </a:endParaRPr>
          </a:p>
          <a:p>
            <a:pPr marL="1097280" lvl="3" indent="-107315" algn="l" rtl="0">
              <a:spcBef>
                <a:spcPts val="280"/>
              </a:spcBef>
              <a:spcAft>
                <a:spcPts val="0"/>
              </a:spcAft>
              <a:buSzPts val="1190"/>
              <a:buNone/>
            </a:pPr>
            <a:endParaRPr dirty="0"/>
          </a:p>
        </p:txBody>
      </p:sp>
      <p:grpSp>
        <p:nvGrpSpPr>
          <p:cNvPr id="327" name="Google Shape;327;p23"/>
          <p:cNvGrpSpPr/>
          <p:nvPr/>
        </p:nvGrpSpPr>
        <p:grpSpPr>
          <a:xfrm>
            <a:off x="492252" y="2025923"/>
            <a:ext cx="8159496" cy="1018672"/>
            <a:chOff x="1927228" y="5269981"/>
            <a:chExt cx="7921353" cy="976513"/>
          </a:xfrm>
        </p:grpSpPr>
        <p:grpSp>
          <p:nvGrpSpPr>
            <p:cNvPr id="328" name="Google Shape;328;p23"/>
            <p:cNvGrpSpPr/>
            <p:nvPr/>
          </p:nvGrpSpPr>
          <p:grpSpPr>
            <a:xfrm>
              <a:off x="1927228" y="5273672"/>
              <a:ext cx="1302251" cy="972822"/>
              <a:chOff x="820555" y="1643185"/>
              <a:chExt cx="2011680" cy="1644160"/>
            </a:xfrm>
          </p:grpSpPr>
          <p:sp>
            <p:nvSpPr>
              <p:cNvPr id="329" name="Google Shape;329;p23"/>
              <p:cNvSpPr/>
              <p:nvPr/>
            </p:nvSpPr>
            <p:spPr>
              <a:xfrm>
                <a:off x="820555" y="2835439"/>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fr-FR" sz="2000" b="0" i="0" u="none" strike="noStrike" cap="none">
                    <a:solidFill>
                      <a:srgbClr val="000000"/>
                    </a:solidFill>
                    <a:latin typeface="Source Sans Pro Light"/>
                    <a:ea typeface="Source Sans Pro Light"/>
                    <a:cs typeface="Source Sans Pro Light"/>
                    <a:sym typeface="Source Sans Pro Light"/>
                  </a:rPr>
                  <a:t>Accepter</a:t>
                </a:r>
              </a:p>
            </p:txBody>
          </p:sp>
          <p:sp>
            <p:nvSpPr>
              <p:cNvPr id="330" name="Google Shape;330;p23"/>
              <p:cNvSpPr/>
              <p:nvPr/>
            </p:nvSpPr>
            <p:spPr>
              <a:xfrm>
                <a:off x="820555" y="1643185"/>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pic>
            <p:nvPicPr>
              <p:cNvPr id="331" name="Google Shape;331;p23" descr="ua-capability-icons_wht_Accept.png"/>
              <p:cNvPicPr preferRelativeResize="0"/>
              <p:nvPr/>
            </p:nvPicPr>
            <p:blipFill rotWithShape="1">
              <a:blip r:embed="rId3">
                <a:alphaModFix/>
              </a:blip>
              <a:srcRect/>
              <a:stretch/>
            </p:blipFill>
            <p:spPr>
              <a:xfrm>
                <a:off x="1529630" y="1900022"/>
                <a:ext cx="562359" cy="643725"/>
              </a:xfrm>
              <a:prstGeom prst="rect">
                <a:avLst/>
              </a:prstGeom>
              <a:noFill/>
              <a:ln>
                <a:noFill/>
              </a:ln>
            </p:spPr>
          </p:pic>
        </p:grpSp>
        <p:grpSp>
          <p:nvGrpSpPr>
            <p:cNvPr id="332" name="Google Shape;332;p23"/>
            <p:cNvGrpSpPr/>
            <p:nvPr/>
          </p:nvGrpSpPr>
          <p:grpSpPr>
            <a:xfrm>
              <a:off x="3582203" y="5273672"/>
              <a:ext cx="1314106" cy="967039"/>
              <a:chOff x="3554360" y="1646720"/>
              <a:chExt cx="2029993" cy="1634387"/>
            </a:xfrm>
          </p:grpSpPr>
          <p:sp>
            <p:nvSpPr>
              <p:cNvPr id="333" name="Google Shape;333;p23"/>
              <p:cNvSpPr/>
              <p:nvPr/>
            </p:nvSpPr>
            <p:spPr>
              <a:xfrm>
                <a:off x="3554360" y="1646720"/>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34" name="Google Shape;334;p23"/>
              <p:cNvSpPr/>
              <p:nvPr/>
            </p:nvSpPr>
            <p:spPr>
              <a:xfrm>
                <a:off x="3572673" y="2829201"/>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fr-FR" sz="2000" b="0" i="0" u="none" strike="noStrike" cap="none">
                    <a:solidFill>
                      <a:srgbClr val="000000"/>
                    </a:solidFill>
                    <a:latin typeface="Source Sans Pro Light"/>
                    <a:ea typeface="Source Sans Pro Light"/>
                    <a:cs typeface="Source Sans Pro Light"/>
                    <a:sym typeface="Source Sans Pro Light"/>
                  </a:rPr>
                  <a:t>Valider</a:t>
                </a:r>
              </a:p>
            </p:txBody>
          </p:sp>
          <p:pic>
            <p:nvPicPr>
              <p:cNvPr id="335" name="Google Shape;335;p23" descr="ua-capability-icons_wht_Validate.png"/>
              <p:cNvPicPr preferRelativeResize="0"/>
              <p:nvPr/>
            </p:nvPicPr>
            <p:blipFill rotWithShape="1">
              <a:blip r:embed="rId4">
                <a:alphaModFix/>
              </a:blip>
              <a:srcRect/>
              <a:stretch/>
            </p:blipFill>
            <p:spPr>
              <a:xfrm>
                <a:off x="4170348" y="1895569"/>
                <a:ext cx="779705" cy="643725"/>
              </a:xfrm>
              <a:prstGeom prst="rect">
                <a:avLst/>
              </a:prstGeom>
              <a:noFill/>
              <a:ln>
                <a:noFill/>
              </a:ln>
            </p:spPr>
          </p:pic>
        </p:grpSp>
        <p:grpSp>
          <p:nvGrpSpPr>
            <p:cNvPr id="336" name="Google Shape;336;p23"/>
            <p:cNvGrpSpPr/>
            <p:nvPr/>
          </p:nvGrpSpPr>
          <p:grpSpPr>
            <a:xfrm>
              <a:off x="6892153" y="5269981"/>
              <a:ext cx="1302251" cy="968544"/>
              <a:chOff x="6331693" y="1643185"/>
              <a:chExt cx="2011680" cy="1636930"/>
            </a:xfrm>
          </p:grpSpPr>
          <p:sp>
            <p:nvSpPr>
              <p:cNvPr id="337" name="Google Shape;337;p23"/>
              <p:cNvSpPr/>
              <p:nvPr/>
            </p:nvSpPr>
            <p:spPr>
              <a:xfrm>
                <a:off x="6331693" y="1643185"/>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38" name="Google Shape;338;p23"/>
              <p:cNvSpPr/>
              <p:nvPr/>
            </p:nvSpPr>
            <p:spPr>
              <a:xfrm>
                <a:off x="6331693" y="2828209"/>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fr-FR" sz="2000" b="0" i="0" u="none" strike="noStrike" cap="none">
                    <a:solidFill>
                      <a:srgbClr val="000000"/>
                    </a:solidFill>
                    <a:latin typeface="Source Sans Pro Light"/>
                    <a:ea typeface="Source Sans Pro Light"/>
                    <a:cs typeface="Source Sans Pro Light"/>
                    <a:sym typeface="Source Sans Pro Light"/>
                  </a:rPr>
                  <a:t>Stocker</a:t>
                </a:r>
              </a:p>
            </p:txBody>
          </p:sp>
          <p:pic>
            <p:nvPicPr>
              <p:cNvPr id="339" name="Google Shape;339;p23" descr="ua-capability-icons_wht_Store.png"/>
              <p:cNvPicPr preferRelativeResize="0"/>
              <p:nvPr/>
            </p:nvPicPr>
            <p:blipFill rotWithShape="1">
              <a:blip r:embed="rId5">
                <a:alphaModFix/>
              </a:blip>
              <a:srcRect/>
              <a:stretch/>
            </p:blipFill>
            <p:spPr>
              <a:xfrm>
                <a:off x="6999490" y="1900022"/>
                <a:ext cx="647296" cy="647296"/>
              </a:xfrm>
              <a:prstGeom prst="rect">
                <a:avLst/>
              </a:prstGeom>
              <a:noFill/>
              <a:ln>
                <a:noFill/>
              </a:ln>
            </p:spPr>
          </p:pic>
        </p:grpSp>
        <p:grpSp>
          <p:nvGrpSpPr>
            <p:cNvPr id="340" name="Google Shape;340;p23"/>
            <p:cNvGrpSpPr/>
            <p:nvPr/>
          </p:nvGrpSpPr>
          <p:grpSpPr>
            <a:xfrm>
              <a:off x="5237178" y="5269981"/>
              <a:ext cx="1302251" cy="970730"/>
              <a:chOff x="2202899" y="3852184"/>
              <a:chExt cx="2011680" cy="1640625"/>
            </a:xfrm>
          </p:grpSpPr>
          <p:sp>
            <p:nvSpPr>
              <p:cNvPr id="341" name="Google Shape;341;p23"/>
              <p:cNvSpPr/>
              <p:nvPr/>
            </p:nvSpPr>
            <p:spPr>
              <a:xfrm>
                <a:off x="2202899" y="3852184"/>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42" name="Google Shape;342;p23"/>
              <p:cNvSpPr/>
              <p:nvPr/>
            </p:nvSpPr>
            <p:spPr>
              <a:xfrm>
                <a:off x="2202899" y="5040903"/>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fr-FR" sz="2000" b="0" i="0" u="none" strike="noStrike" cap="none">
                    <a:solidFill>
                      <a:srgbClr val="000000"/>
                    </a:solidFill>
                    <a:latin typeface="Source Sans Pro Light"/>
                    <a:ea typeface="Source Sans Pro Light"/>
                    <a:cs typeface="Source Sans Pro Light"/>
                    <a:sym typeface="Source Sans Pro Light"/>
                  </a:rPr>
                  <a:t>Traiter</a:t>
                </a:r>
              </a:p>
            </p:txBody>
          </p:sp>
          <p:pic>
            <p:nvPicPr>
              <p:cNvPr id="343" name="Google Shape;343;p23" descr="ua-capability-icons_wht_Process.png"/>
              <p:cNvPicPr preferRelativeResize="0"/>
              <p:nvPr/>
            </p:nvPicPr>
            <p:blipFill rotWithShape="1">
              <a:blip r:embed="rId6">
                <a:alphaModFix/>
              </a:blip>
              <a:srcRect/>
              <a:stretch/>
            </p:blipFill>
            <p:spPr>
              <a:xfrm>
                <a:off x="2686759" y="4119754"/>
                <a:ext cx="1027282" cy="632806"/>
              </a:xfrm>
              <a:prstGeom prst="rect">
                <a:avLst/>
              </a:prstGeom>
              <a:noFill/>
              <a:ln>
                <a:noFill/>
              </a:ln>
            </p:spPr>
          </p:pic>
        </p:grpSp>
        <p:grpSp>
          <p:nvGrpSpPr>
            <p:cNvPr id="344" name="Google Shape;344;p23"/>
            <p:cNvGrpSpPr/>
            <p:nvPr/>
          </p:nvGrpSpPr>
          <p:grpSpPr>
            <a:xfrm>
              <a:off x="8546330" y="5275764"/>
              <a:ext cx="1302251" cy="970730"/>
              <a:chOff x="4943583" y="3852184"/>
              <a:chExt cx="2011680" cy="1640625"/>
            </a:xfrm>
          </p:grpSpPr>
          <p:sp>
            <p:nvSpPr>
              <p:cNvPr id="345" name="Google Shape;345;p23"/>
              <p:cNvSpPr/>
              <p:nvPr/>
            </p:nvSpPr>
            <p:spPr>
              <a:xfrm>
                <a:off x="4943583" y="3852184"/>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46" name="Google Shape;346;p23"/>
              <p:cNvSpPr/>
              <p:nvPr/>
            </p:nvSpPr>
            <p:spPr>
              <a:xfrm>
                <a:off x="4946287" y="5040903"/>
                <a:ext cx="2008976"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fr-FR" sz="2000" b="0" i="0" u="none" strike="noStrike" cap="none">
                    <a:solidFill>
                      <a:srgbClr val="000000"/>
                    </a:solidFill>
                    <a:latin typeface="Source Sans Pro Light"/>
                    <a:ea typeface="Source Sans Pro Light"/>
                    <a:cs typeface="Source Sans Pro Light"/>
                    <a:sym typeface="Source Sans Pro Light"/>
                  </a:rPr>
                  <a:t>Afficher</a:t>
                </a:r>
              </a:p>
            </p:txBody>
          </p:sp>
          <p:pic>
            <p:nvPicPr>
              <p:cNvPr id="347" name="Google Shape;347;p23" descr="ua-capability-icons_wht_Display.png"/>
              <p:cNvPicPr preferRelativeResize="0"/>
              <p:nvPr/>
            </p:nvPicPr>
            <p:blipFill rotWithShape="1">
              <a:blip r:embed="rId7">
                <a:alphaModFix/>
              </a:blip>
              <a:srcRect/>
              <a:stretch/>
            </p:blipFill>
            <p:spPr>
              <a:xfrm>
                <a:off x="5711163" y="4126903"/>
                <a:ext cx="489490" cy="633398"/>
              </a:xfrm>
              <a:prstGeom prst="rect">
                <a:avLst/>
              </a:prstGeom>
              <a:noFill/>
              <a:ln>
                <a:noFill/>
              </a:ln>
            </p:spPr>
          </p:pic>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Appel à l’action </a:t>
            </a:r>
          </a:p>
        </p:txBody>
      </p:sp>
      <p:sp>
        <p:nvSpPr>
          <p:cNvPr id="267" name="Google Shape;267;p15"/>
          <p:cNvSpPr txBox="1">
            <a:spLocks noGrp="1"/>
          </p:cNvSpPr>
          <p:nvPr>
            <p:ph type="body" idx="1"/>
          </p:nvPr>
        </p:nvSpPr>
        <p:spPr>
          <a:xfrm>
            <a:off x="320041" y="942187"/>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fr-FR" sz="1800" dirty="0"/>
              <a:t>La </a:t>
            </a:r>
            <a:r>
              <a:rPr lang="fr-FR" sz="1800" dirty="0">
                <a:hlinkClick r:id="rId3"/>
              </a:rPr>
              <a:t>Résolution 133 (Rév. Bucarest, 2022)</a:t>
            </a:r>
            <a:r>
              <a:rPr lang="fr-FR" sz="1800" dirty="0"/>
              <a:t> de la Conférence de plénipotentiaires de l’Union internationale des télécommunications (UTI) porte sur le « rôle des administrations des États membres dans la gestion de noms de domaine (multilingues) internationalisés ».</a:t>
            </a:r>
          </a:p>
          <a:p>
            <a:pPr marL="274320" lvl="0" indent="-182880" algn="l" rtl="0">
              <a:spcBef>
                <a:spcPts val="0"/>
              </a:spcBef>
              <a:spcAft>
                <a:spcPts val="0"/>
              </a:spcAft>
              <a:buClr>
                <a:schemeClr val="accent3"/>
              </a:buClr>
              <a:buSzPts val="1530"/>
              <a:buFont typeface="Merriweather Sans"/>
              <a:buChar char="*"/>
            </a:pPr>
            <a:endParaRPr lang="en-US" sz="1800" dirty="0"/>
          </a:p>
          <a:p>
            <a:pPr marL="731520" lvl="1" indent="-182880"/>
            <a:r>
              <a:rPr lang="fr-FR" dirty="0"/>
              <a:t>Elle souligne :</a:t>
            </a:r>
          </a:p>
          <a:p>
            <a:pPr marL="1188720" lvl="2" indent="-182880"/>
            <a:r>
              <a:rPr lang="fr-FR" sz="1800" dirty="0"/>
              <a:t>que les noms IDN contribuent au développement durable en ce qu’ils favorisent une plus grande accessibilité et une utilisation accrue de l’Internet dans les langues locales ;</a:t>
            </a:r>
          </a:p>
          <a:p>
            <a:pPr marL="1188720" lvl="2" indent="-182880"/>
            <a:r>
              <a:rPr lang="fr-FR" sz="1800" dirty="0"/>
              <a:t>qu’il est nécessaire de continuer d’appliquer des solutions techniques pour améliorer la mise en œuvre des noms IDN.</a:t>
            </a:r>
          </a:p>
          <a:p>
            <a:pPr marL="731520" lvl="1" indent="-182880"/>
            <a:r>
              <a:rPr lang="fr-FR" dirty="0"/>
              <a:t>Elle reconnaît :</a:t>
            </a:r>
          </a:p>
          <a:p>
            <a:pPr marL="1188720" lvl="2" indent="-182880"/>
            <a:r>
              <a:rPr lang="fr-FR" sz="1800" dirty="0"/>
              <a:t>le rôle que jouent les gouvernements, les milieux techniques et d’autres parties prenantes pour faire progresser le multilinguisme, notamment l’introduction de noms de domaine internationalisés ;</a:t>
            </a:r>
          </a:p>
          <a:p>
            <a:pPr marL="1188720" lvl="2" indent="-182880"/>
            <a:r>
              <a:rPr lang="fr-FR" sz="1800" dirty="0"/>
              <a:t>l’importance que revêtent la participation de la communauté et l’échange d’informations pour permettre une meilleure compréhension des problèmes actuels et appuyer des solutions, en particulier dans les pays en développement.</a:t>
            </a:r>
          </a:p>
        </p:txBody>
      </p:sp>
    </p:spTree>
    <p:extLst>
      <p:ext uri="{BB962C8B-B14F-4D97-AF65-F5344CB8AC3E}">
        <p14:creationId xmlns:p14="http://schemas.microsoft.com/office/powerpoint/2010/main" val="3568326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Appel à l’action </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fr-FR" sz="1800"/>
              <a:t>La </a:t>
            </a:r>
            <a:r>
              <a:rPr lang="fr-FR" sz="1800">
                <a:hlinkClick r:id="rId3"/>
              </a:rPr>
              <a:t>Résolution 133 (Rév. Bucarest, 2022)</a:t>
            </a:r>
            <a:r>
              <a:rPr lang="fr-FR" sz="1800"/>
              <a:t> de la Conférence de plénipotentiaires de l’Union internationale des télécommunications (UTI) porte sur le « rôle des administrations des États membres dans la gestion de noms de domaine (multilingues) internationalisés ».</a:t>
            </a:r>
          </a:p>
          <a:p>
            <a:pPr marL="274320" lvl="0" indent="-182880" algn="l" rtl="0">
              <a:spcBef>
                <a:spcPts val="0"/>
              </a:spcBef>
              <a:spcAft>
                <a:spcPts val="0"/>
              </a:spcAft>
              <a:buClr>
                <a:schemeClr val="accent3"/>
              </a:buClr>
              <a:buSzPts val="1530"/>
              <a:buFont typeface="Merriweather Sans"/>
              <a:buChar char="*"/>
            </a:pPr>
            <a:endParaRPr lang="en-US" sz="1800" dirty="0"/>
          </a:p>
          <a:p>
            <a:pPr marL="731520" lvl="1" indent="-182880"/>
            <a:r>
              <a:rPr lang="fr-FR"/>
              <a:t>Elle invite les États membres et les Membres des Secteurs :</a:t>
            </a:r>
          </a:p>
          <a:p>
            <a:pPr marL="1188720" lvl="2" indent="-182880"/>
            <a:r>
              <a:rPr lang="fr-FR" sz="1800"/>
              <a:t>à examiner les moyens de promouvoir davantage l’adoption de l’acceptation universelle des noms IDN et à collaborer et à se concerter avec les organisations et parties prenantes concernées, afin de permettre l’utilisation de ces noms IDN sur l’Internet.</a:t>
            </a:r>
          </a:p>
        </p:txBody>
      </p:sp>
    </p:spTree>
    <p:extLst>
      <p:ext uri="{BB962C8B-B14F-4D97-AF65-F5344CB8AC3E}">
        <p14:creationId xmlns:p14="http://schemas.microsoft.com/office/powerpoint/2010/main" val="2487029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4"/>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Œuvrer à la préparation à l’UA</a:t>
            </a:r>
          </a:p>
        </p:txBody>
      </p:sp>
      <p:sp>
        <p:nvSpPr>
          <p:cNvPr id="353" name="Google Shape;353;p24"/>
          <p:cNvSpPr txBox="1">
            <a:spLocks noGrp="1"/>
          </p:cNvSpPr>
          <p:nvPr>
            <p:ph type="body" idx="1"/>
          </p:nvPr>
        </p:nvSpPr>
        <p:spPr>
          <a:xfrm>
            <a:off x="320041" y="104436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lnSpc>
                <a:spcPts val="2000"/>
              </a:lnSpc>
              <a:spcBef>
                <a:spcPts val="0"/>
              </a:spcBef>
              <a:spcAft>
                <a:spcPts val="0"/>
              </a:spcAft>
              <a:buClr>
                <a:schemeClr val="accent3"/>
              </a:buClr>
              <a:buSzPts val="1530"/>
              <a:buFont typeface="Merriweather Sans"/>
              <a:buChar char="*"/>
            </a:pPr>
            <a:r>
              <a:rPr lang="fr-FR" sz="1800" dirty="0"/>
              <a:t>La communauté de l’ICANN et notamment le Groupe directeur de l’acceptation universelle (UASG) se sont organisés pour promouvoir la préparation à l’UA à l’échelle mondiale.</a:t>
            </a:r>
          </a:p>
          <a:p>
            <a:pPr marL="274320" lvl="0" indent="-85725" algn="l" rtl="0">
              <a:lnSpc>
                <a:spcPts val="2000"/>
              </a:lnSpc>
              <a:spcBef>
                <a:spcPts val="360"/>
              </a:spcBef>
              <a:spcAft>
                <a:spcPts val="0"/>
              </a:spcAft>
              <a:buClr>
                <a:schemeClr val="accent3"/>
              </a:buClr>
              <a:buSzPts val="1530"/>
              <a:buFont typeface="Merriweather Sans"/>
              <a:buNone/>
            </a:pPr>
            <a:endParaRPr sz="1800" dirty="0"/>
          </a:p>
          <a:p>
            <a:pPr marL="274320" lvl="0" indent="-182880" algn="l" rtl="0">
              <a:lnSpc>
                <a:spcPts val="2000"/>
              </a:lnSpc>
              <a:spcBef>
                <a:spcPts val="360"/>
              </a:spcBef>
              <a:spcAft>
                <a:spcPts val="0"/>
              </a:spcAft>
              <a:buClr>
                <a:schemeClr val="accent3"/>
              </a:buClr>
              <a:buSzPts val="1530"/>
              <a:buFont typeface="Merriweather Sans"/>
              <a:buChar char="*"/>
            </a:pPr>
            <a:r>
              <a:rPr lang="fr-FR" sz="1800" dirty="0"/>
              <a:t>Les initiatives menées par l’ICANN et sa communauté pour concrétiser la préparation à l’UA comprennent :</a:t>
            </a:r>
          </a:p>
          <a:p>
            <a:pPr marL="548640" lvl="1" indent="-182880" algn="l" rtl="0">
              <a:lnSpc>
                <a:spcPts val="2000"/>
              </a:lnSpc>
              <a:spcBef>
                <a:spcPts val="360"/>
              </a:spcBef>
              <a:spcAft>
                <a:spcPts val="0"/>
              </a:spcAft>
              <a:buSzPts val="1530"/>
              <a:buChar char="*"/>
            </a:pPr>
            <a:r>
              <a:rPr lang="fr-FR" sz="1800" dirty="0"/>
              <a:t>l’organisation d’activités de sensibilisation visant à informer sur les questions liées à l’UA ;</a:t>
            </a:r>
          </a:p>
          <a:p>
            <a:pPr marL="548640" lvl="1" indent="-182880" algn="l" rtl="0">
              <a:lnSpc>
                <a:spcPts val="2000"/>
              </a:lnSpc>
              <a:spcBef>
                <a:spcPts val="360"/>
              </a:spcBef>
              <a:spcAft>
                <a:spcPts val="0"/>
              </a:spcAft>
              <a:buSzPts val="1530"/>
              <a:buChar char="*"/>
            </a:pPr>
            <a:r>
              <a:rPr lang="fr-FR" sz="1800" dirty="0"/>
              <a:t>la réalisation d’études détaillées visant à cerner les lacunes techniques ;</a:t>
            </a:r>
          </a:p>
          <a:p>
            <a:pPr marL="548640" lvl="1" indent="-182880" algn="l" rtl="0">
              <a:lnSpc>
                <a:spcPts val="2000"/>
              </a:lnSpc>
              <a:spcBef>
                <a:spcPts val="360"/>
              </a:spcBef>
              <a:spcAft>
                <a:spcPts val="0"/>
              </a:spcAft>
              <a:buSzPts val="1530"/>
              <a:buChar char="*"/>
            </a:pPr>
            <a:r>
              <a:rPr lang="fr-FR" sz="1800" dirty="0"/>
              <a:t>l’élaboration de solutions destinées à pallier ces lacunes techniques ;</a:t>
            </a:r>
          </a:p>
          <a:p>
            <a:pPr marL="548640" lvl="1" indent="-182880" algn="l" rtl="0">
              <a:lnSpc>
                <a:spcPts val="2000"/>
              </a:lnSpc>
              <a:spcBef>
                <a:spcPts val="360"/>
              </a:spcBef>
              <a:spcAft>
                <a:spcPts val="0"/>
              </a:spcAft>
              <a:buSzPts val="1530"/>
              <a:buChar char="*"/>
            </a:pPr>
            <a:r>
              <a:rPr lang="fr-FR" sz="1800" dirty="0"/>
              <a:t>la soumission de rapports sur les bogues des outils, systèmes et applications concernés ;</a:t>
            </a:r>
          </a:p>
          <a:p>
            <a:pPr marL="548640" lvl="1" indent="-182880" algn="l" rtl="0">
              <a:lnSpc>
                <a:spcPts val="2000"/>
              </a:lnSpc>
              <a:spcBef>
                <a:spcPts val="360"/>
              </a:spcBef>
              <a:spcAft>
                <a:spcPts val="0"/>
              </a:spcAft>
              <a:buSzPts val="1530"/>
              <a:buChar char="*"/>
            </a:pPr>
            <a:r>
              <a:rPr lang="fr-FR" sz="1800" dirty="0"/>
              <a:t>la mise en place de formations techniques sur les solutions de soutien à la préparation à l’UA ;</a:t>
            </a:r>
          </a:p>
          <a:p>
            <a:pPr marL="548640" lvl="1" indent="-182880" algn="l" rtl="0">
              <a:lnSpc>
                <a:spcPts val="2000"/>
              </a:lnSpc>
              <a:spcBef>
                <a:spcPts val="360"/>
              </a:spcBef>
              <a:spcAft>
                <a:spcPts val="0"/>
              </a:spcAft>
              <a:buSzPts val="1530"/>
              <a:buChar char="*"/>
            </a:pPr>
            <a:r>
              <a:rPr lang="fr-FR" sz="1800" dirty="0"/>
              <a:t>la formulation de recommandations concernant les programmes d’études en technologies de l’information.</a:t>
            </a:r>
          </a:p>
          <a:p>
            <a:pPr marL="548640" lvl="1" indent="-182880" algn="l" rtl="0">
              <a:lnSpc>
                <a:spcPts val="2000"/>
              </a:lnSpc>
              <a:spcBef>
                <a:spcPts val="360"/>
              </a:spcBef>
              <a:spcAft>
                <a:spcPts val="0"/>
              </a:spcAft>
              <a:buSzPts val="1530"/>
              <a:buChar char="*"/>
            </a:pPr>
            <a:endParaRPr lang="en-US" dirty="0"/>
          </a:p>
          <a:p>
            <a:pPr marL="91440" indent="-182880">
              <a:lnSpc>
                <a:spcPts val="2000"/>
              </a:lnSpc>
              <a:spcBef>
                <a:spcPts val="360"/>
              </a:spcBef>
              <a:buSzPts val="1530"/>
            </a:pPr>
            <a:r>
              <a:rPr lang="fr-FR" sz="1800" dirty="0"/>
              <a:t>Pour en savoir plus, voir </a:t>
            </a:r>
            <a:r>
              <a:rPr lang="fr-FR" sz="1800" dirty="0">
                <a:hlinkClick r:id="rId3"/>
              </a:rPr>
              <a:t>https://icann.org/ua</a:t>
            </a:r>
            <a:r>
              <a:rPr lang="fr-FR" sz="1800" dirty="0"/>
              <a:t>.  </a:t>
            </a:r>
          </a:p>
          <a:p>
            <a:pPr marL="91440" indent="-182880">
              <a:lnSpc>
                <a:spcPts val="2000"/>
              </a:lnSpc>
              <a:spcBef>
                <a:spcPts val="360"/>
              </a:spcBef>
              <a:buSzPts val="1530"/>
            </a:pPr>
            <a:endParaRPr lang="en-US" dirty="0"/>
          </a:p>
          <a:p>
            <a:pPr marL="91440" indent="-182880">
              <a:lnSpc>
                <a:spcPts val="2000"/>
              </a:lnSpc>
              <a:spcBef>
                <a:spcPts val="360"/>
              </a:spcBef>
              <a:buSzPts val="1530"/>
            </a:pPr>
            <a:endParaRPr dirty="0"/>
          </a:p>
          <a:p>
            <a:pPr marL="1097280" lvl="3" indent="-107315" algn="l" rtl="0">
              <a:lnSpc>
                <a:spcPts val="2000"/>
              </a:lnSpc>
              <a:spcBef>
                <a:spcPts val="280"/>
              </a:spcBef>
              <a:spcAft>
                <a:spcPts val="0"/>
              </a:spcAft>
              <a:buSzPts val="1190"/>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5"/>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Qui peut aider à concrétiser l’UA ?</a:t>
            </a:r>
          </a:p>
        </p:txBody>
      </p:sp>
      <p:sp>
        <p:nvSpPr>
          <p:cNvPr id="359" name="Google Shape;359;p25"/>
          <p:cNvSpPr txBox="1">
            <a:spLocks noGrp="1"/>
          </p:cNvSpPr>
          <p:nvPr>
            <p:ph type="body" idx="1"/>
          </p:nvPr>
        </p:nvSpPr>
        <p:spPr>
          <a:xfrm>
            <a:off x="320675" y="1069383"/>
            <a:ext cx="8450746" cy="5284921"/>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fr-FR" sz="1600" b="1" dirty="0">
                <a:solidFill>
                  <a:schemeClr val="dk1"/>
                </a:solidFill>
              </a:rPr>
              <a:t>Facilitateurs technologiques </a:t>
            </a:r>
            <a:r>
              <a:rPr lang="fr-FR" sz="1600" dirty="0">
                <a:solidFill>
                  <a:schemeClr val="dk1"/>
                </a:solidFill>
              </a:rPr>
              <a:t>– les organisations établissant les normes et bonnes pratiques actuelles pertinentes et les fournisseurs de langages, outils et cadres de programmation de logiciels.</a:t>
            </a:r>
          </a:p>
          <a:p>
            <a:pPr marL="274320" lvl="0" indent="-182880" algn="l" rtl="0">
              <a:spcBef>
                <a:spcPts val="360"/>
              </a:spcBef>
              <a:spcAft>
                <a:spcPts val="0"/>
              </a:spcAft>
              <a:buClr>
                <a:schemeClr val="accent3"/>
              </a:buClr>
              <a:buSzPts val="1530"/>
              <a:buFont typeface="Merriweather Sans"/>
              <a:buChar char="*"/>
            </a:pPr>
            <a:r>
              <a:rPr lang="fr-FR" sz="1600" b="1" dirty="0">
                <a:solidFill>
                  <a:schemeClr val="dk1"/>
                </a:solidFill>
              </a:rPr>
              <a:t>Développeurs de technologie </a:t>
            </a:r>
            <a:r>
              <a:rPr lang="fr-FR" sz="1600" dirty="0">
                <a:solidFill>
                  <a:schemeClr val="dk1"/>
                </a:solidFill>
              </a:rPr>
              <a:t>– les organisations et personnes développant et déployant des applications et services en ligne en utilisant les langages, outils et cadres de programmation.</a:t>
            </a:r>
          </a:p>
          <a:p>
            <a:pPr marL="274320" lvl="0" indent="-182880" algn="l" rtl="0">
              <a:spcBef>
                <a:spcPts val="360"/>
              </a:spcBef>
              <a:spcAft>
                <a:spcPts val="0"/>
              </a:spcAft>
              <a:buClr>
                <a:schemeClr val="accent3"/>
              </a:buClr>
              <a:buSzPts val="1530"/>
              <a:buFont typeface="Merriweather Sans"/>
              <a:buChar char="*"/>
            </a:pPr>
            <a:r>
              <a:rPr lang="fr-FR" sz="1600" b="1" dirty="0">
                <a:solidFill>
                  <a:schemeClr val="dk1"/>
                </a:solidFill>
              </a:rPr>
              <a:t>Fournisseurs de logiciels et services de courrier électronique</a:t>
            </a:r>
          </a:p>
          <a:p>
            <a:pPr marL="548640" lvl="1" indent="-182880" algn="l" rtl="0">
              <a:spcBef>
                <a:spcPts val="360"/>
              </a:spcBef>
              <a:spcAft>
                <a:spcPts val="0"/>
              </a:spcAft>
              <a:buSzPts val="1530"/>
              <a:buChar char="*"/>
            </a:pPr>
            <a:r>
              <a:rPr lang="fr-FR" sz="1600" b="1" dirty="0">
                <a:solidFill>
                  <a:schemeClr val="dk1"/>
                </a:solidFill>
              </a:rPr>
              <a:t>Fournisseurs de logiciels de messagerie </a:t>
            </a:r>
            <a:r>
              <a:rPr lang="fr-FR" sz="1600" dirty="0">
                <a:solidFill>
                  <a:schemeClr val="dk1"/>
                </a:solidFill>
              </a:rPr>
              <a:t>– les organisations et personnes fournissant différentes applications et différents outils et utilitaires pour l’écosystème de la messagerie électronique.</a:t>
            </a:r>
          </a:p>
          <a:p>
            <a:pPr marL="548640" lvl="1" indent="-182880" algn="l" rtl="0">
              <a:spcBef>
                <a:spcPts val="360"/>
              </a:spcBef>
              <a:spcAft>
                <a:spcPts val="0"/>
              </a:spcAft>
              <a:buSzPts val="1530"/>
              <a:buChar char="*"/>
            </a:pPr>
            <a:r>
              <a:rPr lang="fr-FR" sz="1600" b="1" dirty="0">
                <a:solidFill>
                  <a:schemeClr val="dk1"/>
                </a:solidFill>
              </a:rPr>
              <a:t>Fournisseurs de logiciels de messagerie </a:t>
            </a:r>
            <a:r>
              <a:rPr lang="fr-FR" sz="1600" dirty="0">
                <a:solidFill>
                  <a:schemeClr val="dk1"/>
                </a:solidFill>
              </a:rPr>
              <a:t>– les organisations et personnes fournissant différentes applications et différents outils et utilitaires pour l’écosystème de la messagerie électronique.</a:t>
            </a:r>
          </a:p>
          <a:p>
            <a:pPr marL="548640" lvl="1" indent="-182880" algn="l" rtl="0">
              <a:spcBef>
                <a:spcPts val="360"/>
              </a:spcBef>
              <a:spcAft>
                <a:spcPts val="0"/>
              </a:spcAft>
              <a:buSzPts val="1530"/>
              <a:buChar char="*"/>
            </a:pPr>
            <a:r>
              <a:rPr lang="fr-FR" sz="1600" b="1" dirty="0">
                <a:solidFill>
                  <a:schemeClr val="dk1"/>
                </a:solidFill>
              </a:rPr>
              <a:t>Administrateurs de messagerie (et de systèmes) </a:t>
            </a:r>
            <a:r>
              <a:rPr lang="fr-FR" sz="1600" dirty="0">
                <a:solidFill>
                  <a:schemeClr val="dk1"/>
                </a:solidFill>
              </a:rPr>
              <a:t>– les organisations et personnes déployant et administrant des logiciels et services liés à la messagerie électronique.</a:t>
            </a:r>
          </a:p>
          <a:p>
            <a:pPr marL="274320" lvl="0" indent="-182880" algn="l" rtl="0">
              <a:spcBef>
                <a:spcPts val="360"/>
              </a:spcBef>
              <a:spcAft>
                <a:spcPts val="0"/>
              </a:spcAft>
              <a:buClr>
                <a:schemeClr val="accent3"/>
              </a:buClr>
              <a:buSzPts val="1530"/>
              <a:buFont typeface="Merriweather Sans"/>
              <a:buChar char="*"/>
            </a:pPr>
            <a:r>
              <a:rPr lang="fr-FR" sz="1600" b="1" dirty="0">
                <a:solidFill>
                  <a:schemeClr val="dk1"/>
                </a:solidFill>
              </a:rPr>
              <a:t>Décideurs publics </a:t>
            </a:r>
            <a:r>
              <a:rPr lang="fr-FR" sz="1600" dirty="0">
                <a:solidFill>
                  <a:schemeClr val="dk1"/>
                </a:solidFill>
              </a:rPr>
              <a:t>– les responsables publics qui génèrent une demande de produits et services prêts pour l’UA en mettant à jour les normes d’accessibilité et les processus de passation de marchés.</a:t>
            </a:r>
          </a:p>
          <a:p>
            <a:pPr marL="274320" lvl="0" indent="-182880" algn="l" rtl="0">
              <a:spcBef>
                <a:spcPts val="360"/>
              </a:spcBef>
              <a:spcAft>
                <a:spcPts val="0"/>
              </a:spcAft>
              <a:buClr>
                <a:schemeClr val="accent3"/>
              </a:buClr>
              <a:buSzPts val="1530"/>
              <a:buFont typeface="Merriweather Sans"/>
              <a:buChar char="*"/>
            </a:pPr>
            <a:r>
              <a:rPr lang="fr-FR" sz="1600" b="1" dirty="0">
                <a:solidFill>
                  <a:schemeClr val="dk1"/>
                </a:solidFill>
              </a:rPr>
              <a:t>Milieu universitaire</a:t>
            </a:r>
            <a:r>
              <a:rPr lang="fr-FR" sz="1600" dirty="0">
                <a:solidFill>
                  <a:schemeClr val="dk1"/>
                </a:solidFill>
              </a:rPr>
              <a:t> – Programmes universitaires proposant des diplômes liés à l’informatique.</a:t>
            </a:r>
          </a:p>
          <a:p>
            <a:pPr marL="1097280" lvl="3" indent="-107315" algn="l" rtl="0">
              <a:spcBef>
                <a:spcPts val="280"/>
              </a:spcBef>
              <a:spcAft>
                <a:spcPts val="0"/>
              </a:spcAft>
              <a:buSzPts val="1190"/>
              <a:buNone/>
            </a:pPr>
            <a:endParaRPr sz="1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Quel est votre rôle : entreprises</a:t>
            </a:r>
          </a:p>
        </p:txBody>
      </p:sp>
      <p:sp>
        <p:nvSpPr>
          <p:cNvPr id="365" name="Google Shape;365;p26"/>
          <p:cNvSpPr txBox="1">
            <a:spLocks noGrp="1"/>
          </p:cNvSpPr>
          <p:nvPr>
            <p:ph type="body" idx="1"/>
          </p:nvPr>
        </p:nvSpPr>
        <p:spPr>
          <a:xfrm>
            <a:off x="320041" y="846667"/>
            <a:ext cx="8450746"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700"/>
              <a:buNone/>
            </a:pPr>
            <a:r>
              <a:rPr lang="fr-FR" sz="1800" dirty="0"/>
              <a:t>De nombreuses entreprises perdent de l’argent en négligeant de rendre leurs systèmes compatibles avec l’UA, potentiellement source de milliards en revenus grâce à de nouveaux clients. </a:t>
            </a:r>
          </a:p>
          <a:p>
            <a:pPr marL="91440" lvl="0" indent="0" algn="l" rtl="0">
              <a:spcBef>
                <a:spcPts val="0"/>
              </a:spcBef>
              <a:spcAft>
                <a:spcPts val="0"/>
              </a:spcAft>
              <a:buClr>
                <a:schemeClr val="accent3"/>
              </a:buClr>
              <a:buSzPts val="1700"/>
              <a:buNone/>
            </a:pPr>
            <a:endParaRPr lang="en-US" sz="1800" dirty="0"/>
          </a:p>
          <a:p>
            <a:pPr marL="91440" lvl="0" indent="0" algn="l" rtl="0">
              <a:spcBef>
                <a:spcPts val="0"/>
              </a:spcBef>
              <a:spcAft>
                <a:spcPts val="0"/>
              </a:spcAft>
              <a:buClr>
                <a:schemeClr val="accent3"/>
              </a:buClr>
              <a:buSzPts val="1700"/>
              <a:buNone/>
            </a:pPr>
            <a:r>
              <a:rPr lang="fr-FR" sz="1800" dirty="0"/>
              <a:t>Une étude menée par l’UASG en 2017 a révélé que l’acceptation universelle des noms de domaine Internet offre des débouchés chiffrés à plus de 9,8 milliards de dollars, sachant qu’il s’agit là d’une estimation prudente. </a:t>
            </a:r>
          </a:p>
          <a:p>
            <a:pPr marL="91440" lvl="0" indent="0" algn="l" rtl="0">
              <a:spcBef>
                <a:spcPts val="0"/>
              </a:spcBef>
              <a:spcAft>
                <a:spcPts val="0"/>
              </a:spcAft>
              <a:buClr>
                <a:schemeClr val="accent3"/>
              </a:buClr>
              <a:buSzPts val="1700"/>
              <a:buNone/>
            </a:pPr>
            <a:endParaRPr lang="en-US" sz="1800" dirty="0"/>
          </a:p>
          <a:p>
            <a:pPr marL="91440" lvl="0" indent="0" algn="l" rtl="0">
              <a:spcBef>
                <a:spcPts val="0"/>
              </a:spcBef>
              <a:spcAft>
                <a:spcPts val="0"/>
              </a:spcAft>
              <a:buClr>
                <a:schemeClr val="accent3"/>
              </a:buClr>
              <a:buSzPts val="1700"/>
              <a:buNone/>
            </a:pPr>
            <a:r>
              <a:rPr lang="fr-FR" sz="1800" dirty="0"/>
              <a:t>Les entreprises prêtes à l’UA seront mieux placées pour toucher un public de plus en plus nombreux à travers le monde et maximiser leur potentiel de revenu des internautes actuels et du prochain milliard d’internautes. </a:t>
            </a:r>
          </a:p>
          <a:p>
            <a:pPr marL="91440" lvl="0" indent="0" algn="l" rtl="0">
              <a:spcBef>
                <a:spcPts val="0"/>
              </a:spcBef>
              <a:spcAft>
                <a:spcPts val="0"/>
              </a:spcAft>
              <a:buClr>
                <a:schemeClr val="accent3"/>
              </a:buClr>
              <a:buSzPts val="1700"/>
              <a:buNone/>
            </a:pPr>
            <a:endParaRPr lang="en-US" sz="1800" dirty="0"/>
          </a:p>
          <a:p>
            <a:pPr marL="274320" lvl="0" indent="-182880" algn="l" rtl="0">
              <a:spcBef>
                <a:spcPts val="0"/>
              </a:spcBef>
              <a:spcAft>
                <a:spcPts val="0"/>
              </a:spcAft>
              <a:buClr>
                <a:schemeClr val="accent3"/>
              </a:buClr>
              <a:buSzPts val="1700"/>
              <a:buFont typeface="Merriweather Sans"/>
              <a:buChar char="*"/>
            </a:pPr>
            <a:r>
              <a:rPr lang="fr-FR" sz="1800" dirty="0"/>
              <a:t>Organisez-vous en interne et évaluez la conformité des systèmes de votre entreprise aux normes de l’UA.</a:t>
            </a:r>
          </a:p>
          <a:p>
            <a:pPr marL="274320" lvl="0" indent="-182880" algn="l" rtl="0">
              <a:spcBef>
                <a:spcPts val="400"/>
              </a:spcBef>
              <a:spcAft>
                <a:spcPts val="0"/>
              </a:spcAft>
              <a:buClr>
                <a:schemeClr val="accent3"/>
              </a:buClr>
              <a:buSzPts val="1700"/>
              <a:buFont typeface="Merriweather Sans"/>
              <a:buChar char="*"/>
            </a:pPr>
            <a:r>
              <a:rPr lang="fr-FR" sz="1800" dirty="0"/>
              <a:t>Mettez à jour vos systèmes informatiques pour qu’ils soient prêts pour l’UA.</a:t>
            </a:r>
          </a:p>
          <a:p>
            <a:pPr marL="274320" lvl="0" indent="-182880" algn="l" rtl="0">
              <a:spcBef>
                <a:spcPts val="400"/>
              </a:spcBef>
              <a:spcAft>
                <a:spcPts val="0"/>
              </a:spcAft>
              <a:buClr>
                <a:schemeClr val="accent3"/>
              </a:buClr>
              <a:buSzPts val="1700"/>
              <a:buFont typeface="Merriweather Sans"/>
              <a:buChar char="*"/>
            </a:pPr>
            <a:r>
              <a:rPr lang="fr-FR" sz="1800" dirty="0"/>
              <a:t>Encouragez vos collaborateurs à participer à et à promouvoir les discussions locales sur l’UA.</a:t>
            </a:r>
          </a:p>
          <a:p>
            <a:pPr marL="274320" lvl="0" indent="-182880" algn="l" rtl="0">
              <a:spcBef>
                <a:spcPts val="400"/>
              </a:spcBef>
              <a:spcAft>
                <a:spcPts val="0"/>
              </a:spcAft>
              <a:buClr>
                <a:schemeClr val="accent3"/>
              </a:buClr>
              <a:buSzPts val="1700"/>
              <a:buFont typeface="Merriweather Sans"/>
              <a:buChar char="*"/>
            </a:pPr>
            <a:r>
              <a:rPr lang="fr-FR" sz="1800" dirty="0"/>
              <a:t>Sensibilisez les organisations et entreprises partenaires sur l’UA, afin qu’elles mettent leurs systèmes en conformité avec les normes actuelles d’inclusion mondiale.</a:t>
            </a:r>
          </a:p>
          <a:p>
            <a:pPr marL="1097280" lvl="3" indent="-107315" algn="l" rtl="0">
              <a:spcBef>
                <a:spcPts val="280"/>
              </a:spcBef>
              <a:spcAft>
                <a:spcPts val="0"/>
              </a:spcAft>
              <a:buSzPts val="1190"/>
              <a:buNone/>
            </a:pPr>
            <a:endParaRP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fr-FR" sz="2800"/>
              <a:t>Nous vivons dans un monde multilingue !</a:t>
            </a:r>
          </a:p>
        </p:txBody>
      </p:sp>
      <p:graphicFrame>
        <p:nvGraphicFramePr>
          <p:cNvPr id="94" name="Google Shape;94;p3"/>
          <p:cNvGraphicFramePr/>
          <p:nvPr>
            <p:extLst>
              <p:ext uri="{D42A27DB-BD31-4B8C-83A1-F6EECF244321}">
                <p14:modId xmlns:p14="http://schemas.microsoft.com/office/powerpoint/2010/main" val="1854179083"/>
              </p:ext>
            </p:extLst>
          </p:nvPr>
        </p:nvGraphicFramePr>
        <p:xfrm>
          <a:off x="4336126" y="2323256"/>
          <a:ext cx="4051725" cy="3179900"/>
        </p:xfrm>
        <a:graphic>
          <a:graphicData uri="http://schemas.openxmlformats.org/drawingml/2006/table">
            <a:tbl>
              <a:tblPr firstRow="1" bandRow="1">
                <a:noFill/>
                <a:tableStyleId>{123E2C26-B644-420A-8619-DE85BF4257E0}</a:tableStyleId>
              </a:tblPr>
              <a:tblGrid>
                <a:gridCol w="1766700">
                  <a:extLst>
                    <a:ext uri="{9D8B030D-6E8A-4147-A177-3AD203B41FA5}">
                      <a16:colId xmlns:a16="http://schemas.microsoft.com/office/drawing/2014/main" val="20000"/>
                    </a:ext>
                  </a:extLst>
                </a:gridCol>
                <a:gridCol w="2285025">
                  <a:extLst>
                    <a:ext uri="{9D8B030D-6E8A-4147-A177-3AD203B41FA5}">
                      <a16:colId xmlns:a16="http://schemas.microsoft.com/office/drawing/2014/main" val="20001"/>
                    </a:ext>
                  </a:extLst>
                </a:gridCol>
              </a:tblGrid>
              <a:tr h="161575">
                <a:tc>
                  <a:txBody>
                    <a:bodyPr/>
                    <a:lstStyle/>
                    <a:p>
                      <a:pPr marL="0" marR="0" lvl="0" indent="0" algn="l" rtl="0">
                        <a:spcBef>
                          <a:spcPts val="0"/>
                        </a:spcBef>
                        <a:spcAft>
                          <a:spcPts val="0"/>
                        </a:spcAft>
                        <a:buNone/>
                      </a:pPr>
                      <a:r>
                        <a:rPr lang="fr-FR" sz="1600" b="1" u="none" strike="noStrike" cap="none">
                          <a:latin typeface="Open Sans"/>
                          <a:ea typeface="Open Sans"/>
                          <a:cs typeface="Open Sans"/>
                          <a:sym typeface="Open Sans"/>
                        </a:rPr>
                        <a:t>Langue</a:t>
                      </a:r>
                    </a:p>
                  </a:txBody>
                  <a:tcPr marL="74150" marR="74150" marT="37075" marB="37075" anchor="ctr"/>
                </a:tc>
                <a:tc>
                  <a:txBody>
                    <a:bodyPr/>
                    <a:lstStyle/>
                    <a:p>
                      <a:pPr marL="0" marR="0" lvl="0" indent="0" algn="l" rtl="0">
                        <a:spcBef>
                          <a:spcPts val="0"/>
                        </a:spcBef>
                        <a:spcAft>
                          <a:spcPts val="0"/>
                        </a:spcAft>
                        <a:buNone/>
                      </a:pPr>
                      <a:r>
                        <a:rPr lang="fr-FR" sz="1600" b="1">
                          <a:latin typeface="Open Sans"/>
                          <a:ea typeface="Open Sans"/>
                          <a:cs typeface="Open Sans"/>
                          <a:sym typeface="Open Sans"/>
                        </a:rPr>
                        <a:t>Locuteurs natifs</a:t>
                      </a:r>
                    </a:p>
                  </a:txBody>
                  <a:tcPr marL="74150" marR="74150" marT="37075" marB="37075" anchor="ctr"/>
                </a:tc>
                <a:extLst>
                  <a:ext uri="{0D108BD9-81ED-4DB2-BD59-A6C34878D82A}">
                    <a16:rowId xmlns:a16="http://schemas.microsoft.com/office/drawing/2014/main" val="10000"/>
                  </a:ext>
                </a:extLst>
              </a:tr>
              <a:tr h="276550">
                <a:tc>
                  <a:txBody>
                    <a:bodyPr/>
                    <a:lstStyle/>
                    <a:p>
                      <a:pPr marL="0" marR="0" lvl="0" indent="0" algn="l" rtl="0">
                        <a:spcBef>
                          <a:spcPts val="0"/>
                        </a:spcBef>
                        <a:spcAft>
                          <a:spcPts val="0"/>
                        </a:spcAft>
                        <a:buNone/>
                      </a:pPr>
                      <a:r>
                        <a:rPr lang="fr-FR" sz="1600" b="1">
                          <a:latin typeface="Open Sans"/>
                          <a:ea typeface="Open Sans"/>
                          <a:cs typeface="Open Sans"/>
                          <a:sym typeface="Open Sans"/>
                        </a:rPr>
                        <a:t>Mandarin</a:t>
                      </a:r>
                    </a:p>
                  </a:txBody>
                  <a:tcPr marL="74150" marR="74150" marT="37075" marB="37075" anchor="ctr"/>
                </a:tc>
                <a:tc>
                  <a:txBody>
                    <a:bodyPr/>
                    <a:lstStyle/>
                    <a:p>
                      <a:pPr marL="0" marR="0" lvl="0" indent="0" algn="l" rtl="0">
                        <a:spcBef>
                          <a:spcPts val="0"/>
                        </a:spcBef>
                        <a:spcAft>
                          <a:spcPts val="0"/>
                        </a:spcAft>
                        <a:buNone/>
                      </a:pPr>
                      <a:r>
                        <a:rPr lang="fr-FR" sz="1600">
                          <a:latin typeface="Open Sans"/>
                          <a:ea typeface="Open Sans"/>
                          <a:cs typeface="Open Sans"/>
                          <a:sym typeface="Open Sans"/>
                        </a:rPr>
                        <a:t>1300 millions</a:t>
                      </a:r>
                    </a:p>
                  </a:txBody>
                  <a:tcPr marL="74150" marR="74150" marT="37075" marB="37075" anchor="ctr"/>
                </a:tc>
                <a:extLst>
                  <a:ext uri="{0D108BD9-81ED-4DB2-BD59-A6C34878D82A}">
                    <a16:rowId xmlns:a16="http://schemas.microsoft.com/office/drawing/2014/main" val="10001"/>
                  </a:ext>
                </a:extLst>
              </a:tr>
              <a:tr h="161575">
                <a:tc>
                  <a:txBody>
                    <a:bodyPr/>
                    <a:lstStyle/>
                    <a:p>
                      <a:pPr marL="0" marR="0" lvl="0" indent="0" algn="l" rtl="0">
                        <a:spcBef>
                          <a:spcPts val="0"/>
                        </a:spcBef>
                        <a:spcAft>
                          <a:spcPts val="0"/>
                        </a:spcAft>
                        <a:buNone/>
                      </a:pPr>
                      <a:r>
                        <a:rPr lang="fr-FR" sz="1600" b="1">
                          <a:latin typeface="Open Sans"/>
                          <a:ea typeface="Open Sans"/>
                          <a:cs typeface="Open Sans"/>
                          <a:sym typeface="Open Sans"/>
                        </a:rPr>
                        <a:t>Espagnol</a:t>
                      </a:r>
                    </a:p>
                  </a:txBody>
                  <a:tcPr marL="74150" marR="74150" marT="37075" marB="37075" anchor="ctr"/>
                </a:tc>
                <a:tc>
                  <a:txBody>
                    <a:bodyPr/>
                    <a:lstStyle/>
                    <a:p>
                      <a:pPr marL="0" marR="0" lvl="0" indent="0" algn="l" rtl="0">
                        <a:spcBef>
                          <a:spcPts val="0"/>
                        </a:spcBef>
                        <a:spcAft>
                          <a:spcPts val="0"/>
                        </a:spcAft>
                        <a:buNone/>
                      </a:pPr>
                      <a:r>
                        <a:rPr lang="fr-FR" sz="1600">
                          <a:latin typeface="Open Sans"/>
                          <a:ea typeface="Open Sans"/>
                          <a:cs typeface="Open Sans"/>
                          <a:sym typeface="Open Sans"/>
                        </a:rPr>
                        <a:t>475 millions</a:t>
                      </a:r>
                    </a:p>
                  </a:txBody>
                  <a:tcPr marL="74150" marR="74150" marT="37075" marB="37075" anchor="ctr"/>
                </a:tc>
                <a:extLst>
                  <a:ext uri="{0D108BD9-81ED-4DB2-BD59-A6C34878D82A}">
                    <a16:rowId xmlns:a16="http://schemas.microsoft.com/office/drawing/2014/main" val="10002"/>
                  </a:ext>
                </a:extLst>
              </a:tr>
              <a:tr h="161575">
                <a:tc>
                  <a:txBody>
                    <a:bodyPr/>
                    <a:lstStyle/>
                    <a:p>
                      <a:pPr marL="0" marR="0" lvl="0" indent="0" algn="l" rtl="0">
                        <a:spcBef>
                          <a:spcPts val="0"/>
                        </a:spcBef>
                        <a:spcAft>
                          <a:spcPts val="0"/>
                        </a:spcAft>
                        <a:buNone/>
                      </a:pPr>
                      <a:r>
                        <a:rPr lang="fr-FR" sz="1600" b="1">
                          <a:latin typeface="Open Sans"/>
                          <a:ea typeface="Open Sans"/>
                          <a:cs typeface="Open Sans"/>
                          <a:sym typeface="Open Sans"/>
                        </a:rPr>
                        <a:t>Anglais</a:t>
                      </a:r>
                    </a:p>
                  </a:txBody>
                  <a:tcPr marL="74150" marR="74150" marT="37075" marB="37075" anchor="ctr"/>
                </a:tc>
                <a:tc>
                  <a:txBody>
                    <a:bodyPr/>
                    <a:lstStyle/>
                    <a:p>
                      <a:pPr marL="0" marR="0" lvl="0" indent="0" algn="l" rtl="0">
                        <a:spcBef>
                          <a:spcPts val="0"/>
                        </a:spcBef>
                        <a:spcAft>
                          <a:spcPts val="0"/>
                        </a:spcAft>
                        <a:buNone/>
                      </a:pPr>
                      <a:r>
                        <a:rPr lang="fr-FR" sz="1600">
                          <a:latin typeface="Open Sans"/>
                          <a:ea typeface="Open Sans"/>
                          <a:cs typeface="Open Sans"/>
                          <a:sym typeface="Open Sans"/>
                        </a:rPr>
                        <a:t>373 millions</a:t>
                      </a:r>
                    </a:p>
                  </a:txBody>
                  <a:tcPr marL="74150" marR="74150" marT="37075" marB="37075" anchor="ctr"/>
                </a:tc>
                <a:extLst>
                  <a:ext uri="{0D108BD9-81ED-4DB2-BD59-A6C34878D82A}">
                    <a16:rowId xmlns:a16="http://schemas.microsoft.com/office/drawing/2014/main" val="10003"/>
                  </a:ext>
                </a:extLst>
              </a:tr>
              <a:tr h="161575">
                <a:tc>
                  <a:txBody>
                    <a:bodyPr/>
                    <a:lstStyle/>
                    <a:p>
                      <a:pPr marL="0" marR="0" lvl="0" indent="0" algn="l" rtl="0">
                        <a:spcBef>
                          <a:spcPts val="0"/>
                        </a:spcBef>
                        <a:spcAft>
                          <a:spcPts val="0"/>
                        </a:spcAft>
                        <a:buNone/>
                      </a:pPr>
                      <a:r>
                        <a:rPr lang="fr-FR" sz="1600" b="1">
                          <a:latin typeface="Open Sans"/>
                          <a:ea typeface="Open Sans"/>
                          <a:cs typeface="Open Sans"/>
                          <a:sym typeface="Open Sans"/>
                        </a:rPr>
                        <a:t>Arabe</a:t>
                      </a:r>
                    </a:p>
                  </a:txBody>
                  <a:tcPr marL="74150" marR="74150" marT="37075" marB="37075" anchor="ctr"/>
                </a:tc>
                <a:tc>
                  <a:txBody>
                    <a:bodyPr/>
                    <a:lstStyle/>
                    <a:p>
                      <a:pPr marL="0" marR="0" lvl="0" indent="0" algn="l" rtl="0">
                        <a:spcBef>
                          <a:spcPts val="0"/>
                        </a:spcBef>
                        <a:spcAft>
                          <a:spcPts val="0"/>
                        </a:spcAft>
                        <a:buNone/>
                      </a:pPr>
                      <a:r>
                        <a:rPr lang="fr-FR" sz="1600">
                          <a:latin typeface="Open Sans"/>
                          <a:ea typeface="Open Sans"/>
                          <a:cs typeface="Open Sans"/>
                          <a:sym typeface="Open Sans"/>
                        </a:rPr>
                        <a:t>362 millions</a:t>
                      </a:r>
                    </a:p>
                  </a:txBody>
                  <a:tcPr marL="74150" marR="74150" marT="37075" marB="37075" anchor="ctr"/>
                </a:tc>
                <a:extLst>
                  <a:ext uri="{0D108BD9-81ED-4DB2-BD59-A6C34878D82A}">
                    <a16:rowId xmlns:a16="http://schemas.microsoft.com/office/drawing/2014/main" val="10004"/>
                  </a:ext>
                </a:extLst>
              </a:tr>
              <a:tr h="161575">
                <a:tc>
                  <a:txBody>
                    <a:bodyPr/>
                    <a:lstStyle/>
                    <a:p>
                      <a:pPr marL="0" marR="0" lvl="0" indent="0" algn="l" rtl="0">
                        <a:spcBef>
                          <a:spcPts val="0"/>
                        </a:spcBef>
                        <a:spcAft>
                          <a:spcPts val="0"/>
                        </a:spcAft>
                        <a:buNone/>
                      </a:pPr>
                      <a:r>
                        <a:rPr lang="fr-FR" sz="1600" b="1">
                          <a:latin typeface="Open Sans"/>
                          <a:ea typeface="Open Sans"/>
                          <a:cs typeface="Open Sans"/>
                          <a:sym typeface="Open Sans"/>
                        </a:rPr>
                        <a:t>Hindi</a:t>
                      </a:r>
                    </a:p>
                  </a:txBody>
                  <a:tcPr marL="74150" marR="74150" marT="37075" marB="37075" anchor="ctr"/>
                </a:tc>
                <a:tc>
                  <a:txBody>
                    <a:bodyPr/>
                    <a:lstStyle/>
                    <a:p>
                      <a:pPr marL="0" marR="0" lvl="0" indent="0" algn="l" rtl="0">
                        <a:spcBef>
                          <a:spcPts val="0"/>
                        </a:spcBef>
                        <a:spcAft>
                          <a:spcPts val="0"/>
                        </a:spcAft>
                        <a:buNone/>
                      </a:pPr>
                      <a:r>
                        <a:rPr lang="fr-FR" sz="1600">
                          <a:latin typeface="Open Sans"/>
                          <a:ea typeface="Open Sans"/>
                          <a:cs typeface="Open Sans"/>
                          <a:sym typeface="Open Sans"/>
                        </a:rPr>
                        <a:t>344 millions</a:t>
                      </a:r>
                    </a:p>
                  </a:txBody>
                  <a:tcPr marL="74150" marR="74150" marT="37075" marB="37075" anchor="ctr"/>
                </a:tc>
                <a:extLst>
                  <a:ext uri="{0D108BD9-81ED-4DB2-BD59-A6C34878D82A}">
                    <a16:rowId xmlns:a16="http://schemas.microsoft.com/office/drawing/2014/main" val="10005"/>
                  </a:ext>
                </a:extLst>
              </a:tr>
              <a:tr h="161575">
                <a:tc>
                  <a:txBody>
                    <a:bodyPr/>
                    <a:lstStyle/>
                    <a:p>
                      <a:pPr marL="0" marR="0" lvl="0" indent="0" algn="l" rtl="0">
                        <a:spcBef>
                          <a:spcPts val="0"/>
                        </a:spcBef>
                        <a:spcAft>
                          <a:spcPts val="0"/>
                        </a:spcAft>
                        <a:buNone/>
                      </a:pPr>
                      <a:r>
                        <a:rPr lang="fr-FR" sz="1600" b="1">
                          <a:latin typeface="Open Sans"/>
                          <a:ea typeface="Open Sans"/>
                          <a:cs typeface="Open Sans"/>
                          <a:sym typeface="Open Sans"/>
                        </a:rPr>
                        <a:t>Bengali</a:t>
                      </a:r>
                    </a:p>
                  </a:txBody>
                  <a:tcPr marL="74150" marR="74150" marT="37075" marB="37075" anchor="ctr"/>
                </a:tc>
                <a:tc>
                  <a:txBody>
                    <a:bodyPr/>
                    <a:lstStyle/>
                    <a:p>
                      <a:pPr marL="0" marR="0" lvl="0" indent="0" algn="l" rtl="0">
                        <a:spcBef>
                          <a:spcPts val="0"/>
                        </a:spcBef>
                        <a:spcAft>
                          <a:spcPts val="0"/>
                        </a:spcAft>
                        <a:buNone/>
                      </a:pPr>
                      <a:r>
                        <a:rPr lang="fr-FR" sz="1600">
                          <a:latin typeface="Open Sans"/>
                          <a:ea typeface="Open Sans"/>
                          <a:cs typeface="Open Sans"/>
                          <a:sym typeface="Open Sans"/>
                        </a:rPr>
                        <a:t>234 millions</a:t>
                      </a:r>
                    </a:p>
                  </a:txBody>
                  <a:tcPr marL="74150" marR="74150" marT="37075" marB="37075" anchor="ctr"/>
                </a:tc>
                <a:extLst>
                  <a:ext uri="{0D108BD9-81ED-4DB2-BD59-A6C34878D82A}">
                    <a16:rowId xmlns:a16="http://schemas.microsoft.com/office/drawing/2014/main" val="10006"/>
                  </a:ext>
                </a:extLst>
              </a:tr>
              <a:tr h="161575">
                <a:tc>
                  <a:txBody>
                    <a:bodyPr/>
                    <a:lstStyle/>
                    <a:p>
                      <a:pPr marL="0" marR="0" lvl="0" indent="0" algn="l" rtl="0">
                        <a:spcBef>
                          <a:spcPts val="0"/>
                        </a:spcBef>
                        <a:spcAft>
                          <a:spcPts val="0"/>
                        </a:spcAft>
                        <a:buNone/>
                      </a:pPr>
                      <a:r>
                        <a:rPr lang="fr-FR" sz="1600" b="1">
                          <a:latin typeface="Open Sans"/>
                          <a:ea typeface="Open Sans"/>
                          <a:cs typeface="Open Sans"/>
                          <a:sym typeface="Open Sans"/>
                        </a:rPr>
                        <a:t>Portuguese</a:t>
                      </a:r>
                    </a:p>
                  </a:txBody>
                  <a:tcPr marL="74150" marR="74150" marT="37075" marB="37075" anchor="ctr"/>
                </a:tc>
                <a:tc>
                  <a:txBody>
                    <a:bodyPr/>
                    <a:lstStyle/>
                    <a:p>
                      <a:pPr marL="0" marR="0" lvl="0" indent="0" algn="l" rtl="0">
                        <a:spcBef>
                          <a:spcPts val="0"/>
                        </a:spcBef>
                        <a:spcAft>
                          <a:spcPts val="0"/>
                        </a:spcAft>
                        <a:buNone/>
                      </a:pPr>
                      <a:r>
                        <a:rPr lang="fr-FR" sz="1600">
                          <a:latin typeface="Open Sans"/>
                          <a:ea typeface="Open Sans"/>
                          <a:cs typeface="Open Sans"/>
                          <a:sym typeface="Open Sans"/>
                        </a:rPr>
                        <a:t>232 millions</a:t>
                      </a:r>
                    </a:p>
                  </a:txBody>
                  <a:tcPr marL="74150" marR="74150" marT="37075" marB="37075" anchor="ctr"/>
                </a:tc>
                <a:extLst>
                  <a:ext uri="{0D108BD9-81ED-4DB2-BD59-A6C34878D82A}">
                    <a16:rowId xmlns:a16="http://schemas.microsoft.com/office/drawing/2014/main" val="10007"/>
                  </a:ext>
                </a:extLst>
              </a:tr>
              <a:tr h="161575">
                <a:tc>
                  <a:txBody>
                    <a:bodyPr/>
                    <a:lstStyle/>
                    <a:p>
                      <a:pPr marL="0" marR="0" lvl="0" indent="0" algn="l" rtl="0">
                        <a:spcBef>
                          <a:spcPts val="0"/>
                        </a:spcBef>
                        <a:spcAft>
                          <a:spcPts val="0"/>
                        </a:spcAft>
                        <a:buNone/>
                      </a:pPr>
                      <a:r>
                        <a:rPr lang="fr-FR" sz="1600" b="1">
                          <a:latin typeface="Open Sans"/>
                          <a:ea typeface="Open Sans"/>
                          <a:cs typeface="Open Sans"/>
                          <a:sym typeface="Open Sans"/>
                        </a:rPr>
                        <a:t>Russe</a:t>
                      </a:r>
                    </a:p>
                  </a:txBody>
                  <a:tcPr marL="74150" marR="74150" marT="37075" marB="37075" anchor="ctr"/>
                </a:tc>
                <a:tc>
                  <a:txBody>
                    <a:bodyPr/>
                    <a:lstStyle/>
                    <a:p>
                      <a:pPr marL="0" marR="0" lvl="0" indent="0" algn="l" rtl="0">
                        <a:spcBef>
                          <a:spcPts val="0"/>
                        </a:spcBef>
                        <a:spcAft>
                          <a:spcPts val="0"/>
                        </a:spcAft>
                        <a:buNone/>
                      </a:pPr>
                      <a:r>
                        <a:rPr lang="fr-FR" sz="1600">
                          <a:latin typeface="Open Sans"/>
                          <a:ea typeface="Open Sans"/>
                          <a:cs typeface="Open Sans"/>
                          <a:sym typeface="Open Sans"/>
                        </a:rPr>
                        <a:t>154 millions</a:t>
                      </a:r>
                    </a:p>
                  </a:txBody>
                  <a:tcPr marL="74150" marR="74150" marT="37075" marB="37075" anchor="ctr"/>
                </a:tc>
                <a:extLst>
                  <a:ext uri="{0D108BD9-81ED-4DB2-BD59-A6C34878D82A}">
                    <a16:rowId xmlns:a16="http://schemas.microsoft.com/office/drawing/2014/main" val="10008"/>
                  </a:ext>
                </a:extLst>
              </a:tr>
              <a:tr h="161575">
                <a:tc>
                  <a:txBody>
                    <a:bodyPr/>
                    <a:lstStyle/>
                    <a:p>
                      <a:pPr marL="0" marR="0" lvl="0" indent="0" algn="l" rtl="0">
                        <a:spcBef>
                          <a:spcPts val="0"/>
                        </a:spcBef>
                        <a:spcAft>
                          <a:spcPts val="0"/>
                        </a:spcAft>
                        <a:buNone/>
                      </a:pPr>
                      <a:r>
                        <a:rPr lang="fr-FR" sz="1600" b="1">
                          <a:latin typeface="Open Sans"/>
                          <a:ea typeface="Open Sans"/>
                          <a:cs typeface="Open Sans"/>
                          <a:sym typeface="Open Sans"/>
                        </a:rPr>
                        <a:t>Japonais</a:t>
                      </a:r>
                    </a:p>
                  </a:txBody>
                  <a:tcPr marL="74150" marR="74150" marT="37075" marB="37075" anchor="ctr"/>
                </a:tc>
                <a:tc>
                  <a:txBody>
                    <a:bodyPr/>
                    <a:lstStyle/>
                    <a:p>
                      <a:pPr marL="0" marR="0" lvl="0" indent="0" algn="l" rtl="0">
                        <a:spcBef>
                          <a:spcPts val="0"/>
                        </a:spcBef>
                        <a:spcAft>
                          <a:spcPts val="0"/>
                        </a:spcAft>
                        <a:buNone/>
                      </a:pPr>
                      <a:r>
                        <a:rPr lang="fr-FR" sz="1600">
                          <a:latin typeface="Open Sans"/>
                          <a:ea typeface="Open Sans"/>
                          <a:cs typeface="Open Sans"/>
                          <a:sym typeface="Open Sans"/>
                        </a:rPr>
                        <a:t>125 millions</a:t>
                      </a:r>
                    </a:p>
                  </a:txBody>
                  <a:tcPr marL="74150" marR="74150" marT="37075" marB="37075" anchor="ctr"/>
                </a:tc>
                <a:extLst>
                  <a:ext uri="{0D108BD9-81ED-4DB2-BD59-A6C34878D82A}">
                    <a16:rowId xmlns:a16="http://schemas.microsoft.com/office/drawing/2014/main" val="10009"/>
                  </a:ext>
                </a:extLst>
              </a:tr>
            </a:tbl>
          </a:graphicData>
        </a:graphic>
      </p:graphicFrame>
      <p:sp>
        <p:nvSpPr>
          <p:cNvPr id="95" name="Google Shape;95;p3"/>
          <p:cNvSpPr txBox="1"/>
          <p:nvPr/>
        </p:nvSpPr>
        <p:spPr>
          <a:xfrm>
            <a:off x="4336126" y="5794782"/>
            <a:ext cx="4051729"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b="0" i="1" u="none" strike="noStrike" cap="none">
                <a:solidFill>
                  <a:schemeClr val="dk1"/>
                </a:solidFill>
                <a:latin typeface="Open Sans"/>
                <a:ea typeface="Open Sans"/>
                <a:cs typeface="Open Sans"/>
                <a:sym typeface="Open Sans"/>
              </a:rPr>
              <a:t>Source : </a:t>
            </a:r>
            <a:r>
              <a:rPr lang="fr-FR" sz="1400" b="0" i="1" u="sng" strike="noStrike" cap="none">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https://www.babbel.com/en/magazine/the-10-most-spoken-languages-in-the-world</a:t>
            </a:r>
            <a:r>
              <a:rPr lang="fr-FR" sz="1400" b="0" i="1" u="none" strike="noStrike" cap="none">
                <a:solidFill>
                  <a:schemeClr val="dk1"/>
                </a:solidFill>
                <a:latin typeface="Open Sans"/>
                <a:ea typeface="Open Sans"/>
                <a:cs typeface="Open Sans"/>
                <a:sym typeface="Open Sans"/>
              </a:rPr>
              <a:t>   </a:t>
            </a:r>
          </a:p>
        </p:txBody>
      </p:sp>
      <p:sp>
        <p:nvSpPr>
          <p:cNvPr id="96" name="Google Shape;96;p3"/>
          <p:cNvSpPr txBox="1"/>
          <p:nvPr/>
        </p:nvSpPr>
        <p:spPr>
          <a:xfrm>
            <a:off x="374904" y="5794782"/>
            <a:ext cx="3728439"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i="1">
                <a:solidFill>
                  <a:schemeClr val="dk1"/>
                </a:solidFill>
                <a:latin typeface="Open Sans"/>
                <a:ea typeface="Open Sans"/>
                <a:cs typeface="Open Sans"/>
                <a:sym typeface="Open Sans"/>
              </a:rPr>
              <a:t>Source : </a:t>
            </a:r>
            <a:r>
              <a:rPr lang="fr-FR" sz="1400" i="1"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https://w3techs.com/technologies/history_overview/content_language</a:t>
            </a:r>
            <a:r>
              <a:rPr lang="fr-FR" sz="1400" i="1">
                <a:solidFill>
                  <a:schemeClr val="dk1"/>
                </a:solidFill>
                <a:latin typeface="Open Sans"/>
                <a:ea typeface="Open Sans"/>
                <a:cs typeface="Open Sans"/>
                <a:sym typeface="Open Sans"/>
              </a:rPr>
              <a:t>.  </a:t>
            </a:r>
          </a:p>
        </p:txBody>
      </p:sp>
      <p:graphicFrame>
        <p:nvGraphicFramePr>
          <p:cNvPr id="97" name="Google Shape;97;p3"/>
          <p:cNvGraphicFramePr/>
          <p:nvPr>
            <p:extLst>
              <p:ext uri="{D42A27DB-BD31-4B8C-83A1-F6EECF244321}">
                <p14:modId xmlns:p14="http://schemas.microsoft.com/office/powerpoint/2010/main" val="2129998153"/>
              </p:ext>
            </p:extLst>
          </p:nvPr>
        </p:nvGraphicFramePr>
        <p:xfrm>
          <a:off x="374903" y="2385629"/>
          <a:ext cx="3572063" cy="3270256"/>
        </p:xfrm>
        <a:graphic>
          <a:graphicData uri="http://schemas.openxmlformats.org/drawingml/2006/chart">
            <c:chart xmlns:c="http://schemas.openxmlformats.org/drawingml/2006/chart" xmlns:r="http://schemas.openxmlformats.org/officeDocument/2006/relationships" r:id="rId5"/>
          </a:graphicData>
        </a:graphic>
      </p:graphicFrame>
      <p:sp>
        <p:nvSpPr>
          <p:cNvPr id="98" name="Google Shape;98;p3"/>
          <p:cNvSpPr txBox="1"/>
          <p:nvPr/>
        </p:nvSpPr>
        <p:spPr>
          <a:xfrm>
            <a:off x="374903" y="1108300"/>
            <a:ext cx="830611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latin typeface="Open Sans Light"/>
                <a:ea typeface="Open Sans Light"/>
                <a:cs typeface="Open Sans Light"/>
                <a:sym typeface="Open Sans"/>
              </a:rPr>
              <a:t>L’usage des langues est très varié dans le monde. L’anglais arrive en troisième position en termes de locuteurs natifs à l’échelle planétaire, après le mandarin et l’espagnol. Il représente 57 % de l’ensemble du contenu écrit en ligne, et ce pourcentage est en baisse.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7"/>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Quel est votre rôle : administration publique</a:t>
            </a:r>
          </a:p>
        </p:txBody>
      </p:sp>
      <p:sp>
        <p:nvSpPr>
          <p:cNvPr id="371" name="Google Shape;371;p27"/>
          <p:cNvSpPr txBox="1">
            <a:spLocks noGrp="1"/>
          </p:cNvSpPr>
          <p:nvPr>
            <p:ph type="body" idx="1"/>
          </p:nvPr>
        </p:nvSpPr>
        <p:spPr>
          <a:xfrm>
            <a:off x="320041" y="1076948"/>
            <a:ext cx="8450746" cy="5114198"/>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700"/>
              <a:buNone/>
            </a:pPr>
            <a:r>
              <a:rPr lang="fr-FR" sz="1800" dirty="0"/>
              <a:t>Sur la base de la </a:t>
            </a:r>
            <a:r>
              <a:rPr lang="fr-FR" sz="1800" dirty="0">
                <a:hlinkClick r:id="rId3"/>
              </a:rPr>
              <a:t>Résolution 133</a:t>
            </a:r>
            <a:r>
              <a:rPr lang="fr-FR" sz="1800" dirty="0"/>
              <a:t> de l’UIT sur la gestion des IDN et des </a:t>
            </a:r>
            <a:r>
              <a:rPr lang="fr-FR" sz="1800" dirty="0">
                <a:hlinkClick r:id="rId4"/>
              </a:rPr>
              <a:t>recommandations</a:t>
            </a:r>
            <a:r>
              <a:rPr lang="fr-FR" sz="1800" dirty="0"/>
              <a:t> de l’UNESCO sur le multilinguisme et le cyberespace</a:t>
            </a:r>
          </a:p>
          <a:p>
            <a:pPr marL="274320" indent="-182880">
              <a:spcBef>
                <a:spcPts val="0"/>
              </a:spcBef>
            </a:pPr>
            <a:r>
              <a:rPr lang="fr-FR" sz="1800" dirty="0"/>
              <a:t>Collaborez au développement et au déploiement des IDN.</a:t>
            </a:r>
          </a:p>
          <a:p>
            <a:pPr marL="274320" indent="-182880">
              <a:spcBef>
                <a:spcPts val="0"/>
              </a:spcBef>
            </a:pPr>
            <a:r>
              <a:rPr lang="fr-FR" sz="1800" dirty="0"/>
              <a:t>Promouvez le renforcement des capacités et l’échange d’informations et de bonnes pratiques entre toutes les parties prenantes dans le cadre de la mise en œuvre des IDN.</a:t>
            </a:r>
          </a:p>
          <a:p>
            <a:pPr marL="274320" indent="-182880">
              <a:spcBef>
                <a:spcPts val="0"/>
              </a:spcBef>
            </a:pPr>
            <a:r>
              <a:rPr lang="fr-FR" sz="1800" dirty="0"/>
              <a:t>Examinez les moyens de promouvoir davantage l’adoption de l’acceptation universelle des IDN. </a:t>
            </a:r>
          </a:p>
          <a:p>
            <a:pPr marL="274320" indent="-182880">
              <a:spcBef>
                <a:spcPts val="0"/>
              </a:spcBef>
            </a:pPr>
            <a:endParaRPr lang="en-US" sz="1800" dirty="0"/>
          </a:p>
          <a:p>
            <a:pPr marL="91440" lvl="0" indent="0" algn="l" rtl="0">
              <a:spcBef>
                <a:spcPts val="0"/>
              </a:spcBef>
              <a:spcAft>
                <a:spcPts val="0"/>
              </a:spcAft>
              <a:buClr>
                <a:schemeClr val="accent3"/>
              </a:buClr>
              <a:buSzPts val="1700"/>
              <a:buNone/>
            </a:pPr>
            <a:r>
              <a:rPr lang="fr-FR" sz="1800" dirty="0"/>
              <a:t>Le fait d’être prêt pour l’UA peut aider les gouvernements et les décideurs politiques à communiquer avec leurs citoyens </a:t>
            </a:r>
          </a:p>
          <a:p>
            <a:pPr marL="274320" lvl="0" indent="-182880" algn="l" rtl="0">
              <a:spcBef>
                <a:spcPts val="0"/>
              </a:spcBef>
              <a:spcAft>
                <a:spcPts val="0"/>
              </a:spcAft>
              <a:buClr>
                <a:schemeClr val="accent3"/>
              </a:buClr>
              <a:buSzPts val="1700"/>
              <a:buFont typeface="Merriweather Sans"/>
              <a:buChar char="*"/>
            </a:pPr>
            <a:r>
              <a:rPr lang="fr-FR" sz="1800" dirty="0"/>
              <a:t>Évaluez la possibilité d’intégrer des </a:t>
            </a:r>
            <a:r>
              <a:rPr lang="fr-FR" sz="1800" u="sng" dirty="0">
                <a:solidFill>
                  <a:schemeClr val="hlink"/>
                </a:solidFill>
                <a:hlinkClick r:id="rId5"/>
              </a:rPr>
              <a:t>exigences en matière d’UA</a:t>
            </a:r>
            <a:r>
              <a:rPr lang="fr-FR" sz="1800" dirty="0"/>
              <a:t> dans les marchés publics.</a:t>
            </a:r>
          </a:p>
          <a:p>
            <a:pPr marL="274320" lvl="0" indent="-182880" algn="l" rtl="0">
              <a:spcBef>
                <a:spcPts val="400"/>
              </a:spcBef>
              <a:spcAft>
                <a:spcPts val="0"/>
              </a:spcAft>
              <a:buClr>
                <a:schemeClr val="accent3"/>
              </a:buClr>
              <a:buSzPts val="1700"/>
              <a:buFont typeface="Merriweather Sans"/>
              <a:buChar char="*"/>
            </a:pPr>
            <a:r>
              <a:rPr lang="fr-FR" sz="1800" dirty="0"/>
              <a:t>Contactez les services publics impliqués dans l’administration en ligne pour les citoyens pour leur demander d’intégrer les pratiques UA afin d’assurer l’inclusion numérique.</a:t>
            </a:r>
          </a:p>
          <a:p>
            <a:pPr marL="274320" lvl="0" indent="-182880" algn="l" rtl="0">
              <a:spcBef>
                <a:spcPts val="400"/>
              </a:spcBef>
              <a:spcAft>
                <a:spcPts val="0"/>
              </a:spcAft>
              <a:buClr>
                <a:schemeClr val="accent3"/>
              </a:buClr>
              <a:buSzPts val="1700"/>
              <a:buFont typeface="Merriweather Sans"/>
              <a:buChar char="*"/>
            </a:pPr>
            <a:r>
              <a:rPr lang="fr-FR" sz="1800" dirty="0"/>
              <a:t>Concertez-vous avec les gestionnaires de vos </a:t>
            </a:r>
            <a:r>
              <a:rPr lang="fr-FR" sz="1800" dirty="0" err="1"/>
              <a:t>ccTLD</a:t>
            </a:r>
            <a:r>
              <a:rPr lang="fr-FR" sz="1800" dirty="0"/>
              <a:t> nationaux et avec vos délégués au Comité consultatif gouvernemental (GAC) de l’ICANN pour participer aux initiatives liées à l’UA et les renforcer.</a:t>
            </a:r>
          </a:p>
          <a:p>
            <a:pPr marL="274320" lvl="0" indent="-182880" algn="l" rtl="0">
              <a:spcBef>
                <a:spcPts val="400"/>
              </a:spcBef>
              <a:spcAft>
                <a:spcPts val="0"/>
              </a:spcAft>
              <a:buClr>
                <a:schemeClr val="accent3"/>
              </a:buClr>
              <a:buSzPts val="1700"/>
              <a:buFont typeface="Merriweather Sans"/>
              <a:buChar char="*"/>
            </a:pPr>
            <a:endParaRPr lang="en-US" sz="1800" dirty="0"/>
          </a:p>
          <a:p>
            <a:pPr marL="274320" lvl="0" indent="-182880" algn="l" rtl="0">
              <a:spcBef>
                <a:spcPts val="400"/>
              </a:spcBef>
              <a:spcAft>
                <a:spcPts val="0"/>
              </a:spcAft>
              <a:buClr>
                <a:schemeClr val="accent3"/>
              </a:buClr>
              <a:buSzPts val="1700"/>
              <a:buFont typeface="Merriweather Sans"/>
              <a:buChar char="*"/>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1097280" lvl="3" indent="-107315" algn="l" rtl="0">
              <a:spcBef>
                <a:spcPts val="280"/>
              </a:spcBef>
              <a:spcAft>
                <a:spcPts val="0"/>
              </a:spcAft>
              <a:buSzPts val="1190"/>
              <a:buNone/>
            </a:pPr>
            <a:endParaRPr sz="1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Quel est votre rôle : société civile</a:t>
            </a:r>
          </a:p>
        </p:txBody>
      </p:sp>
      <p:sp>
        <p:nvSpPr>
          <p:cNvPr id="377" name="Google Shape;377;p28"/>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700"/>
              <a:buFont typeface="Merriweather Sans"/>
              <a:buChar char="*"/>
            </a:pPr>
            <a:r>
              <a:rPr lang="fr-FR" sz="1800"/>
              <a:t>Encouragez votre communauté à participer aux événements locaux et régionaux liés à l’UA ; aider à les coordonner et à les promouvoir.</a:t>
            </a:r>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fr-FR" sz="1800"/>
              <a:t>Rendez vos propres systèmes prêts pour l’UA en vue d’une meilleure inclusion numérique.</a:t>
            </a:r>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fr-FR" sz="1800"/>
              <a:t>Promouvez la recherche sur l’inclusion et l’accès dans le sens des principes de l’UA.</a:t>
            </a:r>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fr-FR" sz="1800"/>
              <a:t>Sensibilisez les organisations et entreprises partenaires sur l’UA, afin qu’elles mettent leurs systèmes en conformité avec les normes actuelles d’inclusion mondiale.</a:t>
            </a:r>
          </a:p>
          <a:p>
            <a:pPr marL="274320" lvl="0" indent="-182880" algn="l" rtl="0">
              <a:spcBef>
                <a:spcPts val="400"/>
              </a:spcBef>
              <a:spcAft>
                <a:spcPts val="0"/>
              </a:spcAft>
              <a:buClr>
                <a:schemeClr val="accent3"/>
              </a:buClr>
              <a:buSzPts val="1700"/>
              <a:buFont typeface="Merriweather Sans"/>
              <a:buChar char="*"/>
            </a:pPr>
            <a:endParaRPr lang="en-US" sz="1800" dirty="0"/>
          </a:p>
          <a:p>
            <a:pPr marL="274320" lvl="0" indent="-182880" algn="l" rtl="0">
              <a:spcBef>
                <a:spcPts val="400"/>
              </a:spcBef>
              <a:spcAft>
                <a:spcPts val="0"/>
              </a:spcAft>
              <a:buClr>
                <a:schemeClr val="accent3"/>
              </a:buClr>
              <a:buSzPts val="1700"/>
              <a:buFont typeface="Merriweather Sans"/>
              <a:buChar char="*"/>
            </a:pPr>
            <a:endParaRPr lang="en-US"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9"/>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Quel est votre rôle : milieu universitaire</a:t>
            </a:r>
          </a:p>
        </p:txBody>
      </p:sp>
      <p:sp>
        <p:nvSpPr>
          <p:cNvPr id="383" name="Google Shape;383;p29"/>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700"/>
              <a:buFont typeface="Merriweather Sans"/>
              <a:buChar char="*"/>
            </a:pPr>
            <a:r>
              <a:rPr lang="fr-FR" sz="1800"/>
              <a:t>Mettez à niveau les systèmes de courrier électronique afin qu’ils prennent en charge l’EAI.</a:t>
            </a:r>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fr-FR" sz="1800"/>
              <a:t>Actualisez les programmes d’études en technologies de l’information en y intégrant l’enseignement et l’apprentissage des concepts liés à l’UA et à l’internationalisation des logiciels.</a:t>
            </a:r>
          </a:p>
          <a:p>
            <a:pPr marL="731520" lvl="1" indent="-182880">
              <a:spcBef>
                <a:spcPts val="400"/>
              </a:spcBef>
              <a:buSzPts val="1700"/>
            </a:pPr>
            <a:r>
              <a:rPr lang="fr-FR"/>
              <a:t>Voir </a:t>
            </a:r>
            <a:r>
              <a:rPr lang="fr-FR">
                <a:hlinkClick r:id="rId3"/>
              </a:rPr>
              <a:t>le projet de lignes directrices et les documents détaillés</a:t>
            </a:r>
            <a:r>
              <a:rPr lang="fr-FR"/>
              <a:t> pour l’intégration des concepts liés aux IDN et à l’UA dans les programmes d’études en technologies de l’information.</a:t>
            </a:r>
          </a:p>
          <a:p>
            <a:pPr marL="731520" lvl="1" indent="-182880">
              <a:spcBef>
                <a:spcPts val="400"/>
              </a:spcBef>
              <a:buSzPts val="1700"/>
            </a:pPr>
            <a:endParaRPr sz="1800" dirty="0"/>
          </a:p>
          <a:p>
            <a:pPr marL="274320" lvl="0" indent="-182880" algn="l" rtl="0">
              <a:spcBef>
                <a:spcPts val="400"/>
              </a:spcBef>
              <a:spcAft>
                <a:spcPts val="0"/>
              </a:spcAft>
              <a:buClr>
                <a:schemeClr val="accent3"/>
              </a:buClr>
              <a:buSzPts val="1700"/>
              <a:buFont typeface="Merriweather Sans"/>
              <a:buChar char="*"/>
            </a:pPr>
            <a:r>
              <a:rPr lang="fr-FR" sz="1800"/>
              <a:t>Formez les enseignants et les étudiants à l’adoption des pratiques de l’UA dans le développement des logiciels.</a:t>
            </a:r>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fr-FR" sz="1800"/>
              <a:t>Sensibilisez la communauté technique locale sur les problèmes et les solutions liés à l’UA.</a:t>
            </a:r>
          </a:p>
          <a:p>
            <a:pPr marL="274320" lvl="0" indent="-74930" algn="l" rtl="0">
              <a:spcBef>
                <a:spcPts val="400"/>
              </a:spcBef>
              <a:spcAft>
                <a:spcPts val="0"/>
              </a:spcAft>
              <a:buClr>
                <a:schemeClr val="accent3"/>
              </a:buClr>
              <a:buSzPts val="1700"/>
              <a:buFont typeface="Merriweather Sans"/>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1097280" lvl="3" indent="-107315" algn="l" rtl="0">
              <a:spcBef>
                <a:spcPts val="280"/>
              </a:spcBef>
              <a:spcAft>
                <a:spcPts val="0"/>
              </a:spcAft>
              <a:buSzPts val="1190"/>
              <a:buNone/>
            </a:pPr>
            <a:endParaRPr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0"/>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Quel est votre rôle : Communauté technique</a:t>
            </a:r>
          </a:p>
        </p:txBody>
      </p:sp>
      <p:sp>
        <p:nvSpPr>
          <p:cNvPr id="389" name="Google Shape;389;p30"/>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700"/>
              <a:buFont typeface="Merriweather Sans"/>
              <a:buChar char="*"/>
            </a:pPr>
            <a:r>
              <a:rPr lang="fr-FR" sz="1800"/>
              <a:t>Menez des activités de formation et d’éducation qui permettent aux développeurs de logiciels et aux gestionnaires de projets de résoudre les problèmes liés à l’UA.</a:t>
            </a:r>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fr-FR" sz="1800"/>
              <a:t>Testez vos propres produits et services pour recenser et corriger les problèmes liés à l’UA.</a:t>
            </a:r>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fr-FR" sz="1800"/>
              <a:t>Signalez les bogues liés à l’UA dans d’autres produits et services.</a:t>
            </a:r>
          </a:p>
          <a:p>
            <a:pPr marL="274320" lvl="0" indent="-74930" algn="l" rtl="0">
              <a:spcBef>
                <a:spcPts val="400"/>
              </a:spcBef>
              <a:spcAft>
                <a:spcPts val="0"/>
              </a:spcAft>
              <a:buClr>
                <a:schemeClr val="accent3"/>
              </a:buClr>
              <a:buSzPts val="1700"/>
              <a:buFont typeface="Merriweather Sans"/>
              <a:buNone/>
            </a:pPr>
            <a:endParaRPr sz="1800" dirty="0"/>
          </a:p>
          <a:p>
            <a:pPr marL="91440" lvl="0" indent="0" algn="l" rtl="0">
              <a:spcBef>
                <a:spcPts val="400"/>
              </a:spcBef>
              <a:spcAft>
                <a:spcPts val="0"/>
              </a:spcAft>
              <a:buSzPts val="1700"/>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1097280" lvl="3" indent="-107315" algn="l" rtl="0">
              <a:spcBef>
                <a:spcPts val="280"/>
              </a:spcBef>
              <a:spcAft>
                <a:spcPts val="0"/>
              </a:spcAft>
              <a:buSzPts val="1190"/>
              <a:buNone/>
            </a:pPr>
            <a:endParaRPr sz="1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1"/>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Quel est votre rôle : secteur du DNS</a:t>
            </a:r>
          </a:p>
        </p:txBody>
      </p:sp>
      <p:sp>
        <p:nvSpPr>
          <p:cNvPr id="395" name="Google Shape;395;p31"/>
          <p:cNvSpPr txBox="1">
            <a:spLocks noGrp="1"/>
          </p:cNvSpPr>
          <p:nvPr>
            <p:ph type="body" idx="1"/>
          </p:nvPr>
        </p:nvSpPr>
        <p:spPr>
          <a:xfrm>
            <a:off x="320041" y="1087458"/>
            <a:ext cx="8450746" cy="5082114"/>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700"/>
              <a:buFont typeface="Merriweather Sans"/>
              <a:buChar char="*"/>
            </a:pPr>
            <a:r>
              <a:rPr lang="fr-FR" sz="1600" dirty="0"/>
              <a:t>Évaluez les lacunes liées à l’UA dans les systèmes destinés aux clients.</a:t>
            </a:r>
          </a:p>
          <a:p>
            <a:pPr marL="274320" lvl="0" indent="-74930" algn="l" rtl="0">
              <a:spcBef>
                <a:spcPts val="400"/>
              </a:spcBef>
              <a:spcAft>
                <a:spcPts val="0"/>
              </a:spcAft>
              <a:buClr>
                <a:schemeClr val="accent3"/>
              </a:buClr>
              <a:buSzPts val="1700"/>
              <a:buFont typeface="Merriweather Sans"/>
              <a:buNone/>
            </a:pPr>
            <a:endParaRPr sz="1600" dirty="0"/>
          </a:p>
          <a:p>
            <a:pPr marL="274320" lvl="0" indent="-182880" algn="l" rtl="0">
              <a:spcBef>
                <a:spcPts val="400"/>
              </a:spcBef>
              <a:spcAft>
                <a:spcPts val="0"/>
              </a:spcAft>
              <a:buClr>
                <a:schemeClr val="accent3"/>
              </a:buClr>
              <a:buSzPts val="1700"/>
              <a:buFont typeface="Merriweather Sans"/>
              <a:buChar char="*"/>
            </a:pPr>
            <a:r>
              <a:rPr lang="fr-FR" sz="1600" dirty="0"/>
              <a:t>Mettez à niveau les systèmes destinés aux clients, afin qu’ils prennent en charge l’UA.</a:t>
            </a:r>
          </a:p>
          <a:p>
            <a:pPr marL="731520" lvl="1" indent="-182880">
              <a:spcBef>
                <a:spcPts val="400"/>
              </a:spcBef>
              <a:buSzPts val="1700"/>
            </a:pPr>
            <a:r>
              <a:rPr lang="fr-FR" sz="1600" dirty="0"/>
              <a:t>Les opérateurs de registre et bureaux d’enregistrement peuvent s’inspirer de la </a:t>
            </a:r>
            <a:r>
              <a:rPr lang="fr-FR" sz="1600" u="sng" dirty="0">
                <a:solidFill>
                  <a:schemeClr val="hlink"/>
                </a:solidFill>
                <a:hlinkClick r:id="rId3"/>
              </a:rPr>
              <a:t>Feuille de route de l’acceptation universelle pour les systèmes des opérateurs de registre et des bureaux d’enregistrement de noms de domaines.</a:t>
            </a:r>
          </a:p>
          <a:p>
            <a:pPr marL="731520" lvl="1" indent="-182880">
              <a:spcBef>
                <a:spcPts val="400"/>
              </a:spcBef>
              <a:buSzPts val="1700"/>
            </a:pPr>
            <a:r>
              <a:rPr lang="fr-FR" sz="1600" dirty="0"/>
              <a:t>Du matériel de formation est disponible pour les fournisseurs d’hébergement et les fournisseurs de services Internet.</a:t>
            </a:r>
          </a:p>
          <a:p>
            <a:pPr marL="274320" lvl="0" indent="-74930" algn="l" rtl="0">
              <a:spcBef>
                <a:spcPts val="400"/>
              </a:spcBef>
              <a:spcAft>
                <a:spcPts val="0"/>
              </a:spcAft>
              <a:buClr>
                <a:schemeClr val="accent3"/>
              </a:buClr>
              <a:buSzPts val="1700"/>
              <a:buFont typeface="Merriweather Sans"/>
              <a:buNone/>
            </a:pPr>
            <a:endParaRPr sz="1600" dirty="0"/>
          </a:p>
          <a:p>
            <a:pPr marL="274320" lvl="0" indent="-182880" algn="l" rtl="0">
              <a:spcBef>
                <a:spcPts val="400"/>
              </a:spcBef>
              <a:spcAft>
                <a:spcPts val="0"/>
              </a:spcAft>
              <a:buClr>
                <a:schemeClr val="accent3"/>
              </a:buClr>
              <a:buSzPts val="1700"/>
              <a:buFont typeface="Merriweather Sans"/>
              <a:buChar char="*"/>
            </a:pPr>
            <a:r>
              <a:rPr lang="fr-FR" sz="1600" dirty="0"/>
              <a:t>Sensibilisez à l’UA vos parties prenantes commerciales et les encourager à mettre également leurs systèmes à niveau.</a:t>
            </a:r>
          </a:p>
          <a:p>
            <a:pPr marL="274320" lvl="0" indent="-182880" algn="l" rtl="0">
              <a:spcBef>
                <a:spcPts val="400"/>
              </a:spcBef>
              <a:spcAft>
                <a:spcPts val="0"/>
              </a:spcAft>
              <a:buClr>
                <a:schemeClr val="accent3"/>
              </a:buClr>
              <a:buSzPts val="1700"/>
              <a:buFont typeface="Merriweather Sans"/>
              <a:buChar char="*"/>
            </a:pPr>
            <a:endParaRPr lang="en-US" sz="1600" dirty="0"/>
          </a:p>
          <a:p>
            <a:pPr marL="274320" lvl="0" indent="-182880" algn="l" rtl="0">
              <a:spcBef>
                <a:spcPts val="400"/>
              </a:spcBef>
              <a:spcAft>
                <a:spcPts val="0"/>
              </a:spcAft>
              <a:buClr>
                <a:schemeClr val="accent3"/>
              </a:buClr>
              <a:buSzPts val="1700"/>
              <a:buFont typeface="Merriweather Sans"/>
              <a:buChar char="*"/>
            </a:pPr>
            <a:r>
              <a:rPr lang="fr-FR" sz="1600" dirty="0"/>
              <a:t>Assurez-vous que le titulaire de nom de domaine dispose de services pour toutes les étapes nécessaires, de l’enregistrement du nom de domaine à l’hébergement du site web, en passant par la création et la gestion des boîtes de messagerie utilisant le nom de domaine. </a:t>
            </a:r>
          </a:p>
          <a:p>
            <a:pPr marL="731520" lvl="1" indent="-182880">
              <a:spcBef>
                <a:spcPts val="400"/>
              </a:spcBef>
              <a:buSzPts val="1700"/>
            </a:pPr>
            <a:r>
              <a:rPr lang="fr-FR" sz="1600" dirty="0"/>
              <a:t>Le fait qu’un titulaire de nom de domaine puisse enregistrer un nom de domaine, mais ne puisse pas l’héberger, entrave l’adoption.</a:t>
            </a:r>
          </a:p>
          <a:p>
            <a:pPr marL="274320" lvl="0" indent="-74930" algn="l" rtl="0">
              <a:spcBef>
                <a:spcPts val="400"/>
              </a:spcBef>
              <a:spcAft>
                <a:spcPts val="0"/>
              </a:spcAft>
              <a:buClr>
                <a:schemeClr val="accent3"/>
              </a:buClr>
              <a:buSzPts val="1700"/>
              <a:buFont typeface="Merriweather Sans"/>
              <a:buNone/>
            </a:pPr>
            <a:endParaRPr sz="1600" dirty="0"/>
          </a:p>
          <a:p>
            <a:pPr marL="274320" lvl="0" indent="-74930" algn="l" rtl="0">
              <a:spcBef>
                <a:spcPts val="400"/>
              </a:spcBef>
              <a:spcAft>
                <a:spcPts val="0"/>
              </a:spcAft>
              <a:buClr>
                <a:schemeClr val="accent3"/>
              </a:buClr>
              <a:buSzPts val="1700"/>
              <a:buFont typeface="Merriweather Sans"/>
              <a:buNone/>
            </a:pPr>
            <a:endParaRPr sz="1600" dirty="0"/>
          </a:p>
          <a:p>
            <a:pPr marL="274320" lvl="0" indent="-74930" algn="l" rtl="0">
              <a:spcBef>
                <a:spcPts val="400"/>
              </a:spcBef>
              <a:spcAft>
                <a:spcPts val="0"/>
              </a:spcAft>
              <a:buClr>
                <a:schemeClr val="accent3"/>
              </a:buClr>
              <a:buSzPts val="1700"/>
              <a:buFont typeface="Merriweather Sans"/>
              <a:buNone/>
            </a:pPr>
            <a:endParaRPr sz="1600" dirty="0"/>
          </a:p>
          <a:p>
            <a:pPr marL="1097280" lvl="3" indent="-107315" algn="l" rtl="0">
              <a:spcBef>
                <a:spcPts val="280"/>
              </a:spcBef>
              <a:spcAft>
                <a:spcPts val="0"/>
              </a:spcAft>
              <a:buSzPts val="1190"/>
              <a:buNone/>
            </a:pPr>
            <a:endParaRPr sz="1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2"/>
          <p:cNvSpPr txBox="1">
            <a:spLocks noGrp="1"/>
          </p:cNvSpPr>
          <p:nvPr>
            <p:ph type="title"/>
          </p:nvPr>
        </p:nvSpPr>
        <p:spPr>
          <a:xfrm>
            <a:off x="320041" y="275167"/>
            <a:ext cx="8699973"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Quel est votre rôle : titulaire de nom de domaine</a:t>
            </a:r>
          </a:p>
        </p:txBody>
      </p:sp>
      <p:sp>
        <p:nvSpPr>
          <p:cNvPr id="401" name="Google Shape;401;p32"/>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700"/>
              <a:buFont typeface="Merriweather Sans"/>
              <a:buChar char="*"/>
            </a:pPr>
            <a:r>
              <a:rPr lang="fr-FR" sz="1800"/>
              <a:t>Vérifiez auprès du fournisseur de services Internet (FSI) hébergeant votre site web et votre courrier électronique si ses services sont prêts pour l’UA.</a:t>
            </a:r>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fr-FR" sz="1800"/>
              <a:t>Vérifiez auprès de votre administrateur de site web et de messagerie si votre site et votre messagerie sont prêts pour l’UA. Si ce n’est pas le cas, envisagez de prendre l’initiative de les mettre à niveau et de les rendre prêts pour l’UA.</a:t>
            </a:r>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fr-FR" sz="1800"/>
              <a:t>Créez une prise de conscience de l’UA auprès de votre FSI, de vos développeurs web et de votre administrateur de messagerie, et demandez-leur de mettre à niveau leurs systèmes pour les rendre prêts pour l’UA. </a:t>
            </a:r>
            <a:r>
              <a:rPr lang="fr-FR" sz="1800" b="0" i="0">
                <a:solidFill>
                  <a:srgbClr val="000000"/>
                </a:solidFill>
              </a:rPr>
              <a:t>Renvoyez-les au </a:t>
            </a:r>
            <a:r>
              <a:rPr lang="fr-FR" sz="1800" u="sng">
                <a:solidFill>
                  <a:schemeClr val="hlink"/>
                </a:solidFill>
                <a:hlinkClick r:id="rId3">
                  <a:extLst>
                    <a:ext uri="{A12FA001-AC4F-418D-AE19-62706E023703}">
                      <ahyp:hlinkClr xmlns:ahyp="http://schemas.microsoft.com/office/drawing/2018/hyperlinkcolor" val="tx"/>
                    </a:ext>
                  </a:extLst>
                </a:hlinkClick>
              </a:rPr>
              <a:t>Rapport sur l’état de préparation à l’UA de l’exercice fiscal 2023</a:t>
            </a:r>
            <a:r>
              <a:rPr lang="fr-FR" sz="1800" b="0" i="0">
                <a:solidFill>
                  <a:srgbClr val="000000"/>
                </a:solidFill>
              </a:rPr>
              <a:t> pour de plus amples informations</a:t>
            </a:r>
            <a:r>
              <a:rPr lang="fr-FR" sz="1800"/>
              <a:t>. </a:t>
            </a:r>
            <a:r>
              <a:rPr lang="fr-FR" sz="1800" b="0" i="0">
                <a:solidFill>
                  <a:srgbClr val="000000"/>
                </a:solidFill>
              </a:rPr>
              <a:t>Vous </a:t>
            </a:r>
            <a:r>
              <a:rPr lang="fr-FR" sz="1800"/>
              <a:t>avez en outre la possibilité d’utiliser </a:t>
            </a:r>
            <a:r>
              <a:rPr lang="fr-FR" sz="1800" b="0" i="0">
                <a:solidFill>
                  <a:srgbClr val="000000"/>
                </a:solidFill>
              </a:rPr>
              <a:t>le modèle de </a:t>
            </a:r>
            <a:r>
              <a:rPr lang="fr-FR" sz="1800" u="sng">
                <a:solidFill>
                  <a:schemeClr val="hlink"/>
                </a:solidFill>
                <a:hlinkClick r:id="rId4">
                  <a:extLst>
                    <a:ext uri="{A12FA001-AC4F-418D-AE19-62706E023703}">
                      <ahyp:hlinkClr xmlns:ahyp="http://schemas.microsoft.com/office/drawing/2018/hyperlinkcolor" val="tx"/>
                    </a:ext>
                  </a:extLst>
                </a:hlinkClick>
              </a:rPr>
              <a:t>lettre</a:t>
            </a:r>
            <a:r>
              <a:rPr lang="fr-FR" sz="1800" b="0" i="0">
                <a:solidFill>
                  <a:srgbClr val="000000"/>
                </a:solidFill>
              </a:rPr>
              <a:t> ou de </a:t>
            </a:r>
            <a:r>
              <a:rPr lang="fr-FR" sz="1800" u="sng">
                <a:solidFill>
                  <a:schemeClr val="hlink"/>
                </a:solidFill>
                <a:hlinkClick r:id="rId5">
                  <a:extLst>
                    <a:ext uri="{A12FA001-AC4F-418D-AE19-62706E023703}">
                      <ahyp:hlinkClr xmlns:ahyp="http://schemas.microsoft.com/office/drawing/2018/hyperlinkcolor" val="tx"/>
                    </a:ext>
                  </a:extLst>
                </a:hlinkClick>
              </a:rPr>
              <a:t>signaler le problème</a:t>
            </a:r>
            <a:r>
              <a:rPr lang="fr-FR" sz="1800"/>
              <a:t>.</a:t>
            </a:r>
          </a:p>
          <a:p>
            <a:pPr marL="91440" lvl="0" indent="0" algn="l" rtl="0">
              <a:spcBef>
                <a:spcPts val="400"/>
              </a:spcBef>
              <a:spcAft>
                <a:spcPts val="0"/>
              </a:spcAft>
              <a:buSzPts val="1700"/>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1097280" lvl="3" indent="-107315" algn="l" rtl="0">
              <a:spcBef>
                <a:spcPts val="280"/>
              </a:spcBef>
              <a:spcAft>
                <a:spcPts val="0"/>
              </a:spcAft>
              <a:buSzPts val="1190"/>
              <a:buNone/>
            </a:pPr>
            <a:endParaRPr sz="1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3"/>
          <p:cNvSpPr txBox="1">
            <a:spLocks noGrp="1"/>
          </p:cNvSpPr>
          <p:nvPr>
            <p:ph type="title"/>
          </p:nvPr>
        </p:nvSpPr>
        <p:spPr>
          <a:xfrm>
            <a:off x="320041" y="275167"/>
            <a:ext cx="8823959"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fr-FR" sz="2800"/>
              <a:t>Travaux en cours à l’ICANN</a:t>
            </a:r>
          </a:p>
        </p:txBody>
      </p:sp>
      <p:grpSp>
        <p:nvGrpSpPr>
          <p:cNvPr id="407" name="Google Shape;407;p33"/>
          <p:cNvGrpSpPr/>
          <p:nvPr/>
        </p:nvGrpSpPr>
        <p:grpSpPr>
          <a:xfrm>
            <a:off x="620237" y="1078140"/>
            <a:ext cx="7903524" cy="4572000"/>
            <a:chOff x="1906" y="0"/>
            <a:chExt cx="7903524" cy="4572000"/>
          </a:xfrm>
        </p:grpSpPr>
        <p:sp>
          <p:nvSpPr>
            <p:cNvPr id="408" name="Google Shape;408;p33"/>
            <p:cNvSpPr/>
            <p:nvPr/>
          </p:nvSpPr>
          <p:spPr>
            <a:xfrm>
              <a:off x="1906" y="0"/>
              <a:ext cx="1870656" cy="4572000"/>
            </a:xfrm>
            <a:prstGeom prst="roundRect">
              <a:avLst>
                <a:gd name="adj" fmla="val 10000"/>
              </a:avLst>
            </a:prstGeom>
            <a:solidFill>
              <a:srgbClr val="FFD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3"/>
            <p:cNvSpPr txBox="1"/>
            <p:nvPr/>
          </p:nvSpPr>
          <p:spPr>
            <a:xfrm>
              <a:off x="1906" y="0"/>
              <a:ext cx="1870656" cy="1371600"/>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accent2"/>
                </a:buClr>
                <a:buSzPts val="3600"/>
                <a:buFont typeface="Open Sans"/>
                <a:buNone/>
              </a:pPr>
              <a:r>
                <a:rPr lang="fr-FR" sz="3600" b="1">
                  <a:solidFill>
                    <a:schemeClr val="accent2"/>
                  </a:solidFill>
                  <a:latin typeface="Open Sans"/>
                  <a:ea typeface="Open Sans"/>
                  <a:cs typeface="Open Sans"/>
                  <a:sym typeface="Open Sans"/>
                </a:rPr>
                <a:t>UA</a:t>
              </a:r>
            </a:p>
          </p:txBody>
        </p:sp>
        <p:sp>
          <p:nvSpPr>
            <p:cNvPr id="410" name="Google Shape;410;p33"/>
            <p:cNvSpPr/>
            <p:nvPr/>
          </p:nvSpPr>
          <p:spPr>
            <a:xfrm>
              <a:off x="188972" y="1372939"/>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3"/>
            <p:cNvSpPr txBox="1"/>
            <p:nvPr/>
          </p:nvSpPr>
          <p:spPr>
            <a:xfrm>
              <a:off x="229347" y="1413314"/>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fr-FR" sz="1400" b="0" i="0" u="none">
                  <a:solidFill>
                    <a:schemeClr val="lt1"/>
                  </a:solidFill>
                  <a:latin typeface="Open Sans"/>
                  <a:ea typeface="Open Sans"/>
                  <a:cs typeface="Open Sans"/>
                  <a:sym typeface="Open Sans"/>
                </a:rPr>
                <a:t>Mise à niveau de ses propres logiciels et systèmes pour prendre en charge tous les noms de domaine valides</a:t>
              </a:r>
            </a:p>
          </p:txBody>
        </p:sp>
        <p:sp>
          <p:nvSpPr>
            <p:cNvPr id="412" name="Google Shape;412;p33"/>
            <p:cNvSpPr/>
            <p:nvPr/>
          </p:nvSpPr>
          <p:spPr>
            <a:xfrm>
              <a:off x="188972" y="2963540"/>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3"/>
            <p:cNvSpPr txBox="1"/>
            <p:nvPr/>
          </p:nvSpPr>
          <p:spPr>
            <a:xfrm>
              <a:off x="229347" y="3003915"/>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fr-FR" sz="1400" b="0" i="0" u="none">
                  <a:solidFill>
                    <a:schemeClr val="lt1"/>
                  </a:solidFill>
                  <a:latin typeface="Open Sans"/>
                  <a:ea typeface="Open Sans"/>
                  <a:cs typeface="Open Sans"/>
                  <a:sym typeface="Open Sans"/>
                </a:rPr>
                <a:t>Soutien à la communauté dans ses efforts de sensibilisation et de renforcement des capacités</a:t>
              </a:r>
            </a:p>
          </p:txBody>
        </p:sp>
        <p:sp>
          <p:nvSpPr>
            <p:cNvPr id="414" name="Google Shape;414;p33"/>
            <p:cNvSpPr/>
            <p:nvPr/>
          </p:nvSpPr>
          <p:spPr>
            <a:xfrm>
              <a:off x="2012862" y="0"/>
              <a:ext cx="1870656" cy="4572000"/>
            </a:xfrm>
            <a:prstGeom prst="roundRect">
              <a:avLst>
                <a:gd name="adj" fmla="val 10000"/>
              </a:avLst>
            </a:prstGeom>
            <a:solidFill>
              <a:srgbClr val="FFD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3"/>
            <p:cNvSpPr txBox="1"/>
            <p:nvPr/>
          </p:nvSpPr>
          <p:spPr>
            <a:xfrm>
              <a:off x="2012862" y="0"/>
              <a:ext cx="1870656" cy="1371600"/>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accent2"/>
                </a:buClr>
                <a:buSzPts val="3600"/>
                <a:buFont typeface="Open Sans"/>
                <a:buNone/>
              </a:pPr>
              <a:r>
                <a:rPr lang="fr-FR" sz="3600" b="1">
                  <a:solidFill>
                    <a:schemeClr val="accent2"/>
                  </a:solidFill>
                  <a:latin typeface="Open Sans"/>
                  <a:ea typeface="Open Sans"/>
                  <a:cs typeface="Open Sans"/>
                  <a:sym typeface="Open Sans"/>
                </a:rPr>
                <a:t>ccTLD</a:t>
              </a:r>
            </a:p>
          </p:txBody>
        </p:sp>
        <p:sp>
          <p:nvSpPr>
            <p:cNvPr id="416" name="Google Shape;416;p33"/>
            <p:cNvSpPr/>
            <p:nvPr/>
          </p:nvSpPr>
          <p:spPr>
            <a:xfrm>
              <a:off x="2199928" y="1372939"/>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3"/>
            <p:cNvSpPr txBox="1"/>
            <p:nvPr/>
          </p:nvSpPr>
          <p:spPr>
            <a:xfrm>
              <a:off x="2240303" y="1413314"/>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fr-FR" sz="1400" b="0" i="0" u="none">
                  <a:solidFill>
                    <a:schemeClr val="lt1"/>
                  </a:solidFill>
                  <a:latin typeface="Open Sans"/>
                  <a:ea typeface="Open Sans"/>
                  <a:cs typeface="Open Sans"/>
                  <a:sym typeface="Open Sans"/>
                </a:rPr>
                <a:t>Procédure accélérée disponible pour les ccTLD IDN</a:t>
              </a:r>
            </a:p>
          </p:txBody>
        </p:sp>
        <p:sp>
          <p:nvSpPr>
            <p:cNvPr id="418" name="Google Shape;418;p33"/>
            <p:cNvSpPr/>
            <p:nvPr/>
          </p:nvSpPr>
          <p:spPr>
            <a:xfrm>
              <a:off x="2199928" y="2963540"/>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3"/>
            <p:cNvSpPr txBox="1"/>
            <p:nvPr/>
          </p:nvSpPr>
          <p:spPr>
            <a:xfrm>
              <a:off x="2240303" y="3003915"/>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fr-FR" sz="1400" b="0" i="0" u="none">
                  <a:solidFill>
                    <a:schemeClr val="lt1"/>
                  </a:solidFill>
                  <a:latin typeface="Open Sans"/>
                  <a:ea typeface="Open Sans"/>
                  <a:cs typeface="Open Sans"/>
                  <a:sym typeface="Open Sans"/>
                </a:rPr>
                <a:t>Politique et processus élargis en cours d’élaboration</a:t>
              </a:r>
            </a:p>
          </p:txBody>
        </p:sp>
        <p:sp>
          <p:nvSpPr>
            <p:cNvPr id="420" name="Google Shape;420;p33"/>
            <p:cNvSpPr/>
            <p:nvPr/>
          </p:nvSpPr>
          <p:spPr>
            <a:xfrm>
              <a:off x="4023818" y="0"/>
              <a:ext cx="1870656" cy="4572000"/>
            </a:xfrm>
            <a:prstGeom prst="roundRect">
              <a:avLst>
                <a:gd name="adj" fmla="val 10000"/>
              </a:avLst>
            </a:prstGeom>
            <a:solidFill>
              <a:srgbClr val="FFD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3"/>
            <p:cNvSpPr txBox="1"/>
            <p:nvPr/>
          </p:nvSpPr>
          <p:spPr>
            <a:xfrm>
              <a:off x="4023818" y="0"/>
              <a:ext cx="1870656" cy="1371600"/>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accent2"/>
                </a:buClr>
                <a:buSzPts val="3600"/>
                <a:buFont typeface="Open Sans"/>
                <a:buNone/>
              </a:pPr>
              <a:r>
                <a:rPr lang="fr-FR" sz="3600" b="1">
                  <a:solidFill>
                    <a:schemeClr val="accent2"/>
                  </a:solidFill>
                  <a:latin typeface="Open Sans"/>
                  <a:ea typeface="Open Sans"/>
                  <a:cs typeface="Open Sans"/>
                  <a:sym typeface="Open Sans"/>
                </a:rPr>
                <a:t>gTLD</a:t>
              </a:r>
            </a:p>
          </p:txBody>
        </p:sp>
        <p:sp>
          <p:nvSpPr>
            <p:cNvPr id="422" name="Google Shape;422;p33"/>
            <p:cNvSpPr/>
            <p:nvPr/>
          </p:nvSpPr>
          <p:spPr>
            <a:xfrm>
              <a:off x="4210884" y="1372939"/>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3"/>
            <p:cNvSpPr txBox="1"/>
            <p:nvPr/>
          </p:nvSpPr>
          <p:spPr>
            <a:xfrm>
              <a:off x="4251259" y="1413314"/>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fr-FR" sz="1400">
                  <a:solidFill>
                    <a:schemeClr val="lt1"/>
                  </a:solidFill>
                  <a:latin typeface="Open Sans"/>
                  <a:ea typeface="Open Sans"/>
                  <a:cs typeface="Open Sans"/>
                  <a:sym typeface="Open Sans"/>
                </a:rPr>
                <a:t>Délégation des premiers gTLD IDN lors du cycle de candidatures en 2012</a:t>
              </a:r>
            </a:p>
          </p:txBody>
        </p:sp>
        <p:sp>
          <p:nvSpPr>
            <p:cNvPr id="424" name="Google Shape;424;p33"/>
            <p:cNvSpPr/>
            <p:nvPr/>
          </p:nvSpPr>
          <p:spPr>
            <a:xfrm>
              <a:off x="4210884" y="2963540"/>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3"/>
            <p:cNvSpPr txBox="1"/>
            <p:nvPr/>
          </p:nvSpPr>
          <p:spPr>
            <a:xfrm>
              <a:off x="4251259" y="3003915"/>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fr-FR" sz="1400" b="0" i="0" u="none">
                  <a:solidFill>
                    <a:schemeClr val="lt1"/>
                  </a:solidFill>
                  <a:latin typeface="Open Sans"/>
                  <a:ea typeface="Open Sans"/>
                  <a:cs typeface="Open Sans"/>
                  <a:sym typeface="Open Sans"/>
                </a:rPr>
                <a:t>Prochain cycle de candidatures des nouveaux gTLD en cours de préparation</a:t>
              </a:r>
            </a:p>
          </p:txBody>
        </p:sp>
        <p:sp>
          <p:nvSpPr>
            <p:cNvPr id="426" name="Google Shape;426;p33"/>
            <p:cNvSpPr/>
            <p:nvPr/>
          </p:nvSpPr>
          <p:spPr>
            <a:xfrm>
              <a:off x="6034774" y="0"/>
              <a:ext cx="1870656" cy="4572000"/>
            </a:xfrm>
            <a:prstGeom prst="roundRect">
              <a:avLst>
                <a:gd name="adj" fmla="val 10000"/>
              </a:avLst>
            </a:prstGeom>
            <a:solidFill>
              <a:srgbClr val="FFD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3"/>
            <p:cNvSpPr txBox="1"/>
            <p:nvPr/>
          </p:nvSpPr>
          <p:spPr>
            <a:xfrm>
              <a:off x="6034774" y="0"/>
              <a:ext cx="1870656" cy="1371600"/>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accent2"/>
                </a:buClr>
                <a:buSzPts val="3600"/>
                <a:buFont typeface="Open Sans"/>
                <a:buNone/>
              </a:pPr>
              <a:r>
                <a:rPr lang="fr-FR" sz="3600" b="1">
                  <a:solidFill>
                    <a:schemeClr val="accent2"/>
                  </a:solidFill>
                  <a:latin typeface="Open Sans"/>
                  <a:ea typeface="Open Sans"/>
                  <a:cs typeface="Open Sans"/>
                  <a:sym typeface="Open Sans"/>
                </a:rPr>
                <a:t>LGR</a:t>
              </a:r>
            </a:p>
          </p:txBody>
        </p:sp>
        <p:sp>
          <p:nvSpPr>
            <p:cNvPr id="428" name="Google Shape;428;p33"/>
            <p:cNvSpPr/>
            <p:nvPr/>
          </p:nvSpPr>
          <p:spPr>
            <a:xfrm>
              <a:off x="6221840" y="1372939"/>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3"/>
            <p:cNvSpPr txBox="1"/>
            <p:nvPr/>
          </p:nvSpPr>
          <p:spPr>
            <a:xfrm>
              <a:off x="6262215" y="1413314"/>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fr-FR" sz="1400">
                  <a:solidFill>
                    <a:schemeClr val="lt1"/>
                  </a:solidFill>
                  <a:latin typeface="Open Sans"/>
                  <a:ea typeface="Open Sans"/>
                  <a:cs typeface="Open Sans"/>
                  <a:sym typeface="Open Sans"/>
                </a:rPr>
                <a:t>Élaboration de règles de génération d’étiquettes (LGR) sans risques pour plusieurs scripts</a:t>
              </a:r>
            </a:p>
          </p:txBody>
        </p:sp>
        <p:sp>
          <p:nvSpPr>
            <p:cNvPr id="430" name="Google Shape;430;p33"/>
            <p:cNvSpPr/>
            <p:nvPr/>
          </p:nvSpPr>
          <p:spPr>
            <a:xfrm>
              <a:off x="6221840" y="2963540"/>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3"/>
            <p:cNvSpPr txBox="1"/>
            <p:nvPr/>
          </p:nvSpPr>
          <p:spPr>
            <a:xfrm>
              <a:off x="6262215" y="3003915"/>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fr-FR" sz="1400">
                  <a:solidFill>
                    <a:schemeClr val="lt1"/>
                  </a:solidFill>
                  <a:latin typeface="Open Sans"/>
                  <a:ea typeface="Open Sans"/>
                  <a:cs typeface="Open Sans"/>
                  <a:sym typeface="Open Sans"/>
                </a:rPr>
                <a:t>Développement d’outils pour l’utilisation de ces LGR</a:t>
              </a:r>
            </a:p>
          </p:txBody>
        </p:sp>
      </p:grpSp>
      <p:sp>
        <p:nvSpPr>
          <p:cNvPr id="432" name="Google Shape;432;p33"/>
          <p:cNvSpPr txBox="1"/>
          <p:nvPr/>
        </p:nvSpPr>
        <p:spPr>
          <a:xfrm>
            <a:off x="618331" y="5917476"/>
            <a:ext cx="7672251" cy="464179"/>
          </a:xfrm>
          <a:prstGeom prst="rect">
            <a:avLst/>
          </a:prstGeom>
          <a:noFill/>
          <a:ln>
            <a:noFill/>
          </a:ln>
        </p:spPr>
        <p:txBody>
          <a:bodyPr spcFirstLastPara="1" wrap="square" lIns="0" tIns="0" rIns="0" bIns="0" anchor="t" anchorCtr="0">
            <a:normAutofit fontScale="92500"/>
          </a:bodyPr>
          <a:lstStyle/>
          <a:p>
            <a:pPr marL="0" marR="0" lvl="0" indent="0" algn="l" rtl="0">
              <a:spcBef>
                <a:spcPts val="0"/>
              </a:spcBef>
              <a:spcAft>
                <a:spcPts val="0"/>
              </a:spcAft>
              <a:buClr>
                <a:srgbClr val="000000"/>
              </a:buClr>
              <a:buSzPct val="75000"/>
              <a:buFont typeface="Noto Sans Symbols"/>
              <a:buNone/>
            </a:pPr>
            <a:r>
              <a:rPr lang="fr-FR" sz="1800">
                <a:solidFill>
                  <a:srgbClr val="000000"/>
                </a:solidFill>
                <a:latin typeface="Open Sans"/>
                <a:ea typeface="Open Sans"/>
                <a:cs typeface="Open Sans"/>
                <a:sym typeface="Open Sans"/>
              </a:rPr>
              <a:t>Pour en savoir plus, consulter </a:t>
            </a:r>
            <a:r>
              <a:rPr lang="fr-FR" sz="1800" u="sng">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https://icann.org/idn</a:t>
            </a:r>
            <a:r>
              <a:rPr lang="fr-FR" sz="1800">
                <a:solidFill>
                  <a:srgbClr val="000000"/>
                </a:solidFill>
                <a:latin typeface="Open Sans"/>
                <a:ea typeface="Open Sans"/>
                <a:cs typeface="Open Sans"/>
                <a:sym typeface="Open Sans"/>
              </a:rPr>
              <a:t> et </a:t>
            </a:r>
            <a:r>
              <a:rPr lang="fr-FR" sz="1800" u="sng">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https://icann.org/ua</a:t>
            </a:r>
            <a:r>
              <a:rPr lang="fr-FR" sz="1800">
                <a:solidFill>
                  <a:srgbClr val="000000"/>
                </a:solidFill>
                <a:latin typeface="Open Sans"/>
                <a:ea typeface="Open Sans"/>
                <a:cs typeface="Open Sans"/>
                <a:sym typeface="Open Sans"/>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2"/>
          <p:cNvSpPr txBox="1">
            <a:spLocks noGrp="1"/>
          </p:cNvSpPr>
          <p:nvPr>
            <p:ph type="title"/>
          </p:nvPr>
        </p:nvSpPr>
        <p:spPr>
          <a:xfrm>
            <a:off x="320041" y="275167"/>
            <a:ext cx="8699973"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Prochaine série du programme des nouveaux gTLD</a:t>
            </a:r>
          </a:p>
        </p:txBody>
      </p:sp>
      <p:sp>
        <p:nvSpPr>
          <p:cNvPr id="401" name="Google Shape;401;p32"/>
          <p:cNvSpPr txBox="1">
            <a:spLocks noGrp="1"/>
          </p:cNvSpPr>
          <p:nvPr>
            <p:ph type="body" idx="1"/>
          </p:nvPr>
        </p:nvSpPr>
        <p:spPr>
          <a:xfrm>
            <a:off x="320675" y="1083366"/>
            <a:ext cx="8450746" cy="4855838"/>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700"/>
              <a:buFont typeface="Merriweather Sans"/>
              <a:buChar char="*"/>
            </a:pPr>
            <a:r>
              <a:rPr lang="fr-FR" sz="1800"/>
              <a:t>De nouvelles possibilités d’obtenir un nouveau domaine générique de premier niveau (gTLD), y compris des noms de domaine internationalisés (IDN), se profilent à l’horizon.</a:t>
            </a:r>
          </a:p>
          <a:p>
            <a:pPr marL="274320" lvl="0" indent="-182880" algn="l" rtl="0">
              <a:spcBef>
                <a:spcPts val="0"/>
              </a:spcBef>
              <a:spcAft>
                <a:spcPts val="0"/>
              </a:spcAft>
              <a:buClr>
                <a:schemeClr val="accent3"/>
              </a:buClr>
              <a:buSzPts val="1700"/>
              <a:buFont typeface="Merriweather Sans"/>
              <a:buChar char="*"/>
            </a:pPr>
            <a:endParaRPr lang="en-US" sz="1800" dirty="0"/>
          </a:p>
          <a:p>
            <a:pPr marL="274320" lvl="0" indent="-182880" algn="l" rtl="0">
              <a:spcBef>
                <a:spcPts val="0"/>
              </a:spcBef>
              <a:spcAft>
                <a:spcPts val="0"/>
              </a:spcAft>
              <a:buClr>
                <a:schemeClr val="accent3"/>
              </a:buClr>
              <a:buSzPts val="1700"/>
              <a:buFont typeface="Merriweather Sans"/>
              <a:buChar char="*"/>
            </a:pPr>
            <a:r>
              <a:rPr lang="fr-FR" sz="1800"/>
              <a:t>La fenêtre de candidature pour la prochaine série devrait s’ouvrir au deuxième trimestre 2026.</a:t>
            </a:r>
          </a:p>
          <a:p>
            <a:pPr marL="91440" lvl="0" indent="0" algn="l" rtl="0">
              <a:spcBef>
                <a:spcPts val="0"/>
              </a:spcBef>
              <a:spcAft>
                <a:spcPts val="0"/>
              </a:spcAft>
              <a:buClr>
                <a:schemeClr val="accent3"/>
              </a:buClr>
              <a:buSzPts val="1700"/>
              <a:buNone/>
            </a:pPr>
            <a:endParaRPr lang="en-US" sz="1800" dirty="0"/>
          </a:p>
          <a:p>
            <a:pPr marL="274320" lvl="0" indent="-182880" algn="l" rtl="0">
              <a:spcBef>
                <a:spcPts val="0"/>
              </a:spcBef>
              <a:spcAft>
                <a:spcPts val="0"/>
              </a:spcAft>
              <a:buClr>
                <a:schemeClr val="accent3"/>
              </a:buClr>
              <a:buSzPts val="1700"/>
              <a:buFont typeface="Merriweather Sans"/>
              <a:buChar char="*"/>
            </a:pPr>
            <a:r>
              <a:rPr lang="fr-FR" sz="1800"/>
              <a:t>La prochaine expansion du système de noms de domaine (DNS) permettra aux personnes et aux organisations de prendre en main leur présence et leur identité sur Internet.</a:t>
            </a:r>
          </a:p>
          <a:p>
            <a:pPr marL="91440" lvl="0" indent="0" algn="l" rtl="0">
              <a:spcBef>
                <a:spcPts val="0"/>
              </a:spcBef>
              <a:spcAft>
                <a:spcPts val="0"/>
              </a:spcAft>
              <a:buClr>
                <a:schemeClr val="accent3"/>
              </a:buClr>
              <a:buSzPts val="1700"/>
              <a:buNone/>
            </a:pPr>
            <a:endParaRPr lang="en-US" sz="1800" dirty="0"/>
          </a:p>
          <a:p>
            <a:pPr marL="274320" lvl="0" indent="-182880" algn="l" rtl="0">
              <a:spcBef>
                <a:spcPts val="0"/>
              </a:spcBef>
              <a:spcAft>
                <a:spcPts val="0"/>
              </a:spcAft>
              <a:buClr>
                <a:schemeClr val="accent3"/>
              </a:buClr>
              <a:buSzPts val="1700"/>
              <a:buFont typeface="Merriweather Sans"/>
              <a:buChar char="*"/>
            </a:pPr>
            <a:r>
              <a:rPr lang="fr-FR" sz="1800"/>
              <a:t> La diversité des langues et scripts utilisés pour les noms de domaine contribuera à l’inclusivité numérique en ligne. </a:t>
            </a:r>
          </a:p>
          <a:p>
            <a:pPr marL="274320" lvl="0" indent="-182880" algn="l" rtl="0">
              <a:spcBef>
                <a:spcPts val="0"/>
              </a:spcBef>
              <a:spcAft>
                <a:spcPts val="0"/>
              </a:spcAft>
              <a:buClr>
                <a:schemeClr val="accent3"/>
              </a:buClr>
              <a:buSzPts val="1700"/>
              <a:buFont typeface="Merriweather Sans"/>
              <a:buChar char="*"/>
            </a:pPr>
            <a:endParaRPr lang="en-US" sz="1800" dirty="0"/>
          </a:p>
          <a:p>
            <a:pPr marL="274320" lvl="0" indent="-182880" algn="l" rtl="0">
              <a:spcBef>
                <a:spcPts val="0"/>
              </a:spcBef>
              <a:spcAft>
                <a:spcPts val="0"/>
              </a:spcAft>
              <a:buClr>
                <a:schemeClr val="accent3"/>
              </a:buClr>
              <a:buSzPts val="1700"/>
              <a:buFont typeface="Merriweather Sans"/>
              <a:buChar char="*"/>
            </a:pPr>
            <a:r>
              <a:rPr lang="fr-FR" sz="1800"/>
              <a:t> Un programme de soutien aux candidats (ASP) est à disposition des candidats de régions mal desservies et de marchés émergents.</a:t>
            </a:r>
          </a:p>
          <a:p>
            <a:pPr marL="731520" lvl="1" indent="-182880">
              <a:spcBef>
                <a:spcPts val="0"/>
              </a:spcBef>
            </a:pPr>
            <a:r>
              <a:rPr lang="fr-FR" sz="1600"/>
              <a:t>Les candidats qualifiés pourront bénéficier d’un soutien financier et non financier.</a:t>
            </a:r>
          </a:p>
          <a:p>
            <a:pPr marL="274320" lvl="0" indent="-182880" algn="l" rtl="0">
              <a:spcBef>
                <a:spcPts val="0"/>
              </a:spcBef>
              <a:spcAft>
                <a:spcPts val="0"/>
              </a:spcAft>
              <a:buClr>
                <a:schemeClr val="accent3"/>
              </a:buClr>
              <a:buSzPts val="1700"/>
              <a:buFont typeface="Merriweather Sans"/>
              <a:buChar char="*"/>
            </a:pPr>
            <a:endParaRPr lang="en-US" sz="1800" dirty="0"/>
          </a:p>
          <a:p>
            <a:pPr marL="274320" lvl="0" indent="-182880" algn="l" rtl="0">
              <a:spcBef>
                <a:spcPts val="0"/>
              </a:spcBef>
              <a:spcAft>
                <a:spcPts val="0"/>
              </a:spcAft>
              <a:buClr>
                <a:schemeClr val="accent3"/>
              </a:buClr>
              <a:buSzPts val="1700"/>
              <a:buFont typeface="Merriweather Sans"/>
              <a:buChar char="*"/>
            </a:pPr>
            <a:r>
              <a:rPr lang="fr-FR" sz="1800"/>
              <a:t>En savoir plus : </a:t>
            </a:r>
            <a:r>
              <a:rPr lang="fr-FR" sz="1800">
                <a:hlinkClick r:id="rId3"/>
              </a:rPr>
              <a:t>https://newgtlds.icann.org/en/next-round.</a:t>
            </a:r>
            <a:r>
              <a:rPr lang="fr-FR" sz="1800"/>
              <a:t> </a:t>
            </a:r>
          </a:p>
          <a:p>
            <a:pPr marL="274320" lvl="0" indent="-182880" algn="l" rtl="0">
              <a:spcBef>
                <a:spcPts val="0"/>
              </a:spcBef>
              <a:spcAft>
                <a:spcPts val="0"/>
              </a:spcAft>
              <a:buClr>
                <a:schemeClr val="accent3"/>
              </a:buClr>
              <a:buSzPts val="1700"/>
              <a:buFont typeface="Merriweather Sans"/>
              <a:buChar char="*"/>
            </a:pPr>
            <a:endParaRPr lang="en-US" sz="1800" dirty="0"/>
          </a:p>
          <a:p>
            <a:pPr marL="120650" indent="0" rtl="0" fontAlgn="base">
              <a:spcBef>
                <a:spcPts val="0"/>
              </a:spcBef>
              <a:spcAft>
                <a:spcPts val="0"/>
              </a:spcAft>
              <a:buNone/>
            </a:pPr>
            <a:br>
              <a:rPr lang="fr-FR" sz="1200" b="0">
                <a:effectLst/>
              </a:rPr>
            </a:br>
            <a:br>
              <a:rPr lang="fr-FR" sz="1400" b="0">
                <a:effectLst/>
              </a:rPr>
            </a:br>
            <a:br>
              <a:rPr lang="fr-FR" sz="1400"/>
            </a:br>
            <a:br>
              <a:rPr lang="fr-FR" sz="1600">
                <a:solidFill>
                  <a:schemeClr val="tx1"/>
                </a:solidFill>
              </a:rPr>
            </a:br>
            <a:endParaRPr lang="fr-FR" sz="1600">
              <a:solidFill>
                <a:schemeClr val="tx1"/>
              </a:solidFill>
            </a:endParaRPr>
          </a:p>
          <a:p>
            <a:pPr marL="274320" lvl="0" indent="-74930" algn="l" rtl="0">
              <a:spcBef>
                <a:spcPts val="400"/>
              </a:spcBef>
              <a:spcAft>
                <a:spcPts val="0"/>
              </a:spcAft>
              <a:buClr>
                <a:schemeClr val="accent3"/>
              </a:buClr>
              <a:buSzPts val="1700"/>
              <a:buFont typeface="Merriweather Sans"/>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1097280" lvl="3" indent="-107315" algn="l" rtl="0">
              <a:spcBef>
                <a:spcPts val="280"/>
              </a:spcBef>
              <a:spcAft>
                <a:spcPts val="0"/>
              </a:spcAft>
              <a:buSzPts val="1190"/>
              <a:buNone/>
            </a:pPr>
            <a:endParaRPr sz="1200" dirty="0"/>
          </a:p>
        </p:txBody>
      </p:sp>
    </p:spTree>
    <p:extLst>
      <p:ext uri="{BB962C8B-B14F-4D97-AF65-F5344CB8AC3E}">
        <p14:creationId xmlns:p14="http://schemas.microsoft.com/office/powerpoint/2010/main" val="866464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4"/>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fr-FR" sz="2800"/>
              <a:t>S’engager en faveur de l’UA</a:t>
            </a:r>
          </a:p>
        </p:txBody>
      </p:sp>
      <p:sp>
        <p:nvSpPr>
          <p:cNvPr id="438" name="Google Shape;438;p34"/>
          <p:cNvSpPr/>
          <p:nvPr/>
        </p:nvSpPr>
        <p:spPr>
          <a:xfrm>
            <a:off x="6317623" y="1541463"/>
            <a:ext cx="2826378" cy="2927839"/>
          </a:xfrm>
          <a:prstGeom prst="rect">
            <a:avLst/>
          </a:prstGeom>
          <a:solidFill>
            <a:schemeClr val="accent1"/>
          </a:solidFill>
          <a:ln>
            <a:noFill/>
          </a:ln>
        </p:spPr>
        <p:txBody>
          <a:bodyPr spcFirstLastPara="1" wrap="square" lIns="274300" tIns="45700" rIns="274300" bIns="45700" anchor="ctr" anchorCtr="0">
            <a:noAutofit/>
          </a:bodyPr>
          <a:lstStyle/>
          <a:p>
            <a:pPr marL="0" marR="0" lvl="0" indent="0" algn="l" rtl="0">
              <a:spcBef>
                <a:spcPts val="0"/>
              </a:spcBef>
              <a:spcAft>
                <a:spcPts val="0"/>
              </a:spcAft>
              <a:buNone/>
            </a:pPr>
            <a:r>
              <a:rPr lang="fr-FR" sz="1800">
                <a:solidFill>
                  <a:srgbClr val="3F3F3F"/>
                </a:solidFill>
                <a:latin typeface="Open Sans Light"/>
                <a:ea typeface="Open Sans Light"/>
                <a:cs typeface="Open Sans Light"/>
                <a:sym typeface="Open Sans Light"/>
              </a:rPr>
              <a:t>Informations et événements récents du Groupe directeur sur l’acceptation universelle : </a:t>
            </a:r>
            <a:r>
              <a:rPr lang="fr-FR" sz="1800">
                <a:solidFill>
                  <a:schemeClr val="accent6"/>
                </a:solidFill>
                <a:latin typeface="Open Sans"/>
                <a:ea typeface="Open Sans"/>
                <a:cs typeface="Open Sans"/>
                <a:sym typeface="Open Sans"/>
              </a:rPr>
              <a:t>www.uasg.tech </a:t>
            </a:r>
          </a:p>
        </p:txBody>
      </p:sp>
      <p:sp>
        <p:nvSpPr>
          <p:cNvPr id="439" name="Google Shape;439;p34"/>
          <p:cNvSpPr txBox="1"/>
          <p:nvPr/>
        </p:nvSpPr>
        <p:spPr>
          <a:xfrm>
            <a:off x="320675" y="1318687"/>
            <a:ext cx="5816654" cy="372628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Arial"/>
              <a:buChar char="•"/>
            </a:pPr>
            <a:r>
              <a:rPr lang="fr-FR"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Pour en savoir plus sur l’UA, envoyez un courriel à </a:t>
            </a:r>
            <a:r>
              <a:rPr lang="fr-FR"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3">
                  <a:extLst>
                    <a:ext uri="{A12FA001-AC4F-418D-AE19-62706E023703}">
                      <ahyp:hlinkClr xmlns:ahyp="http://schemas.microsoft.com/office/drawing/2018/hyperlinkcolor" val="tx"/>
                    </a:ext>
                  </a:extLst>
                </a:hlinkClick>
              </a:rPr>
              <a:t>info@uasg.tech</a:t>
            </a:r>
            <a:r>
              <a:rPr lang="fr-FR"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ou à </a:t>
            </a:r>
            <a:r>
              <a:rPr lang="fr-FR"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4">
                  <a:extLst>
                    <a:ext uri="{A12FA001-AC4F-418D-AE19-62706E023703}">
                      <ahyp:hlinkClr xmlns:ahyp="http://schemas.microsoft.com/office/drawing/2018/hyperlinkcolor" val="tx"/>
                    </a:ext>
                  </a:extLst>
                </a:hlinkClick>
              </a:rPr>
              <a:t>UAProgram@icann.org</a:t>
            </a:r>
            <a:r>
              <a:rPr lang="fr-FR"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a:t>
            </a:r>
          </a:p>
          <a:p>
            <a:pPr marL="342900" marR="0" lvl="0" indent="-342900" algn="l" rtl="0">
              <a:spcBef>
                <a:spcPts val="400"/>
              </a:spcBef>
              <a:spcAft>
                <a:spcPts val="0"/>
              </a:spcAft>
              <a:buClr>
                <a:schemeClr val="dk1"/>
              </a:buClr>
              <a:buSzPts val="2000"/>
              <a:buFont typeface="Arial"/>
              <a:buChar char="•"/>
            </a:pPr>
            <a:r>
              <a:rPr lang="fr-FR"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Consultez tous les documents et toutes les présentations de l’UASG sur </a:t>
            </a:r>
            <a:r>
              <a:rPr lang="fr-FR"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5">
                  <a:extLst>
                    <a:ext uri="{A12FA001-AC4F-418D-AE19-62706E023703}">
                      <ahyp:hlinkClr xmlns:ahyp="http://schemas.microsoft.com/office/drawing/2018/hyperlinkcolor" val="tx"/>
                    </a:ext>
                  </a:extLst>
                </a:hlinkClick>
              </a:rPr>
              <a:t>https://uasg.tech</a:t>
            </a:r>
          </a:p>
          <a:p>
            <a:pPr marL="342900" marR="0" lvl="0" indent="-342900" algn="l" rtl="0">
              <a:spcBef>
                <a:spcPts val="400"/>
              </a:spcBef>
              <a:spcAft>
                <a:spcPts val="0"/>
              </a:spcAft>
              <a:buClr>
                <a:schemeClr val="dk1"/>
              </a:buClr>
              <a:buSzPts val="2000"/>
              <a:buFont typeface="Arial"/>
              <a:buChar char="•"/>
            </a:pPr>
            <a:r>
              <a:rPr lang="fr-FR"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Trouvez les détails des travaux en cours à partir des pages wiki de la communauté ICANN : </a:t>
            </a:r>
            <a:r>
              <a:rPr lang="fr-FR"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6">
                  <a:extLst>
                    <a:ext uri="{A12FA001-AC4F-418D-AE19-62706E023703}">
                      <ahyp:hlinkClr xmlns:ahyp="http://schemas.microsoft.com/office/drawing/2018/hyperlinkcolor" val="tx"/>
                    </a:ext>
                  </a:extLst>
                </a:hlinkClick>
              </a:rPr>
              <a:t>https://community.icann.org/display/TUA</a:t>
            </a:r>
          </a:p>
          <a:p>
            <a:pPr marL="342900" marR="0" lvl="0" indent="-342900" algn="l" rtl="0">
              <a:spcBef>
                <a:spcPts val="400"/>
              </a:spcBef>
              <a:spcAft>
                <a:spcPts val="0"/>
              </a:spcAft>
              <a:buClr>
                <a:schemeClr val="dk1"/>
              </a:buClr>
              <a:buSzPts val="2000"/>
              <a:buFont typeface="Arial"/>
              <a:buChar char="•"/>
            </a:pPr>
            <a:r>
              <a:rPr lang="fr-FR"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Abonnez-vous à la liste de discussion de l’UA : </a:t>
            </a:r>
            <a:r>
              <a:rPr lang="fr-FR"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7">
                  <a:extLst>
                    <a:ext uri="{A12FA001-AC4F-418D-AE19-62706E023703}">
                      <ahyp:hlinkClr xmlns:ahyp="http://schemas.microsoft.com/office/drawing/2018/hyperlinkcolor" val="tx"/>
                    </a:ext>
                  </a:extLst>
                </a:hlinkClick>
              </a:rPr>
              <a:t>https://uasg.tech/subscribe</a:t>
            </a:r>
          </a:p>
          <a:p>
            <a:pPr marL="342900" marR="0" lvl="0" indent="-342900" algn="l" rtl="0">
              <a:spcBef>
                <a:spcPts val="400"/>
              </a:spcBef>
              <a:spcAft>
                <a:spcPts val="0"/>
              </a:spcAft>
              <a:buClr>
                <a:schemeClr val="dk1"/>
              </a:buClr>
              <a:buSzPts val="2000"/>
              <a:buFont typeface="Arial"/>
              <a:buChar char="•"/>
            </a:pPr>
            <a:r>
              <a:rPr lang="fr-FR"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Inscrivez-vous pour participer aux groupes de travail consacrés à l’UA </a:t>
            </a:r>
            <a:r>
              <a:rPr lang="fr-FR"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8">
                  <a:extLst>
                    <a:ext uri="{A12FA001-AC4F-418D-AE19-62706E023703}">
                      <ahyp:hlinkClr xmlns:ahyp="http://schemas.microsoft.com/office/drawing/2018/hyperlinkcolor" val="tx"/>
                    </a:ext>
                  </a:extLst>
                </a:hlinkClick>
              </a:rPr>
              <a:t>ici</a:t>
            </a:r>
          </a:p>
          <a:p>
            <a:pPr marL="342900" marR="0" lvl="0" indent="-342900" algn="l" rtl="0">
              <a:spcBef>
                <a:spcPts val="400"/>
              </a:spcBef>
              <a:spcAft>
                <a:spcPts val="0"/>
              </a:spcAft>
              <a:buClr>
                <a:schemeClr val="dk1"/>
              </a:buClr>
              <a:buSzPts val="2000"/>
              <a:buFont typeface="Arial"/>
              <a:buChar char="•"/>
            </a:pPr>
            <a:r>
              <a:rPr lang="fr-FR" sz="1800">
                <a:latin typeface="Open Sans Light" panose="020B0306030504020204" pitchFamily="34" charset="0"/>
                <a:ea typeface="Open Sans Light" panose="020B0306030504020204" pitchFamily="34" charset="0"/>
                <a:cs typeface="Open Sans Light" panose="020B0306030504020204" pitchFamily="34" charset="0"/>
              </a:rPr>
              <a:t>Suivez l’UASG sur les médias sociaux et utilisez le hashtag #Internet4All :</a:t>
            </a:r>
          </a:p>
          <a:p>
            <a:pPr marL="342900" marR="0" lvl="0" indent="-342900" algn="l" rtl="0">
              <a:spcBef>
                <a:spcPts val="400"/>
              </a:spcBef>
              <a:spcAft>
                <a:spcPts val="0"/>
              </a:spcAft>
              <a:buClr>
                <a:schemeClr val="dk1"/>
              </a:buClr>
              <a:buSzPts val="2000"/>
              <a:buFont typeface="Arial"/>
              <a:buChar char="•"/>
            </a:pPr>
            <a:endParaRPr sz="18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TextBox 1">
            <a:extLst>
              <a:ext uri="{FF2B5EF4-FFF2-40B4-BE49-F238E27FC236}">
                <a16:creationId xmlns:a16="http://schemas.microsoft.com/office/drawing/2014/main" id="{1850A6BF-80BD-1C2B-C492-1336CBF99C26}"/>
              </a:ext>
            </a:extLst>
          </p:cNvPr>
          <p:cNvSpPr txBox="1"/>
          <p:nvPr/>
        </p:nvSpPr>
        <p:spPr>
          <a:xfrm>
            <a:off x="714702" y="5316537"/>
            <a:ext cx="7262649" cy="1241365"/>
          </a:xfrm>
          <a:prstGeom prst="rect">
            <a:avLst/>
          </a:prstGeom>
          <a:noFill/>
        </p:spPr>
        <p:txBody>
          <a:bodyPr wrap="square" rtlCol="0">
            <a:spAutoFit/>
          </a:bodyPr>
          <a:lstStyle/>
          <a:p>
            <a:pPr lvl="3">
              <a:spcBef>
                <a:spcPts val="400"/>
              </a:spcBef>
              <a:buClr>
                <a:schemeClr val="dk1"/>
              </a:buClr>
              <a:buSzPts val="2000"/>
            </a:pPr>
            <a:r>
              <a:rPr lang="fr-FR" sz="1800" dirty="0">
                <a:latin typeface="Open Sans Light" panose="020B0306030504020204" pitchFamily="34" charset="0"/>
                <a:ea typeface="Open Sans Light" panose="020B0306030504020204" pitchFamily="34" charset="0"/>
                <a:cs typeface="Open Sans Light" panose="020B0306030504020204" pitchFamily="34" charset="0"/>
              </a:rPr>
              <a:t>X (anciennement Twitter) : @</a:t>
            </a:r>
            <a:r>
              <a:rPr lang="fr-FR" sz="1800" dirty="0" err="1">
                <a:latin typeface="Open Sans Light" panose="020B0306030504020204" pitchFamily="34" charset="0"/>
                <a:ea typeface="Open Sans Light" panose="020B0306030504020204" pitchFamily="34" charset="0"/>
                <a:cs typeface="Open Sans Light" panose="020B0306030504020204" pitchFamily="34" charset="0"/>
              </a:rPr>
              <a:t>UASGTech</a:t>
            </a:r>
            <a:endParaRPr lang="fr-FR" sz="1800" dirty="0">
              <a:latin typeface="Open Sans Light" panose="020B0306030504020204" pitchFamily="34" charset="0"/>
              <a:ea typeface="Open Sans Light" panose="020B0306030504020204" pitchFamily="34" charset="0"/>
              <a:cs typeface="Open Sans Light" panose="020B0306030504020204" pitchFamily="34" charset="0"/>
            </a:endParaRPr>
          </a:p>
          <a:p>
            <a:pPr marR="0" lvl="0" algn="l" rtl="0">
              <a:spcBef>
                <a:spcPts val="400"/>
              </a:spcBef>
              <a:spcAft>
                <a:spcPts val="0"/>
              </a:spcAft>
              <a:buClr>
                <a:schemeClr val="dk1"/>
              </a:buClr>
              <a:buSzPts val="2000"/>
            </a:pPr>
            <a:r>
              <a:rPr lang="fr-FR" sz="1800" dirty="0">
                <a:latin typeface="Open Sans Light" panose="020B0306030504020204" pitchFamily="34" charset="0"/>
                <a:ea typeface="Open Sans Light" panose="020B0306030504020204" pitchFamily="34" charset="0"/>
                <a:cs typeface="Open Sans Light" panose="020B0306030504020204" pitchFamily="34" charset="0"/>
              </a:rPr>
              <a:t>LinkedIn : https://</a:t>
            </a:r>
            <a:r>
              <a:rPr lang="fr-FR" sz="1800" dirty="0" err="1">
                <a:latin typeface="Open Sans Light" panose="020B0306030504020204" pitchFamily="34" charset="0"/>
                <a:ea typeface="Open Sans Light" panose="020B0306030504020204" pitchFamily="34" charset="0"/>
                <a:cs typeface="Open Sans Light" panose="020B0306030504020204" pitchFamily="34" charset="0"/>
              </a:rPr>
              <a:t>www.linkedin.com</a:t>
            </a:r>
            <a:r>
              <a:rPr lang="fr-FR" sz="1800" dirty="0">
                <a:latin typeface="Open Sans Light" panose="020B0306030504020204" pitchFamily="34" charset="0"/>
                <a:ea typeface="Open Sans Light" panose="020B0306030504020204" pitchFamily="34" charset="0"/>
                <a:cs typeface="Open Sans Light" panose="020B0306030504020204" pitchFamily="34" charset="0"/>
              </a:rPr>
              <a:t>/</a:t>
            </a:r>
            <a:r>
              <a:rPr lang="fr-FR" sz="1800" dirty="0" err="1">
                <a:latin typeface="Open Sans Light" panose="020B0306030504020204" pitchFamily="34" charset="0"/>
                <a:ea typeface="Open Sans Light" panose="020B0306030504020204" pitchFamily="34" charset="0"/>
                <a:cs typeface="Open Sans Light" panose="020B0306030504020204" pitchFamily="34" charset="0"/>
              </a:rPr>
              <a:t>company</a:t>
            </a:r>
            <a:r>
              <a:rPr lang="fr-FR" sz="1800" dirty="0">
                <a:latin typeface="Open Sans Light" panose="020B0306030504020204" pitchFamily="34" charset="0"/>
                <a:ea typeface="Open Sans Light" panose="020B0306030504020204" pitchFamily="34" charset="0"/>
                <a:cs typeface="Open Sans Light" panose="020B0306030504020204" pitchFamily="34" charset="0"/>
              </a:rPr>
              <a:t>/</a:t>
            </a:r>
            <a:r>
              <a:rPr lang="fr-FR" sz="1800" dirty="0" err="1">
                <a:latin typeface="Open Sans Light" panose="020B0306030504020204" pitchFamily="34" charset="0"/>
                <a:ea typeface="Open Sans Light" panose="020B0306030504020204" pitchFamily="34" charset="0"/>
                <a:cs typeface="Open Sans Light" panose="020B0306030504020204" pitchFamily="34" charset="0"/>
              </a:rPr>
              <a:t>uasgtech</a:t>
            </a:r>
            <a:r>
              <a:rPr lang="fr-FR" sz="1800" dirty="0">
                <a:latin typeface="Open Sans Light" panose="020B0306030504020204" pitchFamily="34" charset="0"/>
                <a:ea typeface="Open Sans Light" panose="020B0306030504020204" pitchFamily="34" charset="0"/>
                <a:cs typeface="Open Sans Light" panose="020B0306030504020204" pitchFamily="34" charset="0"/>
              </a:rPr>
              <a:t>/</a:t>
            </a:r>
          </a:p>
          <a:p>
            <a:pPr marR="0" lvl="0" algn="l" rtl="0">
              <a:spcBef>
                <a:spcPts val="400"/>
              </a:spcBef>
              <a:spcAft>
                <a:spcPts val="0"/>
              </a:spcAft>
              <a:buClr>
                <a:schemeClr val="dk1"/>
              </a:buClr>
              <a:buSzPts val="2000"/>
            </a:pPr>
            <a:r>
              <a:rPr lang="fr-FR" sz="1800" dirty="0">
                <a:latin typeface="Open Sans Light" panose="020B0306030504020204" pitchFamily="34" charset="0"/>
                <a:ea typeface="Open Sans Light" panose="020B0306030504020204" pitchFamily="34" charset="0"/>
                <a:cs typeface="Open Sans Light" panose="020B0306030504020204" pitchFamily="34" charset="0"/>
              </a:rPr>
              <a:t>Facebook : https://</a:t>
            </a:r>
            <a:r>
              <a:rPr lang="fr-FR" sz="1800" dirty="0" err="1">
                <a:latin typeface="Open Sans Light" panose="020B0306030504020204" pitchFamily="34" charset="0"/>
                <a:ea typeface="Open Sans Light" panose="020B0306030504020204" pitchFamily="34" charset="0"/>
                <a:cs typeface="Open Sans Light" panose="020B0306030504020204" pitchFamily="34" charset="0"/>
              </a:rPr>
              <a:t>www.facebook.com</a:t>
            </a:r>
            <a:r>
              <a:rPr lang="fr-FR" sz="1800" dirty="0">
                <a:latin typeface="Open Sans Light" panose="020B0306030504020204" pitchFamily="34" charset="0"/>
                <a:ea typeface="Open Sans Light" panose="020B0306030504020204" pitchFamily="34" charset="0"/>
                <a:cs typeface="Open Sans Light" panose="020B0306030504020204" pitchFamily="34" charset="0"/>
              </a:rPr>
              <a:t>/</a:t>
            </a:r>
            <a:r>
              <a:rPr lang="fr-FR" sz="1800" dirty="0" err="1">
                <a:latin typeface="Open Sans Light" panose="020B0306030504020204" pitchFamily="34" charset="0"/>
                <a:ea typeface="Open Sans Light" panose="020B0306030504020204" pitchFamily="34" charset="0"/>
                <a:cs typeface="Open Sans Light" panose="020B0306030504020204" pitchFamily="34" charset="0"/>
              </a:rPr>
              <a:t>uasgtech</a:t>
            </a:r>
            <a:r>
              <a:rPr lang="fr-FR" sz="1800" dirty="0">
                <a:latin typeface="Open Sans Light" panose="020B0306030504020204" pitchFamily="34" charset="0"/>
                <a:ea typeface="Open Sans Light" panose="020B0306030504020204" pitchFamily="34" charset="0"/>
                <a:cs typeface="Open Sans Light" panose="020B0306030504020204" pitchFamily="34" charset="0"/>
              </a:rPr>
              <a:t>/</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5"/>
          <p:cNvSpPr txBox="1">
            <a:spLocks noGrp="1"/>
          </p:cNvSpPr>
          <p:nvPr>
            <p:ph type="title"/>
          </p:nvPr>
        </p:nvSpPr>
        <p:spPr>
          <a:xfrm>
            <a:off x="320041" y="275167"/>
            <a:ext cx="8699973"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Participer à l’ICANN – Programmes de bourses de l’ICANN et NextGen  </a:t>
            </a:r>
          </a:p>
        </p:txBody>
      </p:sp>
      <p:sp>
        <p:nvSpPr>
          <p:cNvPr id="445" name="Google Shape;445;p35"/>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74930" algn="l" rtl="0">
              <a:spcBef>
                <a:spcPts val="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fr-FR" sz="1800"/>
              <a:t>Le Programme de bourses a pour objectif de renforcer la diversité du modèle multipartite en offrant aux individus appartenant aux communautés faiblement desservies ou sous-représentées la possibilité de devenir des membres actifs de la communauté de l’ICANN.</a:t>
            </a:r>
          </a:p>
          <a:p>
            <a:pPr marL="548640" lvl="1" indent="-182880" algn="l" rtl="0">
              <a:spcBef>
                <a:spcPts val="360"/>
              </a:spcBef>
              <a:spcAft>
                <a:spcPts val="0"/>
              </a:spcAft>
              <a:buSzPts val="1530"/>
              <a:buChar char="*"/>
            </a:pPr>
            <a:r>
              <a:rPr lang="fr-FR"/>
              <a:t>Pour participer, déposez votre candidature au </a:t>
            </a:r>
            <a:r>
              <a:rPr lang="fr-FR" u="sng">
                <a:solidFill>
                  <a:schemeClr val="hlink"/>
                </a:solidFill>
                <a:hlinkClick r:id="rId3"/>
              </a:rPr>
              <a:t>Programme de bourses de l’ICANN</a:t>
            </a:r>
            <a:r>
              <a:rPr lang="fr-FR"/>
              <a:t>.</a:t>
            </a:r>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fr-FR" sz="1800"/>
              <a:t>L’organisation ICANN cherche des individus de la nouvelle génération intéressés à jouer un rôle actif dans leurs communautés régionales et à participer à l’élaboration des politiques qui régiront l’Internet mondial. Un travail important est fait quotidiennement à l’ICANN.</a:t>
            </a:r>
          </a:p>
          <a:p>
            <a:pPr marL="548640" lvl="1" indent="-182880" algn="l" rtl="0">
              <a:spcBef>
                <a:spcPts val="360"/>
              </a:spcBef>
              <a:spcAft>
                <a:spcPts val="0"/>
              </a:spcAft>
              <a:buSzPts val="1530"/>
              <a:buChar char="*"/>
            </a:pPr>
            <a:r>
              <a:rPr lang="fr-FR"/>
              <a:t>Pour participer, déposez votre candidature au </a:t>
            </a:r>
            <a:r>
              <a:rPr lang="fr-FR" u="sng">
                <a:solidFill>
                  <a:schemeClr val="hlink"/>
                </a:solidFill>
                <a:hlinkClick r:id="rId4"/>
              </a:rPr>
              <a:t>Programme NextGen de l’ICANN</a:t>
            </a:r>
            <a:r>
              <a:rPr lang="fr-FR"/>
              <a:t>.</a:t>
            </a:r>
          </a:p>
          <a:p>
            <a:pPr marL="91440" lvl="0" indent="0" algn="l" rtl="0">
              <a:spcBef>
                <a:spcPts val="400"/>
              </a:spcBef>
              <a:spcAft>
                <a:spcPts val="0"/>
              </a:spcAft>
              <a:buSzPts val="1700"/>
              <a:buNone/>
            </a:pPr>
            <a:endParaRPr sz="1800" dirty="0"/>
          </a:p>
          <a:p>
            <a:pPr marL="1097280" lvl="3" indent="-107315" algn="l" rtl="0">
              <a:spcBef>
                <a:spcPts val="280"/>
              </a:spcBef>
              <a:spcAft>
                <a:spcPts val="0"/>
              </a:spcAft>
              <a:buSzPts val="1190"/>
              <a:buNone/>
            </a:pPr>
            <a:endParaRPr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Le multilinguisme, clé de l’inclusion numérique</a:t>
            </a:r>
          </a:p>
        </p:txBody>
      </p:sp>
      <p:sp>
        <p:nvSpPr>
          <p:cNvPr id="88" name="Google Shape;88;p2"/>
          <p:cNvSpPr txBox="1">
            <a:spLocks noGrp="1"/>
          </p:cNvSpPr>
          <p:nvPr>
            <p:ph type="body" idx="1"/>
          </p:nvPr>
        </p:nvSpPr>
        <p:spPr>
          <a:xfrm>
            <a:off x="320674" y="1318686"/>
            <a:ext cx="8687401" cy="4620517"/>
          </a:xfrm>
          <a:prstGeom prst="rect">
            <a:avLst/>
          </a:prstGeom>
          <a:noFill/>
          <a:ln>
            <a:noFill/>
          </a:ln>
        </p:spPr>
        <p:txBody>
          <a:bodyPr spcFirstLastPara="1" wrap="square" lIns="91425" tIns="45700" rIns="91425" bIns="45700" anchor="t" anchorCtr="0">
            <a:noAutofit/>
          </a:bodyPr>
          <a:lstStyle/>
          <a:p>
            <a:r>
              <a:rPr lang="fr-FR" sz="1800"/>
              <a:t>Un Internet linguistiquement diversifié contribue de manière significative à une société de la connaissance en comblant la fracture numérique.</a:t>
            </a:r>
          </a:p>
          <a:p>
            <a:pPr marL="0" indent="0">
              <a:spcBef>
                <a:spcPts val="0"/>
              </a:spcBef>
              <a:buNone/>
            </a:pPr>
            <a:endParaRPr lang="en-US" sz="1800" b="0" i="0" u="none" strike="noStrike" dirty="0">
              <a:solidFill>
                <a:srgbClr val="000000"/>
              </a:solidFill>
              <a:effectLst/>
              <a:latin typeface="Arial" panose="020B0604020202020204" pitchFamily="34" charset="0"/>
            </a:endParaRPr>
          </a:p>
          <a:p>
            <a:pPr>
              <a:spcBef>
                <a:spcPts val="0"/>
              </a:spcBef>
            </a:pPr>
            <a:r>
              <a:rPr lang="fr-FR" sz="1800"/>
              <a:t>Par conséquent, la diversité linguistique en ligne était un principe clé de la </a:t>
            </a:r>
            <a:r>
              <a:rPr lang="fr-FR" sz="1800" i="0" u="sng" strike="noStrike">
                <a:solidFill>
                  <a:srgbClr val="1155CC"/>
                </a:solidFill>
                <a:effectLst/>
                <a:latin typeface="Open Sans" panose="020B0606030504020204" pitchFamily="34" charset="0"/>
                <a:ea typeface="Open Sans" panose="020B0606030504020204" pitchFamily="34" charset="0"/>
                <a:cs typeface="Open Sans" panose="020B0606030504020204" pitchFamily="34" charset="0"/>
                <a:hlinkClick r:id="rId3"/>
              </a:rPr>
              <a:t>Déclaration de Genève du SMSI</a:t>
            </a:r>
            <a:r>
              <a:rPr lang="fr-FR" sz="180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fr-FR" sz="1800"/>
              <a:t>en 2003, conduisant à un engagement « en faveur du multilinguisme de l’Internet » dans </a:t>
            </a:r>
            <a:r>
              <a:rPr lang="fr-FR" sz="1800" i="0" u="sng" strike="noStrike">
                <a:solidFill>
                  <a:srgbClr val="1155CC"/>
                </a:solidFill>
                <a:effectLst/>
                <a:latin typeface="Open Sans" panose="020B0606030504020204" pitchFamily="34" charset="0"/>
                <a:ea typeface="Open Sans" panose="020B0606030504020204" pitchFamily="34" charset="0"/>
                <a:cs typeface="Open Sans" panose="020B0606030504020204" pitchFamily="34" charset="0"/>
                <a:hlinkClick r:id="rId4"/>
              </a:rPr>
              <a:t>l’Agenda de Tunis du SMSI</a:t>
            </a:r>
            <a:r>
              <a:rPr lang="fr-FR" sz="180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fr-FR" sz="1800"/>
              <a:t>en 2005. Cet engagement a spécialement insisté sur la nécessité :</a:t>
            </a:r>
          </a:p>
          <a:p>
            <a:pPr lvl="1">
              <a:spcBef>
                <a:spcPts val="0"/>
              </a:spcBef>
            </a:pPr>
            <a:r>
              <a:rPr lang="fr-FR"/>
              <a:t>de faire progresser l’adoption du multilinguisme dans le secteur des noms de domaine et adresses de courrier électronique par la mise en œuvre de programmes et par le renforcement de la collaboration en vue de leur déploiement dans le monde entier.</a:t>
            </a:r>
          </a:p>
          <a:p>
            <a:pPr marL="91440" lvl="0" indent="0" algn="l" rtl="0">
              <a:spcBef>
                <a:spcPts val="0"/>
              </a:spcBef>
              <a:spcAft>
                <a:spcPts val="0"/>
              </a:spcAft>
              <a:buClr>
                <a:schemeClr val="accent3"/>
              </a:buClr>
              <a:buSzPts val="1530"/>
              <a:buNone/>
            </a:pPr>
            <a:endParaRPr lang="en-US" sz="1800" dirty="0"/>
          </a:p>
          <a:p>
            <a:pPr marL="91440" lvl="0" indent="0" algn="l" rtl="0">
              <a:spcBef>
                <a:spcPts val="1200"/>
              </a:spcBef>
              <a:spcAft>
                <a:spcPts val="0"/>
              </a:spcAft>
              <a:buSzPts val="1700"/>
              <a:buNone/>
            </a:pPr>
            <a:endParaRPr dirty="0"/>
          </a:p>
        </p:txBody>
      </p:sp>
    </p:spTree>
    <p:extLst>
      <p:ext uri="{BB962C8B-B14F-4D97-AF65-F5344CB8AC3E}">
        <p14:creationId xmlns:p14="http://schemas.microsoft.com/office/powerpoint/2010/main" val="2548492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6"/>
          <p:cNvSpPr txBox="1">
            <a:spLocks noGrp="1"/>
          </p:cNvSpPr>
          <p:nvPr>
            <p:ph type="title"/>
          </p:nvPr>
        </p:nvSpPr>
        <p:spPr>
          <a:xfrm>
            <a:off x="915988" y="1822231"/>
            <a:ext cx="5935662" cy="20392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Open Sans"/>
              <a:buNone/>
            </a:pPr>
            <a:r>
              <a:rPr lang="fr-FR"/>
              <a:t>Principes de l’acceptation universelle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37"/>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3200"/>
              <a:buFont typeface="Open Sans"/>
              <a:buNone/>
            </a:pPr>
            <a:r>
              <a:rPr lang="fr-FR"/>
              <a:t>Accepter</a:t>
            </a:r>
          </a:p>
        </p:txBody>
      </p:sp>
      <p:sp>
        <p:nvSpPr>
          <p:cNvPr id="457" name="Google Shape;457;p37"/>
          <p:cNvSpPr/>
          <p:nvPr/>
        </p:nvSpPr>
        <p:spPr>
          <a:xfrm>
            <a:off x="366540" y="2665711"/>
            <a:ext cx="3276288"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200">
                <a:solidFill>
                  <a:schemeClr val="accent2"/>
                </a:solidFill>
                <a:latin typeface="Open Sans"/>
                <a:ea typeface="Open Sans"/>
                <a:cs typeface="Open Sans"/>
                <a:sym typeface="Open Sans"/>
              </a:rPr>
              <a:t>Processus par lequel une adresse de courrier électronique ou un nom de domaine est reçu en tant que chaîne de caractères d’une interface utilisateur, d’un fichier ou d’une API.</a:t>
            </a:r>
          </a:p>
        </p:txBody>
      </p:sp>
      <p:sp>
        <p:nvSpPr>
          <p:cNvPr id="458" name="Google Shape;458;p37"/>
          <p:cNvSpPr/>
          <p:nvPr/>
        </p:nvSpPr>
        <p:spPr>
          <a:xfrm>
            <a:off x="3642829" y="1564153"/>
            <a:ext cx="5158271" cy="35394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a:solidFill>
                  <a:schemeClr val="dk2"/>
                </a:solidFill>
                <a:latin typeface="Open Sans"/>
                <a:ea typeface="Open Sans"/>
                <a:cs typeface="Open Sans"/>
                <a:sym typeface="Open Sans"/>
              </a:rPr>
              <a:t>Recommandations de l’UASG </a:t>
            </a:r>
          </a:p>
          <a:p>
            <a:pPr marL="525780" marR="0" lvl="1" indent="-342900" algn="l" rtl="0">
              <a:spcBef>
                <a:spcPts val="2000"/>
              </a:spcBef>
              <a:spcAft>
                <a:spcPts val="0"/>
              </a:spcAft>
              <a:buClr>
                <a:schemeClr val="accent3"/>
              </a:buClr>
              <a:buSzPts val="1530"/>
              <a:buFont typeface="Merriweather Sans"/>
              <a:buChar char="*"/>
            </a:pPr>
            <a:r>
              <a:rPr lang="fr-FR" sz="1800" b="0" i="0" u="none" strike="noStrike" cap="none">
                <a:solidFill>
                  <a:schemeClr val="dk2"/>
                </a:solidFill>
                <a:latin typeface="Open Sans Light"/>
                <a:ea typeface="Open Sans Light"/>
                <a:cs typeface="Open Sans Light"/>
                <a:sym typeface="Open Sans Light"/>
              </a:rPr>
              <a:t>Les éléments de l’interface utilisateur doivent prendre en charge :</a:t>
            </a:r>
          </a:p>
          <a:p>
            <a:pPr marL="982980" marR="0" lvl="2" indent="-342900" algn="l" rtl="0">
              <a:spcBef>
                <a:spcPts val="600"/>
              </a:spcBef>
              <a:spcAft>
                <a:spcPts val="0"/>
              </a:spcAft>
              <a:buClr>
                <a:schemeClr val="accent3"/>
              </a:buClr>
              <a:buSzPts val="1360"/>
              <a:buFont typeface="Merriweather Sans"/>
              <a:buChar char="*"/>
            </a:pPr>
            <a:r>
              <a:rPr lang="fr-FR" sz="1600" b="0" i="0" u="none" strike="noStrike" cap="none">
                <a:solidFill>
                  <a:schemeClr val="dk2"/>
                </a:solidFill>
                <a:latin typeface="Open Sans Light"/>
                <a:ea typeface="Open Sans Light"/>
                <a:cs typeface="Open Sans Light"/>
                <a:sym typeface="Open Sans Light"/>
              </a:rPr>
              <a:t>l’Unicode ;</a:t>
            </a:r>
          </a:p>
          <a:p>
            <a:pPr marL="982980" marR="0" lvl="2" indent="-342900" algn="l" rtl="0">
              <a:spcBef>
                <a:spcPts val="400"/>
              </a:spcBef>
              <a:spcAft>
                <a:spcPts val="0"/>
              </a:spcAft>
              <a:buClr>
                <a:schemeClr val="accent3"/>
              </a:buClr>
              <a:buSzPts val="1360"/>
              <a:buFont typeface="Merriweather Sans"/>
              <a:buChar char="*"/>
            </a:pPr>
            <a:r>
              <a:rPr lang="fr-FR" sz="1600" b="0" i="0" u="none" strike="noStrike" cap="none">
                <a:solidFill>
                  <a:schemeClr val="dk2"/>
                </a:solidFill>
                <a:latin typeface="Open Sans Light"/>
                <a:ea typeface="Open Sans Light"/>
                <a:cs typeface="Open Sans Light"/>
                <a:sym typeface="Open Sans Light"/>
              </a:rPr>
              <a:t>les chaînes allant jusqu’à 256 caractères.</a:t>
            </a:r>
          </a:p>
          <a:p>
            <a:pPr marL="525780" marR="0" lvl="1" indent="-342900" algn="l" rtl="0">
              <a:spcBef>
                <a:spcPts val="1600"/>
              </a:spcBef>
              <a:spcAft>
                <a:spcPts val="0"/>
              </a:spcAft>
              <a:buClr>
                <a:schemeClr val="accent3"/>
              </a:buClr>
              <a:buSzPts val="1530"/>
              <a:buFont typeface="Merriweather Sans"/>
              <a:buChar char="*"/>
            </a:pPr>
            <a:r>
              <a:rPr lang="fr-FR" sz="1800" b="0" i="0" u="none" strike="noStrike" cap="none">
                <a:solidFill>
                  <a:schemeClr val="dk2"/>
                </a:solidFill>
                <a:latin typeface="Open Sans Light"/>
                <a:ea typeface="Open Sans Light"/>
                <a:cs typeface="Open Sans Light"/>
                <a:sym typeface="Open Sans Light"/>
              </a:rPr>
              <a:t>Texte encodé compatible ASCII (« Punycodé ») à la place d’Unicode :</a:t>
            </a:r>
          </a:p>
          <a:p>
            <a:pPr marL="982980" marR="0" lvl="2" indent="-342900" algn="l" rtl="0">
              <a:spcBef>
                <a:spcPts val="600"/>
              </a:spcBef>
              <a:spcAft>
                <a:spcPts val="0"/>
              </a:spcAft>
              <a:buClr>
                <a:schemeClr val="accent3"/>
              </a:buClr>
              <a:buSzPts val="1360"/>
              <a:buFont typeface="Merriweather Sans"/>
              <a:buChar char="*"/>
            </a:pPr>
            <a:r>
              <a:rPr lang="fr-FR" sz="1600" b="0" i="0" u="none" strike="noStrike" cap="none">
                <a:solidFill>
                  <a:schemeClr val="dk2"/>
                </a:solidFill>
                <a:latin typeface="Open Sans Light"/>
                <a:ea typeface="Open Sans Light"/>
                <a:cs typeface="Open Sans Light"/>
                <a:sym typeface="Open Sans Light"/>
              </a:rPr>
              <a:t>Unicode affiché par défaut ;</a:t>
            </a:r>
          </a:p>
          <a:p>
            <a:pPr marL="982980" marR="0" lvl="2" indent="-342900" algn="l" rtl="0">
              <a:spcBef>
                <a:spcPts val="400"/>
              </a:spcBef>
              <a:spcAft>
                <a:spcPts val="0"/>
              </a:spcAft>
              <a:buClr>
                <a:schemeClr val="accent3"/>
              </a:buClr>
              <a:buSzPts val="1360"/>
              <a:buFont typeface="Merriweather Sans"/>
              <a:buChar char="*"/>
            </a:pPr>
            <a:r>
              <a:rPr lang="fr-FR" sz="1600" b="0" u="none" strike="noStrike" cap="none">
                <a:solidFill>
                  <a:schemeClr val="dk2"/>
                </a:solidFill>
                <a:latin typeface="Open Sans Light"/>
                <a:ea typeface="Open Sans Light"/>
                <a:cs typeface="Open Sans Light"/>
                <a:sym typeface="Open Sans Light"/>
              </a:rPr>
              <a:t>texte en Punycode affiché </a:t>
            </a:r>
            <a:r>
              <a:rPr lang="fr-FR" sz="1600" b="0" i="1" u="none" strike="noStrike" cap="none">
                <a:solidFill>
                  <a:schemeClr val="dk2"/>
                </a:solidFill>
                <a:latin typeface="Open Sans Light"/>
                <a:ea typeface="Open Sans Light"/>
                <a:cs typeface="Open Sans Light"/>
                <a:sym typeface="Open Sans Light"/>
              </a:rPr>
              <a:t>uniquement</a:t>
            </a:r>
            <a:r>
              <a:rPr lang="fr-FR" sz="1600" b="0" u="none" strike="noStrike" cap="none">
                <a:solidFill>
                  <a:schemeClr val="dk2"/>
                </a:solidFill>
                <a:latin typeface="Open Sans Light"/>
                <a:ea typeface="Open Sans Light"/>
                <a:cs typeface="Open Sans Light"/>
                <a:sym typeface="Open Sans Light"/>
              </a:rPr>
              <a:t> lorsqu’il offre un avantage.</a:t>
            </a:r>
          </a:p>
          <a:p>
            <a:pPr marL="525780" marR="0" lvl="1" indent="-256540" algn="l" rtl="0">
              <a:spcBef>
                <a:spcPts val="400"/>
              </a:spcBef>
              <a:spcAft>
                <a:spcPts val="0"/>
              </a:spcAft>
              <a:buClr>
                <a:schemeClr val="accent3"/>
              </a:buClr>
              <a:buSzPts val="1360"/>
              <a:buFont typeface="Merriweather Sans"/>
              <a:buNone/>
            </a:pPr>
            <a:endParaRPr sz="1600" b="0" i="0" u="none" strike="noStrike" cap="none" dirty="0">
              <a:solidFill>
                <a:schemeClr val="dk2"/>
              </a:solidFill>
              <a:latin typeface="Open Sans Light"/>
              <a:ea typeface="Open Sans Light"/>
              <a:cs typeface="Open Sans Light"/>
              <a:sym typeface="Open Sans Light"/>
            </a:endParaRPr>
          </a:p>
        </p:txBody>
      </p:sp>
      <p:pic>
        <p:nvPicPr>
          <p:cNvPr id="459" name="Google Shape;459;p37" descr="ua-capability-icons_wht_Accept.png"/>
          <p:cNvPicPr preferRelativeResize="0"/>
          <p:nvPr/>
        </p:nvPicPr>
        <p:blipFill rotWithShape="1">
          <a:blip r:embed="rId3">
            <a:alphaModFix/>
          </a:blip>
          <a:srcRect/>
          <a:stretch/>
        </p:blipFill>
        <p:spPr>
          <a:xfrm>
            <a:off x="1165017" y="315913"/>
            <a:ext cx="885702" cy="88570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8"/>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3200"/>
              <a:buFont typeface="Open Sans"/>
              <a:buNone/>
            </a:pPr>
            <a:r>
              <a:rPr lang="fr-FR"/>
              <a:t>Valider</a:t>
            </a:r>
          </a:p>
        </p:txBody>
      </p:sp>
      <p:sp>
        <p:nvSpPr>
          <p:cNvPr id="466" name="Google Shape;466;p38"/>
          <p:cNvSpPr/>
          <p:nvPr/>
        </p:nvSpPr>
        <p:spPr>
          <a:xfrm>
            <a:off x="366541" y="2670769"/>
            <a:ext cx="3116263"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200">
                <a:solidFill>
                  <a:schemeClr val="accent2"/>
                </a:solidFill>
                <a:latin typeface="Open Sans"/>
                <a:ea typeface="Open Sans"/>
                <a:cs typeface="Open Sans"/>
                <a:sym typeface="Open Sans"/>
              </a:rPr>
              <a:t>Processus de vérification de la syntaxe d’une adresse de courrier électronique ou d’un nom de domaine, reçu ou émis. </a:t>
            </a:r>
          </a:p>
        </p:txBody>
      </p:sp>
      <p:sp>
        <p:nvSpPr>
          <p:cNvPr id="467" name="Google Shape;467;p38"/>
          <p:cNvSpPr/>
          <p:nvPr/>
        </p:nvSpPr>
        <p:spPr>
          <a:xfrm>
            <a:off x="3642829" y="1564152"/>
            <a:ext cx="5158271" cy="48184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400">
                <a:solidFill>
                  <a:srgbClr val="000000"/>
                </a:solidFill>
                <a:latin typeface="Open Sans"/>
                <a:ea typeface="Open Sans"/>
                <a:cs typeface="Open Sans"/>
                <a:sym typeface="Open Sans"/>
              </a:rPr>
              <a:t>Recommandations de l’UASG </a:t>
            </a:r>
          </a:p>
          <a:p>
            <a:pPr marL="525780" marR="0" lvl="1" indent="-342900" algn="l" rtl="0">
              <a:spcBef>
                <a:spcPts val="2000"/>
              </a:spcBef>
              <a:spcAft>
                <a:spcPts val="0"/>
              </a:spcAft>
              <a:buClr>
                <a:schemeClr val="accent3"/>
              </a:buClr>
              <a:buSzPts val="1530"/>
              <a:buFont typeface="Merriweather Sans"/>
              <a:buChar char="*"/>
            </a:pPr>
            <a:r>
              <a:rPr lang="fr-FR" sz="1800" b="0" i="0" u="none" strike="noStrike" cap="none">
                <a:solidFill>
                  <a:srgbClr val="000000"/>
                </a:solidFill>
                <a:latin typeface="Open Sans Light"/>
                <a:ea typeface="Open Sans Light"/>
                <a:cs typeface="Open Sans Light"/>
                <a:sym typeface="Open Sans Light"/>
              </a:rPr>
              <a:t>Il s’agit de la façon la plus simple de garantir que tous les noms de domaine valides sont acceptés.</a:t>
            </a:r>
          </a:p>
          <a:p>
            <a:pPr marL="525780" marR="0" lvl="1" indent="-342900" algn="l" rtl="0">
              <a:spcBef>
                <a:spcPts val="1800"/>
              </a:spcBef>
              <a:spcAft>
                <a:spcPts val="0"/>
              </a:spcAft>
              <a:buClr>
                <a:schemeClr val="accent3"/>
              </a:buClr>
              <a:buSzPts val="1530"/>
              <a:buFont typeface="Merriweather Sans"/>
              <a:buChar char="*"/>
            </a:pPr>
            <a:r>
              <a:rPr lang="fr-FR" sz="1800" b="0" i="0" u="none" strike="noStrike" cap="none">
                <a:solidFill>
                  <a:srgbClr val="000000"/>
                </a:solidFill>
                <a:latin typeface="Open Sans Light"/>
                <a:ea typeface="Open Sans Light"/>
                <a:cs typeface="Open Sans Light"/>
                <a:sym typeface="Open Sans Light"/>
              </a:rPr>
              <a:t>Ne devrait se produire que lorsque cela est nécessaire. Si oui :</a:t>
            </a:r>
          </a:p>
          <a:p>
            <a:pPr marL="822960" marR="0" lvl="2" indent="-274320" algn="l" rtl="0">
              <a:spcBef>
                <a:spcPts val="600"/>
              </a:spcBef>
              <a:spcAft>
                <a:spcPts val="0"/>
              </a:spcAft>
              <a:buClr>
                <a:schemeClr val="accent3"/>
              </a:buClr>
              <a:buSzPts val="1190"/>
              <a:buFont typeface="Merriweather Sans"/>
              <a:buChar char="*"/>
            </a:pPr>
            <a:r>
              <a:rPr lang="fr-FR" sz="1400" b="0" i="0" u="none" strike="noStrike" cap="none">
                <a:solidFill>
                  <a:srgbClr val="000000"/>
                </a:solidFill>
                <a:latin typeface="Open Sans Light"/>
                <a:ea typeface="Open Sans Light"/>
                <a:cs typeface="Open Sans Light"/>
                <a:sym typeface="Open Sans Light"/>
              </a:rPr>
              <a:t>vérifier le TLD par rapport à la table faisant autorité ;</a:t>
            </a:r>
          </a:p>
          <a:p>
            <a:pPr marL="822960" marR="0" lvl="2" indent="-274320" algn="l" rtl="0">
              <a:spcBef>
                <a:spcPts val="400"/>
              </a:spcBef>
              <a:spcAft>
                <a:spcPts val="0"/>
              </a:spcAft>
              <a:buClr>
                <a:schemeClr val="accent3"/>
              </a:buClr>
              <a:buSzPts val="1190"/>
              <a:buFont typeface="Merriweather Sans"/>
              <a:buChar char="*"/>
            </a:pPr>
            <a:r>
              <a:rPr lang="fr-FR" sz="1400" b="0" i="0" u="none" strike="noStrike" cap="none">
                <a:solidFill>
                  <a:srgbClr val="000000"/>
                </a:solidFill>
                <a:latin typeface="Open Sans Light"/>
                <a:ea typeface="Open Sans Light"/>
                <a:cs typeface="Open Sans Light"/>
                <a:sym typeface="Open Sans Light"/>
              </a:rPr>
              <a:t>rechercher le nom de domaine dans le DNS ;</a:t>
            </a:r>
          </a:p>
          <a:p>
            <a:pPr marL="822960" marR="0" lvl="2" indent="-274320" algn="l" rtl="0">
              <a:spcBef>
                <a:spcPts val="400"/>
              </a:spcBef>
              <a:spcAft>
                <a:spcPts val="0"/>
              </a:spcAft>
              <a:buClr>
                <a:schemeClr val="accent3"/>
              </a:buClr>
              <a:buSzPts val="1190"/>
              <a:buFont typeface="Merriweather Sans"/>
              <a:buChar char="*"/>
            </a:pPr>
            <a:r>
              <a:rPr lang="fr-FR" sz="1400" b="0" i="0" u="none" strike="noStrike" cap="none">
                <a:solidFill>
                  <a:srgbClr val="000000"/>
                </a:solidFill>
                <a:latin typeface="Open Sans Light"/>
                <a:ea typeface="Open Sans Light"/>
                <a:cs typeface="Open Sans Light"/>
                <a:sym typeface="Open Sans Light"/>
              </a:rPr>
              <a:t>exiger la double saisie de l’adresse de courrier électronique ;</a:t>
            </a:r>
          </a:p>
          <a:p>
            <a:pPr marL="822960" marR="0" lvl="2" indent="-274320" algn="l" rtl="0">
              <a:spcBef>
                <a:spcPts val="400"/>
              </a:spcBef>
              <a:spcAft>
                <a:spcPts val="0"/>
              </a:spcAft>
              <a:buClr>
                <a:schemeClr val="accent3"/>
              </a:buClr>
              <a:buSzPts val="1190"/>
              <a:buFont typeface="Merriweather Sans"/>
              <a:buChar char="*"/>
            </a:pPr>
            <a:r>
              <a:rPr lang="fr-FR" sz="1400" b="0" i="0" u="none" strike="noStrike" cap="none">
                <a:solidFill>
                  <a:srgbClr val="000000"/>
                </a:solidFill>
                <a:latin typeface="Open Sans Light"/>
                <a:ea typeface="Open Sans Light"/>
                <a:cs typeface="Open Sans Light"/>
                <a:sym typeface="Open Sans Light"/>
              </a:rPr>
              <a:t>valider les caractères – pas de points de code « interdits » ;</a:t>
            </a:r>
          </a:p>
          <a:p>
            <a:pPr marL="822960" marR="0" lvl="2" indent="-274320" algn="l" rtl="0">
              <a:spcBef>
                <a:spcPts val="400"/>
              </a:spcBef>
              <a:spcAft>
                <a:spcPts val="0"/>
              </a:spcAft>
              <a:buClr>
                <a:schemeClr val="accent3"/>
              </a:buClr>
              <a:buSzPts val="1190"/>
              <a:buFont typeface="Merriweather Sans"/>
              <a:buChar char="*"/>
            </a:pPr>
            <a:r>
              <a:rPr lang="fr-FR" sz="1400" b="0" i="0" u="none" strike="noStrike" cap="none">
                <a:solidFill>
                  <a:srgbClr val="000000"/>
                </a:solidFill>
                <a:latin typeface="Open Sans Light"/>
                <a:ea typeface="Open Sans Light"/>
                <a:cs typeface="Open Sans Light"/>
                <a:sym typeface="Open Sans Light"/>
              </a:rPr>
              <a:t>limiter à un nombre restreint de règles s’appliquant à toutes les étiquettes définies dans les RFC ;</a:t>
            </a:r>
          </a:p>
          <a:p>
            <a:pPr marL="822960" marR="0" lvl="2" indent="-274320" algn="l" rtl="0">
              <a:spcBef>
                <a:spcPts val="400"/>
              </a:spcBef>
              <a:spcAft>
                <a:spcPts val="0"/>
              </a:spcAft>
              <a:buClr>
                <a:schemeClr val="accent3"/>
              </a:buClr>
              <a:buSzPts val="1190"/>
              <a:buFont typeface="Merriweather Sans"/>
              <a:buChar char="*"/>
            </a:pPr>
            <a:r>
              <a:rPr lang="fr-FR" sz="1400" b="0" i="0" u="none" strike="noStrike" cap="none">
                <a:solidFill>
                  <a:srgbClr val="000000"/>
                </a:solidFill>
                <a:latin typeface="Open Sans Light"/>
                <a:ea typeface="Open Sans Light"/>
                <a:cs typeface="Open Sans Light"/>
                <a:sym typeface="Open Sans Light"/>
              </a:rPr>
              <a:t>si la chaîne contient ‘。’, convertir en ‘.’.</a:t>
            </a:r>
          </a:p>
        </p:txBody>
      </p:sp>
      <p:pic>
        <p:nvPicPr>
          <p:cNvPr id="468" name="Google Shape;468;p38" descr="ua-capability-icons_wht_Validate.png"/>
          <p:cNvPicPr preferRelativeResize="0"/>
          <p:nvPr/>
        </p:nvPicPr>
        <p:blipFill rotWithShape="1">
          <a:blip r:embed="rId3">
            <a:alphaModFix/>
          </a:blip>
          <a:srcRect/>
          <a:stretch/>
        </p:blipFill>
        <p:spPr>
          <a:xfrm>
            <a:off x="1111006" y="251590"/>
            <a:ext cx="1079710" cy="89141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39"/>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3200"/>
              <a:buFont typeface="Open Sans"/>
              <a:buNone/>
            </a:pPr>
            <a:r>
              <a:rPr lang="fr-FR"/>
              <a:t>Stocker</a:t>
            </a:r>
          </a:p>
        </p:txBody>
      </p:sp>
      <p:sp>
        <p:nvSpPr>
          <p:cNvPr id="475" name="Google Shape;475;p39"/>
          <p:cNvSpPr/>
          <p:nvPr/>
        </p:nvSpPr>
        <p:spPr>
          <a:xfrm>
            <a:off x="366541" y="2681826"/>
            <a:ext cx="3116263"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200">
                <a:solidFill>
                  <a:schemeClr val="accent2"/>
                </a:solidFill>
                <a:latin typeface="Open Sans"/>
                <a:ea typeface="Open Sans"/>
                <a:cs typeface="Open Sans"/>
                <a:sym typeface="Open Sans"/>
              </a:rPr>
              <a:t>Stockage à long terme et/ou temporaire de noms de domaine et adresses de courrier électronique. </a:t>
            </a:r>
          </a:p>
        </p:txBody>
      </p:sp>
      <p:sp>
        <p:nvSpPr>
          <p:cNvPr id="476" name="Google Shape;476;p39"/>
          <p:cNvSpPr/>
          <p:nvPr/>
        </p:nvSpPr>
        <p:spPr>
          <a:xfrm>
            <a:off x="3642829" y="1564153"/>
            <a:ext cx="5158272" cy="34881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a:solidFill>
                  <a:schemeClr val="dk2"/>
                </a:solidFill>
                <a:latin typeface="Open Sans"/>
                <a:ea typeface="Open Sans"/>
                <a:cs typeface="Open Sans"/>
                <a:sym typeface="Open Sans"/>
              </a:rPr>
              <a:t>Recommandations de l’UASG </a:t>
            </a:r>
          </a:p>
          <a:p>
            <a:pPr marL="525780" marR="0" lvl="1" indent="-342900" algn="l" rtl="0">
              <a:spcBef>
                <a:spcPts val="2000"/>
              </a:spcBef>
              <a:spcAft>
                <a:spcPts val="0"/>
              </a:spcAft>
              <a:buClr>
                <a:schemeClr val="accent3"/>
              </a:buClr>
              <a:buSzPts val="1530"/>
              <a:buFont typeface="Merriweather Sans"/>
              <a:buChar char="*"/>
            </a:pPr>
            <a:r>
              <a:rPr lang="fr-FR" sz="1800" b="0" i="0" u="none" strike="noStrike" cap="none">
                <a:solidFill>
                  <a:schemeClr val="dk2"/>
                </a:solidFill>
                <a:latin typeface="Open Sans Light"/>
                <a:ea typeface="Open Sans Light"/>
                <a:cs typeface="Open Sans Light"/>
                <a:sym typeface="Open Sans Light"/>
              </a:rPr>
              <a:t>Les applications / services doivent prendre en charge l’Unicode.</a:t>
            </a:r>
          </a:p>
          <a:p>
            <a:pPr marL="525780" marR="0" lvl="1" indent="-342900" algn="l" rtl="0">
              <a:spcBef>
                <a:spcPts val="1200"/>
              </a:spcBef>
              <a:spcAft>
                <a:spcPts val="0"/>
              </a:spcAft>
              <a:buClr>
                <a:schemeClr val="accent3"/>
              </a:buClr>
              <a:buSzPts val="1530"/>
              <a:buFont typeface="Merriweather Sans"/>
              <a:buChar char="*"/>
            </a:pPr>
            <a:r>
              <a:rPr lang="fr-FR" sz="1800" b="0" i="0" u="none" strike="noStrike" cap="none">
                <a:solidFill>
                  <a:schemeClr val="dk2"/>
                </a:solidFill>
                <a:latin typeface="Open Sans Light"/>
                <a:ea typeface="Open Sans Light"/>
                <a:cs typeface="Open Sans Light"/>
                <a:sym typeface="Open Sans Light"/>
              </a:rPr>
              <a:t>Les informations sont stockées en UTF-8 à chaque fois que cela est possible.</a:t>
            </a:r>
          </a:p>
          <a:p>
            <a:pPr marL="525780" marR="0" lvl="1" indent="-342900" algn="l" rtl="0">
              <a:spcBef>
                <a:spcPts val="1200"/>
              </a:spcBef>
              <a:spcAft>
                <a:spcPts val="0"/>
              </a:spcAft>
              <a:buClr>
                <a:schemeClr val="accent3"/>
              </a:buClr>
              <a:buSzPts val="1530"/>
              <a:buFont typeface="Merriweather Sans"/>
              <a:buChar char="*"/>
            </a:pPr>
            <a:r>
              <a:rPr lang="fr-FR" sz="1800" b="0" i="0" u="none" strike="noStrike" cap="none">
                <a:solidFill>
                  <a:schemeClr val="dk2"/>
                </a:solidFill>
                <a:latin typeface="Open Sans Light"/>
                <a:ea typeface="Open Sans Light"/>
                <a:cs typeface="Open Sans Light"/>
                <a:sym typeface="Open Sans Light"/>
              </a:rPr>
              <a:t>Envisager les scénarios dans leur globalité avant de convertir des étiquettes A en étiquettes U.</a:t>
            </a:r>
          </a:p>
          <a:p>
            <a:pPr marL="982980" marR="0" lvl="2" indent="-342900" algn="l" rtl="0">
              <a:spcBef>
                <a:spcPts val="1200"/>
              </a:spcBef>
              <a:spcAft>
                <a:spcPts val="0"/>
              </a:spcAft>
              <a:buClr>
                <a:schemeClr val="accent3"/>
              </a:buClr>
              <a:buSzPts val="1190"/>
              <a:buFont typeface="Merriweather Sans"/>
              <a:buChar char="*"/>
            </a:pPr>
            <a:r>
              <a:rPr lang="fr-FR" sz="1400" b="0" i="0" u="none" strike="noStrike" cap="none">
                <a:solidFill>
                  <a:schemeClr val="dk2"/>
                </a:solidFill>
                <a:latin typeface="Open Sans Light"/>
                <a:ea typeface="Open Sans Light"/>
                <a:cs typeface="Open Sans Light"/>
                <a:sym typeface="Open Sans Light"/>
              </a:rPr>
              <a:t>Envisager de stocker sous les deux formats.</a:t>
            </a:r>
          </a:p>
          <a:p>
            <a:pPr marL="525780" marR="0" lvl="1" indent="-342900" algn="l" rtl="0">
              <a:spcBef>
                <a:spcPts val="1200"/>
              </a:spcBef>
              <a:spcAft>
                <a:spcPts val="0"/>
              </a:spcAft>
              <a:buClr>
                <a:schemeClr val="accent3"/>
              </a:buClr>
              <a:buSzPts val="1530"/>
              <a:buFont typeface="Merriweather Sans"/>
              <a:buChar char="*"/>
            </a:pPr>
            <a:r>
              <a:rPr lang="fr-FR" sz="1800" b="0" i="0" u="none" strike="noStrike" cap="none">
                <a:solidFill>
                  <a:schemeClr val="dk2"/>
                </a:solidFill>
                <a:latin typeface="Open Sans Light"/>
                <a:ea typeface="Open Sans Light"/>
                <a:cs typeface="Open Sans Light"/>
                <a:sym typeface="Open Sans Light"/>
              </a:rPr>
              <a:t>Indiquer clairement les adresses de courrier électronique et les noms de domaine lors du stockage.</a:t>
            </a:r>
          </a:p>
        </p:txBody>
      </p:sp>
      <p:pic>
        <p:nvPicPr>
          <p:cNvPr id="477" name="Google Shape;477;p39" descr="ua-capability-icons_wht_Store.png"/>
          <p:cNvPicPr preferRelativeResize="0"/>
          <p:nvPr/>
        </p:nvPicPr>
        <p:blipFill rotWithShape="1">
          <a:blip r:embed="rId3">
            <a:alphaModFix/>
          </a:blip>
          <a:srcRect/>
          <a:stretch/>
        </p:blipFill>
        <p:spPr>
          <a:xfrm>
            <a:off x="1194438" y="324303"/>
            <a:ext cx="826885" cy="82688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0"/>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3200"/>
              <a:buFont typeface="Open Sans"/>
              <a:buNone/>
            </a:pPr>
            <a:r>
              <a:rPr lang="fr-FR"/>
              <a:t>Traiter</a:t>
            </a:r>
          </a:p>
        </p:txBody>
      </p:sp>
      <p:sp>
        <p:nvSpPr>
          <p:cNvPr id="484" name="Google Shape;484;p40"/>
          <p:cNvSpPr/>
          <p:nvPr/>
        </p:nvSpPr>
        <p:spPr>
          <a:xfrm>
            <a:off x="366540" y="2675076"/>
            <a:ext cx="3115653" cy="28007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200">
                <a:solidFill>
                  <a:srgbClr val="5D686E"/>
                </a:solidFill>
                <a:latin typeface="Open Sans"/>
                <a:ea typeface="Open Sans"/>
                <a:cs typeface="Open Sans"/>
                <a:sym typeface="Open Sans"/>
              </a:rPr>
              <a:t>Intervient lorsqu’une adresse de courrier électronique ou un nom de domaine est utilisé par une application ou un service pour effectuer une activité ou chaque fois qu’il est transformé en un autre format.</a:t>
            </a:r>
          </a:p>
        </p:txBody>
      </p:sp>
      <p:sp>
        <p:nvSpPr>
          <p:cNvPr id="485" name="Google Shape;485;p40"/>
          <p:cNvSpPr/>
          <p:nvPr/>
        </p:nvSpPr>
        <p:spPr>
          <a:xfrm>
            <a:off x="3642829" y="1564152"/>
            <a:ext cx="5158272" cy="36266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a:solidFill>
                  <a:srgbClr val="000000"/>
                </a:solidFill>
                <a:latin typeface="Open Sans"/>
                <a:ea typeface="Open Sans"/>
                <a:cs typeface="Open Sans"/>
                <a:sym typeface="Open Sans"/>
              </a:rPr>
              <a:t>Recommandations de l’UASG </a:t>
            </a:r>
          </a:p>
          <a:p>
            <a:pPr marL="525780" marR="0" lvl="1" indent="-342900" algn="l" rtl="0">
              <a:spcBef>
                <a:spcPts val="2000"/>
              </a:spcBef>
              <a:spcAft>
                <a:spcPts val="0"/>
              </a:spcAft>
              <a:buClr>
                <a:schemeClr val="accent2"/>
              </a:buClr>
              <a:buSzPts val="1530"/>
              <a:buFont typeface="Merriweather Sans"/>
              <a:buChar char="*"/>
            </a:pPr>
            <a:r>
              <a:rPr lang="fr-FR" sz="1800" b="0" i="0" u="none" strike="noStrike" cap="none">
                <a:solidFill>
                  <a:srgbClr val="000000"/>
                </a:solidFill>
                <a:latin typeface="Open Sans Light"/>
                <a:ea typeface="Open Sans Light"/>
                <a:cs typeface="Open Sans Light"/>
                <a:sym typeface="Open Sans Light"/>
              </a:rPr>
              <a:t>Vérifier les points de code non définis lors de la création de l’application ou du service – ils ne devraient pas « compromettre » l’expérience utilisateur.</a:t>
            </a:r>
          </a:p>
          <a:p>
            <a:pPr marL="525780" marR="0" lvl="1" indent="-342900" algn="l" rtl="0">
              <a:spcBef>
                <a:spcPts val="1800"/>
              </a:spcBef>
              <a:spcAft>
                <a:spcPts val="0"/>
              </a:spcAft>
              <a:buClr>
                <a:schemeClr val="accent2"/>
              </a:buClr>
              <a:buSzPts val="1530"/>
              <a:buFont typeface="Merriweather Sans"/>
              <a:buChar char="*"/>
            </a:pPr>
            <a:r>
              <a:rPr lang="fr-FR" sz="1800" b="0" i="0" u="none" strike="noStrike" cap="none">
                <a:solidFill>
                  <a:srgbClr val="000000"/>
                </a:solidFill>
                <a:latin typeface="Open Sans Light"/>
                <a:ea typeface="Open Sans Light"/>
                <a:cs typeface="Open Sans Light"/>
                <a:sym typeface="Open Sans Light"/>
              </a:rPr>
              <a:t>Utiliser les API respectant le format Unicode.</a:t>
            </a:r>
          </a:p>
          <a:p>
            <a:pPr marL="525780" marR="0" lvl="1" indent="-342900" algn="l" rtl="0">
              <a:spcBef>
                <a:spcPts val="1800"/>
              </a:spcBef>
              <a:spcAft>
                <a:spcPts val="0"/>
              </a:spcAft>
              <a:buClr>
                <a:schemeClr val="accent2"/>
              </a:buClr>
              <a:buSzPts val="1530"/>
              <a:buFont typeface="Merriweather Sans"/>
              <a:buChar char="*"/>
            </a:pPr>
            <a:r>
              <a:rPr lang="fr-FR" sz="1800" b="0" i="0" u="none" strike="noStrike" cap="none">
                <a:solidFill>
                  <a:srgbClr val="000000"/>
                </a:solidFill>
                <a:latin typeface="Open Sans Light"/>
                <a:ea typeface="Open Sans Light"/>
                <a:cs typeface="Open Sans Light"/>
                <a:sym typeface="Open Sans Light"/>
              </a:rPr>
              <a:t>Utiliser le protocole IDNA et les documents de tables les plus récents pour les noms de domaine internationalisés.</a:t>
            </a:r>
          </a:p>
          <a:p>
            <a:pPr marL="525780" marR="0" lvl="1" indent="-342900" algn="l" rtl="0">
              <a:spcBef>
                <a:spcPts val="1800"/>
              </a:spcBef>
              <a:spcAft>
                <a:spcPts val="0"/>
              </a:spcAft>
              <a:buClr>
                <a:schemeClr val="accent2"/>
              </a:buClr>
              <a:buSzPts val="1530"/>
              <a:buFont typeface="Merriweather Sans"/>
              <a:buChar char="*"/>
            </a:pPr>
            <a:r>
              <a:rPr lang="fr-FR" sz="1800" b="0" i="0" u="none" strike="noStrike" cap="none">
                <a:solidFill>
                  <a:srgbClr val="000000"/>
                </a:solidFill>
                <a:latin typeface="Open Sans Light"/>
                <a:ea typeface="Open Sans Light"/>
                <a:cs typeface="Open Sans Light"/>
                <a:sym typeface="Open Sans Light"/>
              </a:rPr>
              <a:t>Traiter en UTF-8, dans la mesure du possible.</a:t>
            </a:r>
          </a:p>
        </p:txBody>
      </p:sp>
      <p:pic>
        <p:nvPicPr>
          <p:cNvPr id="486" name="Google Shape;486;p40" descr="ua-capability-icons_wht_Process.png"/>
          <p:cNvPicPr preferRelativeResize="0"/>
          <p:nvPr/>
        </p:nvPicPr>
        <p:blipFill rotWithShape="1">
          <a:blip r:embed="rId3">
            <a:alphaModFix/>
          </a:blip>
          <a:srcRect/>
          <a:stretch/>
        </p:blipFill>
        <p:spPr>
          <a:xfrm>
            <a:off x="909311" y="328026"/>
            <a:ext cx="1335974" cy="82296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1"/>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3200"/>
              <a:buFont typeface="Open Sans"/>
              <a:buNone/>
            </a:pPr>
            <a:r>
              <a:rPr lang="fr-FR"/>
              <a:t>Traiter (suite)</a:t>
            </a:r>
          </a:p>
        </p:txBody>
      </p:sp>
      <p:sp>
        <p:nvSpPr>
          <p:cNvPr id="493" name="Google Shape;493;p41"/>
          <p:cNvSpPr/>
          <p:nvPr/>
        </p:nvSpPr>
        <p:spPr>
          <a:xfrm>
            <a:off x="366540" y="2675076"/>
            <a:ext cx="3116264" cy="28007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200">
                <a:solidFill>
                  <a:schemeClr val="accent2"/>
                </a:solidFill>
                <a:latin typeface="Open Sans"/>
                <a:ea typeface="Open Sans"/>
                <a:cs typeface="Open Sans"/>
                <a:sym typeface="Open Sans"/>
              </a:rPr>
              <a:t>Intervient lorsqu’une adresse de courrier électronique ou un nom de domaine est utilisé par une application ou un service pour effectuer une activité ou chaque fois qu’il est transformé en un autre format.</a:t>
            </a:r>
          </a:p>
        </p:txBody>
      </p:sp>
      <p:sp>
        <p:nvSpPr>
          <p:cNvPr id="494" name="Google Shape;494;p41"/>
          <p:cNvSpPr/>
          <p:nvPr/>
        </p:nvSpPr>
        <p:spPr>
          <a:xfrm>
            <a:off x="3642829" y="1564152"/>
            <a:ext cx="5158272" cy="30726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a:solidFill>
                  <a:schemeClr val="dk2"/>
                </a:solidFill>
                <a:latin typeface="Open Sans"/>
                <a:ea typeface="Open Sans"/>
                <a:cs typeface="Open Sans"/>
                <a:sym typeface="Open Sans"/>
              </a:rPr>
              <a:t>Recommandations de l’UASG </a:t>
            </a:r>
          </a:p>
          <a:p>
            <a:pPr marL="525780" marR="0" lvl="1" indent="-342900" algn="l" rtl="0">
              <a:spcBef>
                <a:spcPts val="2000"/>
              </a:spcBef>
              <a:spcAft>
                <a:spcPts val="0"/>
              </a:spcAft>
              <a:buClr>
                <a:schemeClr val="accent3"/>
              </a:buClr>
              <a:buSzPts val="1530"/>
              <a:buFont typeface="Merriweather Sans"/>
              <a:buChar char="*"/>
            </a:pPr>
            <a:r>
              <a:rPr lang="fr-FR" sz="1800" b="0" i="0" u="none" strike="noStrike" cap="none">
                <a:solidFill>
                  <a:schemeClr val="dk2"/>
                </a:solidFill>
                <a:latin typeface="Open Sans Light"/>
                <a:ea typeface="Open Sans Light"/>
                <a:cs typeface="Open Sans Light"/>
                <a:sym typeface="Open Sans Light"/>
              </a:rPr>
              <a:t>S’assurer que les chiffres sont traités comme prévu.</a:t>
            </a:r>
          </a:p>
          <a:p>
            <a:pPr marL="525780" marR="0" lvl="1" indent="-342900" algn="l" rtl="0">
              <a:spcBef>
                <a:spcPts val="1800"/>
              </a:spcBef>
              <a:spcAft>
                <a:spcPts val="0"/>
              </a:spcAft>
              <a:buClr>
                <a:schemeClr val="accent3"/>
              </a:buClr>
              <a:buSzPts val="1530"/>
              <a:buFont typeface="Merriweather Sans"/>
              <a:buChar char="*"/>
            </a:pPr>
            <a:r>
              <a:rPr lang="fr-FR" sz="1800" b="0" i="0" u="none" strike="noStrike" cap="none">
                <a:solidFill>
                  <a:schemeClr val="dk2"/>
                </a:solidFill>
                <a:latin typeface="Open Sans Light"/>
                <a:ea typeface="Open Sans Light"/>
                <a:cs typeface="Open Sans Light"/>
                <a:sym typeface="Open Sans Light"/>
              </a:rPr>
              <a:t>Traiter les chiffres ASCII et les représentations de nombres idéographiques asiatiques en tant que nombres.</a:t>
            </a:r>
          </a:p>
          <a:p>
            <a:pPr marL="525780" marR="0" lvl="1" indent="-342900" algn="l" rtl="0">
              <a:spcBef>
                <a:spcPts val="1800"/>
              </a:spcBef>
              <a:spcAft>
                <a:spcPts val="0"/>
              </a:spcAft>
              <a:buClr>
                <a:schemeClr val="accent3"/>
              </a:buClr>
              <a:buSzPts val="1530"/>
              <a:buFont typeface="Merriweather Sans"/>
              <a:buChar char="*"/>
            </a:pPr>
            <a:r>
              <a:rPr lang="fr-FR" sz="1800" b="0" i="0" u="none" strike="noStrike" cap="none">
                <a:solidFill>
                  <a:schemeClr val="dk2"/>
                </a:solidFill>
                <a:latin typeface="Open Sans Light"/>
                <a:ea typeface="Open Sans Light"/>
                <a:cs typeface="Open Sans Light"/>
                <a:sym typeface="Open Sans Light"/>
              </a:rPr>
              <a:t>Mettre à niveau les applications et serveurs/services ensemble.</a:t>
            </a:r>
          </a:p>
          <a:p>
            <a:pPr marL="525780" marR="0" lvl="1" indent="-342900" algn="l" rtl="0">
              <a:spcBef>
                <a:spcPts val="1800"/>
              </a:spcBef>
              <a:spcAft>
                <a:spcPts val="0"/>
              </a:spcAft>
              <a:buClr>
                <a:schemeClr val="accent3"/>
              </a:buClr>
              <a:buSzPts val="1530"/>
              <a:buFont typeface="Merriweather Sans"/>
              <a:buChar char="*"/>
            </a:pPr>
            <a:r>
              <a:rPr lang="fr-FR" sz="1800" b="0" i="0" u="none" strike="noStrike" cap="none">
                <a:solidFill>
                  <a:schemeClr val="dk2"/>
                </a:solidFill>
                <a:latin typeface="Open Sans Light"/>
                <a:ea typeface="Open Sans Light"/>
                <a:cs typeface="Open Sans Light"/>
                <a:sym typeface="Open Sans Light"/>
              </a:rPr>
              <a:t>Effectuer des révisions de code afin d’éviter les attaques liées au dépassement de la mémoire tampon.</a:t>
            </a:r>
          </a:p>
        </p:txBody>
      </p:sp>
      <p:pic>
        <p:nvPicPr>
          <p:cNvPr id="495" name="Google Shape;495;p41" descr="ua-capability-icons_wht_Process.png"/>
          <p:cNvPicPr preferRelativeResize="0"/>
          <p:nvPr/>
        </p:nvPicPr>
        <p:blipFill rotWithShape="1">
          <a:blip r:embed="rId3">
            <a:alphaModFix/>
          </a:blip>
          <a:srcRect/>
          <a:stretch/>
        </p:blipFill>
        <p:spPr>
          <a:xfrm>
            <a:off x="909311" y="328026"/>
            <a:ext cx="1335974" cy="82296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42"/>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3200"/>
              <a:buFont typeface="Open Sans"/>
              <a:buNone/>
            </a:pPr>
            <a:r>
              <a:rPr lang="fr-FR"/>
              <a:t>Afficher</a:t>
            </a:r>
          </a:p>
        </p:txBody>
      </p:sp>
      <p:sp>
        <p:nvSpPr>
          <p:cNvPr id="502" name="Google Shape;502;p42"/>
          <p:cNvSpPr/>
          <p:nvPr/>
        </p:nvSpPr>
        <p:spPr>
          <a:xfrm>
            <a:off x="3642829" y="1564152"/>
            <a:ext cx="5158272" cy="36266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a:solidFill>
                  <a:schemeClr val="dk2"/>
                </a:solidFill>
                <a:latin typeface="Open Sans"/>
                <a:ea typeface="Open Sans"/>
                <a:cs typeface="Open Sans"/>
                <a:sym typeface="Open Sans"/>
              </a:rPr>
              <a:t>Recommandations de l’UASG </a:t>
            </a:r>
          </a:p>
          <a:p>
            <a:pPr marL="365760" marR="0" lvl="1" indent="-274319" algn="l" rtl="0">
              <a:spcBef>
                <a:spcPts val="2000"/>
              </a:spcBef>
              <a:spcAft>
                <a:spcPts val="0"/>
              </a:spcAft>
              <a:buClr>
                <a:schemeClr val="accent3"/>
              </a:buClr>
              <a:buSzPts val="1530"/>
              <a:buFont typeface="Merriweather Sans"/>
              <a:buChar char="*"/>
            </a:pPr>
            <a:r>
              <a:rPr lang="fr-FR" sz="1800" b="0" i="0" u="none" strike="noStrike" cap="none">
                <a:solidFill>
                  <a:schemeClr val="dk2"/>
                </a:solidFill>
                <a:latin typeface="Open Sans Light"/>
                <a:ea typeface="Open Sans Light"/>
                <a:cs typeface="Open Sans Light"/>
                <a:sym typeface="Open Sans Light"/>
              </a:rPr>
              <a:t>Afficher tous les points de code Unicode qui sont pris en charge par le système d’exploitation sous-jacent.</a:t>
            </a:r>
          </a:p>
          <a:p>
            <a:pPr marL="365760" marR="0" lvl="1" indent="-274319" algn="l" rtl="0">
              <a:spcBef>
                <a:spcPts val="1800"/>
              </a:spcBef>
              <a:spcAft>
                <a:spcPts val="0"/>
              </a:spcAft>
              <a:buClr>
                <a:schemeClr val="accent3"/>
              </a:buClr>
              <a:buSzPts val="1530"/>
              <a:buFont typeface="Merriweather Sans"/>
              <a:buChar char="*"/>
            </a:pPr>
            <a:r>
              <a:rPr lang="fr-FR" sz="1800" b="0" i="0" u="none" strike="noStrike" cap="none">
                <a:solidFill>
                  <a:schemeClr val="dk2"/>
                </a:solidFill>
                <a:latin typeface="Open Sans Light"/>
                <a:ea typeface="Open Sans Light"/>
                <a:cs typeface="Open Sans Light"/>
                <a:sym typeface="Open Sans Light"/>
              </a:rPr>
              <a:t>Lors du développement d’une application ou d’un service, ou de l’exploitation d’un registre, passer en revue les langues prises en charge.</a:t>
            </a:r>
          </a:p>
          <a:p>
            <a:pPr marL="365760" marR="0" lvl="1" indent="-274319" algn="l" rtl="0">
              <a:spcBef>
                <a:spcPts val="1800"/>
              </a:spcBef>
              <a:spcAft>
                <a:spcPts val="0"/>
              </a:spcAft>
              <a:buClr>
                <a:schemeClr val="accent3"/>
              </a:buClr>
              <a:buSzPts val="1530"/>
              <a:buFont typeface="Merriweather Sans"/>
              <a:buChar char="*"/>
            </a:pPr>
            <a:r>
              <a:rPr lang="fr-FR" sz="1800" b="0" i="0" u="none" strike="noStrike" cap="none">
                <a:solidFill>
                  <a:schemeClr val="dk2"/>
                </a:solidFill>
                <a:latin typeface="Open Sans Light"/>
                <a:ea typeface="Open Sans Light"/>
                <a:cs typeface="Open Sans Light"/>
                <a:sym typeface="Open Sans Light"/>
              </a:rPr>
              <a:t>Convertir les données non Unicode en données Unicode avant l’affichage.</a:t>
            </a:r>
          </a:p>
          <a:p>
            <a:pPr marL="365760" marR="0" lvl="1" indent="-274319" algn="l" rtl="0">
              <a:spcBef>
                <a:spcPts val="1800"/>
              </a:spcBef>
              <a:spcAft>
                <a:spcPts val="0"/>
              </a:spcAft>
              <a:buClr>
                <a:schemeClr val="accent3"/>
              </a:buClr>
              <a:buSzPts val="1530"/>
              <a:buFont typeface="Merriweather Sans"/>
              <a:buChar char="*"/>
            </a:pPr>
            <a:r>
              <a:rPr lang="fr-FR" sz="1800" b="0" i="0" u="none" strike="noStrike" cap="none">
                <a:solidFill>
                  <a:schemeClr val="dk2"/>
                </a:solidFill>
                <a:latin typeface="Open Sans Light"/>
                <a:ea typeface="Open Sans Light"/>
                <a:cs typeface="Open Sans Light"/>
                <a:sym typeface="Open Sans Light"/>
              </a:rPr>
              <a:t>L’utilisateur final doit voir « everyone.みんな » et non pas « everyone.xn--q9jyb4c ».</a:t>
            </a:r>
          </a:p>
        </p:txBody>
      </p:sp>
      <p:sp>
        <p:nvSpPr>
          <p:cNvPr id="503" name="Google Shape;503;p42"/>
          <p:cNvSpPr/>
          <p:nvPr/>
        </p:nvSpPr>
        <p:spPr>
          <a:xfrm>
            <a:off x="377396" y="2668043"/>
            <a:ext cx="3116263"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200">
                <a:solidFill>
                  <a:schemeClr val="accent2"/>
                </a:solidFill>
                <a:latin typeface="Open Sans"/>
                <a:ea typeface="Open Sans"/>
                <a:cs typeface="Open Sans"/>
                <a:sym typeface="Open Sans"/>
              </a:rPr>
              <a:t>L’affichage intervient dès qu’une adresse e-mail ou un nom de domaine est délivré à l’intérieur d’une interface utilisateur. </a:t>
            </a:r>
          </a:p>
        </p:txBody>
      </p:sp>
      <p:pic>
        <p:nvPicPr>
          <p:cNvPr id="504" name="Google Shape;504;p42" descr="ua-capability-icons_wht_Display.png"/>
          <p:cNvPicPr preferRelativeResize="0"/>
          <p:nvPr/>
        </p:nvPicPr>
        <p:blipFill rotWithShape="1">
          <a:blip r:embed="rId3">
            <a:alphaModFix/>
          </a:blip>
          <a:srcRect/>
          <a:stretch/>
        </p:blipFill>
        <p:spPr>
          <a:xfrm>
            <a:off x="1280768" y="315913"/>
            <a:ext cx="662482" cy="8572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43"/>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3200"/>
              <a:buFont typeface="Open Sans"/>
              <a:buNone/>
            </a:pPr>
            <a:r>
              <a:rPr lang="fr-FR"/>
              <a:t>Afficher (suite)</a:t>
            </a:r>
          </a:p>
        </p:txBody>
      </p:sp>
      <p:sp>
        <p:nvSpPr>
          <p:cNvPr id="511" name="Google Shape;511;p43"/>
          <p:cNvSpPr/>
          <p:nvPr/>
        </p:nvSpPr>
        <p:spPr>
          <a:xfrm>
            <a:off x="3642829" y="1564153"/>
            <a:ext cx="5276479" cy="34265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a:solidFill>
                  <a:schemeClr val="dk2"/>
                </a:solidFill>
                <a:latin typeface="Open Sans"/>
                <a:ea typeface="Open Sans"/>
                <a:cs typeface="Open Sans"/>
                <a:sym typeface="Open Sans"/>
              </a:rPr>
              <a:t>Recommandations de l’UASG </a:t>
            </a:r>
          </a:p>
          <a:p>
            <a:pPr marL="365760" marR="0" lvl="1" indent="-274320" algn="l" rtl="0">
              <a:spcBef>
                <a:spcPts val="2000"/>
              </a:spcBef>
              <a:spcAft>
                <a:spcPts val="0"/>
              </a:spcAft>
              <a:buClr>
                <a:schemeClr val="accent3"/>
              </a:buClr>
              <a:buSzPts val="1445"/>
              <a:buFont typeface="Merriweather Sans"/>
              <a:buChar char="*"/>
            </a:pPr>
            <a:r>
              <a:rPr lang="fr-FR" sz="1700" b="0" i="0" u="none" strike="noStrike" cap="none">
                <a:solidFill>
                  <a:schemeClr val="dk2"/>
                </a:solidFill>
                <a:latin typeface="Open Sans Light"/>
                <a:ea typeface="Open Sans Light"/>
                <a:cs typeface="Open Sans Light"/>
                <a:sym typeface="Open Sans Light"/>
              </a:rPr>
              <a:t>Afficher Unicode par défaut.</a:t>
            </a:r>
          </a:p>
          <a:p>
            <a:pPr marL="365760" marR="0" lvl="1" indent="-274320" algn="l" rtl="0">
              <a:spcBef>
                <a:spcPts val="1200"/>
              </a:spcBef>
              <a:spcAft>
                <a:spcPts val="0"/>
              </a:spcAft>
              <a:buClr>
                <a:schemeClr val="accent3"/>
              </a:buClr>
              <a:buSzPts val="1445"/>
              <a:buFont typeface="Merriweather Sans"/>
              <a:buChar char="*"/>
            </a:pPr>
            <a:r>
              <a:rPr lang="fr-FR" sz="1700" b="0" u="none" strike="noStrike" cap="none">
                <a:solidFill>
                  <a:schemeClr val="dk2"/>
                </a:solidFill>
                <a:latin typeface="Open Sans Light"/>
                <a:ea typeface="Open Sans Light"/>
                <a:cs typeface="Open Sans Light"/>
                <a:sym typeface="Open Sans Light"/>
              </a:rPr>
              <a:t>Afficher le texte en Punycode </a:t>
            </a:r>
            <a:r>
              <a:rPr lang="fr-FR" sz="1700" b="0" i="1" u="none" strike="noStrike" cap="none">
                <a:solidFill>
                  <a:schemeClr val="dk2"/>
                </a:solidFill>
                <a:latin typeface="Open Sans Light"/>
                <a:ea typeface="Open Sans Light"/>
                <a:cs typeface="Open Sans Light"/>
                <a:sym typeface="Open Sans Light"/>
              </a:rPr>
              <a:t>uniquement</a:t>
            </a:r>
            <a:r>
              <a:rPr lang="fr-FR" sz="1700" b="0" u="none" strike="noStrike" cap="none">
                <a:solidFill>
                  <a:schemeClr val="dk2"/>
                </a:solidFill>
                <a:latin typeface="Open Sans Light"/>
                <a:ea typeface="Open Sans Light"/>
                <a:cs typeface="Open Sans Light"/>
                <a:sym typeface="Open Sans Light"/>
              </a:rPr>
              <a:t> lorsque cela offre un avantage.</a:t>
            </a:r>
          </a:p>
          <a:p>
            <a:pPr marL="365760" marR="0" lvl="1" indent="-274320" algn="l" rtl="0">
              <a:spcBef>
                <a:spcPts val="1200"/>
              </a:spcBef>
              <a:spcAft>
                <a:spcPts val="0"/>
              </a:spcAft>
              <a:buClr>
                <a:schemeClr val="accent3"/>
              </a:buClr>
              <a:buSzPts val="1445"/>
              <a:buFont typeface="Merriweather Sans"/>
              <a:buChar char="*"/>
            </a:pPr>
            <a:r>
              <a:rPr lang="fr-FR" sz="1700" b="0" i="0" u="none" strike="noStrike" cap="none">
                <a:solidFill>
                  <a:schemeClr val="dk2"/>
                </a:solidFill>
                <a:latin typeface="Open Sans Light"/>
                <a:ea typeface="Open Sans Light"/>
                <a:cs typeface="Open Sans Light"/>
                <a:sym typeface="Open Sans Light"/>
              </a:rPr>
              <a:t>Garder à l’esprit que les adresses à plusieurs scripts deviendront plus courantes.</a:t>
            </a:r>
          </a:p>
          <a:p>
            <a:pPr marL="365760" marR="0" lvl="1" indent="-274320" algn="l" rtl="0">
              <a:spcBef>
                <a:spcPts val="1200"/>
              </a:spcBef>
              <a:spcAft>
                <a:spcPts val="0"/>
              </a:spcAft>
              <a:buClr>
                <a:schemeClr val="accent3"/>
              </a:buClr>
              <a:buSzPts val="1445"/>
              <a:buFont typeface="Merriweather Sans"/>
              <a:buChar char="*"/>
            </a:pPr>
            <a:r>
              <a:rPr lang="fr-FR" sz="1700" b="0" i="0" u="none" strike="noStrike" cap="none">
                <a:solidFill>
                  <a:schemeClr val="dk2"/>
                </a:solidFill>
                <a:latin typeface="Open Sans Light"/>
                <a:ea typeface="Open Sans Light"/>
                <a:cs typeface="Open Sans Light"/>
                <a:sym typeface="Open Sans Light"/>
              </a:rPr>
              <a:t>Utiliser un traitement de compatibilité IDNA Unicode afin de satisfaire les attentes de l’utilisateur.</a:t>
            </a:r>
          </a:p>
          <a:p>
            <a:pPr marL="365760" marR="0" lvl="1" indent="-274320" algn="l" rtl="0">
              <a:spcBef>
                <a:spcPts val="1200"/>
              </a:spcBef>
              <a:spcAft>
                <a:spcPts val="0"/>
              </a:spcAft>
              <a:buClr>
                <a:schemeClr val="accent3"/>
              </a:buClr>
              <a:buSzPts val="1445"/>
              <a:buFont typeface="Merriweather Sans"/>
              <a:buChar char="*"/>
            </a:pPr>
            <a:r>
              <a:rPr lang="fr-FR" sz="1700" b="0" i="0" u="none" strike="noStrike" cap="none">
                <a:solidFill>
                  <a:schemeClr val="dk2"/>
                </a:solidFill>
                <a:latin typeface="Open Sans Light"/>
                <a:ea typeface="Open Sans Light"/>
                <a:cs typeface="Open Sans Light"/>
                <a:sym typeface="Open Sans Light"/>
              </a:rPr>
              <a:t>Être au fait des caractères non attribués et non autorisés.</a:t>
            </a:r>
          </a:p>
        </p:txBody>
      </p:sp>
      <p:sp>
        <p:nvSpPr>
          <p:cNvPr id="512" name="Google Shape;512;p43"/>
          <p:cNvSpPr/>
          <p:nvPr/>
        </p:nvSpPr>
        <p:spPr>
          <a:xfrm>
            <a:off x="377396" y="2668043"/>
            <a:ext cx="3116263"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200">
                <a:solidFill>
                  <a:schemeClr val="accent2"/>
                </a:solidFill>
                <a:latin typeface="Open Sans"/>
                <a:ea typeface="Open Sans"/>
                <a:cs typeface="Open Sans"/>
                <a:sym typeface="Open Sans"/>
              </a:rPr>
              <a:t>L’affichage intervient dès qu’une adresse e-mail ou un nom de domaine est délivré à l’intérieur d’une interface utilisateur. </a:t>
            </a:r>
          </a:p>
        </p:txBody>
      </p:sp>
      <p:pic>
        <p:nvPicPr>
          <p:cNvPr id="513" name="Google Shape;513;p43" descr="ua-capability-icons_wht_Display.png"/>
          <p:cNvPicPr preferRelativeResize="0"/>
          <p:nvPr/>
        </p:nvPicPr>
        <p:blipFill rotWithShape="1">
          <a:blip r:embed="rId3">
            <a:alphaModFix/>
          </a:blip>
          <a:srcRect/>
          <a:stretch/>
        </p:blipFill>
        <p:spPr>
          <a:xfrm>
            <a:off x="1280768" y="315913"/>
            <a:ext cx="662482" cy="857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Le multilinguisme, clé de l’inclusion numérique</a:t>
            </a:r>
          </a:p>
        </p:txBody>
      </p:sp>
      <p:sp>
        <p:nvSpPr>
          <p:cNvPr id="88" name="Google Shape;88;p2"/>
          <p:cNvSpPr txBox="1">
            <a:spLocks noGrp="1"/>
          </p:cNvSpPr>
          <p:nvPr>
            <p:ph type="body" idx="1"/>
          </p:nvPr>
        </p:nvSpPr>
        <p:spPr>
          <a:xfrm>
            <a:off x="320675" y="903890"/>
            <a:ext cx="8450746" cy="5035313"/>
          </a:xfrm>
          <a:prstGeom prst="rect">
            <a:avLst/>
          </a:prstGeom>
          <a:noFill/>
          <a:ln>
            <a:noFill/>
          </a:ln>
        </p:spPr>
        <p:txBody>
          <a:bodyPr spcFirstLastPara="1" wrap="square" lIns="91425" tIns="45700" rIns="91425" bIns="45700" anchor="t" anchorCtr="0">
            <a:noAutofit/>
          </a:bodyPr>
          <a:lstStyle/>
          <a:p>
            <a:pPr marL="274320" indent="-182880">
              <a:spcBef>
                <a:spcPts val="0"/>
              </a:spcBef>
              <a:buSzPts val="1530"/>
            </a:pPr>
            <a:r>
              <a:rPr lang="fr-FR" sz="1800" dirty="0"/>
              <a:t>L’UNESCO, dans ses </a:t>
            </a:r>
            <a:r>
              <a:rPr lang="fr-FR" sz="1800" i="0" u="sng" strike="noStrike" dirty="0">
                <a:solidFill>
                  <a:srgbClr val="1155CC"/>
                </a:solidFill>
                <a:effectLst/>
                <a:latin typeface="Open Sans" panose="020B0606030504020204" pitchFamily="34" charset="0"/>
                <a:ea typeface="Open Sans" panose="020B0606030504020204" pitchFamily="34" charset="0"/>
                <a:cs typeface="Open Sans" panose="020B0606030504020204" pitchFamily="34" charset="0"/>
                <a:hlinkClick r:id="rId3"/>
              </a:rPr>
              <a:t>Recommandations sur la promotion et l’usage du multilinguisme et l’accès universel au cyberespace </a:t>
            </a:r>
            <a:r>
              <a:rPr lang="fr-FR" sz="1800" dirty="0"/>
              <a:t>de 2003, a demandé d’atténuer les obstacles linguistiques sur Internet par l’accès au contenu, le renforcement des capacités, la formulation de politiques nationales, la recherche collaborative pour la mise au point de technologies dotées de grandes capacités multilingues et l’adaptation de celles-ci aux conditions locales.  </a:t>
            </a:r>
          </a:p>
          <a:p>
            <a:pPr marL="274320" lvl="0" indent="-182880" algn="l" rtl="0">
              <a:spcBef>
                <a:spcPts val="0"/>
              </a:spcBef>
              <a:spcAft>
                <a:spcPts val="0"/>
              </a:spcAft>
              <a:buClr>
                <a:schemeClr val="accent3"/>
              </a:buClr>
              <a:buSzPts val="1530"/>
              <a:buFont typeface="Merriweather Sans"/>
              <a:buChar char="*"/>
            </a:pPr>
            <a:endParaRPr lang="en-US" sz="1800" dirty="0"/>
          </a:p>
          <a:p>
            <a:pPr marL="91440" lvl="0" indent="0" algn="l" rtl="0">
              <a:spcBef>
                <a:spcPts val="1200"/>
              </a:spcBef>
              <a:spcAft>
                <a:spcPts val="0"/>
              </a:spcAft>
              <a:buSzPts val="1700"/>
              <a:buNone/>
            </a:pPr>
            <a:endParaRPr dirty="0"/>
          </a:p>
        </p:txBody>
      </p:sp>
      <p:pic>
        <p:nvPicPr>
          <p:cNvPr id="4" name="Google Shape;233;p10">
            <a:extLst>
              <a:ext uri="{FF2B5EF4-FFF2-40B4-BE49-F238E27FC236}">
                <a16:creationId xmlns:a16="http://schemas.microsoft.com/office/drawing/2014/main" id="{ACCFD439-9EDD-ACA2-8398-10FEE0FAA803}"/>
              </a:ext>
            </a:extLst>
          </p:cNvPr>
          <p:cNvPicPr preferRelativeResize="0"/>
          <p:nvPr/>
        </p:nvPicPr>
        <p:blipFill rotWithShape="1">
          <a:blip r:embed="rId4">
            <a:alphaModFix/>
          </a:blip>
          <a:srcRect b="2235"/>
          <a:stretch/>
        </p:blipFill>
        <p:spPr>
          <a:xfrm>
            <a:off x="944049" y="2848232"/>
            <a:ext cx="7255901" cy="3426824"/>
          </a:xfrm>
          <a:prstGeom prst="rect">
            <a:avLst/>
          </a:prstGeom>
          <a:noFill/>
          <a:ln>
            <a:noFill/>
          </a:ln>
        </p:spPr>
      </p:pic>
      <p:sp>
        <p:nvSpPr>
          <p:cNvPr id="5" name="Google Shape;234;p10">
            <a:extLst>
              <a:ext uri="{FF2B5EF4-FFF2-40B4-BE49-F238E27FC236}">
                <a16:creationId xmlns:a16="http://schemas.microsoft.com/office/drawing/2014/main" id="{DE9468DE-4C61-72EF-4B2A-3A978CAE6C0E}"/>
              </a:ext>
            </a:extLst>
          </p:cNvPr>
          <p:cNvSpPr txBox="1"/>
          <p:nvPr/>
        </p:nvSpPr>
        <p:spPr>
          <a:xfrm>
            <a:off x="2014929" y="6275056"/>
            <a:ext cx="511414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i="1">
                <a:solidFill>
                  <a:schemeClr val="dk1"/>
                </a:solidFill>
                <a:latin typeface="Open Sans"/>
                <a:ea typeface="Open Sans"/>
                <a:cs typeface="Open Sans"/>
                <a:sym typeface="Open Sans"/>
              </a:rPr>
              <a:t>Source : </a:t>
            </a:r>
            <a:r>
              <a:rPr lang="fr-FR" sz="1400" i="1"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https://en.wikipedia.org/wiki/List_of_writing_systems</a:t>
            </a:r>
            <a:r>
              <a:rPr lang="fr-FR" sz="1400" i="1">
                <a:solidFill>
                  <a:schemeClr val="dk1"/>
                </a:solidFill>
                <a:latin typeface="Open Sans"/>
                <a:ea typeface="Open Sans"/>
                <a:cs typeface="Open Sans"/>
                <a:sym typeface="Open Sans"/>
              </a:rPr>
              <a:t>.  </a:t>
            </a:r>
          </a:p>
        </p:txBody>
      </p:sp>
    </p:spTree>
    <p:extLst>
      <p:ext uri="{BB962C8B-B14F-4D97-AF65-F5344CB8AC3E}">
        <p14:creationId xmlns:p14="http://schemas.microsoft.com/office/powerpoint/2010/main" val="3389970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Le système des noms de domaine (DNS) et l’ICANN</a:t>
            </a:r>
          </a:p>
        </p:txBody>
      </p:sp>
      <p:sp>
        <p:nvSpPr>
          <p:cNvPr id="111" name="Google Shape;111;p5"/>
          <p:cNvSpPr txBox="1">
            <a:spLocks noGrp="1"/>
          </p:cNvSpPr>
          <p:nvPr>
            <p:ph type="body" idx="1"/>
          </p:nvPr>
        </p:nvSpPr>
        <p:spPr>
          <a:xfrm>
            <a:off x="320675" y="1145628"/>
            <a:ext cx="8450746" cy="5239674"/>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fr-FR"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Le nom de domaine représente un nom unique qui forme la base de l’adresse universelle (URL) utilisée pour accéder à une ressource spécifique sur Internet (page web, serveur de messagerie, image, vidéo, etc.).</a:t>
            </a:r>
          </a:p>
          <a:p>
            <a:pPr marL="274320" lvl="0" indent="-85725" algn="l" rtl="0">
              <a:spcBef>
                <a:spcPts val="360"/>
              </a:spcBef>
              <a:spcAft>
                <a:spcPts val="0"/>
              </a:spcAft>
              <a:buClr>
                <a:schemeClr val="accent3"/>
              </a:buClr>
              <a:buSzPts val="1530"/>
              <a:buFont typeface="Merriweather Sans"/>
              <a:buNone/>
            </a:pPr>
            <a:endParaRPr sz="1400" dirty="0"/>
          </a:p>
          <a:p>
            <a:pPr marL="274320" lvl="0" indent="-182880" algn="l" rtl="0">
              <a:spcBef>
                <a:spcPts val="360"/>
              </a:spcBef>
              <a:spcAft>
                <a:spcPts val="0"/>
              </a:spcAft>
              <a:buClr>
                <a:schemeClr val="accent3"/>
              </a:buClr>
              <a:buSzPts val="1530"/>
              <a:buFont typeface="Merriweather Sans"/>
              <a:buChar char="*"/>
            </a:pPr>
            <a:r>
              <a:rPr lang="fr-FR"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Le nom de domaine lui-même identifie une adresse spécifique sur Internet qui correspond à une entité telle qu’une entreprise, une organisation, une institution ou une personne.</a:t>
            </a:r>
          </a:p>
          <a:p>
            <a:pPr marL="274320" lvl="0" indent="-85725" algn="l" rtl="0">
              <a:spcBef>
                <a:spcPts val="360"/>
              </a:spcBef>
              <a:spcAft>
                <a:spcPts val="0"/>
              </a:spcAft>
              <a:buClr>
                <a:schemeClr val="accent3"/>
              </a:buClr>
              <a:buSzPts val="1530"/>
              <a:buFont typeface="Merriweather Sans"/>
              <a:buNone/>
            </a:pPr>
            <a:endParaRPr sz="1400" dirty="0"/>
          </a:p>
          <a:p>
            <a:pPr marL="274320" lvl="0" indent="-182880" algn="l" rtl="0">
              <a:spcBef>
                <a:spcPts val="360"/>
              </a:spcBef>
              <a:spcAft>
                <a:spcPts val="0"/>
              </a:spcAft>
              <a:buClr>
                <a:schemeClr val="accent3"/>
              </a:buClr>
              <a:buSzPts val="1530"/>
              <a:buFont typeface="Merriweather Sans"/>
              <a:buChar char="*"/>
            </a:pPr>
            <a:r>
              <a:rPr lang="fr-FR" sz="1800" dirty="0"/>
              <a:t>Par exemple, le nom de domaine </a:t>
            </a:r>
            <a:r>
              <a:rPr lang="fr-FR" sz="1800" dirty="0" err="1">
                <a:solidFill>
                  <a:srgbClr val="00B0F0"/>
                </a:solidFill>
              </a:rPr>
              <a:t>wikipedia.org</a:t>
            </a:r>
            <a:r>
              <a:rPr lang="fr-FR" sz="1800" dirty="0">
                <a:solidFill>
                  <a:srgbClr val="00B0F0"/>
                </a:solidFill>
              </a:rPr>
              <a:t> </a:t>
            </a:r>
            <a:r>
              <a:rPr lang="fr-FR" sz="1800" dirty="0">
                <a:solidFill>
                  <a:schemeClr val="dk1"/>
                </a:solidFill>
              </a:rPr>
              <a:t>est </a:t>
            </a:r>
            <a:r>
              <a:rPr lang="fr-FR" sz="1800" dirty="0"/>
              <a:t>utilisé pour pointer vers l’adresse : </a:t>
            </a:r>
            <a:r>
              <a:rPr lang="fr-FR" sz="1800" dirty="0">
                <a:solidFill>
                  <a:srgbClr val="00B0F0"/>
                </a:solidFill>
              </a:rPr>
              <a:t>208.80.154.224.</a:t>
            </a:r>
          </a:p>
          <a:p>
            <a:pPr marL="274320" lvl="0" indent="-85725" algn="l" rtl="0">
              <a:spcBef>
                <a:spcPts val="360"/>
              </a:spcBef>
              <a:spcAft>
                <a:spcPts val="0"/>
              </a:spcAft>
              <a:buClr>
                <a:schemeClr val="accent3"/>
              </a:buClr>
              <a:buSzPts val="1530"/>
              <a:buFont typeface="Merriweather Sans"/>
              <a:buNone/>
            </a:pPr>
            <a:endParaRPr sz="1400" dirty="0">
              <a:solidFill>
                <a:srgbClr val="00B0F0"/>
              </a:solidFill>
            </a:endParaRPr>
          </a:p>
          <a:p>
            <a:pPr marL="274320" lvl="0" indent="-182880" algn="l" rtl="0">
              <a:spcBef>
                <a:spcPts val="360"/>
              </a:spcBef>
              <a:spcAft>
                <a:spcPts val="0"/>
              </a:spcAft>
              <a:buClr>
                <a:schemeClr val="accent3"/>
              </a:buClr>
              <a:buSzPts val="1530"/>
              <a:buFont typeface="Merriweather Sans"/>
              <a:buChar char="*"/>
            </a:pPr>
            <a:r>
              <a:rPr lang="fr-FR" sz="1800" dirty="0"/>
              <a:t>Collectivement, les noms de domaine et les adresses IP (Internet Protocol) nous aident à naviguer sur Internet.</a:t>
            </a:r>
          </a:p>
          <a:p>
            <a:pPr marL="274320" lvl="0" indent="-85725" algn="l" rtl="0">
              <a:spcBef>
                <a:spcPts val="360"/>
              </a:spcBef>
              <a:spcAft>
                <a:spcPts val="0"/>
              </a:spcAft>
              <a:buClr>
                <a:schemeClr val="accent3"/>
              </a:buClr>
              <a:buSzPts val="1530"/>
              <a:buFont typeface="Merriweather Sans"/>
              <a:buNone/>
            </a:pPr>
            <a:endParaRPr sz="1600" dirty="0"/>
          </a:p>
          <a:p>
            <a:pPr marL="274320" lvl="0" indent="-182880" algn="l" rtl="0">
              <a:spcBef>
                <a:spcPts val="360"/>
              </a:spcBef>
              <a:spcAft>
                <a:spcPts val="0"/>
              </a:spcAft>
              <a:buClr>
                <a:schemeClr val="accent3"/>
              </a:buClr>
              <a:buSzPts val="1530"/>
              <a:buFont typeface="Merriweather Sans"/>
              <a:buChar char="*"/>
            </a:pPr>
            <a:r>
              <a:rPr lang="fr-FR"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La Société pour l’attribution de noms de domaines et de numéros sur Internet (ICANN) aide à coordonner et soutenir ces identificateurs uniques dans le monde entier.</a:t>
            </a:r>
            <a:r>
              <a:rPr lang="fr-FR"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a:t>
            </a:r>
            <a:r>
              <a:rPr lang="fr-FR"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La mission de l’ICANN consiste à garantir un Internet mondial sûr, stable et unifié.</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a:spLocks noGrp="1"/>
          </p:cNvSpPr>
          <p:nvPr>
            <p:ph type="title"/>
          </p:nvPr>
        </p:nvSpPr>
        <p:spPr>
          <a:xfrm>
            <a:off x="320040" y="275167"/>
            <a:ext cx="8823959"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Évolution des domaines de premier niveau (TLD) et du DNS</a:t>
            </a:r>
          </a:p>
        </p:txBody>
      </p:sp>
      <p:sp>
        <p:nvSpPr>
          <p:cNvPr id="168" name="Google Shape;168;p7"/>
          <p:cNvSpPr txBox="1">
            <a:spLocks noGrp="1"/>
          </p:cNvSpPr>
          <p:nvPr>
            <p:ph type="body" idx="1"/>
          </p:nvPr>
        </p:nvSpPr>
        <p:spPr>
          <a:xfrm>
            <a:off x="320040" y="1217354"/>
            <a:ext cx="8450746" cy="564064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fr-FR" sz="1600" dirty="0"/>
              <a:t>Dans le passé, les </a:t>
            </a:r>
            <a:r>
              <a:rPr lang="fr-FR"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domaines de premier niveau</a:t>
            </a:r>
            <a:r>
              <a:rPr lang="fr-FR" sz="1600" dirty="0"/>
              <a:t> (TLD) se composaient principalement de deux ou trois lettres en caractères latins : a-z (comme .com et .</a:t>
            </a:r>
            <a:r>
              <a:rPr lang="fr-FR" sz="1600" dirty="0" err="1"/>
              <a:t>org</a:t>
            </a:r>
            <a:r>
              <a:rPr lang="fr-FR" sz="1600" dirty="0"/>
              <a:t>).</a:t>
            </a:r>
          </a:p>
          <a:p>
            <a:pPr marL="274320" lvl="0" indent="-182880" algn="l" rtl="0">
              <a:spcBef>
                <a:spcPts val="0"/>
              </a:spcBef>
              <a:spcAft>
                <a:spcPts val="0"/>
              </a:spcAft>
              <a:buClr>
                <a:schemeClr val="accent3"/>
              </a:buClr>
              <a:buSzPts val="1530"/>
              <a:buFont typeface="Merriweather Sans"/>
              <a:buChar char="*"/>
            </a:pPr>
            <a:endParaRPr sz="1600" dirty="0"/>
          </a:p>
          <a:p>
            <a:pPr marL="274320" lvl="0" indent="-182880" algn="l" rtl="0">
              <a:spcBef>
                <a:spcPts val="360"/>
              </a:spcBef>
              <a:spcAft>
                <a:spcPts val="0"/>
              </a:spcAft>
              <a:buClr>
                <a:schemeClr val="accent3"/>
              </a:buClr>
              <a:buSzPts val="1530"/>
              <a:buFont typeface="Merriweather Sans"/>
              <a:buChar char="*"/>
            </a:pPr>
            <a:r>
              <a:rPr lang="fr-FR" sz="1600" dirty="0"/>
              <a:t>L’évolution du DNS a permis de créer de nouveaux TLD plus longs. Il existe désormais environ 1200 nouveaux gTLD génériques qui représentent des marques, des communautés et des zones géographiques (.</a:t>
            </a:r>
            <a:r>
              <a:rPr lang="fr-FR" sz="1600" dirty="0" err="1"/>
              <a:t>photography</a:t>
            </a:r>
            <a:r>
              <a:rPr lang="fr-FR" sz="1600" dirty="0"/>
              <a:t>, .</a:t>
            </a:r>
            <a:r>
              <a:rPr lang="fr-FR" sz="1600" dirty="0" err="1"/>
              <a:t>london</a:t>
            </a:r>
            <a:r>
              <a:rPr lang="fr-FR" sz="1600" dirty="0"/>
              <a:t>, etc.).</a:t>
            </a:r>
          </a:p>
          <a:p>
            <a:pPr marL="274320" lvl="0" indent="-182880" algn="l" rtl="0">
              <a:spcBef>
                <a:spcPts val="360"/>
              </a:spcBef>
              <a:spcAft>
                <a:spcPts val="0"/>
              </a:spcAft>
              <a:buClr>
                <a:schemeClr val="accent3"/>
              </a:buClr>
              <a:buSzPts val="1530"/>
              <a:buFont typeface="Merriweather Sans"/>
              <a:buChar char="*"/>
            </a:pPr>
            <a:endParaRPr sz="1600" dirty="0"/>
          </a:p>
          <a:p>
            <a:pPr marL="274320" lvl="0" indent="-182880" algn="l" rtl="0">
              <a:spcBef>
                <a:spcPts val="360"/>
              </a:spcBef>
              <a:spcAft>
                <a:spcPts val="0"/>
              </a:spcAft>
              <a:buClr>
                <a:schemeClr val="accent3"/>
              </a:buClr>
              <a:buSzPts val="1530"/>
              <a:buFont typeface="Merriweather Sans"/>
              <a:buChar char="*"/>
            </a:pPr>
            <a:r>
              <a:rPr lang="fr-FR" sz="1600" dirty="0"/>
              <a:t>Ces nouveaux TLD comprennent également des noms de domaine internationalisés (IDN), qui permettent l’utilisation de noms de domaine écrits dans des langues et scripts locaux, tels que « .</a:t>
            </a:r>
            <a:r>
              <a:rPr lang="fr-FR" sz="1600" dirty="0" err="1"/>
              <a:t>例子</a:t>
            </a:r>
            <a:r>
              <a:rPr lang="fr-FR" sz="1600" dirty="0"/>
              <a:t> » et « </a:t>
            </a:r>
            <a:r>
              <a:rPr lang="fr-FR" sz="1600" dirty="0" err="1"/>
              <a:t>مثال</a:t>
            </a:r>
            <a:r>
              <a:rPr lang="fr-FR" sz="1600" dirty="0"/>
              <a:t>. » (équivalents chinois et arabe du terme « exemple »).</a:t>
            </a:r>
          </a:p>
          <a:p>
            <a:pPr lvl="1">
              <a:spcBef>
                <a:spcPts val="0"/>
              </a:spcBef>
            </a:pPr>
            <a:r>
              <a:rPr lang="fr-FR" sz="1600" dirty="0"/>
              <a:t>Les autres étiquettes, au sein du nom de domaine, peuvent elles aussi être internationalisées, ce qui rend possible l’écriture complète du nom de domaine en langue et script locaux. Les IDN sont distincts du contenu en ligne, qui lui aussi peut être multilingue.</a:t>
            </a:r>
          </a:p>
          <a:p>
            <a:pPr marL="274320" lvl="0" indent="-182880" algn="l" rtl="0">
              <a:spcBef>
                <a:spcPts val="360"/>
              </a:spcBef>
              <a:spcAft>
                <a:spcPts val="0"/>
              </a:spcAft>
              <a:buClr>
                <a:schemeClr val="accent3"/>
              </a:buClr>
              <a:buSzPts val="1530"/>
              <a:buFont typeface="Merriweather Sans"/>
              <a:buChar char="*"/>
            </a:pPr>
            <a:endParaRPr lang="en-US"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endParaRPr>
          </a:p>
          <a:p>
            <a:pPr marL="274320" lvl="0" indent="-182880" algn="l" rtl="0">
              <a:spcBef>
                <a:spcPts val="360"/>
              </a:spcBef>
              <a:spcAft>
                <a:spcPts val="0"/>
              </a:spcAft>
              <a:buClr>
                <a:schemeClr val="accent3"/>
              </a:buClr>
              <a:buSzPts val="1530"/>
              <a:buFont typeface="Merriweather Sans"/>
              <a:buChar char="*"/>
            </a:pPr>
            <a:r>
              <a:rPr lang="fr-FR" sz="1600" dirty="0">
                <a:latin typeface="Open Sans Light" panose="020B0306030504020204" pitchFamily="34" charset="0"/>
                <a:ea typeface="Open Sans Light" panose="020B0306030504020204" pitchFamily="34" charset="0"/>
                <a:cs typeface="Open Sans Light" panose="020B0306030504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La prochaine série de gTLD </a:t>
            </a:r>
            <a:r>
              <a:rPr lang="fr-FR" sz="1600" b="0" i="0" dirty="0">
                <a:solidFill>
                  <a:srgbClr val="1D1C1D"/>
                </a:solidFill>
                <a:effectLst/>
                <a:latin typeface="Open Sans Light" panose="020B0306030504020204" pitchFamily="34" charset="0"/>
                <a:ea typeface="Open Sans Light" panose="020B0306030504020204" pitchFamily="34" charset="0"/>
                <a:cs typeface="Open Sans Light" panose="020B0306030504020204" pitchFamily="34" charset="0"/>
              </a:rPr>
              <a:t>poursuivra l’expansion du DNS et offrira de nouvelles opportunités au prochain milliard de personnes qui attendent l’accès à un Internet plus multilingue et inclusif dans leur propre langue ou script</a:t>
            </a:r>
            <a:r>
              <a:rPr lang="fr-FR" sz="1600" dirty="0">
                <a:latin typeface="Open Sans Light" panose="020B0306030504020204" pitchFamily="34" charset="0"/>
                <a:ea typeface="Open Sans Light" panose="020B0306030504020204" pitchFamily="34" charset="0"/>
                <a:cs typeface="Open Sans Light" panose="020B0306030504020204" pitchFamily="34" charset="0"/>
              </a:rPr>
              <a:t>.</a:t>
            </a:r>
          </a:p>
          <a:p>
            <a:pPr marL="274320" lvl="0" indent="-182880" algn="l" rtl="0">
              <a:spcBef>
                <a:spcPts val="360"/>
              </a:spcBef>
              <a:spcAft>
                <a:spcPts val="0"/>
              </a:spcAft>
              <a:buClr>
                <a:schemeClr val="accent3"/>
              </a:buClr>
              <a:buSzPts val="1530"/>
              <a:buFont typeface="Merriweather Sans"/>
              <a:buChar char="*"/>
            </a:pPr>
            <a:endParaRPr sz="1600" dirty="0"/>
          </a:p>
          <a:p>
            <a:pPr marL="91440" lvl="0" indent="0" algn="l" rtl="0">
              <a:spcBef>
                <a:spcPts val="400"/>
              </a:spcBef>
              <a:spcAft>
                <a:spcPts val="0"/>
              </a:spcAft>
              <a:buSzPts val="1700"/>
              <a:buNone/>
            </a:pPr>
            <a:endParaRPr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L’expansion du DNS et la prochaine série</a:t>
            </a:r>
          </a:p>
        </p:txBody>
      </p:sp>
      <p:sp>
        <p:nvSpPr>
          <p:cNvPr id="174" name="Google Shape;174;p8"/>
          <p:cNvSpPr txBox="1"/>
          <p:nvPr/>
        </p:nvSpPr>
        <p:spPr>
          <a:xfrm>
            <a:off x="374904" y="983673"/>
            <a:ext cx="8003023" cy="8309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800">
                <a:solidFill>
                  <a:srgbClr val="000000"/>
                </a:solidFill>
                <a:latin typeface="Open Sans Light"/>
                <a:ea typeface="Open Sans Light"/>
                <a:cs typeface="Open Sans Light"/>
                <a:sym typeface="Open Sans Light"/>
              </a:rPr>
              <a:t>L’introduction de nouveaux gTLD, notamment les TLD longs et les IDN, dans l’écosystème de l’Internet par le biais du Programme des nouveaux gTLD a permis la plus grande expansion du DNS à ce jour.  </a:t>
            </a:r>
          </a:p>
        </p:txBody>
      </p:sp>
      <p:sp>
        <p:nvSpPr>
          <p:cNvPr id="175" name="Google Shape;175;p8"/>
          <p:cNvSpPr/>
          <p:nvPr/>
        </p:nvSpPr>
        <p:spPr>
          <a:xfrm>
            <a:off x="736568" y="2306409"/>
            <a:ext cx="2368008" cy="341717"/>
          </a:xfrm>
          <a:prstGeom prst="homePlate">
            <a:avLst>
              <a:gd name="adj" fmla="val 50000"/>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Open Sans"/>
              <a:ea typeface="Open Sans"/>
              <a:cs typeface="Open Sans"/>
              <a:sym typeface="Open Sans"/>
            </a:endParaRPr>
          </a:p>
        </p:txBody>
      </p:sp>
      <p:sp>
        <p:nvSpPr>
          <p:cNvPr id="176" name="Google Shape;176;p8"/>
          <p:cNvSpPr txBox="1"/>
          <p:nvPr/>
        </p:nvSpPr>
        <p:spPr>
          <a:xfrm>
            <a:off x="796136" y="2303893"/>
            <a:ext cx="1269805" cy="346249"/>
          </a:xfrm>
          <a:prstGeom prst="rect">
            <a:avLst/>
          </a:prstGeom>
          <a:noFill/>
          <a:ln>
            <a:noFill/>
          </a:ln>
        </p:spPr>
        <p:txBody>
          <a:bodyPr spcFirstLastPara="1" wrap="square" lIns="68575" tIns="45700" rIns="91425" bIns="45700" anchor="t" anchorCtr="0">
            <a:spAutoFit/>
          </a:bodyPr>
          <a:lstStyle/>
          <a:p>
            <a:pPr marL="0" marR="0" lvl="0" indent="0" algn="l" rtl="0">
              <a:spcBef>
                <a:spcPts val="0"/>
              </a:spcBef>
              <a:spcAft>
                <a:spcPts val="0"/>
              </a:spcAft>
              <a:buNone/>
            </a:pPr>
            <a:r>
              <a:rPr lang="fr-FR" sz="1600" b="1">
                <a:solidFill>
                  <a:schemeClr val="lt1"/>
                </a:solidFill>
                <a:latin typeface="Open Sans"/>
                <a:ea typeface="Open Sans"/>
                <a:cs typeface="Open Sans"/>
                <a:sym typeface="Open Sans"/>
              </a:rPr>
              <a:t>Avant 2009</a:t>
            </a:r>
          </a:p>
        </p:txBody>
      </p:sp>
      <p:sp>
        <p:nvSpPr>
          <p:cNvPr id="177" name="Google Shape;177;p8"/>
          <p:cNvSpPr txBox="1"/>
          <p:nvPr/>
        </p:nvSpPr>
        <p:spPr>
          <a:xfrm>
            <a:off x="736565" y="2710019"/>
            <a:ext cx="2087437" cy="551626"/>
          </a:xfrm>
          <a:prstGeom prst="rect">
            <a:avLst/>
          </a:prstGeom>
          <a:noFill/>
          <a:ln>
            <a:noFill/>
          </a:ln>
        </p:spPr>
        <p:txBody>
          <a:bodyPr spcFirstLastPara="1" wrap="square" lIns="0" tIns="45700" rIns="91425" bIns="45700" anchor="t" anchorCtr="0">
            <a:spAutoFit/>
          </a:bodyPr>
          <a:lstStyle/>
          <a:p>
            <a:pPr marL="0" marR="0" lvl="0" indent="0" algn="l" rtl="0">
              <a:lnSpc>
                <a:spcPct val="130000"/>
              </a:lnSpc>
              <a:spcBef>
                <a:spcPts val="0"/>
              </a:spcBef>
              <a:spcAft>
                <a:spcPts val="0"/>
              </a:spcAft>
              <a:buNone/>
            </a:pPr>
            <a:r>
              <a:rPr lang="fr-FR" sz="1400">
                <a:solidFill>
                  <a:schemeClr val="dk1"/>
                </a:solidFill>
                <a:latin typeface="Open Sans"/>
                <a:ea typeface="Open Sans"/>
                <a:cs typeface="Open Sans"/>
                <a:sym typeface="Open Sans"/>
              </a:rPr>
              <a:t>TLD générique (gTLD)</a:t>
            </a:r>
          </a:p>
          <a:p>
            <a:pPr marL="0" marR="0" lvl="0" indent="0" algn="l" rtl="0">
              <a:lnSpc>
                <a:spcPct val="130000"/>
              </a:lnSpc>
              <a:spcBef>
                <a:spcPts val="0"/>
              </a:spcBef>
              <a:spcAft>
                <a:spcPts val="0"/>
              </a:spcAft>
              <a:buNone/>
            </a:pPr>
            <a:r>
              <a:rPr lang="fr-FR" sz="1000">
                <a:solidFill>
                  <a:schemeClr val="dk1"/>
                </a:solidFill>
                <a:latin typeface="Open Sans"/>
                <a:ea typeface="Open Sans"/>
                <a:cs typeface="Open Sans"/>
                <a:sym typeface="Open Sans"/>
              </a:rPr>
              <a:t>(</a:t>
            </a:r>
            <a:r>
              <a:rPr lang="fr-FR" sz="1000" b="1">
                <a:solidFill>
                  <a:schemeClr val="dk1"/>
                </a:solidFill>
                <a:latin typeface="Open Sans"/>
                <a:ea typeface="Open Sans"/>
                <a:cs typeface="Open Sans"/>
                <a:sym typeface="Open Sans"/>
              </a:rPr>
              <a:t>22</a:t>
            </a:r>
            <a:r>
              <a:rPr lang="fr-FR" sz="1000">
                <a:solidFill>
                  <a:schemeClr val="dk1"/>
                </a:solidFill>
                <a:latin typeface="Open Sans"/>
                <a:ea typeface="Open Sans"/>
                <a:cs typeface="Open Sans"/>
                <a:sym typeface="Open Sans"/>
              </a:rPr>
              <a:t> au total)</a:t>
            </a:r>
          </a:p>
        </p:txBody>
      </p:sp>
      <p:sp>
        <p:nvSpPr>
          <p:cNvPr id="178" name="Google Shape;178;p8"/>
          <p:cNvSpPr txBox="1"/>
          <p:nvPr/>
        </p:nvSpPr>
        <p:spPr>
          <a:xfrm>
            <a:off x="1316765" y="3302377"/>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fr-FR" sz="1050">
                <a:solidFill>
                  <a:schemeClr val="dk1"/>
                </a:solidFill>
                <a:latin typeface="Open Sans"/>
                <a:ea typeface="Open Sans"/>
                <a:cs typeface="Open Sans"/>
                <a:sym typeface="Open Sans"/>
              </a:rPr>
              <a:t>.edu</a:t>
            </a:r>
          </a:p>
        </p:txBody>
      </p:sp>
      <p:sp>
        <p:nvSpPr>
          <p:cNvPr id="179" name="Google Shape;179;p8"/>
          <p:cNvSpPr txBox="1"/>
          <p:nvPr/>
        </p:nvSpPr>
        <p:spPr>
          <a:xfrm>
            <a:off x="1316765" y="3642200"/>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fr-FR" sz="1050">
                <a:solidFill>
                  <a:schemeClr val="dk1"/>
                </a:solidFill>
                <a:latin typeface="Open Sans"/>
                <a:ea typeface="Open Sans"/>
                <a:cs typeface="Open Sans"/>
                <a:sym typeface="Open Sans"/>
              </a:rPr>
              <a:t>.net</a:t>
            </a:r>
          </a:p>
        </p:txBody>
      </p:sp>
      <p:sp>
        <p:nvSpPr>
          <p:cNvPr id="180" name="Google Shape;180;p8"/>
          <p:cNvSpPr txBox="1"/>
          <p:nvPr/>
        </p:nvSpPr>
        <p:spPr>
          <a:xfrm>
            <a:off x="738458" y="3302377"/>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fr-FR" sz="1050">
                <a:solidFill>
                  <a:schemeClr val="dk1"/>
                </a:solidFill>
                <a:latin typeface="Open Sans"/>
                <a:ea typeface="Open Sans"/>
                <a:cs typeface="Open Sans"/>
                <a:sym typeface="Open Sans"/>
              </a:rPr>
              <a:t>.com</a:t>
            </a:r>
          </a:p>
        </p:txBody>
      </p:sp>
      <p:sp>
        <p:nvSpPr>
          <p:cNvPr id="181" name="Google Shape;181;p8"/>
          <p:cNvSpPr txBox="1"/>
          <p:nvPr/>
        </p:nvSpPr>
        <p:spPr>
          <a:xfrm>
            <a:off x="738458" y="3642200"/>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fr-FR" sz="1050">
                <a:solidFill>
                  <a:schemeClr val="dk1"/>
                </a:solidFill>
                <a:latin typeface="Open Sans"/>
                <a:ea typeface="Open Sans"/>
                <a:cs typeface="Open Sans"/>
                <a:sym typeface="Open Sans"/>
              </a:rPr>
              <a:t>.org</a:t>
            </a:r>
          </a:p>
        </p:txBody>
      </p:sp>
      <p:sp>
        <p:nvSpPr>
          <p:cNvPr id="182" name="Google Shape;182;p8"/>
          <p:cNvSpPr txBox="1"/>
          <p:nvPr/>
        </p:nvSpPr>
        <p:spPr>
          <a:xfrm>
            <a:off x="1311117" y="3987204"/>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fr-FR" sz="1050">
                <a:solidFill>
                  <a:schemeClr val="dk1"/>
                </a:solidFill>
                <a:latin typeface="Open Sans"/>
                <a:ea typeface="Open Sans"/>
                <a:cs typeface="Open Sans"/>
                <a:sym typeface="Open Sans"/>
              </a:rPr>
              <a:t>.asia</a:t>
            </a:r>
          </a:p>
        </p:txBody>
      </p:sp>
      <p:sp>
        <p:nvSpPr>
          <p:cNvPr id="183" name="Google Shape;183;p8"/>
          <p:cNvSpPr txBox="1"/>
          <p:nvPr/>
        </p:nvSpPr>
        <p:spPr>
          <a:xfrm>
            <a:off x="1311117" y="4327027"/>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fr-FR" sz="1050">
                <a:solidFill>
                  <a:schemeClr val="dk1"/>
                </a:solidFill>
                <a:latin typeface="Open Sans"/>
                <a:ea typeface="Open Sans"/>
                <a:cs typeface="Open Sans"/>
                <a:sym typeface="Open Sans"/>
              </a:rPr>
              <a:t>.travel</a:t>
            </a:r>
          </a:p>
        </p:txBody>
      </p:sp>
      <p:sp>
        <p:nvSpPr>
          <p:cNvPr id="184" name="Google Shape;184;p8"/>
          <p:cNvSpPr txBox="1"/>
          <p:nvPr/>
        </p:nvSpPr>
        <p:spPr>
          <a:xfrm>
            <a:off x="732811" y="3987204"/>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fr-FR" sz="1050">
                <a:solidFill>
                  <a:schemeClr val="dk1"/>
                </a:solidFill>
                <a:latin typeface="Open Sans"/>
                <a:ea typeface="Open Sans"/>
                <a:cs typeface="Open Sans"/>
                <a:sym typeface="Open Sans"/>
              </a:rPr>
              <a:t>.aero</a:t>
            </a:r>
          </a:p>
        </p:txBody>
      </p:sp>
      <p:sp>
        <p:nvSpPr>
          <p:cNvPr id="185" name="Google Shape;185;p8"/>
          <p:cNvSpPr txBox="1"/>
          <p:nvPr/>
        </p:nvSpPr>
        <p:spPr>
          <a:xfrm>
            <a:off x="732811" y="4327027"/>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fr-FR" sz="1050">
                <a:solidFill>
                  <a:schemeClr val="dk1"/>
                </a:solidFill>
                <a:latin typeface="Open Sans"/>
                <a:ea typeface="Open Sans"/>
                <a:cs typeface="Open Sans"/>
                <a:sym typeface="Open Sans"/>
              </a:rPr>
              <a:t>.mobi</a:t>
            </a:r>
          </a:p>
        </p:txBody>
      </p:sp>
      <p:sp>
        <p:nvSpPr>
          <p:cNvPr id="186" name="Google Shape;186;p8"/>
          <p:cNvSpPr txBox="1"/>
          <p:nvPr/>
        </p:nvSpPr>
        <p:spPr>
          <a:xfrm>
            <a:off x="4052635" y="2301594"/>
            <a:ext cx="642484" cy="346249"/>
          </a:xfrm>
          <a:prstGeom prst="rect">
            <a:avLst/>
          </a:prstGeom>
          <a:noFill/>
          <a:ln>
            <a:noFill/>
          </a:ln>
        </p:spPr>
        <p:txBody>
          <a:bodyPr spcFirstLastPara="1" wrap="square" lIns="68575" tIns="45700" rIns="91425" bIns="45700" anchor="t" anchorCtr="0">
            <a:spAutoFit/>
          </a:bodyPr>
          <a:lstStyle/>
          <a:p>
            <a:pPr marL="0" marR="0" lvl="0" indent="0" algn="l" rtl="0">
              <a:spcBef>
                <a:spcPts val="0"/>
              </a:spcBef>
              <a:spcAft>
                <a:spcPts val="0"/>
              </a:spcAft>
              <a:buNone/>
            </a:pPr>
            <a:r>
              <a:rPr lang="fr-FR" sz="1650">
                <a:solidFill>
                  <a:srgbClr val="FAFAFA"/>
                </a:solidFill>
                <a:latin typeface="Open Sans"/>
                <a:ea typeface="Open Sans"/>
                <a:cs typeface="Open Sans"/>
                <a:sym typeface="Open Sans"/>
              </a:rPr>
              <a:t>2016</a:t>
            </a:r>
          </a:p>
        </p:txBody>
      </p:sp>
      <p:sp>
        <p:nvSpPr>
          <p:cNvPr id="187" name="Google Shape;187;p8"/>
          <p:cNvSpPr txBox="1"/>
          <p:nvPr/>
        </p:nvSpPr>
        <p:spPr>
          <a:xfrm>
            <a:off x="5936570" y="3005759"/>
            <a:ext cx="1892555" cy="792268"/>
          </a:xfrm>
          <a:prstGeom prst="rect">
            <a:avLst/>
          </a:prstGeom>
          <a:noFill/>
          <a:ln>
            <a:noFill/>
          </a:ln>
        </p:spPr>
        <p:txBody>
          <a:bodyPr spcFirstLastPara="1" wrap="square" lIns="0" tIns="45700" rIns="91425" bIns="45700" anchor="t" anchorCtr="0">
            <a:spAutoFit/>
          </a:bodyPr>
          <a:lstStyle/>
          <a:p>
            <a:pPr marL="0" marR="0" lvl="0" indent="0" algn="l" rtl="0">
              <a:lnSpc>
                <a:spcPct val="130000"/>
              </a:lnSpc>
              <a:spcBef>
                <a:spcPts val="0"/>
              </a:spcBef>
              <a:spcAft>
                <a:spcPts val="0"/>
              </a:spcAft>
              <a:buNone/>
            </a:pPr>
            <a:r>
              <a:rPr lang="fr-FR" sz="1400">
                <a:solidFill>
                  <a:schemeClr val="dk1"/>
                </a:solidFill>
                <a:latin typeface="Open Sans"/>
                <a:ea typeface="Open Sans"/>
                <a:cs typeface="Open Sans"/>
                <a:sym typeface="Open Sans"/>
              </a:rPr>
              <a:t>gTLD nouveaux et longs</a:t>
            </a:r>
          </a:p>
          <a:p>
            <a:pPr marL="0" marR="0" lvl="0" indent="0" algn="l" rtl="0">
              <a:lnSpc>
                <a:spcPct val="130000"/>
              </a:lnSpc>
              <a:spcBef>
                <a:spcPts val="0"/>
              </a:spcBef>
              <a:spcAft>
                <a:spcPts val="0"/>
              </a:spcAft>
              <a:buNone/>
            </a:pPr>
            <a:r>
              <a:rPr lang="fr-FR" sz="1000">
                <a:solidFill>
                  <a:schemeClr val="dk1"/>
                </a:solidFill>
                <a:latin typeface="Open Sans"/>
                <a:ea typeface="Open Sans"/>
                <a:cs typeface="Open Sans"/>
                <a:sym typeface="Open Sans"/>
              </a:rPr>
              <a:t>(plus de 1200 au total)</a:t>
            </a:r>
          </a:p>
          <a:p>
            <a:pPr marL="0" marR="0" lvl="0" indent="0" algn="l" rtl="0">
              <a:lnSpc>
                <a:spcPct val="130000"/>
              </a:lnSpc>
              <a:spcBef>
                <a:spcPts val="0"/>
              </a:spcBef>
              <a:spcAft>
                <a:spcPts val="0"/>
              </a:spcAft>
              <a:buNone/>
            </a:pPr>
            <a:endParaRPr sz="1200">
              <a:solidFill>
                <a:schemeClr val="dk1"/>
              </a:solidFill>
              <a:latin typeface="Open Sans"/>
              <a:ea typeface="Open Sans"/>
              <a:cs typeface="Open Sans"/>
              <a:sym typeface="Open Sans"/>
            </a:endParaRPr>
          </a:p>
        </p:txBody>
      </p:sp>
      <p:sp>
        <p:nvSpPr>
          <p:cNvPr id="188" name="Google Shape;188;p8"/>
          <p:cNvSpPr txBox="1"/>
          <p:nvPr/>
        </p:nvSpPr>
        <p:spPr>
          <a:xfrm>
            <a:off x="6509231" y="3596103"/>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fr-FR" sz="1050">
                <a:solidFill>
                  <a:schemeClr val="lt1"/>
                </a:solidFill>
                <a:latin typeface="Open Sans"/>
                <a:ea typeface="Open Sans"/>
                <a:cs typeface="Open Sans"/>
                <a:sym typeface="Open Sans"/>
              </a:rPr>
              <a:t>.bar</a:t>
            </a:r>
          </a:p>
        </p:txBody>
      </p:sp>
      <p:sp>
        <p:nvSpPr>
          <p:cNvPr id="189" name="Google Shape;189;p8"/>
          <p:cNvSpPr txBox="1"/>
          <p:nvPr/>
        </p:nvSpPr>
        <p:spPr>
          <a:xfrm>
            <a:off x="6509231" y="3932080"/>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fr-FR" sz="1050">
                <a:solidFill>
                  <a:schemeClr val="lt1"/>
                </a:solidFill>
                <a:latin typeface="Open Sans"/>
                <a:ea typeface="Open Sans"/>
                <a:cs typeface="Open Sans"/>
                <a:sym typeface="Open Sans"/>
              </a:rPr>
              <a:t>.global</a:t>
            </a:r>
          </a:p>
        </p:txBody>
      </p:sp>
      <p:sp>
        <p:nvSpPr>
          <p:cNvPr id="190" name="Google Shape;190;p8"/>
          <p:cNvSpPr txBox="1"/>
          <p:nvPr/>
        </p:nvSpPr>
        <p:spPr>
          <a:xfrm>
            <a:off x="5930925" y="3596103"/>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fr-FR" sz="1050">
                <a:solidFill>
                  <a:schemeClr val="lt1"/>
                </a:solidFill>
                <a:latin typeface="Open Sans"/>
                <a:ea typeface="Open Sans"/>
                <a:cs typeface="Open Sans"/>
                <a:sym typeface="Open Sans"/>
              </a:rPr>
              <a:t>.bank</a:t>
            </a:r>
          </a:p>
        </p:txBody>
      </p:sp>
      <p:sp>
        <p:nvSpPr>
          <p:cNvPr id="191" name="Google Shape;191;p8"/>
          <p:cNvSpPr txBox="1"/>
          <p:nvPr/>
        </p:nvSpPr>
        <p:spPr>
          <a:xfrm>
            <a:off x="5930925" y="3932080"/>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fr-FR" sz="1050">
                <a:solidFill>
                  <a:schemeClr val="lt1"/>
                </a:solidFill>
                <a:latin typeface="Open Sans"/>
                <a:ea typeface="Open Sans"/>
                <a:cs typeface="Open Sans"/>
                <a:sym typeface="Open Sans"/>
              </a:rPr>
              <a:t>.car</a:t>
            </a:r>
          </a:p>
        </p:txBody>
      </p:sp>
      <p:sp>
        <p:nvSpPr>
          <p:cNvPr id="192" name="Google Shape;192;p8"/>
          <p:cNvSpPr txBox="1"/>
          <p:nvPr/>
        </p:nvSpPr>
        <p:spPr>
          <a:xfrm>
            <a:off x="4028643" y="3307947"/>
            <a:ext cx="524924" cy="274320"/>
          </a:xfrm>
          <a:prstGeom prst="rect">
            <a:avLst/>
          </a:prstGeom>
          <a:solidFill>
            <a:srgbClr val="535655"/>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fr-FR" sz="1050" b="1">
                <a:solidFill>
                  <a:schemeClr val="lt1"/>
                </a:solidFill>
                <a:latin typeface="Open Sans"/>
                <a:ea typeface="Open Sans"/>
                <a:cs typeface="Open Sans"/>
                <a:sym typeface="Open Sans"/>
              </a:rPr>
              <a:t>.台灣</a:t>
            </a:r>
          </a:p>
        </p:txBody>
      </p:sp>
      <p:sp>
        <p:nvSpPr>
          <p:cNvPr id="193" name="Google Shape;193;p8"/>
          <p:cNvSpPr txBox="1"/>
          <p:nvPr/>
        </p:nvSpPr>
        <p:spPr>
          <a:xfrm>
            <a:off x="3450337" y="3306647"/>
            <a:ext cx="524924" cy="274320"/>
          </a:xfrm>
          <a:prstGeom prst="rect">
            <a:avLst/>
          </a:prstGeom>
          <a:solidFill>
            <a:srgbClr val="535655"/>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fr-FR" sz="1050">
                <a:solidFill>
                  <a:schemeClr val="lt1"/>
                </a:solidFill>
                <a:latin typeface="Open Sans"/>
                <a:ea typeface="Open Sans"/>
                <a:cs typeface="Open Sans"/>
                <a:sym typeface="Open Sans"/>
              </a:rPr>
              <a:t>.рф</a:t>
            </a:r>
          </a:p>
        </p:txBody>
      </p:sp>
      <p:sp>
        <p:nvSpPr>
          <p:cNvPr id="194" name="Google Shape;194;p8"/>
          <p:cNvSpPr txBox="1"/>
          <p:nvPr/>
        </p:nvSpPr>
        <p:spPr>
          <a:xfrm>
            <a:off x="7088042" y="3932606"/>
            <a:ext cx="1059381" cy="273794"/>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fr-FR" sz="1050">
                <a:solidFill>
                  <a:schemeClr val="lt1"/>
                </a:solidFill>
                <a:latin typeface="Open Sans"/>
                <a:ea typeface="Open Sans"/>
                <a:cs typeface="Open Sans"/>
                <a:sym typeface="Open Sans"/>
              </a:rPr>
              <a:t>.london</a:t>
            </a:r>
          </a:p>
        </p:txBody>
      </p:sp>
      <p:sp>
        <p:nvSpPr>
          <p:cNvPr id="195" name="Google Shape;195;p8"/>
          <p:cNvSpPr txBox="1"/>
          <p:nvPr/>
        </p:nvSpPr>
        <p:spPr>
          <a:xfrm>
            <a:off x="7088041" y="3596103"/>
            <a:ext cx="1059382" cy="273794"/>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fr-FR" sz="1050">
                <a:solidFill>
                  <a:schemeClr val="lt1"/>
                </a:solidFill>
                <a:latin typeface="Open Sans"/>
                <a:ea typeface="Open Sans"/>
                <a:cs typeface="Open Sans"/>
                <a:sym typeface="Open Sans"/>
              </a:rPr>
              <a:t>.technology</a:t>
            </a:r>
          </a:p>
        </p:txBody>
      </p:sp>
      <p:sp>
        <p:nvSpPr>
          <p:cNvPr id="196" name="Google Shape;196;p8"/>
          <p:cNvSpPr txBox="1"/>
          <p:nvPr/>
        </p:nvSpPr>
        <p:spPr>
          <a:xfrm>
            <a:off x="6510383" y="4269729"/>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fr-FR" sz="1050">
                <a:solidFill>
                  <a:schemeClr val="lt1"/>
                </a:solidFill>
                <a:latin typeface="Open Sans"/>
                <a:ea typeface="Open Sans"/>
                <a:cs typeface="Open Sans"/>
                <a:sym typeface="Open Sans"/>
              </a:rPr>
              <a:t>.vote</a:t>
            </a:r>
          </a:p>
        </p:txBody>
      </p:sp>
      <p:sp>
        <p:nvSpPr>
          <p:cNvPr id="197" name="Google Shape;197;p8"/>
          <p:cNvSpPr txBox="1"/>
          <p:nvPr/>
        </p:nvSpPr>
        <p:spPr>
          <a:xfrm>
            <a:off x="7089193" y="4270254"/>
            <a:ext cx="1059383" cy="273794"/>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fr-FR" sz="1050">
                <a:solidFill>
                  <a:schemeClr val="lt1"/>
                </a:solidFill>
                <a:latin typeface="Open Sans"/>
                <a:ea typeface="Open Sans"/>
                <a:cs typeface="Open Sans"/>
                <a:sym typeface="Open Sans"/>
              </a:rPr>
              <a:t>photography</a:t>
            </a:r>
          </a:p>
        </p:txBody>
      </p:sp>
      <p:sp>
        <p:nvSpPr>
          <p:cNvPr id="198" name="Google Shape;198;p8"/>
          <p:cNvSpPr txBox="1"/>
          <p:nvPr/>
        </p:nvSpPr>
        <p:spPr>
          <a:xfrm>
            <a:off x="5930924" y="4270254"/>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fr-FR" sz="1050">
                <a:solidFill>
                  <a:schemeClr val="lt1"/>
                </a:solidFill>
                <a:latin typeface="Open Sans"/>
                <a:ea typeface="Open Sans"/>
                <a:cs typeface="Open Sans"/>
                <a:sym typeface="Open Sans"/>
              </a:rPr>
              <a:t>.rio</a:t>
            </a:r>
          </a:p>
        </p:txBody>
      </p:sp>
      <p:sp>
        <p:nvSpPr>
          <p:cNvPr id="199" name="Google Shape;199;p8"/>
          <p:cNvSpPr txBox="1"/>
          <p:nvPr/>
        </p:nvSpPr>
        <p:spPr>
          <a:xfrm>
            <a:off x="6490701" y="5188159"/>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fr-FR" sz="1050">
                <a:solidFill>
                  <a:schemeClr val="lt1"/>
                </a:solidFill>
                <a:latin typeface="Open Sans"/>
                <a:ea typeface="Open Sans"/>
                <a:cs typeface="Open Sans"/>
                <a:sym typeface="Open Sans"/>
              </a:rPr>
              <a:t>.</a:t>
            </a:r>
            <a:r>
              <a:rPr lang="fr-FR" sz="1050" b="1">
                <a:solidFill>
                  <a:schemeClr val="lt1"/>
                </a:solidFill>
                <a:latin typeface="Open Sans"/>
                <a:ea typeface="Open Sans"/>
                <a:cs typeface="Open Sans"/>
                <a:sym typeface="Open Sans"/>
              </a:rPr>
              <a:t>在线</a:t>
            </a:r>
          </a:p>
        </p:txBody>
      </p:sp>
      <p:sp>
        <p:nvSpPr>
          <p:cNvPr id="200" name="Google Shape;200;p8"/>
          <p:cNvSpPr txBox="1"/>
          <p:nvPr/>
        </p:nvSpPr>
        <p:spPr>
          <a:xfrm>
            <a:off x="5912395" y="5188159"/>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fr-FR" sz="900">
                <a:solidFill>
                  <a:schemeClr val="lt1"/>
                </a:solidFill>
                <a:latin typeface="Open Sans"/>
                <a:ea typeface="Open Sans"/>
                <a:cs typeface="Open Sans"/>
                <a:sym typeface="Open Sans"/>
              </a:rPr>
              <a:t>.संगठन</a:t>
            </a:r>
          </a:p>
        </p:txBody>
      </p:sp>
      <p:sp>
        <p:nvSpPr>
          <p:cNvPr id="201" name="Google Shape;201;p8"/>
          <p:cNvSpPr txBox="1"/>
          <p:nvPr/>
        </p:nvSpPr>
        <p:spPr>
          <a:xfrm>
            <a:off x="5923038" y="5863455"/>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fr-FR" sz="1050">
                <a:solidFill>
                  <a:schemeClr val="lt1"/>
                </a:solidFill>
                <a:latin typeface="Open Sans"/>
                <a:ea typeface="Open Sans"/>
                <a:cs typeface="Open Sans"/>
                <a:sym typeface="Open Sans"/>
              </a:rPr>
              <a:t>.ابوظبي</a:t>
            </a:r>
          </a:p>
        </p:txBody>
      </p:sp>
      <p:sp>
        <p:nvSpPr>
          <p:cNvPr id="202" name="Google Shape;202;p8"/>
          <p:cNvSpPr txBox="1"/>
          <p:nvPr/>
        </p:nvSpPr>
        <p:spPr>
          <a:xfrm>
            <a:off x="6491853" y="5525807"/>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fr-FR" sz="1000">
                <a:solidFill>
                  <a:schemeClr val="lt1"/>
                </a:solidFill>
                <a:latin typeface="Open Sans"/>
                <a:ea typeface="Open Sans"/>
                <a:cs typeface="Open Sans"/>
                <a:sym typeface="Open Sans"/>
              </a:rPr>
              <a:t>.</a:t>
            </a:r>
            <a:r>
              <a:rPr lang="fr-FR" sz="800" b="1">
                <a:solidFill>
                  <a:schemeClr val="lt1"/>
                </a:solidFill>
                <a:latin typeface="Open Sans"/>
                <a:ea typeface="Open Sans"/>
                <a:cs typeface="Open Sans"/>
                <a:sym typeface="Open Sans"/>
              </a:rPr>
              <a:t>ストア</a:t>
            </a:r>
          </a:p>
        </p:txBody>
      </p:sp>
      <p:sp>
        <p:nvSpPr>
          <p:cNvPr id="203" name="Google Shape;203;p8"/>
          <p:cNvSpPr txBox="1"/>
          <p:nvPr/>
        </p:nvSpPr>
        <p:spPr>
          <a:xfrm>
            <a:off x="6503449" y="5863455"/>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fr-FR" sz="1000">
                <a:solidFill>
                  <a:schemeClr val="lt1"/>
                </a:solidFill>
                <a:latin typeface="Open Sans"/>
                <a:ea typeface="Open Sans"/>
                <a:cs typeface="Open Sans"/>
                <a:sym typeface="Open Sans"/>
              </a:rPr>
              <a:t>. дети</a:t>
            </a:r>
          </a:p>
        </p:txBody>
      </p:sp>
      <p:sp>
        <p:nvSpPr>
          <p:cNvPr id="204" name="Google Shape;204;p8"/>
          <p:cNvSpPr txBox="1"/>
          <p:nvPr/>
        </p:nvSpPr>
        <p:spPr>
          <a:xfrm>
            <a:off x="5912394" y="5526333"/>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fr-FR" sz="1050">
                <a:solidFill>
                  <a:schemeClr val="lt1"/>
                </a:solidFill>
                <a:latin typeface="Open Sans"/>
                <a:ea typeface="Open Sans"/>
                <a:cs typeface="Open Sans"/>
                <a:sym typeface="Open Sans"/>
              </a:rPr>
              <a:t>.</a:t>
            </a:r>
            <a:r>
              <a:rPr lang="fr-FR" sz="1050" b="1">
                <a:solidFill>
                  <a:schemeClr val="lt1"/>
                </a:solidFill>
                <a:latin typeface="Open Sans"/>
                <a:ea typeface="Open Sans"/>
                <a:cs typeface="Open Sans"/>
                <a:sym typeface="Open Sans"/>
              </a:rPr>
              <a:t>닷넷</a:t>
            </a:r>
          </a:p>
        </p:txBody>
      </p:sp>
      <p:sp>
        <p:nvSpPr>
          <p:cNvPr id="205" name="Google Shape;205;p8"/>
          <p:cNvSpPr txBox="1"/>
          <p:nvPr/>
        </p:nvSpPr>
        <p:spPr>
          <a:xfrm>
            <a:off x="4028643" y="3637378"/>
            <a:ext cx="524924" cy="274320"/>
          </a:xfrm>
          <a:prstGeom prst="rect">
            <a:avLst/>
          </a:prstGeom>
          <a:solidFill>
            <a:srgbClr val="535655"/>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fr-FR" sz="1050" b="1">
                <a:solidFill>
                  <a:schemeClr val="lt1"/>
                </a:solidFill>
                <a:latin typeface="Open Sans"/>
                <a:ea typeface="Open Sans"/>
                <a:cs typeface="Open Sans"/>
                <a:sym typeface="Open Sans"/>
              </a:rPr>
              <a:t>.ଭାରତ</a:t>
            </a:r>
          </a:p>
        </p:txBody>
      </p:sp>
      <p:sp>
        <p:nvSpPr>
          <p:cNvPr id="206" name="Google Shape;206;p8"/>
          <p:cNvSpPr txBox="1"/>
          <p:nvPr/>
        </p:nvSpPr>
        <p:spPr>
          <a:xfrm>
            <a:off x="3450337" y="3636078"/>
            <a:ext cx="524924" cy="274320"/>
          </a:xfrm>
          <a:prstGeom prst="rect">
            <a:avLst/>
          </a:prstGeom>
          <a:solidFill>
            <a:srgbClr val="535655"/>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fr-FR" sz="1050" b="1">
                <a:solidFill>
                  <a:schemeClr val="lt1"/>
                </a:solidFill>
                <a:latin typeface="Open Sans"/>
                <a:ea typeface="Open Sans"/>
                <a:cs typeface="Open Sans"/>
                <a:sym typeface="Open Sans"/>
              </a:rPr>
              <a:t>.한국</a:t>
            </a:r>
          </a:p>
        </p:txBody>
      </p:sp>
      <p:sp>
        <p:nvSpPr>
          <p:cNvPr id="207" name="Google Shape;207;p8"/>
          <p:cNvSpPr txBox="1"/>
          <p:nvPr/>
        </p:nvSpPr>
        <p:spPr>
          <a:xfrm>
            <a:off x="738460" y="4676166"/>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fr-FR" sz="1050">
                <a:solidFill>
                  <a:schemeClr val="dk1"/>
                </a:solidFill>
                <a:latin typeface="Open Sans"/>
                <a:ea typeface="Open Sans"/>
                <a:cs typeface="Open Sans"/>
                <a:sym typeface="Open Sans"/>
              </a:rPr>
              <a:t>.info</a:t>
            </a:r>
          </a:p>
        </p:txBody>
      </p:sp>
      <p:sp>
        <p:nvSpPr>
          <p:cNvPr id="208" name="Google Shape;208;p8"/>
          <p:cNvSpPr/>
          <p:nvPr/>
        </p:nvSpPr>
        <p:spPr>
          <a:xfrm>
            <a:off x="3386342" y="2311868"/>
            <a:ext cx="2255184" cy="341717"/>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Open Sans"/>
              <a:ea typeface="Open Sans"/>
              <a:cs typeface="Open Sans"/>
              <a:sym typeface="Open Sans"/>
            </a:endParaRPr>
          </a:p>
        </p:txBody>
      </p:sp>
      <p:sp>
        <p:nvSpPr>
          <p:cNvPr id="209" name="Google Shape;209;p8"/>
          <p:cNvSpPr txBox="1"/>
          <p:nvPr/>
        </p:nvSpPr>
        <p:spPr>
          <a:xfrm>
            <a:off x="3577960" y="2304449"/>
            <a:ext cx="1757947" cy="346249"/>
          </a:xfrm>
          <a:prstGeom prst="rect">
            <a:avLst/>
          </a:prstGeom>
          <a:noFill/>
          <a:ln>
            <a:noFill/>
          </a:ln>
        </p:spPr>
        <p:txBody>
          <a:bodyPr spcFirstLastPara="1" wrap="square" lIns="68575" tIns="45700" rIns="91425" bIns="45700" anchor="t" anchorCtr="0">
            <a:spAutoFit/>
          </a:bodyPr>
          <a:lstStyle/>
          <a:p>
            <a:pPr marL="0" marR="0" lvl="0" indent="0" algn="l" rtl="0">
              <a:spcBef>
                <a:spcPts val="0"/>
              </a:spcBef>
              <a:spcAft>
                <a:spcPts val="0"/>
              </a:spcAft>
              <a:buNone/>
            </a:pPr>
            <a:r>
              <a:rPr lang="fr-FR" sz="1600" b="1">
                <a:solidFill>
                  <a:schemeClr val="lt1"/>
                </a:solidFill>
                <a:latin typeface="Open Sans"/>
                <a:ea typeface="Open Sans"/>
                <a:cs typeface="Open Sans"/>
                <a:sym typeface="Open Sans"/>
              </a:rPr>
              <a:t>À partir de 2009</a:t>
            </a:r>
          </a:p>
        </p:txBody>
      </p:sp>
      <p:sp>
        <p:nvSpPr>
          <p:cNvPr id="210" name="Google Shape;210;p8"/>
          <p:cNvSpPr/>
          <p:nvPr/>
        </p:nvSpPr>
        <p:spPr>
          <a:xfrm>
            <a:off x="5863490" y="2306409"/>
            <a:ext cx="2514437" cy="341717"/>
          </a:xfrm>
          <a:prstGeom prst="chevron">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Open Sans"/>
              <a:ea typeface="Open Sans"/>
              <a:cs typeface="Open Sans"/>
              <a:sym typeface="Open Sans"/>
            </a:endParaRPr>
          </a:p>
        </p:txBody>
      </p:sp>
      <p:sp>
        <p:nvSpPr>
          <p:cNvPr id="211" name="Google Shape;211;p8"/>
          <p:cNvSpPr txBox="1"/>
          <p:nvPr/>
        </p:nvSpPr>
        <p:spPr>
          <a:xfrm>
            <a:off x="6108195" y="2301594"/>
            <a:ext cx="2922864" cy="346249"/>
          </a:xfrm>
          <a:prstGeom prst="rect">
            <a:avLst/>
          </a:prstGeom>
          <a:noFill/>
          <a:ln>
            <a:noFill/>
          </a:ln>
        </p:spPr>
        <p:txBody>
          <a:bodyPr spcFirstLastPara="1" wrap="square" lIns="68575" tIns="45700" rIns="91425" bIns="45700" anchor="t" anchorCtr="0">
            <a:spAutoFit/>
          </a:bodyPr>
          <a:lstStyle/>
          <a:p>
            <a:pPr marL="0" marR="0" lvl="0" indent="0" algn="l" rtl="0">
              <a:spcBef>
                <a:spcPts val="0"/>
              </a:spcBef>
              <a:spcAft>
                <a:spcPts val="0"/>
              </a:spcAft>
              <a:buNone/>
            </a:pPr>
            <a:r>
              <a:rPr lang="fr-FR" sz="1600" b="1">
                <a:solidFill>
                  <a:schemeClr val="lt1"/>
                </a:solidFill>
                <a:latin typeface="Open Sans"/>
                <a:ea typeface="Open Sans"/>
                <a:cs typeface="Open Sans"/>
                <a:sym typeface="Open Sans"/>
              </a:rPr>
              <a:t>À partir de 2012</a:t>
            </a:r>
          </a:p>
        </p:txBody>
      </p:sp>
      <p:sp>
        <p:nvSpPr>
          <p:cNvPr id="212" name="Google Shape;212;p8"/>
          <p:cNvSpPr txBox="1"/>
          <p:nvPr/>
        </p:nvSpPr>
        <p:spPr>
          <a:xfrm>
            <a:off x="3392265" y="2713348"/>
            <a:ext cx="1560101" cy="555537"/>
          </a:xfrm>
          <a:prstGeom prst="rect">
            <a:avLst/>
          </a:prstGeom>
          <a:noFill/>
          <a:ln>
            <a:noFill/>
          </a:ln>
        </p:spPr>
        <p:txBody>
          <a:bodyPr spcFirstLastPara="1" wrap="square" lIns="0" tIns="45700" rIns="91425" bIns="45700" anchor="t" anchorCtr="0">
            <a:spAutoFit/>
          </a:bodyPr>
          <a:lstStyle/>
          <a:p>
            <a:pPr marL="0" marR="0" lvl="0" indent="0" algn="l" rtl="0">
              <a:lnSpc>
                <a:spcPct val="130000"/>
              </a:lnSpc>
              <a:spcBef>
                <a:spcPts val="0"/>
              </a:spcBef>
              <a:spcAft>
                <a:spcPts val="0"/>
              </a:spcAft>
              <a:buNone/>
            </a:pPr>
            <a:r>
              <a:rPr lang="fr-FR" sz="1400">
                <a:solidFill>
                  <a:schemeClr val="dk1"/>
                </a:solidFill>
                <a:latin typeface="Open Sans"/>
                <a:ea typeface="Open Sans"/>
                <a:cs typeface="Open Sans"/>
                <a:sym typeface="Open Sans"/>
              </a:rPr>
              <a:t>ccTLD IDN</a:t>
            </a:r>
          </a:p>
          <a:p>
            <a:pPr marL="0" marR="0" lvl="0" indent="0" algn="l" rtl="0">
              <a:lnSpc>
                <a:spcPct val="130000"/>
              </a:lnSpc>
              <a:spcBef>
                <a:spcPts val="0"/>
              </a:spcBef>
              <a:spcAft>
                <a:spcPts val="0"/>
              </a:spcAft>
              <a:buNone/>
            </a:pPr>
            <a:r>
              <a:rPr lang="fr-FR" sz="1000">
                <a:solidFill>
                  <a:schemeClr val="dk1"/>
                </a:solidFill>
                <a:latin typeface="Open Sans"/>
                <a:ea typeface="Open Sans"/>
                <a:cs typeface="Open Sans"/>
                <a:sym typeface="Open Sans"/>
              </a:rPr>
              <a:t>(en scripts non latins) </a:t>
            </a:r>
          </a:p>
        </p:txBody>
      </p:sp>
      <p:sp>
        <p:nvSpPr>
          <p:cNvPr id="213" name="Google Shape;213;p8"/>
          <p:cNvSpPr txBox="1"/>
          <p:nvPr/>
        </p:nvSpPr>
        <p:spPr>
          <a:xfrm>
            <a:off x="5915340" y="4636008"/>
            <a:ext cx="1675646" cy="551626"/>
          </a:xfrm>
          <a:prstGeom prst="rect">
            <a:avLst/>
          </a:prstGeom>
          <a:noFill/>
          <a:ln>
            <a:noFill/>
          </a:ln>
        </p:spPr>
        <p:txBody>
          <a:bodyPr spcFirstLastPara="1" wrap="square" lIns="0" tIns="45700" rIns="91425" bIns="45700" anchor="t" anchorCtr="0">
            <a:spAutoFit/>
          </a:bodyPr>
          <a:lstStyle/>
          <a:p>
            <a:pPr marL="0" marR="0" lvl="0" indent="0" algn="l" rtl="0">
              <a:lnSpc>
                <a:spcPct val="130000"/>
              </a:lnSpc>
              <a:spcBef>
                <a:spcPts val="0"/>
              </a:spcBef>
              <a:spcAft>
                <a:spcPts val="0"/>
              </a:spcAft>
              <a:buNone/>
            </a:pPr>
            <a:r>
              <a:rPr lang="fr-FR" sz="1400">
                <a:solidFill>
                  <a:schemeClr val="dk1"/>
                </a:solidFill>
                <a:latin typeface="Open Sans"/>
                <a:ea typeface="Open Sans"/>
                <a:cs typeface="Open Sans"/>
                <a:sym typeface="Open Sans"/>
              </a:rPr>
              <a:t>gTLD IDN</a:t>
            </a:r>
          </a:p>
          <a:p>
            <a:pPr marL="0" marR="0" lvl="0" indent="0" algn="l" rtl="0">
              <a:lnSpc>
                <a:spcPct val="130000"/>
              </a:lnSpc>
              <a:spcBef>
                <a:spcPts val="0"/>
              </a:spcBef>
              <a:spcAft>
                <a:spcPts val="0"/>
              </a:spcAft>
              <a:buNone/>
            </a:pPr>
            <a:r>
              <a:rPr lang="fr-FR" sz="1000">
                <a:solidFill>
                  <a:schemeClr val="dk1"/>
                </a:solidFill>
                <a:latin typeface="Open Sans"/>
                <a:ea typeface="Open Sans"/>
                <a:cs typeface="Open Sans"/>
                <a:sym typeface="Open Sans"/>
              </a:rPr>
              <a:t>(divers scripts)</a:t>
            </a:r>
          </a:p>
        </p:txBody>
      </p:sp>
      <p:sp>
        <p:nvSpPr>
          <p:cNvPr id="214" name="Google Shape;214;p8"/>
          <p:cNvSpPr txBox="1"/>
          <p:nvPr/>
        </p:nvSpPr>
        <p:spPr>
          <a:xfrm>
            <a:off x="1305926" y="5523632"/>
            <a:ext cx="524924" cy="274320"/>
          </a:xfrm>
          <a:prstGeom prst="rect">
            <a:avLst/>
          </a:prstGeom>
          <a:solidFill>
            <a:srgbClr val="EFEFEF"/>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fr-FR" sz="1050">
                <a:solidFill>
                  <a:schemeClr val="dk1"/>
                </a:solidFill>
                <a:latin typeface="Open Sans"/>
                <a:ea typeface="Open Sans"/>
                <a:cs typeface="Open Sans"/>
                <a:sym typeface="Open Sans"/>
              </a:rPr>
              <a:t>.jp</a:t>
            </a:r>
          </a:p>
        </p:txBody>
      </p:sp>
      <p:sp>
        <p:nvSpPr>
          <p:cNvPr id="215" name="Google Shape;215;p8"/>
          <p:cNvSpPr txBox="1"/>
          <p:nvPr/>
        </p:nvSpPr>
        <p:spPr>
          <a:xfrm>
            <a:off x="1305926" y="5864755"/>
            <a:ext cx="524924" cy="274320"/>
          </a:xfrm>
          <a:prstGeom prst="rect">
            <a:avLst/>
          </a:prstGeom>
          <a:solidFill>
            <a:srgbClr val="EFEFEF"/>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fr-FR" sz="1050">
                <a:solidFill>
                  <a:schemeClr val="dk1"/>
                </a:solidFill>
                <a:latin typeface="Open Sans"/>
                <a:ea typeface="Open Sans"/>
                <a:cs typeface="Open Sans"/>
                <a:sym typeface="Open Sans"/>
              </a:rPr>
              <a:t>.fr</a:t>
            </a:r>
          </a:p>
        </p:txBody>
      </p:sp>
      <p:sp>
        <p:nvSpPr>
          <p:cNvPr id="216" name="Google Shape;216;p8"/>
          <p:cNvSpPr txBox="1"/>
          <p:nvPr/>
        </p:nvSpPr>
        <p:spPr>
          <a:xfrm>
            <a:off x="727620" y="5523632"/>
            <a:ext cx="524924" cy="274320"/>
          </a:xfrm>
          <a:prstGeom prst="rect">
            <a:avLst/>
          </a:prstGeom>
          <a:solidFill>
            <a:srgbClr val="EFEFEF"/>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fr-FR" sz="1050">
                <a:solidFill>
                  <a:schemeClr val="dk1"/>
                </a:solidFill>
                <a:latin typeface="Open Sans"/>
                <a:ea typeface="Open Sans"/>
                <a:cs typeface="Open Sans"/>
                <a:sym typeface="Open Sans"/>
              </a:rPr>
              <a:t>.uk</a:t>
            </a:r>
          </a:p>
        </p:txBody>
      </p:sp>
      <p:sp>
        <p:nvSpPr>
          <p:cNvPr id="217" name="Google Shape;217;p8"/>
          <p:cNvSpPr txBox="1"/>
          <p:nvPr/>
        </p:nvSpPr>
        <p:spPr>
          <a:xfrm>
            <a:off x="727620" y="5863455"/>
            <a:ext cx="524924" cy="274320"/>
          </a:xfrm>
          <a:prstGeom prst="rect">
            <a:avLst/>
          </a:prstGeom>
          <a:solidFill>
            <a:srgbClr val="EFEFEF"/>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fr-FR" sz="1050">
                <a:solidFill>
                  <a:schemeClr val="dk1"/>
                </a:solidFill>
                <a:latin typeface="Open Sans"/>
                <a:ea typeface="Open Sans"/>
                <a:cs typeface="Open Sans"/>
                <a:sym typeface="Open Sans"/>
              </a:rPr>
              <a:t>.de</a:t>
            </a:r>
          </a:p>
        </p:txBody>
      </p:sp>
      <p:sp>
        <p:nvSpPr>
          <p:cNvPr id="218" name="Google Shape;218;p8"/>
          <p:cNvSpPr txBox="1"/>
          <p:nvPr/>
        </p:nvSpPr>
        <p:spPr>
          <a:xfrm>
            <a:off x="727620" y="4973358"/>
            <a:ext cx="2512139" cy="551626"/>
          </a:xfrm>
          <a:prstGeom prst="rect">
            <a:avLst/>
          </a:prstGeom>
          <a:noFill/>
          <a:ln>
            <a:noFill/>
          </a:ln>
        </p:spPr>
        <p:txBody>
          <a:bodyPr spcFirstLastPara="1" wrap="square" lIns="0" tIns="45700" rIns="91425" bIns="45700" anchor="t" anchorCtr="0">
            <a:spAutoFit/>
          </a:bodyPr>
          <a:lstStyle/>
          <a:p>
            <a:pPr marL="0" marR="0" lvl="0" indent="0" algn="l" rtl="0">
              <a:lnSpc>
                <a:spcPct val="130000"/>
              </a:lnSpc>
              <a:spcBef>
                <a:spcPts val="0"/>
              </a:spcBef>
              <a:spcAft>
                <a:spcPts val="0"/>
              </a:spcAft>
              <a:buNone/>
            </a:pPr>
            <a:r>
              <a:rPr lang="fr-FR" sz="1400">
                <a:solidFill>
                  <a:schemeClr val="dk1"/>
                </a:solidFill>
                <a:latin typeface="Open Sans"/>
                <a:ea typeface="Open Sans"/>
                <a:cs typeface="Open Sans"/>
                <a:sym typeface="Open Sans"/>
              </a:rPr>
              <a:t>TLD géographiques (ccTLD) </a:t>
            </a:r>
          </a:p>
          <a:p>
            <a:pPr marL="0" marR="0" lvl="0" indent="0" algn="l" rtl="0">
              <a:lnSpc>
                <a:spcPct val="130000"/>
              </a:lnSpc>
              <a:spcBef>
                <a:spcPts val="0"/>
              </a:spcBef>
              <a:spcAft>
                <a:spcPts val="0"/>
              </a:spcAft>
              <a:buNone/>
            </a:pPr>
            <a:r>
              <a:rPr lang="fr-FR" sz="1000">
                <a:solidFill>
                  <a:schemeClr val="dk1"/>
                </a:solidFill>
                <a:latin typeface="Open Sans"/>
                <a:ea typeface="Open Sans"/>
                <a:cs typeface="Open Sans"/>
                <a:sym typeface="Open Sans"/>
              </a:rPr>
              <a:t>(ccTLD ASCII à deux caractères)</a:t>
            </a:r>
          </a:p>
        </p:txBody>
      </p:sp>
      <p:sp>
        <p:nvSpPr>
          <p:cNvPr id="219" name="Google Shape;219;p8"/>
          <p:cNvSpPr txBox="1"/>
          <p:nvPr/>
        </p:nvSpPr>
        <p:spPr>
          <a:xfrm>
            <a:off x="5936571" y="2783979"/>
            <a:ext cx="1892555" cy="215444"/>
          </a:xfrm>
          <a:prstGeom prst="rect">
            <a:avLst/>
          </a:prstGeom>
          <a:solidFill>
            <a:srgbClr val="DFE0DF"/>
          </a:solidFill>
          <a:ln w="9525" cap="flat" cmpd="sng">
            <a:solidFill>
              <a:schemeClr val="accent4"/>
            </a:solidFill>
            <a:prstDash val="solid"/>
            <a:round/>
            <a:headEnd type="none" w="sm" len="sm"/>
            <a:tailEnd type="none" w="sm" len="sm"/>
          </a:ln>
        </p:spPr>
        <p:txBody>
          <a:bodyPr spcFirstLastPara="1" wrap="square" lIns="0" tIns="0" rIns="0" bIns="0" anchor="t" anchorCtr="0">
            <a:spAutoFit/>
          </a:bodyPr>
          <a:lstStyle/>
          <a:p>
            <a:pPr marL="0" marR="0" lvl="0" indent="0" algn="ctr" rtl="0">
              <a:spcBef>
                <a:spcPts val="0"/>
              </a:spcBef>
              <a:spcAft>
                <a:spcPts val="0"/>
              </a:spcAft>
              <a:buNone/>
            </a:pPr>
            <a:r>
              <a:rPr lang="fr-FR" sz="1400">
                <a:solidFill>
                  <a:schemeClr val="dk1"/>
                </a:solidFill>
                <a:latin typeface="Open Sans"/>
                <a:ea typeface="Open Sans"/>
                <a:cs typeface="Open Sans"/>
                <a:sym typeface="Open Sans"/>
              </a:rPr>
              <a:t>Programme des nouveaux gTLD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1"/>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fr-FR" sz="2800"/>
              <a:t>Domaines de premier niveau géographique (ccTLD) IDN</a:t>
            </a:r>
          </a:p>
        </p:txBody>
      </p:sp>
      <p:pic>
        <p:nvPicPr>
          <p:cNvPr id="240" name="Google Shape;240;p11"/>
          <p:cNvPicPr preferRelativeResize="0"/>
          <p:nvPr/>
        </p:nvPicPr>
        <p:blipFill rotWithShape="1">
          <a:blip r:embed="rId3">
            <a:alphaModFix/>
          </a:blip>
          <a:srcRect t="7650"/>
          <a:stretch/>
        </p:blipFill>
        <p:spPr>
          <a:xfrm>
            <a:off x="536028" y="1219200"/>
            <a:ext cx="8111833" cy="53098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UASG">
      <a:dk1>
        <a:srgbClr val="000000"/>
      </a:dk1>
      <a:lt1>
        <a:srgbClr val="FAFAFA"/>
      </a:lt1>
      <a:dk2>
        <a:srgbClr val="000000"/>
      </a:dk2>
      <a:lt2>
        <a:srgbClr val="FAFAFA"/>
      </a:lt2>
      <a:accent1>
        <a:srgbClr val="FF9E1B"/>
      </a:accent1>
      <a:accent2>
        <a:srgbClr val="707372"/>
      </a:accent2>
      <a:accent3>
        <a:srgbClr val="D57800"/>
      </a:accent3>
      <a:accent4>
        <a:srgbClr val="B2B4B2"/>
      </a:accent4>
      <a:accent5>
        <a:srgbClr val="FFC56E"/>
      </a:accent5>
      <a:accent6>
        <a:srgbClr val="FFFFFF"/>
      </a:accent6>
      <a:hlink>
        <a:srgbClr val="FF9E1B"/>
      </a:hlink>
      <a:folHlink>
        <a:srgbClr val="7073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4587</TotalTime>
  <Words>6846</Words>
  <Application>Microsoft Macintosh PowerPoint</Application>
  <PresentationFormat>On-screen Show (4:3)</PresentationFormat>
  <Paragraphs>508</Paragraphs>
  <Slides>47</Slides>
  <Notes>46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Open Sans Light</vt:lpstr>
      <vt:lpstr>Merriweather Sans</vt:lpstr>
      <vt:lpstr>Source Sans Pro Light</vt:lpstr>
      <vt:lpstr>Times New Roman</vt:lpstr>
      <vt:lpstr>Calibri</vt:lpstr>
      <vt:lpstr>Arial</vt:lpstr>
      <vt:lpstr>Open Sans</vt:lpstr>
      <vt:lpstr>Noto Sans Symbols</vt:lpstr>
      <vt:lpstr>Office Theme</vt:lpstr>
      <vt:lpstr>Acceptation universelle (UA) des noms de domaine et des adresses de courrier électronique</vt:lpstr>
      <vt:lpstr>L’inclusion numérique, un engagement de longue date</vt:lpstr>
      <vt:lpstr>Nous vivons dans un monde multilingue !</vt:lpstr>
      <vt:lpstr>Le multilinguisme, clé de l’inclusion numérique</vt:lpstr>
      <vt:lpstr>Le multilinguisme, clé de l’inclusion numérique</vt:lpstr>
      <vt:lpstr>Le système des noms de domaine (DNS) et l’ICANN</vt:lpstr>
      <vt:lpstr>Évolution des domaines de premier niveau (TLD) et du DNS</vt:lpstr>
      <vt:lpstr>L’expansion du DNS et la prochaine série</vt:lpstr>
      <vt:lpstr>Domaines de premier niveau géographique (ccTLD) IDN</vt:lpstr>
      <vt:lpstr>TLD génériques (gTLD) IDN</vt:lpstr>
      <vt:lpstr>Évolution des adresses de courrier électronique</vt:lpstr>
      <vt:lpstr>Exemples d’IDN</vt:lpstr>
      <vt:lpstr>Exemples d’adresses électroniques internationalisées</vt:lpstr>
      <vt:lpstr>Le défi à relever</vt:lpstr>
      <vt:lpstr>Le défi à relever : l’acceptation par les sites web</vt:lpstr>
      <vt:lpstr>Le défi à relever : prise en charge par tous les serveurs de messagerie</vt:lpstr>
      <vt:lpstr>Votre serveur de messagerie prend-il en charge l’EAI ?</vt:lpstr>
      <vt:lpstr>L’inclusion numérique, une opportunité</vt:lpstr>
      <vt:lpstr>Le multilinguisme en ligne, un défi persistant</vt:lpstr>
      <vt:lpstr>Qu’est-ce que l’acceptation universelle (UA) ?</vt:lpstr>
      <vt:lpstr>Objectif et effet de l’UA</vt:lpstr>
      <vt:lpstr>Exemples de catégories affectées par l’UA</vt:lpstr>
      <vt:lpstr>Pourquoi l’UA est-elle importante ?</vt:lpstr>
      <vt:lpstr>Rendre les applications prêtes pour l’UA</vt:lpstr>
      <vt:lpstr>Appel à l’action </vt:lpstr>
      <vt:lpstr>Appel à l’action </vt:lpstr>
      <vt:lpstr>Œuvrer à la préparation à l’UA</vt:lpstr>
      <vt:lpstr>Qui peut aider à concrétiser l’UA ?</vt:lpstr>
      <vt:lpstr>Quel est votre rôle : entreprises</vt:lpstr>
      <vt:lpstr>Quel est votre rôle : administration publique</vt:lpstr>
      <vt:lpstr>Quel est votre rôle : société civile</vt:lpstr>
      <vt:lpstr>Quel est votre rôle : milieu universitaire</vt:lpstr>
      <vt:lpstr>Quel est votre rôle : Communauté technique</vt:lpstr>
      <vt:lpstr>Quel est votre rôle : secteur du DNS</vt:lpstr>
      <vt:lpstr>Quel est votre rôle : titulaire de nom de domaine</vt:lpstr>
      <vt:lpstr>Travaux en cours à l’ICANN</vt:lpstr>
      <vt:lpstr>Prochaine série du programme des nouveaux gTLD</vt:lpstr>
      <vt:lpstr>S’engager en faveur de l’UA</vt:lpstr>
      <vt:lpstr>Participer à l’ICANN – Programmes de bourses de l’ICANN et NextGen  </vt:lpstr>
      <vt:lpstr>Principes de l’acceptation universelle</vt:lpstr>
      <vt:lpstr>Accepter</vt:lpstr>
      <vt:lpstr>Valider</vt:lpstr>
      <vt:lpstr>Stocker</vt:lpstr>
      <vt:lpstr>Traiter</vt:lpstr>
      <vt:lpstr>Traiter (suite)</vt:lpstr>
      <vt:lpstr>Afficher</vt:lpstr>
      <vt:lpstr>Afficher (suite)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Acceptance (UA) of Domain Names and Email Addresses</dc:title>
  <dc:creator>Nicole Davenport</dc:creator>
  <cp:lastModifiedBy>Butch Pfremmer</cp:lastModifiedBy>
  <cp:revision>52</cp:revision>
  <dcterms:created xsi:type="dcterms:W3CDTF">2016-03-09T19:41:20Z</dcterms:created>
  <dcterms:modified xsi:type="dcterms:W3CDTF">2024-02-16T02:17:22Z</dcterms:modified>
</cp:coreProperties>
</file>