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85" r:id="rId2"/>
    <p:sldId id="833" r:id="rId3"/>
    <p:sldId id="822" r:id="rId4"/>
    <p:sldId id="807" r:id="rId5"/>
    <p:sldId id="1336" r:id="rId6"/>
    <p:sldId id="825" r:id="rId7"/>
    <p:sldId id="1340" r:id="rId8"/>
    <p:sldId id="1337" r:id="rId9"/>
    <p:sldId id="824" r:id="rId10"/>
    <p:sldId id="1393" r:id="rId11"/>
    <p:sldId id="1394" r:id="rId12"/>
    <p:sldId id="826" r:id="rId13"/>
    <p:sldId id="827" r:id="rId14"/>
    <p:sldId id="837" r:id="rId15"/>
    <p:sldId id="839" r:id="rId16"/>
    <p:sldId id="843" r:id="rId17"/>
    <p:sldId id="595" r:id="rId18"/>
    <p:sldId id="821" r:id="rId19"/>
    <p:sldId id="274" r:id="rId20"/>
    <p:sldId id="594" r:id="rId21"/>
    <p:sldId id="596" r:id="rId22"/>
    <p:sldId id="597" r:id="rId23"/>
    <p:sldId id="276" r:id="rId24"/>
    <p:sldId id="280" r:id="rId25"/>
    <p:sldId id="598" r:id="rId26"/>
    <p:sldId id="599" r:id="rId27"/>
    <p:sldId id="600" r:id="rId28"/>
    <p:sldId id="828" r:id="rId29"/>
    <p:sldId id="848" r:id="rId30"/>
    <p:sldId id="840" r:id="rId31"/>
    <p:sldId id="841" r:id="rId32"/>
    <p:sldId id="842" r:id="rId33"/>
    <p:sldId id="830" r:id="rId34"/>
    <p:sldId id="831" r:id="rId35"/>
    <p:sldId id="834" r:id="rId36"/>
    <p:sldId id="835" r:id="rId37"/>
    <p:sldId id="836" r:id="rId38"/>
    <p:sldId id="845" r:id="rId39"/>
    <p:sldId id="844" r:id="rId40"/>
    <p:sldId id="613" r:id="rId41"/>
    <p:sldId id="856" r:id="rId42"/>
    <p:sldId id="829" r:id="rId43"/>
    <p:sldId id="1335" r:id="rId44"/>
    <p:sldId id="846" r:id="rId45"/>
    <p:sldId id="789" r:id="rId46"/>
    <p:sldId id="818" r:id="rId47"/>
    <p:sldId id="756" r:id="rId4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540B"/>
    <a:srgbClr val="E7C4F0"/>
    <a:srgbClr val="FF6610"/>
    <a:srgbClr val="0432FF"/>
    <a:srgbClr val="FF8AD8"/>
    <a:srgbClr val="ECA5E8"/>
    <a:srgbClr val="00FD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953" autoAdjust="0"/>
  </p:normalViewPr>
  <p:slideViewPr>
    <p:cSldViewPr snapToGrid="0" snapToObjects="1">
      <p:cViewPr>
        <p:scale>
          <a:sx n="55" d="100"/>
          <a:sy n="55" d="100"/>
        </p:scale>
        <p:origin x="864" y="2064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72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3BA92D-39A2-2447-98CF-2DF05A9C53A0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599D66-0892-7B4D-9632-179EA01D3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6DC3C-9EF4-4046-BA7B-3B921F68FE0B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987BFE-8429-084B-A384-B0611F07D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7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5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3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3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8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51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0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73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8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4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633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8780"/>
          <a:stretch>
            <a:fillRect/>
          </a:stretch>
        </p:blipFill>
        <p:spPr bwMode="auto">
          <a:xfrm>
            <a:off x="0" y="684213"/>
            <a:ext cx="121920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790575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5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b="7826"/>
          <a:stretch>
            <a:fillRect/>
          </a:stretch>
        </p:blipFill>
        <p:spPr bwMode="auto">
          <a:xfrm>
            <a:off x="0" y="654050"/>
            <a:ext cx="12192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3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75"/>
            <a:ext cx="12192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2DD39C1-3288-AE45-850A-6FEE846E69C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9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0554D260-09A2-C346-B587-68DA3B8C08E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3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CF14DEB-0AEB-9444-BC82-23E8FF7C439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1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AED5BC1-9329-5949-B329-EFF219C4B0C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10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4F10749-14D1-A148-9830-ACCA17085CD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50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C94C3F9-D749-8741-A45B-924F0DF4CE9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9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EB19BCC-07AF-7F42-B07B-2F40A4E2A35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871A671E-99B4-2147-BD8D-277064DA0D3A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194300"/>
            <a:ext cx="1189038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56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A6CE8A68-E057-F241-A034-0C9CFC73D8B6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2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2301BEB7-66D7-7248-AA67-65F693F8917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0D1F99C-4C57-AD4A-B83E-F8DB40856E9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30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1EBC6CA-5C84-1442-9583-11B221DD641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7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44AAE32-7264-3743-857B-D2FA7F32B42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173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F1FC29B-B37F-8C41-9806-1013A8A9303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66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5322009-43DD-DB49-85F7-1D79142669C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579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3058D8A7-14BF-E444-BECE-C22BDDC1418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37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5C72DB-F623-9A4C-A73C-7B337E98EF5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00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0426D6A-B029-1F4C-A309-2E28B96017AE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32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194300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41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2C4ADD4-141A-5F4A-B269-3B5F8D06088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21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DF43B24-B4CA-4B4E-AA4F-5B727ED712F0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445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EF44816-E3B8-904A-99F7-E2663A6A2B1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921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921660E-2F8E-284A-8937-C7DFF6EEFD5D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484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C3BAE2-6B8C-494F-A33C-FF356A58ECC6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98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2349B9E-8FC8-6244-A479-536D94C77EB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28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8A03660-456A-CD48-ACF5-EF333D41660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42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D5976C6-987D-9C4B-9F37-251E0868A3A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3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E9F5BD9-6157-3244-AFE1-4CD0F76AE7D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3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2CD305D1-0577-654E-ABB8-2E51593CF22A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7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875213"/>
            <a:ext cx="118903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49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48E8545-59D8-D14A-8134-A403DDF4782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8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BCF5769F-CD62-9B40-85EA-AE44424A5E4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31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336C05D-F995-CF43-8620-06B605897C07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906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67515B9-EC6D-3845-B1D9-B50763134CC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970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8A33BC7-AA53-2245-A37A-66FEE473544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514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2713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FD52DEF-68D5-7045-AFC0-F735D5E2457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961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84513" y="685800"/>
            <a:ext cx="9107487" cy="1863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32"/>
          <p:cNvSpPr txBox="1">
            <a:spLocks/>
          </p:cNvSpPr>
          <p:nvPr userDrawn="1"/>
        </p:nvSpPr>
        <p:spPr bwMode="auto">
          <a:xfrm>
            <a:off x="3390900" y="1552575"/>
            <a:ext cx="8801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6" name="Text Placeholder 33"/>
          <p:cNvSpPr txBox="1">
            <a:spLocks/>
          </p:cNvSpPr>
          <p:nvPr userDrawn="1"/>
        </p:nvSpPr>
        <p:spPr bwMode="auto">
          <a:xfrm>
            <a:off x="3390900" y="1049338"/>
            <a:ext cx="69738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700" b="1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85800"/>
            <a:ext cx="2976563" cy="1863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15" descr="ICANN_Logo_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5663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6"/>
          <p:cNvGrpSpPr>
            <a:grpSpLocks/>
          </p:cNvGrpSpPr>
          <p:nvPr userDrawn="1"/>
        </p:nvGrpSpPr>
        <p:grpSpPr bwMode="auto">
          <a:xfrm>
            <a:off x="3402013" y="4227513"/>
            <a:ext cx="3416300" cy="366712"/>
            <a:chOff x="5325979" y="4715893"/>
            <a:chExt cx="3416667" cy="365760"/>
          </a:xfrm>
        </p:grpSpPr>
        <p:sp>
          <p:nvSpPr>
            <p:cNvPr id="10" name="Text Placeholder 32"/>
            <p:cNvSpPr txBox="1">
              <a:spLocks/>
            </p:cNvSpPr>
            <p:nvPr/>
          </p:nvSpPr>
          <p:spPr>
            <a:xfrm>
              <a:off x="5792754" y="4734894"/>
              <a:ext cx="2949892" cy="3404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1" name="Picture 18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471589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1"/>
          <p:cNvGrpSpPr>
            <a:grpSpLocks/>
          </p:cNvGrpSpPr>
          <p:nvPr userDrawn="1"/>
        </p:nvGrpSpPr>
        <p:grpSpPr bwMode="auto">
          <a:xfrm>
            <a:off x="3402013" y="4725988"/>
            <a:ext cx="3636962" cy="366712"/>
            <a:chOff x="1235726" y="5571713"/>
            <a:chExt cx="3636602" cy="365760"/>
          </a:xfrm>
        </p:grpSpPr>
        <p:sp>
          <p:nvSpPr>
            <p:cNvPr id="13" name="Text Placeholder 32"/>
            <p:cNvSpPr txBox="1">
              <a:spLocks/>
            </p:cNvSpPr>
            <p:nvPr/>
          </p:nvSpPr>
          <p:spPr>
            <a:xfrm>
              <a:off x="1702405" y="5592296"/>
              <a:ext cx="3169923" cy="33884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linkedin/company/icann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4" name="Picture 2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4"/>
          <p:cNvGrpSpPr>
            <a:grpSpLocks/>
          </p:cNvGrpSpPr>
          <p:nvPr userDrawn="1"/>
        </p:nvGrpSpPr>
        <p:grpSpPr bwMode="auto">
          <a:xfrm>
            <a:off x="3402013" y="2733675"/>
            <a:ext cx="2809875" cy="366713"/>
            <a:chOff x="1235726" y="3073176"/>
            <a:chExt cx="2809587" cy="365760"/>
          </a:xfrm>
        </p:grpSpPr>
        <p:sp>
          <p:nvSpPr>
            <p:cNvPr id="16" name="Text Placeholder 32"/>
            <p:cNvSpPr txBox="1">
              <a:spLocks/>
            </p:cNvSpPr>
            <p:nvPr/>
          </p:nvSpPr>
          <p:spPr>
            <a:xfrm>
              <a:off x="1702403" y="3093760"/>
              <a:ext cx="2342910" cy="33884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7" name="Picture 26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7"/>
          <p:cNvGrpSpPr>
            <a:grpSpLocks/>
          </p:cNvGrpSpPr>
          <p:nvPr userDrawn="1"/>
        </p:nvGrpSpPr>
        <p:grpSpPr bwMode="auto">
          <a:xfrm>
            <a:off x="3402013" y="3232150"/>
            <a:ext cx="3730625" cy="365125"/>
            <a:chOff x="1235727" y="3892739"/>
            <a:chExt cx="3730320" cy="365760"/>
          </a:xfrm>
        </p:grpSpPr>
        <p:sp>
          <p:nvSpPr>
            <p:cNvPr id="19" name="Text Placeholder 32"/>
            <p:cNvSpPr txBox="1">
              <a:spLocks/>
            </p:cNvSpPr>
            <p:nvPr/>
          </p:nvSpPr>
          <p:spPr>
            <a:xfrm>
              <a:off x="1702414" y="3913413"/>
              <a:ext cx="326363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facebook.com/icannorg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0" name="Picture 29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7" y="3892739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8"/>
          <p:cNvGrpSpPr>
            <a:grpSpLocks/>
          </p:cNvGrpSpPr>
          <p:nvPr userDrawn="1"/>
        </p:nvGrpSpPr>
        <p:grpSpPr bwMode="auto">
          <a:xfrm>
            <a:off x="3402013" y="3730625"/>
            <a:ext cx="3636962" cy="365125"/>
            <a:chOff x="1235726" y="4721075"/>
            <a:chExt cx="3636602" cy="365760"/>
          </a:xfrm>
        </p:grpSpPr>
        <p:pic>
          <p:nvPicPr>
            <p:cNvPr id="22" name="Picture 39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4721075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Placeholder 32"/>
            <p:cNvSpPr txBox="1">
              <a:spLocks/>
            </p:cNvSpPr>
            <p:nvPr/>
          </p:nvSpPr>
          <p:spPr>
            <a:xfrm>
              <a:off x="1702405" y="4735388"/>
              <a:ext cx="316992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youtube.com/icannnews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24" name="Group 41"/>
          <p:cNvGrpSpPr>
            <a:grpSpLocks/>
          </p:cNvGrpSpPr>
          <p:nvPr userDrawn="1"/>
        </p:nvGrpSpPr>
        <p:grpSpPr bwMode="auto">
          <a:xfrm>
            <a:off x="3402013" y="5722938"/>
            <a:ext cx="2586037" cy="365125"/>
            <a:chOff x="5325979" y="3073176"/>
            <a:chExt cx="2586167" cy="365760"/>
          </a:xfrm>
        </p:grpSpPr>
        <p:sp>
          <p:nvSpPr>
            <p:cNvPr id="25" name="Text Placeholder 32"/>
            <p:cNvSpPr txBox="1">
              <a:spLocks/>
            </p:cNvSpPr>
            <p:nvPr/>
          </p:nvSpPr>
          <p:spPr>
            <a:xfrm>
              <a:off x="5792727" y="3093849"/>
              <a:ext cx="2119419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6" name="Picture 4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44"/>
          <p:cNvGrpSpPr>
            <a:grpSpLocks/>
          </p:cNvGrpSpPr>
          <p:nvPr userDrawn="1"/>
        </p:nvGrpSpPr>
        <p:grpSpPr bwMode="auto">
          <a:xfrm>
            <a:off x="3402013" y="5224463"/>
            <a:ext cx="3416300" cy="365125"/>
            <a:chOff x="5325979" y="5571713"/>
            <a:chExt cx="3416667" cy="365760"/>
          </a:xfrm>
        </p:grpSpPr>
        <p:sp>
          <p:nvSpPr>
            <p:cNvPr id="28" name="Text Placeholder 32"/>
            <p:cNvSpPr txBox="1">
              <a:spLocks/>
            </p:cNvSpPr>
            <p:nvPr/>
          </p:nvSpPr>
          <p:spPr>
            <a:xfrm>
              <a:off x="5792754" y="5592386"/>
              <a:ext cx="2949892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slideshare/icannpresentations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9" name="Picture 46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4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2921000" y="2425700"/>
            <a:ext cx="84423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zh-CN" altLang="es-MX" sz="1500" dirty="0">
                <a:solidFill>
                  <a:schemeClr val="bg1"/>
                </a:solidFill>
                <a:latin typeface="SimSun"/>
                <a:cs typeface="+mn-cs"/>
              </a:rPr>
              <a:t>请访问我们的网站：</a:t>
            </a:r>
            <a:r>
              <a:rPr lang="es-MX" altLang="zh-CN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icann.org</a:t>
            </a:r>
            <a:endParaRPr lang="zh-CN" altLang="es-MX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498475" y="862013"/>
            <a:ext cx="98710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AU" sz="2700" b="1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52705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2422525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0" y="6319838"/>
            <a:ext cx="23876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2505075" y="6319838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 flipH="1">
            <a:off x="11615738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446338" y="2281238"/>
            <a:ext cx="0" cy="3976687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2445544" y="2221707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505075" y="2220913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1701463" y="6319838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1039813"/>
            <a:ext cx="42878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854325"/>
            <a:ext cx="31496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42899FE2-A8BD-A840-B3BF-6CB1A587BD5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0" name="Oval 19"/>
          <p:cNvSpPr/>
          <p:nvPr userDrawn="1"/>
        </p:nvSpPr>
        <p:spPr>
          <a:xfrm flipH="1">
            <a:off x="11615738" y="2197100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11701463" y="2219325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zh-CN" altLang="es-MX" dirty="0">
                <a:solidFill>
                  <a:schemeClr val="bg1"/>
                </a:solidFill>
                <a:latin typeface="+mn-lt"/>
              </a:rPr>
              <a:t>与 </a:t>
            </a:r>
            <a:r>
              <a:rPr lang="es-MX" altLang="zh-CN" dirty="0">
                <a:solidFill>
                  <a:schemeClr val="bg1"/>
                </a:solidFill>
                <a:latin typeface="+mn-lt"/>
              </a:rPr>
              <a:t>ICANN </a:t>
            </a:r>
            <a:r>
              <a:rPr lang="zh-CN" altLang="es-MX" dirty="0">
                <a:solidFill>
                  <a:schemeClr val="bg1"/>
                </a:solidFill>
                <a:latin typeface="+mn-lt"/>
              </a:rPr>
              <a:t>交流</a:t>
            </a:r>
            <a:r>
              <a:rPr lang="es-MX" altLang="zh-CN" dirty="0">
                <a:solidFill>
                  <a:schemeClr val="bg1"/>
                </a:solidFill>
                <a:latin typeface="+mn-lt"/>
              </a:rPr>
              <a:t>——</a:t>
            </a:r>
            <a:r>
              <a:rPr lang="zh-CN" altLang="es-MX" dirty="0">
                <a:solidFill>
                  <a:schemeClr val="bg1"/>
                </a:solidFill>
                <a:latin typeface="+mn-lt"/>
              </a:rPr>
              <a:t>谢谢！敬请提问！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DA0BD2-5F01-4E0F-EA69-B7CB3017BC81}"/>
              </a:ext>
            </a:extLst>
          </p:cNvPr>
          <p:cNvSpPr/>
          <p:nvPr userDrawn="1"/>
        </p:nvSpPr>
        <p:spPr>
          <a:xfrm>
            <a:off x="3935473" y="1259617"/>
            <a:ext cx="4062240" cy="461665"/>
          </a:xfrm>
          <a:prstGeom prst="rect">
            <a:avLst/>
          </a:prstGeom>
          <a:solidFill>
            <a:srgbClr val="1867B2"/>
          </a:solidFill>
        </p:spPr>
        <p:txBody>
          <a:bodyPr wrap="square">
            <a:spAutoFit/>
          </a:bodyPr>
          <a:lstStyle/>
          <a:p>
            <a:r>
              <a:rPr lang="zh-CN" altLang="es-MX" sz="24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同一个世界，同一个互联网 </a:t>
            </a:r>
            <a:endParaRPr lang="es-MX" sz="2400" kern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1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F00AB56-E7EC-2F44-BEE3-08432AC09389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2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0" y="2109788"/>
            <a:ext cx="12265025" cy="4759325"/>
            <a:chOff x="0" y="2110371"/>
            <a:chExt cx="9198524" cy="4759071"/>
          </a:xfrm>
        </p:grpSpPr>
        <p:sp>
          <p:nvSpPr>
            <p:cNvPr id="4" name="Freeform 3"/>
            <p:cNvSpPr/>
            <p:nvPr userDrawn="1"/>
          </p:nvSpPr>
          <p:spPr>
            <a:xfrm>
              <a:off x="0" y="2110371"/>
              <a:ext cx="9198524" cy="4759071"/>
            </a:xfrm>
            <a:custGeom>
              <a:avLst/>
              <a:gdLst>
                <a:gd name="connsiteX0" fmla="*/ 0 w 9198524"/>
                <a:gd name="connsiteY0" fmla="*/ 0 h 5515904"/>
                <a:gd name="connsiteX1" fmla="*/ 9198524 w 9198524"/>
                <a:gd name="connsiteY1" fmla="*/ 3014506 h 5515904"/>
                <a:gd name="connsiteX2" fmla="*/ 9198524 w 9198524"/>
                <a:gd name="connsiteY2" fmla="*/ 5477421 h 5515904"/>
                <a:gd name="connsiteX3" fmla="*/ 0 w 9198524"/>
                <a:gd name="connsiteY3" fmla="*/ 5515904 h 5515904"/>
                <a:gd name="connsiteX4" fmla="*/ 0 w 9198524"/>
                <a:gd name="connsiteY4" fmla="*/ 0 h 55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8524" h="5515904">
                  <a:moveTo>
                    <a:pt x="0" y="0"/>
                  </a:moveTo>
                  <a:lnTo>
                    <a:pt x="9198524" y="3014506"/>
                  </a:lnTo>
                  <a:lnTo>
                    <a:pt x="9198524" y="5477421"/>
                  </a:lnTo>
                  <a:lnTo>
                    <a:pt x="0" y="5515904"/>
                  </a:lnTo>
                  <a:cubicBezTo>
                    <a:pt x="4276" y="3685821"/>
                    <a:pt x="8553" y="1855738"/>
                    <a:pt x="0" y="0"/>
                  </a:cubicBezTo>
                  <a:close/>
                </a:path>
              </a:pathLst>
            </a:custGeom>
            <a:solidFill>
              <a:srgbClr val="1768B1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 userDrawn="1"/>
          </p:nvSpPr>
          <p:spPr>
            <a:xfrm>
              <a:off x="0" y="3175526"/>
              <a:ext cx="9143757" cy="3693916"/>
            </a:xfrm>
            <a:custGeom>
              <a:avLst/>
              <a:gdLst>
                <a:gd name="connsiteX0" fmla="*/ 6029715 w 6029715"/>
                <a:gd name="connsiteY0" fmla="*/ 0 h 6875638"/>
                <a:gd name="connsiteX1" fmla="*/ 6029715 w 6029715"/>
                <a:gd name="connsiteY1" fmla="*/ 6875638 h 6875638"/>
                <a:gd name="connsiteX2" fmla="*/ 0 w 6029715"/>
                <a:gd name="connsiteY2" fmla="*/ 6875638 h 6875638"/>
                <a:gd name="connsiteX3" fmla="*/ 6029715 w 6029715"/>
                <a:gd name="connsiteY3" fmla="*/ 0 h 68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715" h="6875638">
                  <a:moveTo>
                    <a:pt x="6029715" y="0"/>
                  </a:moveTo>
                  <a:lnTo>
                    <a:pt x="6029715" y="6875638"/>
                  </a:lnTo>
                  <a:lnTo>
                    <a:pt x="0" y="6875638"/>
                  </a:lnTo>
                  <a:lnTo>
                    <a:pt x="6029715" y="0"/>
                  </a:lnTo>
                  <a:close/>
                </a:path>
              </a:pathLst>
            </a:custGeom>
            <a:solidFill>
              <a:srgbClr val="1768B1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Picture 14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122031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102725" y="641508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t>   |   </a:t>
            </a:r>
            <a:fld id="{9B30C630-0188-2749-88C6-A0038318930B}" type="slidenum"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4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5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4878388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495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59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89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75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7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83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50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58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4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 Regular" charset="0"/>
                <a:cs typeface="Arial Regular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55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82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08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71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4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8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46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2AC7A22-F0D7-574A-83AB-A82FD40602EF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4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99931139-5A4C-7145-A1AD-20532219DD72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363"/>
            <a:ext cx="12192000" cy="528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1FFE9BB7-BB75-E848-ABD2-28C6BC596575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2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6A81DCD-8A82-3E40-BA06-914994F785B4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1027" name="Picture 20"/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2" r:id="rId2"/>
    <p:sldLayoutId id="2147484223" r:id="rId3"/>
    <p:sldLayoutId id="2147484224" r:id="rId4"/>
    <p:sldLayoutId id="2147484225" r:id="rId5"/>
    <p:sldLayoutId id="2147484221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  <p:sldLayoutId id="2147484240" r:id="rId21"/>
    <p:sldLayoutId id="2147484241" r:id="rId22"/>
    <p:sldLayoutId id="2147484242" r:id="rId23"/>
    <p:sldLayoutId id="2147484243" r:id="rId24"/>
    <p:sldLayoutId id="2147484244" r:id="rId25"/>
    <p:sldLayoutId id="2147484245" r:id="rId26"/>
    <p:sldLayoutId id="2147484246" r:id="rId27"/>
    <p:sldLayoutId id="2147484247" r:id="rId28"/>
    <p:sldLayoutId id="2147484248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254" r:id="rId35"/>
    <p:sldLayoutId id="2147484255" r:id="rId36"/>
    <p:sldLayoutId id="2147484256" r:id="rId37"/>
    <p:sldLayoutId id="2147484257" r:id="rId38"/>
    <p:sldLayoutId id="2147484258" r:id="rId39"/>
    <p:sldLayoutId id="2147484259" r:id="rId40"/>
    <p:sldLayoutId id="2147484260" r:id="rId41"/>
    <p:sldLayoutId id="2147484261" r:id="rId42"/>
    <p:sldLayoutId id="2147484262" r:id="rId43"/>
    <p:sldLayoutId id="2147484263" r:id="rId44"/>
    <p:sldLayoutId id="2147484264" r:id="rId45"/>
    <p:sldLayoutId id="2147484265" r:id="rId46"/>
    <p:sldLayoutId id="2147484266" r:id="rId47"/>
    <p:sldLayoutId id="2147484267" r:id="rId48"/>
    <p:sldLayoutId id="2147484271" r:id="rId49"/>
    <p:sldLayoutId id="2147484277" r:id="rId50"/>
    <p:sldLayoutId id="2147484278" r:id="rId51"/>
    <p:sldLayoutId id="2147484279" r:id="rId52"/>
    <p:sldLayoutId id="2147484280" r:id="rId53"/>
    <p:sldLayoutId id="2147484282" r:id="rId54"/>
    <p:sldLayoutId id="2147484283" r:id="rId55"/>
    <p:sldLayoutId id="2147484284" r:id="rId56"/>
    <p:sldLayoutId id="2147484287" r:id="rId57"/>
    <p:sldLayoutId id="2147484288" r:id="rId58"/>
    <p:sldLayoutId id="2147484290" r:id="rId59"/>
    <p:sldLayoutId id="2147484291" r:id="rId60"/>
    <p:sldLayoutId id="2147484292" r:id="rId61"/>
    <p:sldLayoutId id="2147484293" r:id="rId62"/>
    <p:sldLayoutId id="2147484294" r:id="rId63"/>
    <p:sldLayoutId id="2147484295" r:id="rId64"/>
    <p:sldLayoutId id="2147484296" r:id="rId65"/>
    <p:sldLayoutId id="2147484297" r:id="rId6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>
          <a:solidFill>
            <a:srgbClr val="0C3459"/>
          </a:solidFill>
          <a:latin typeface="Arial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28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svg"/><Relationship Id="rId3" Type="http://schemas.openxmlformats.org/officeDocument/2006/relationships/image" Target="../media/image28.png"/><Relationship Id="rId7" Type="http://schemas.openxmlformats.org/officeDocument/2006/relationships/image" Target="../media/image40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data.iana.org/TLD/tlds-alpha-by-domain.txt" TargetMode="External"/><Relationship Id="rId4" Type="http://schemas.openxmlformats.org/officeDocument/2006/relationships/hyperlink" Target="https://tools.ietf.org/html/rfc589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UASG028-en-digital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ann.org/resources/pages/second-level-lgr-2015-06-21-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www.icann.org/resources/pages/lgr-toolset-2015-06-21-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uasg.tech/eai-chec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tiff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21B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30-en-digital.pdf" TargetMode="External"/><Relationship Id="rId5" Type="http://schemas.openxmlformats.org/officeDocument/2006/relationships/hyperlink" Target="https://uasg.tech/wp-content/uploads/documents/UASG007-en-digital.pdf" TargetMode="External"/><Relationship Id="rId10" Type="http://schemas.openxmlformats.org/officeDocument/2006/relationships/hyperlink" Target="https://uasg.tech/wp-content/uploads/documents/UASG028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6-en-digital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quarter" idx="11"/>
          </p:nvPr>
        </p:nvSpPr>
        <p:spPr>
          <a:xfrm>
            <a:off x="2228478" y="3675379"/>
            <a:ext cx="9295500" cy="799098"/>
          </a:xfrm>
        </p:spPr>
        <p:txBody>
          <a:bodyPr anchor="t">
            <a:normAutofit/>
          </a:bodyPr>
          <a:lstStyle/>
          <a:p>
            <a:r>
              <a:rPr lang="zh-CN" b="1">
                <a:ea typeface="Noto Sans CJK SC Regular" panose="020B0500000000000000" pitchFamily="34" charset="-122"/>
              </a:rPr>
              <a:t>“UA 日”项目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日期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</p:spPr>
        <p:txBody>
          <a:bodyPr>
            <a:normAutofit/>
          </a:bodyPr>
          <a:lstStyle/>
          <a:p>
            <a:r>
              <a:rPr lang="zh-CN" sz="3100">
                <a:ea typeface="Noto Sans CJK SC Regular" panose="020B0500000000000000" pitchFamily="34" charset="-122"/>
              </a:rPr>
              <a:t>在电子邮件服务器中支持国际化电子邮件地址 (EAI)</a:t>
            </a:r>
          </a:p>
        </p:txBody>
      </p:sp>
      <p:sp>
        <p:nvSpPr>
          <p:cNvPr id="2" name="Text Placeholder 34">
            <a:extLst>
              <a:ext uri="{FF2B5EF4-FFF2-40B4-BE49-F238E27FC236}">
                <a16:creationId xmlns:a16="http://schemas.microsoft.com/office/drawing/2014/main" id="{40619DEB-83EE-5301-071D-E6FF2E52E2E2}"/>
              </a:ext>
            </a:extLst>
          </p:cNvPr>
          <p:cNvSpPr txBox="1">
            <a:spLocks/>
          </p:cNvSpPr>
          <p:nvPr/>
        </p:nvSpPr>
        <p:spPr>
          <a:xfrm>
            <a:off x="2228478" y="4635484"/>
            <a:ext cx="9295500" cy="7990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b="1">
                <a:ea typeface="Noto Sans CJK SC Regular" panose="020B0500000000000000" pitchFamily="34" charset="-122"/>
              </a:rPr>
              <a:t>姓名</a:t>
            </a:r>
          </a:p>
          <a:p>
            <a:r>
              <a:rPr lang="zh-CN" b="1">
                <a:ea typeface="Noto Sans CJK SC Regular" panose="020B0500000000000000" pitchFamily="34" charset="-122"/>
              </a:rPr>
              <a:t>活动</a:t>
            </a:r>
          </a:p>
        </p:txBody>
      </p:sp>
    </p:spTree>
    <p:extLst>
      <p:ext uri="{BB962C8B-B14F-4D97-AF65-F5344CB8AC3E}">
        <p14:creationId xmlns:p14="http://schemas.microsoft.com/office/powerpoint/2010/main" val="325532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456860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466202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464899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邮件存储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MUA：Webmail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338602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MSA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371260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MTA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334819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收件人的 MTA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MTA：垃圾邮件过滤器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922099"/>
              <a:ext cx="6333" cy="1954330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914060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922099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82739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762047" y="174494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智能手机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MUA 应用程序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</p:cNvCxnSpPr>
            <p:nvPr/>
          </p:nvCxnSpPr>
          <p:spPr>
            <a:xfrm>
              <a:off x="11047014" y="1287741"/>
              <a:ext cx="36765" cy="1554603"/>
            </a:xfrm>
            <a:prstGeom prst="curvedConnector3">
              <a:avLst>
                <a:gd name="adj1" fmla="val 721787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电子邮件组件示例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669040" cy="5411449"/>
          </a:xfrm>
        </p:spPr>
        <p:txBody>
          <a:bodyPr/>
          <a:lstStyle/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MUA</a:t>
            </a:r>
            <a:r>
              <a:rPr lang="zh-CN" sz="2000" dirty="0">
                <a:ea typeface="Noto Sans CJK SC Regular" panose="020B0500000000000000" pitchFamily="34" charset="-122"/>
              </a:rPr>
              <a:t> – 邮件用户代理 – Outlook、Thunderbird、亚马逊的配送后端、Gmail 的 Webmail 子系统、网络服务器的 Contact Form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MSA</a:t>
            </a:r>
            <a:r>
              <a:rPr lang="zh-CN" sz="2000" dirty="0">
                <a:ea typeface="Noto Sans CJK SC Regular" panose="020B0500000000000000" pitchFamily="34" charset="-122"/>
              </a:rPr>
              <a:t> – 邮件提交代理 – Exchange、Postfix、Sendgrid、AWS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MTA</a:t>
            </a:r>
            <a:r>
              <a:rPr lang="zh-CN" sz="2000" dirty="0">
                <a:ea typeface="Noto Sans CJK SC Regular" panose="020B0500000000000000" pitchFamily="34" charset="-122"/>
              </a:rPr>
              <a:t> – 邮件传输代理 – Postfix、Exim、Halon、Sendgrid、AWS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MDA</a:t>
            </a:r>
            <a:r>
              <a:rPr lang="zh-CN" sz="2000" dirty="0">
                <a:ea typeface="Noto Sans CJK SC Regular" panose="020B0500000000000000" pitchFamily="34" charset="-122"/>
              </a:rPr>
              <a:t> – 邮件交付代理 – Gmail 和 Exchange 的一部分、Zendesk 的一部分 </a:t>
            </a:r>
          </a:p>
        </p:txBody>
      </p:sp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电子邮件组件示例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549703" cy="5411449"/>
          </a:xfrm>
        </p:spPr>
        <p:txBody>
          <a:bodyPr/>
          <a:lstStyle/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MUA</a:t>
            </a:r>
            <a:r>
              <a:rPr lang="zh-CN" sz="2000" dirty="0">
                <a:ea typeface="Noto Sans CJK SC Regular" panose="020B0500000000000000" pitchFamily="34" charset="-122"/>
              </a:rPr>
              <a:t> – 邮件用户代理 – Outlook、Thunderbird、亚马逊的配送后端、Gmail 的 Webmail 子系统、网络服务器的 Contact Form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MSA</a:t>
            </a:r>
            <a:r>
              <a:rPr lang="zh-CN" sz="2000" dirty="0">
                <a:ea typeface="Noto Sans CJK SC Regular" panose="020B0500000000000000" pitchFamily="34" charset="-122"/>
              </a:rPr>
              <a:t> – 邮件提交代理 – Exchange、Postfix、Sendgrid、AWS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MTA</a:t>
            </a:r>
            <a:r>
              <a:rPr lang="zh-CN" sz="2000" dirty="0">
                <a:ea typeface="Noto Sans CJK SC Regular" panose="020B0500000000000000" pitchFamily="34" charset="-122"/>
              </a:rPr>
              <a:t> – 邮件传输代理 – Postfix、Exim、Halon、Sendgrid、AWS Workmail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MDA</a:t>
            </a:r>
            <a:r>
              <a:rPr lang="zh-CN" sz="2000" dirty="0">
                <a:ea typeface="Noto Sans CJK SC Regular" panose="020B0500000000000000" pitchFamily="34" charset="-122"/>
              </a:rPr>
              <a:t> – 邮件交付代理 – Gmail 和 Exchange 的一部分、Zendesk 的一部分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>
                <a:ea typeface="Noto Sans CJK SC Regular" panose="020B0500000000000000" pitchFamily="34" charset="-122"/>
              </a:endParaRPr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388352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39769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396391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邮件存储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智能手机 MUA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应用程序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270094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MSA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302752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发件人的 </a:t>
              </a:r>
              <a:br>
                <a:rPr lang="en-US" altLang="zh-CN" dirty="0">
                  <a:ea typeface="Noto Sans CJK SC Regular" panose="020B0500000000000000" pitchFamily="34" charset="-122"/>
                </a:rPr>
              </a:br>
              <a:r>
                <a:rPr lang="zh-CN" dirty="0">
                  <a:ea typeface="Noto Sans CJK SC Regular" panose="020B0500000000000000" pitchFamily="34" charset="-122"/>
                </a:rPr>
                <a:t>MTA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28384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收件人的 MTA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MTA：垃圾邮件过滤器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  <a:stCxn id="51" idx="1"/>
              <a:endCxn id="52" idx="1"/>
            </p:cNvCxnSpPr>
            <p:nvPr/>
          </p:nvCxnSpPr>
          <p:spPr>
            <a:xfrm rot="10800000" flipH="1" flipV="1">
              <a:off x="6547802" y="2853591"/>
              <a:ext cx="6332" cy="2026046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  <a:endCxn id="49" idx="3"/>
            </p:cNvCxnSpPr>
            <p:nvPr/>
          </p:nvCxnSpPr>
          <p:spPr>
            <a:xfrm>
              <a:off x="11029487" y="1292998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2845552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2853591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53216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网络服务器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网络浏览器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794941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45456" y="1799184"/>
              <a:ext cx="17847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dirty="0">
                  <a:ea typeface="Noto Sans CJK SC Regular" panose="020B0500000000000000" pitchFamily="34" charset="-122"/>
                </a:rPr>
                <a:t>MUA：Contact Form 软件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105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5093164"/>
          </a:xfrm>
        </p:spPr>
        <p:txBody>
          <a:bodyPr/>
          <a:lstStyle/>
          <a:p>
            <a:r>
              <a:rPr lang="zh-CN" sz="2400">
                <a:ea typeface="Noto Sans CJK SC Regular" panose="020B0500000000000000" pitchFamily="34" charset="-122"/>
              </a:rPr>
              <a:t>哪些是 EAI？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在以下项中支持 UTF8：</a:t>
            </a:r>
          </a:p>
          <a:p>
            <a:pPr lvl="2"/>
            <a:r>
              <a:rPr lang="zh-CN" sz="2400">
                <a:ea typeface="Noto Sans CJK SC Regular" panose="020B0500000000000000" pitchFamily="34" charset="-122"/>
              </a:rPr>
              <a:t>邮箱名称（在 @ 符号之前）</a:t>
            </a:r>
          </a:p>
          <a:p>
            <a:pPr lvl="2"/>
            <a:r>
              <a:rPr lang="zh-CN" sz="2400">
                <a:ea typeface="Noto Sans CJK SC Regular" panose="020B0500000000000000" pitchFamily="34" charset="-122"/>
              </a:rPr>
              <a:t>域名（在 @ 符号之后）</a:t>
            </a:r>
          </a:p>
          <a:p>
            <a:r>
              <a:rPr lang="zh-CN" sz="2400">
                <a:ea typeface="Noto Sans CJK SC Regular" panose="020B0500000000000000" pitchFamily="34" charset="-122"/>
              </a:rPr>
              <a:t>哪些不是 EAI？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在以下项中支持 UTF8：</a:t>
            </a:r>
          </a:p>
          <a:p>
            <a:pPr lvl="2"/>
            <a:r>
              <a:rPr lang="zh-CN" sz="2400">
                <a:ea typeface="Noto Sans CJK SC Regular" panose="020B0500000000000000" pitchFamily="34" charset="-122"/>
              </a:rPr>
              <a:t>主题行</a:t>
            </a:r>
          </a:p>
          <a:p>
            <a:pPr lvl="2"/>
            <a:r>
              <a:rPr lang="zh-CN" sz="2400">
                <a:ea typeface="Noto Sans CJK SC Regular" panose="020B0500000000000000" pitchFamily="34" charset="-122"/>
              </a:rPr>
              <a:t>地址注释</a:t>
            </a:r>
          </a:p>
          <a:p>
            <a:pPr lvl="2"/>
            <a:r>
              <a:rPr lang="zh-CN" sz="2400">
                <a:ea typeface="Noto Sans CJK SC Regular" panose="020B0500000000000000" pitchFamily="34" charset="-122"/>
              </a:rPr>
              <a:t>邮件正文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在传统邮件中，MIME 提供所有这些项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使用 UTF-8 以外的任何其他字符集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国际化电子邮件地址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6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0B304-9556-704B-91E5-9AF44BAD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829" y="1089357"/>
            <a:ext cx="5625032" cy="177376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9754" y="937384"/>
            <a:ext cx="6984008" cy="5433435"/>
          </a:xfrm>
        </p:spPr>
        <p:txBody>
          <a:bodyPr/>
          <a:lstStyle/>
          <a:p>
            <a:r>
              <a:rPr lang="zh-CN" sz="24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不支持 EAI</a:t>
            </a:r>
            <a:r>
              <a:rPr lang="zh-CN" sz="24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 - </a:t>
            </a:r>
            <a:r>
              <a:rPr lang="zh-CN" sz="2400" dirty="0">
                <a:ea typeface="Noto Sans CJK SC Regular" panose="020B0500000000000000" pitchFamily="34" charset="-122"/>
              </a:rPr>
              <a:t>工具和服务仅支持 ASCII </a:t>
            </a:r>
            <a:br>
              <a:rPr lang="en-US" altLang="zh-CN" sz="2400" dirty="0">
                <a:ea typeface="Noto Sans CJK SC Regular" panose="020B0500000000000000" pitchFamily="34" charset="-122"/>
              </a:rPr>
            </a:br>
            <a:r>
              <a:rPr lang="zh-CN" sz="2400" dirty="0">
                <a:ea typeface="Noto Sans CJK SC Regular" panose="020B0500000000000000" pitchFamily="34" charset="-122"/>
              </a:rPr>
              <a:t>电子邮件地址</a:t>
            </a:r>
          </a:p>
          <a:p>
            <a:r>
              <a:rPr lang="zh-CN" sz="24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1 级</a:t>
            </a:r>
            <a:r>
              <a:rPr lang="zh-CN" sz="24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 - </a:t>
            </a:r>
            <a:r>
              <a:rPr lang="zh-CN" sz="2400" dirty="0">
                <a:ea typeface="Noto Sans CJK SC Regular" panose="020B0500000000000000" pitchFamily="34" charset="-122"/>
              </a:rPr>
              <a:t>可与 EAI 地址进行电子邮件通信</a:t>
            </a:r>
          </a:p>
          <a:p>
            <a:pPr lvl="1"/>
            <a:r>
              <a:rPr lang="zh-CN" sz="2400" dirty="0">
                <a:ea typeface="Noto Sans CJK SC Regular" panose="020B0500000000000000" pitchFamily="34" charset="-122"/>
              </a:rPr>
              <a:t>接收来自 EAI 地址的电子邮件</a:t>
            </a:r>
          </a:p>
          <a:p>
            <a:pPr lvl="1"/>
            <a:r>
              <a:rPr lang="zh-CN" sz="2400" dirty="0">
                <a:ea typeface="Noto Sans CJK SC Regular" panose="020B0500000000000000" pitchFamily="34" charset="-122"/>
              </a:rPr>
              <a:t>向 EAI 地址发送电子邮件</a:t>
            </a:r>
          </a:p>
          <a:p>
            <a:pPr lvl="1"/>
            <a:r>
              <a:rPr lang="zh-CN" sz="2400" dirty="0">
                <a:ea typeface="Noto Sans CJK SC Regular" panose="020B0500000000000000" pitchFamily="34" charset="-122"/>
              </a:rPr>
              <a:t>无法使用 UTF8 创建邮箱和域名</a:t>
            </a:r>
          </a:p>
          <a:p>
            <a:r>
              <a:rPr lang="zh-CN" sz="24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2 级</a:t>
            </a:r>
            <a:r>
              <a:rPr lang="zh-CN" sz="2400" dirty="0">
                <a:solidFill>
                  <a:schemeClr val="tx1"/>
                </a:solidFill>
                <a:ea typeface="Noto Sans CJK SC Regular" panose="020B0500000000000000" pitchFamily="34" charset="-122"/>
              </a:rPr>
              <a:t> -</a:t>
            </a:r>
            <a:r>
              <a:rPr lang="zh-CN" sz="2400" dirty="0">
                <a:ea typeface="Noto Sans CJK SC Regular" panose="020B0500000000000000" pitchFamily="34" charset="-122"/>
              </a:rPr>
              <a:t> 1 级 + 可创建 EAI 地址</a:t>
            </a:r>
          </a:p>
          <a:p>
            <a:pPr lvl="1"/>
            <a:r>
              <a:rPr lang="zh-CN" sz="2400" dirty="0">
                <a:ea typeface="Noto Sans CJK SC Regular" panose="020B0500000000000000" pitchFamily="34" charset="-122"/>
              </a:rPr>
              <a:t>接收来自 EAI 地址的电子邮件</a:t>
            </a:r>
          </a:p>
          <a:p>
            <a:pPr lvl="1"/>
            <a:r>
              <a:rPr lang="zh-CN" sz="2400" dirty="0">
                <a:ea typeface="Noto Sans CJK SC Regular" panose="020B0500000000000000" pitchFamily="34" charset="-122"/>
              </a:rPr>
              <a:t>向 EAI 地址发送电子邮件</a:t>
            </a:r>
          </a:p>
          <a:p>
            <a:pPr lvl="1"/>
            <a:r>
              <a:rPr lang="zh-CN" sz="2400" dirty="0">
                <a:ea typeface="Noto Sans CJK SC Regular" panose="020B0500000000000000" pitchFamily="34" charset="-122"/>
              </a:rPr>
              <a:t>可以使用 UTF8 创建邮箱和域名</a:t>
            </a:r>
          </a:p>
          <a:p>
            <a:pPr lvl="1"/>
            <a:endParaRPr lang="en-US" sz="2400" dirty="0">
              <a:ea typeface="Noto Sans CJK SC Regular" panose="020B0500000000000000" pitchFamily="34" charset="-122"/>
            </a:endParaRPr>
          </a:p>
          <a:p>
            <a:pPr lvl="1"/>
            <a:endParaRPr lang="en-US" sz="2400" dirty="0">
              <a:ea typeface="Noto Sans CJK SC Regular" panose="020B0500000000000000" pitchFamily="34" charset="-12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EAI 实施级别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</a:t>
            </a:r>
          </a:p>
        </p:txBody>
      </p:sp>
    </p:spTree>
    <p:extLst>
      <p:ext uri="{BB962C8B-B14F-4D97-AF65-F5344CB8AC3E}">
        <p14:creationId xmlns:p14="http://schemas.microsoft.com/office/powerpoint/2010/main" val="263887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5" y="1015806"/>
            <a:ext cx="10588635" cy="4769222"/>
          </a:xfrm>
        </p:spPr>
        <p:txBody>
          <a:bodyPr/>
          <a:lstStyle/>
          <a:p>
            <a:pPr marL="0" indent="0">
              <a:buNone/>
            </a:pPr>
            <a:r>
              <a:rPr lang="zh-CN" sz="2400">
                <a:ea typeface="Noto Sans CJK SC Regular" panose="020B0500000000000000" pitchFamily="34" charset="-122"/>
              </a:rPr>
              <a:t>应用程序向用户提供下列哪种编码格式的国际化域名 (IDN) 和国际化电子邮件地址 (EAI)：</a:t>
            </a:r>
          </a:p>
          <a:p>
            <a:pPr marL="457200" indent="-457200">
              <a:buFont typeface="+mj-lt"/>
              <a:buAutoNum type="alphaLcPeriod"/>
            </a:pPr>
            <a:r>
              <a:rPr lang="zh-CN" sz="2400">
                <a:ea typeface="Noto Sans CJK SC Regular" panose="020B0500000000000000" pitchFamily="34" charset="-122"/>
              </a:rPr>
              <a:t>ASCII</a:t>
            </a:r>
          </a:p>
          <a:p>
            <a:pPr marL="457200" indent="-457200">
              <a:buFont typeface="+mj-lt"/>
              <a:buAutoNum type="alphaLcPeriod"/>
            </a:pPr>
            <a:r>
              <a:rPr lang="zh-CN" sz="2400">
                <a:ea typeface="Noto Sans CJK SC Regular" panose="020B0500000000000000" pitchFamily="34" charset="-122"/>
              </a:rPr>
              <a:t>UTF-8</a:t>
            </a:r>
          </a:p>
          <a:p>
            <a:pPr marL="457200" indent="-457200">
              <a:buFont typeface="+mj-lt"/>
              <a:buAutoNum type="alphaLcPeriod"/>
            </a:pPr>
            <a:r>
              <a:rPr lang="zh-CN" sz="2400">
                <a:ea typeface="Noto Sans CJK SC Regular" panose="020B0500000000000000" pitchFamily="34" charset="-122"/>
              </a:rPr>
              <a:t>UTF-16</a:t>
            </a:r>
          </a:p>
          <a:p>
            <a:pPr marL="457200" indent="-457200">
              <a:buFont typeface="+mj-lt"/>
              <a:buAutoNum type="alphaLcPeriod"/>
            </a:pPr>
            <a:r>
              <a:rPr lang="zh-CN" sz="2400">
                <a:ea typeface="Noto Sans CJK SC Regular" panose="020B0500000000000000" pitchFamily="34" charset="-122"/>
              </a:rPr>
              <a:t>UTF-32</a:t>
            </a:r>
          </a:p>
          <a:p>
            <a:pPr marL="457200" indent="-457200">
              <a:buFont typeface="+mj-lt"/>
              <a:buAutoNum type="alphaLcPeriod"/>
            </a:pPr>
            <a:r>
              <a:rPr lang="zh-CN" sz="2400">
                <a:ea typeface="Noto Sans CJK SC Regular" panose="020B0500000000000000" pitchFamily="34" charset="-122"/>
              </a:rPr>
              <a:t>以上两项或更多</a:t>
            </a:r>
          </a:p>
          <a:p>
            <a:endParaRPr lang="en-US" sz="2800" dirty="0">
              <a:ea typeface="Noto Sans CJK SC Regular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 1</a:t>
            </a:r>
          </a:p>
        </p:txBody>
      </p:sp>
    </p:spTree>
    <p:extLst>
      <p:ext uri="{BB962C8B-B14F-4D97-AF65-F5344CB8AC3E}">
        <p14:creationId xmlns:p14="http://schemas.microsoft.com/office/powerpoint/2010/main" val="391255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zh-CN" sz="2400">
                <a:solidFill>
                  <a:srgbClr val="FF0000"/>
                </a:solidFill>
                <a:ea typeface="Noto Sans CJK SC Regular" panose="020B0500000000000000" pitchFamily="34" charset="-122"/>
              </a:rPr>
              <a:t>.ieee</a:t>
            </a:r>
            <a:r>
              <a:rPr lang="zh-CN" sz="2400">
                <a:ea typeface="Noto Sans CJK SC Regular" panose="020B0500000000000000" pitchFamily="34" charset="-122"/>
              </a:rPr>
              <a:t> 是不是有效的顶级域？ </a:t>
            </a:r>
            <a:r>
              <a:rPr lang="zh-CN" sz="1800">
                <a:ea typeface="Noto Sans CJK SC Regular" panose="020B0500000000000000" pitchFamily="34" charset="-122"/>
              </a:rPr>
              <a:t> </a:t>
            </a:r>
          </a:p>
          <a:p>
            <a:endParaRPr lang="en-US" sz="2800" dirty="0">
              <a:ea typeface="Noto Sans CJK SC Regular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 2</a:t>
            </a:r>
          </a:p>
        </p:txBody>
      </p:sp>
    </p:spTree>
    <p:extLst>
      <p:ext uri="{BB962C8B-B14F-4D97-AF65-F5344CB8AC3E}">
        <p14:creationId xmlns:p14="http://schemas.microsoft.com/office/powerpoint/2010/main" val="317892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EAI 配置</a:t>
            </a:r>
          </a:p>
        </p:txBody>
      </p:sp>
    </p:spTree>
    <p:extLst>
      <p:ext uri="{BB962C8B-B14F-4D97-AF65-F5344CB8AC3E}">
        <p14:creationId xmlns:p14="http://schemas.microsoft.com/office/powerpoint/2010/main" val="399095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7294" y="1075766"/>
            <a:ext cx="10922319" cy="4769222"/>
          </a:xfrm>
        </p:spPr>
        <p:txBody>
          <a:bodyPr/>
          <a:lstStyle/>
          <a:p>
            <a:pPr algn="just"/>
            <a:r>
              <a:rPr lang="zh-CN" sz="2400" dirty="0">
                <a:ea typeface="Noto Sans CJK SC Regular" panose="020B0500000000000000" pitchFamily="34" charset="-122"/>
              </a:rPr>
              <a:t>在执行处理、存储等操作之前，规范化统一码 (UTF-8) 字符串。对于 IDN，</a:t>
            </a:r>
            <a:br>
              <a:rPr lang="en-US" altLang="zh-CN" sz="2400" dirty="0">
                <a:ea typeface="Noto Sans CJK SC Regular" panose="020B0500000000000000" pitchFamily="34" charset="-122"/>
              </a:rPr>
            </a:br>
            <a:r>
              <a:rPr lang="zh-CN" sz="2400" dirty="0">
                <a:ea typeface="Noto Sans CJK SC Regular" panose="020B0500000000000000" pitchFamily="34" charset="-122"/>
              </a:rPr>
              <a:t>采用 </a:t>
            </a:r>
            <a:r>
              <a:rPr lang="zh-CN" sz="2400" dirty="0">
                <a:ea typeface="Noto Sans CJK SC Regular" panose="020B0500000000000000" pitchFamily="34" charset="-122"/>
                <a:hlinkClick r:id="rId3"/>
              </a:rPr>
              <a:t>NFC 格式</a:t>
            </a:r>
            <a:r>
              <a:rPr lang="zh-CN" sz="2400" dirty="0">
                <a:ea typeface="Noto Sans CJK SC Regular" panose="020B0500000000000000" pitchFamily="34" charset="-122"/>
              </a:rPr>
              <a:t>：e + ` (è:  U+0065 U+0300) </a:t>
            </a:r>
            <a:r>
              <a:rPr lang="zh-CN" sz="2400" dirty="0">
                <a:ea typeface="Noto Sans CJK SC Regular" panose="020B0500000000000000" pitchFamily="34" charset="-122"/>
                <a:sym typeface="Wingdings" pitchFamily="2" charset="2"/>
              </a:rPr>
              <a:t></a:t>
            </a:r>
            <a:r>
              <a:rPr lang="zh-CN" sz="2400" dirty="0">
                <a:ea typeface="Noto Sans CJK SC Regular" panose="020B0500000000000000" pitchFamily="34" charset="-122"/>
              </a:rPr>
              <a:t> è (U+00E8)。</a:t>
            </a:r>
          </a:p>
          <a:p>
            <a:pPr algn="just"/>
            <a:r>
              <a:rPr lang="zh-CN" sz="2400" dirty="0">
                <a:ea typeface="Noto Sans CJK SC Regular" panose="020B0500000000000000" pitchFamily="34" charset="-122"/>
              </a:rPr>
              <a:t>支持</a:t>
            </a:r>
            <a:r>
              <a:rPr lang="zh-CN" sz="2400" dirty="0">
                <a:ea typeface="Noto Sans CJK SC Regular" panose="020B0500000000000000" pitchFamily="34" charset="-122"/>
                <a:hlinkClick r:id="rId4"/>
              </a:rPr>
              <a:t>两种 IDN 标签表示形式</a:t>
            </a:r>
            <a:r>
              <a:rPr lang="zh-CN" sz="2400" dirty="0">
                <a:ea typeface="Noto Sans CJK SC Regular" panose="020B0500000000000000" pitchFamily="34" charset="-122"/>
              </a:rPr>
              <a:t>：U-标签和 A-标签。U-标签用于进行显示和比较；A-标签用于进行处理。</a:t>
            </a:r>
          </a:p>
          <a:p>
            <a:pPr lvl="1" algn="just"/>
            <a:r>
              <a:rPr lang="zh-CN" sz="2400" dirty="0">
                <a:ea typeface="Noto Sans CJK SC Regular" panose="020B0500000000000000" pitchFamily="34" charset="-122"/>
              </a:rPr>
              <a:t>exâmple =&gt; exmple-xta =&gt; xn--exmple-xta</a:t>
            </a:r>
          </a:p>
          <a:p>
            <a:pPr algn="just"/>
            <a:r>
              <a:rPr lang="zh-CN" sz="2400" dirty="0">
                <a:ea typeface="Noto Sans CJK SC Regular" panose="020B0500000000000000" pitchFamily="34" charset="-122"/>
              </a:rPr>
              <a:t>始终使用 IDNA2008，而不使用较旧的 IDNA2003 版本</a:t>
            </a:r>
          </a:p>
          <a:p>
            <a:pPr algn="just"/>
            <a:r>
              <a:rPr lang="zh-CN" sz="2400" dirty="0">
                <a:ea typeface="Noto Sans CJK SC Regular" panose="020B0500000000000000" pitchFamily="34" charset="-122"/>
              </a:rPr>
              <a:t>不要使用含固定顶级域 (Top-Level Domain, TLD) 列表的代码/库，因为顶级域经常发生更改。请参阅 </a:t>
            </a:r>
            <a:r>
              <a:rPr lang="zh-CN" sz="2400" dirty="0">
                <a:ea typeface="Noto Sans CJK SC Regular" panose="020B0500000000000000" pitchFamily="34" charset="-122"/>
                <a:hlinkClick r:id="rId5"/>
              </a:rPr>
              <a:t>IANA TLD 列表</a:t>
            </a:r>
            <a:r>
              <a:rPr lang="zh-CN" sz="2400" dirty="0">
                <a:ea typeface="Noto Sans CJK SC Regular" panose="020B0500000000000000" pitchFamily="34" charset="-122"/>
              </a:rPr>
              <a:t>，该列表会定期更新。</a:t>
            </a:r>
          </a:p>
          <a:p>
            <a:pPr algn="just"/>
            <a:r>
              <a:rPr lang="zh-CN" sz="2400" dirty="0">
                <a:ea typeface="Noto Sans CJK SC Regular" panose="020B0500000000000000" pitchFamily="34" charset="-122"/>
              </a:rPr>
              <a:t>不要使用正则表达式对国际化标识符进行用户输入验证。对于 IDN，使用 IDNA2008 库；EAI 本地部件可能难以验证。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设置 EAI 的先决条件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2"/>
          <p:cNvSpPr/>
          <p:nvPr/>
        </p:nvSpPr>
        <p:spPr>
          <a:xfrm>
            <a:off x="451297" y="1016451"/>
            <a:ext cx="10995031" cy="4409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 marL="343080" indent="-342360" algn="just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4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向 user@example.com 发送电子邮件时，查找目标电子邮件服务器的方法是，在 DNS 中查询域名的 MX（邮件交换）记录</a:t>
            </a:r>
          </a:p>
          <a:p>
            <a:pPr marL="343080" indent="-342360" algn="just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4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例如，example.com 的 MX 记录可能是：</a:t>
            </a:r>
          </a:p>
          <a:p>
            <a:pPr marL="798480" lvl="1" indent="-340560" algn="just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MX 10 server1.example.com</a:t>
            </a:r>
          </a:p>
          <a:p>
            <a:pPr marL="798480" lvl="1" indent="-340560" algn="just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MX 10 server2.example.com</a:t>
            </a:r>
          </a:p>
          <a:p>
            <a:pPr marL="798480" lvl="1" indent="-340560" algn="just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MX 20 server3.example.com</a:t>
            </a:r>
          </a:p>
          <a:p>
            <a:pPr marL="343080" indent="-342360" algn="just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400" dirty="0">
                <a:solidFill>
                  <a:srgbClr val="000000"/>
                </a:solidFill>
                <a:ea typeface="Noto Sans CJK SC Regular" panose="020B0500000000000000" pitchFamily="34" charset="-122"/>
              </a:rPr>
              <a:t>然后，发件人电子邮件服务器将尝试连接到 server1 或 server2，因为它们具有相同的优先级 (10)。如果没有响应，它将尝试连接到优先级较低 (20) 的 server3。</a:t>
            </a:r>
          </a:p>
          <a:p>
            <a:pPr marL="798480" lvl="1" indent="-340560" algn="just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 dirty="0">
                <a:solidFill>
                  <a:srgbClr val="000000"/>
                </a:solidFill>
                <a:ea typeface="Noto Sans CJK SC Regular" panose="020B0500000000000000" pitchFamily="34" charset="-122"/>
              </a:rPr>
              <a:t>数值越大表示优先级越低</a:t>
            </a:r>
          </a:p>
          <a:p>
            <a:pPr marL="341280" indent="-340560" algn="just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  <a:ea typeface="Noto Sans CJK SC Regular" panose="020B0500000000000000" pitchFamily="34" charset="-122"/>
            </a:endParaRPr>
          </a:p>
          <a:p>
            <a:pPr algn="just">
              <a:spcBef>
                <a:spcPts val="2001"/>
              </a:spcBef>
            </a:pPr>
            <a:endParaRPr lang="en-ZA" sz="2400" spc="-1" dirty="0">
              <a:latin typeface="Arial"/>
              <a:ea typeface="Noto Sans CJK SC Regular" panose="020B0500000000000000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8A6AC-4A3B-B34B-961B-9E5DE60A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98" y="0"/>
            <a:ext cx="10847122" cy="450663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电子邮件：如何查找目标服务器</a:t>
            </a:r>
            <a:br>
              <a:rPr lang="zh-CN">
                <a:ea typeface="Noto Sans CJK SC Regular" panose="020B0500000000000000" pitchFamily="34" charset="-122"/>
              </a:rPr>
            </a:br>
            <a:endParaRPr lang="zh-CN">
              <a:ea typeface="Noto Sans CJK SC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63BB9-D765-9C8F-8ED8-D0227A7B4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国际化电子邮件地址简介 </a:t>
            </a:r>
          </a:p>
        </p:txBody>
      </p:sp>
    </p:spTree>
    <p:extLst>
      <p:ext uri="{BB962C8B-B14F-4D97-AF65-F5344CB8AC3E}">
        <p14:creationId xmlns:p14="http://schemas.microsoft.com/office/powerpoint/2010/main" val="391188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EAI 的电子邮件协议变更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6130" y="1480534"/>
            <a:ext cx="10805055" cy="4418241"/>
          </a:xfrm>
        </p:spPr>
        <p:txBody>
          <a:bodyPr>
            <a:normAutofit/>
          </a:bodyPr>
          <a:lstStyle/>
          <a:p>
            <a:r>
              <a:rPr lang="zh-CN" sz="2400">
                <a:ea typeface="Noto Sans CJK SC Regular" panose="020B0500000000000000" pitchFamily="34" charset="-122"/>
              </a:rPr>
              <a:t>SMTP：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为支持 EAI 进行了增强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具有一个信令标志 (SMTPUTF8) 来指定对 EAI 的支持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路径中的所有 SMTP 服务器均必须支持 EAI，才能成功传递电子邮件</a:t>
            </a:r>
          </a:p>
          <a:p>
            <a:r>
              <a:rPr lang="zh-CN" sz="2400">
                <a:ea typeface="Noto Sans CJK SC Regular" panose="020B0500000000000000" pitchFamily="34" charset="-122"/>
              </a:rPr>
              <a:t>POP/IMAP：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为正确支持 EAI 进行了增强</a:t>
            </a:r>
          </a:p>
          <a:p>
            <a:pPr lvl="1"/>
            <a:r>
              <a:rPr lang="zh-CN" sz="2400">
                <a:ea typeface="Noto Sans CJK SC Regular" panose="020B0500000000000000" pitchFamily="34" charset="-122"/>
              </a:rPr>
              <a:t>具有一个信令标志来指定对 EAI 的支持</a:t>
            </a:r>
          </a:p>
          <a:p>
            <a:endParaRPr lang="en-US" sz="2400" dirty="0">
              <a:ea typeface="Noto Sans CJK SC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70A007-B438-887D-758B-273B7992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0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SMTPUTF8 示例</a:t>
            </a:r>
          </a:p>
        </p:txBody>
      </p:sp>
      <p:sp>
        <p:nvSpPr>
          <p:cNvPr id="7" name="Google Shape;152;p28">
            <a:extLst>
              <a:ext uri="{FF2B5EF4-FFF2-40B4-BE49-F238E27FC236}">
                <a16:creationId xmlns:a16="http://schemas.microsoft.com/office/drawing/2014/main" id="{D7096F23-3519-524C-A045-D22EC642F5D2}"/>
              </a:ext>
            </a:extLst>
          </p:cNvPr>
          <p:cNvSpPr txBox="1">
            <a:spLocks/>
          </p:cNvSpPr>
          <p:nvPr/>
        </p:nvSpPr>
        <p:spPr>
          <a:xfrm>
            <a:off x="1675719" y="235158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zh-CN" sz="2400">
                <a:ea typeface="Noto Sans CJK SC Regular" panose="020B0500000000000000" pitchFamily="34" charset="-122"/>
              </a:rPr>
              <a:t>S: &lt;connect&gt;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 220 receive.net ESMTP 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 EHLO sender.org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 250-8BITMIME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 250-</a:t>
            </a:r>
            <a:r>
              <a:rPr lang="zh-CN" sz="2400" b="1" u="sng">
                <a:ea typeface="Noto Sans CJK SC Regular" panose="020B0500000000000000" pitchFamily="34" charset="-122"/>
              </a:rPr>
              <a:t>SMTPUTF8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 250 PIPELINING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 MAIL FROM:&lt;猫王@普遍接受-测试.世界&gt; </a:t>
            </a:r>
            <a:r>
              <a:rPr lang="zh-CN" sz="2400" b="1" u="sng">
                <a:ea typeface="Noto Sans CJK SC Regular" panose="020B0500000000000000" pitchFamily="34" charset="-122"/>
              </a:rPr>
              <a:t>SMTPUTF8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 250 Sender accepted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S:RCPT TO:&lt;</a:t>
            </a:r>
            <a:r>
              <a:rPr lang="zh-CN" sz="2400" u="sng">
                <a:solidFill>
                  <a:schemeClr val="hlink"/>
                </a:solidFill>
                <a:ea typeface="Noto Sans CJK SC Regular" panose="020B0500000000000000" pitchFamily="34" charset="-122"/>
                <a:hlinkClick r:id="rId2"/>
              </a:rPr>
              <a:t>ray@receive.net</a:t>
            </a:r>
            <a:r>
              <a:rPr lang="zh-CN" sz="2400">
                <a:ea typeface="Noto Sans CJK SC Regular" panose="020B0500000000000000" pitchFamily="34" charset="-122"/>
              </a:rPr>
              <a:t>&gt;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R:250 Recipient accepted</a:t>
            </a:r>
          </a:p>
        </p:txBody>
      </p:sp>
      <p:pic>
        <p:nvPicPr>
          <p:cNvPr id="8" name="Google Shape;105;p21">
            <a:extLst>
              <a:ext uri="{FF2B5EF4-FFF2-40B4-BE49-F238E27FC236}">
                <a16:creationId xmlns:a16="http://schemas.microsoft.com/office/drawing/2014/main" id="{E6215851-1351-6548-A455-F6B9E450B9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635" y="766061"/>
            <a:ext cx="10012111" cy="1221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D44670A7-1002-914E-956D-E6CFB1249F2E}"/>
              </a:ext>
            </a:extLst>
          </p:cNvPr>
          <p:cNvSpPr txBox="1"/>
          <p:nvPr/>
        </p:nvSpPr>
        <p:spPr>
          <a:xfrm>
            <a:off x="5060773" y="1015575"/>
            <a:ext cx="6549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sz="1600">
                <a:ea typeface="Noto Sans CJK SC Regular" panose="020B0500000000000000" pitchFamily="34" charset="-122"/>
                <a:cs typeface="Source Sans Pro"/>
              </a:rPr>
              <a:t>SMTP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A62F375F-E3F7-A444-8083-A2F1E7EAC0A4}"/>
              </a:ext>
            </a:extLst>
          </p:cNvPr>
          <p:cNvSpPr txBox="1"/>
          <p:nvPr/>
        </p:nvSpPr>
        <p:spPr>
          <a:xfrm>
            <a:off x="4384473" y="1750535"/>
            <a:ext cx="197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sz="2400" b="1">
                <a:ea typeface="Noto Sans CJK SC Regular" panose="020B0500000000000000" pitchFamily="34" charset="-122"/>
                <a:cs typeface="Source Sans Pro"/>
              </a:rPr>
              <a:t>S</a:t>
            </a: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D06650EA-0FCB-FB45-A217-1D7944F8CEE0}"/>
              </a:ext>
            </a:extLst>
          </p:cNvPr>
          <p:cNvSpPr txBox="1"/>
          <p:nvPr/>
        </p:nvSpPr>
        <p:spPr>
          <a:xfrm>
            <a:off x="6110293" y="1772050"/>
            <a:ext cx="2224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sz="2400" b="1">
                <a:ea typeface="Noto Sans CJK SC Regular" panose="020B0500000000000000" pitchFamily="34" charset="-122"/>
                <a:cs typeface="Source Sans Pro"/>
              </a:rPr>
              <a:t>R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50F99B0B-389D-CC4D-9A9A-B6CB3A3EED56}"/>
              </a:ext>
            </a:extLst>
          </p:cNvPr>
          <p:cNvSpPr txBox="1"/>
          <p:nvPr/>
        </p:nvSpPr>
        <p:spPr>
          <a:xfrm>
            <a:off x="3646098" y="2256735"/>
            <a:ext cx="47592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服务器 S 将电子邮件转发给服务器 R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7A5F845F-E997-2340-B4B5-50F8082E5EC4}"/>
              </a:ext>
            </a:extLst>
          </p:cNvPr>
          <p:cNvSpPr txBox="1"/>
          <p:nvPr/>
        </p:nvSpPr>
        <p:spPr>
          <a:xfrm>
            <a:off x="6613146" y="2811355"/>
            <a:ext cx="45015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特定的 SMTPUTF8 信令标志（EAI 支持）</a:t>
            </a:r>
          </a:p>
        </p:txBody>
      </p: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E1B32064-B380-DC43-B87A-85C7218C4E0F}"/>
              </a:ext>
            </a:extLst>
          </p:cNvPr>
          <p:cNvCxnSpPr>
            <a:cxnSpLocks/>
          </p:cNvCxnSpPr>
          <p:nvPr/>
        </p:nvCxnSpPr>
        <p:spPr>
          <a:xfrm flipH="1">
            <a:off x="4628839" y="2957722"/>
            <a:ext cx="1752861" cy="171244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0">
            <a:extLst>
              <a:ext uri="{FF2B5EF4-FFF2-40B4-BE49-F238E27FC236}">
                <a16:creationId xmlns:a16="http://schemas.microsoft.com/office/drawing/2014/main" id="{957E5E97-96AA-0E4A-A3FA-21737884A431}"/>
              </a:ext>
            </a:extLst>
          </p:cNvPr>
          <p:cNvCxnSpPr>
            <a:cxnSpLocks/>
          </p:cNvCxnSpPr>
          <p:nvPr/>
        </p:nvCxnSpPr>
        <p:spPr>
          <a:xfrm flipH="1">
            <a:off x="4563763" y="3196289"/>
            <a:ext cx="4039268" cy="86349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4">
            <a:extLst>
              <a:ext uri="{FF2B5EF4-FFF2-40B4-BE49-F238E27FC236}">
                <a16:creationId xmlns:a16="http://schemas.microsoft.com/office/drawing/2014/main" id="{669484D7-2998-6348-ACB6-DF8EA4FCA917}"/>
              </a:ext>
            </a:extLst>
          </p:cNvPr>
          <p:cNvCxnSpPr>
            <a:cxnSpLocks/>
          </p:cNvCxnSpPr>
          <p:nvPr/>
        </p:nvCxnSpPr>
        <p:spPr>
          <a:xfrm>
            <a:off x="8603032" y="3196288"/>
            <a:ext cx="260883" cy="140042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985C20A-5064-C37C-82FB-73E1AED21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2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SMTPUTF8 示例</a:t>
            </a:r>
          </a:p>
        </p:txBody>
      </p:sp>
      <p:sp>
        <p:nvSpPr>
          <p:cNvPr id="7" name="Google Shape;158;p29">
            <a:extLst>
              <a:ext uri="{FF2B5EF4-FFF2-40B4-BE49-F238E27FC236}">
                <a16:creationId xmlns:a16="http://schemas.microsoft.com/office/drawing/2014/main" id="{F96B6563-0B4B-CC42-A279-A05D786FAD10}"/>
              </a:ext>
            </a:extLst>
          </p:cNvPr>
          <p:cNvSpPr txBox="1">
            <a:spLocks/>
          </p:cNvSpPr>
          <p:nvPr/>
        </p:nvSpPr>
        <p:spPr>
          <a:xfrm>
            <a:off x="1835700" y="1214894"/>
            <a:ext cx="8520600" cy="4417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>
                <a:ea typeface="Noto Sans CJK SC Regular" panose="020B0500000000000000" pitchFamily="34" charset="-122"/>
              </a:rPr>
              <a:t>S:DATA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R:354 Send your message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S:From: 猫王 &lt;猫王@普遍接受-测试.世界&gt;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S:To: </a:t>
            </a:r>
            <a:r>
              <a:rPr lang="zh-CN" sz="2400" u="sng">
                <a:solidFill>
                  <a:schemeClr val="hlink"/>
                </a:solidFill>
                <a:ea typeface="Noto Sans CJK SC Regular" panose="020B0500000000000000" pitchFamily="34" charset="-122"/>
                <a:hlinkClick r:id="rId2"/>
              </a:rPr>
              <a:t>ray@receive.net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S:Subject: 我们要吃午饭吗?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S:How about lunch at 12:30?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S:.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R:250 Message accepted 389dck343fg34 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S:QUIT</a:t>
            </a:r>
            <a:br>
              <a:rPr lang="zh-CN" sz="2400">
                <a:ea typeface="Noto Sans CJK SC Regular" panose="020B0500000000000000" pitchFamily="34" charset="-122"/>
              </a:rPr>
            </a:br>
            <a:r>
              <a:rPr lang="zh-CN" sz="2400">
                <a:ea typeface="Noto Sans CJK SC Regular" panose="020B0500000000000000" pitchFamily="34" charset="-122"/>
              </a:rPr>
              <a:t>R:221 Sayonara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>
              <a:ea typeface="Noto Sans CJK SC Regular" panose="020B0500000000000000" pitchFamily="34" charset="-122"/>
            </a:endParaRPr>
          </a:p>
        </p:txBody>
      </p:sp>
      <p:sp>
        <p:nvSpPr>
          <p:cNvPr id="9" name="Google Shape;160;p29">
            <a:extLst>
              <a:ext uri="{FF2B5EF4-FFF2-40B4-BE49-F238E27FC236}">
                <a16:creationId xmlns:a16="http://schemas.microsoft.com/office/drawing/2014/main" id="{2EACC933-2FC3-DA4A-A8FE-B6FCB4380FE3}"/>
              </a:ext>
            </a:extLst>
          </p:cNvPr>
          <p:cNvSpPr/>
          <p:nvPr/>
        </p:nvSpPr>
        <p:spPr>
          <a:xfrm>
            <a:off x="7552050" y="2073729"/>
            <a:ext cx="447600" cy="1753742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ea typeface="Noto Sans CJK SC Regular" panose="020B0500000000000000" pitchFamily="34" charset="-122"/>
            </a:endParaRPr>
          </a:p>
        </p:txBody>
      </p:sp>
      <p:sp>
        <p:nvSpPr>
          <p:cNvPr id="10" name="Google Shape;161;p29">
            <a:extLst>
              <a:ext uri="{FF2B5EF4-FFF2-40B4-BE49-F238E27FC236}">
                <a16:creationId xmlns:a16="http://schemas.microsoft.com/office/drawing/2014/main" id="{391FAE28-59EB-124B-B86F-CCFE714F9478}"/>
              </a:ext>
            </a:extLst>
          </p:cNvPr>
          <p:cNvSpPr txBox="1"/>
          <p:nvPr/>
        </p:nvSpPr>
        <p:spPr>
          <a:xfrm>
            <a:off x="8129625" y="2721250"/>
            <a:ext cx="2096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电子邮件本身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04867-A618-887A-355B-3A149931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2"/>
          <p:cNvSpPr/>
          <p:nvPr/>
        </p:nvSpPr>
        <p:spPr>
          <a:xfrm>
            <a:off x="934496" y="3909701"/>
            <a:ext cx="10054633" cy="22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0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混合使用的情况也十分常见：一个用户使用电子邮件软件，另一个用户使用网页版电子邮件系统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0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邮件服务器是 MTA；源服务器和目标服务器分别是 MSA 和 MDA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000" dirty="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邮件用户客户端可以位于台式机、笔记本电脑或移动设备上</a:t>
            </a:r>
          </a:p>
        </p:txBody>
      </p:sp>
      <p:pic>
        <p:nvPicPr>
          <p:cNvPr id="402" name="Google Shape;117;p23"/>
          <p:cNvPicPr/>
          <p:nvPr/>
        </p:nvPicPr>
        <p:blipFill>
          <a:blip r:embed="rId2"/>
          <a:stretch/>
        </p:blipFill>
        <p:spPr>
          <a:xfrm>
            <a:off x="1749537" y="1078661"/>
            <a:ext cx="6323760" cy="780480"/>
          </a:xfrm>
          <a:prstGeom prst="rect">
            <a:avLst/>
          </a:prstGeom>
          <a:ln>
            <a:noFill/>
          </a:ln>
        </p:spPr>
      </p:pic>
      <p:pic>
        <p:nvPicPr>
          <p:cNvPr id="403" name="Google Shape;119;p23"/>
          <p:cNvPicPr/>
          <p:nvPr/>
        </p:nvPicPr>
        <p:blipFill>
          <a:blip r:embed="rId3"/>
          <a:stretch/>
        </p:blipFill>
        <p:spPr>
          <a:xfrm>
            <a:off x="1749537" y="2447741"/>
            <a:ext cx="6323760" cy="780480"/>
          </a:xfrm>
          <a:prstGeom prst="rect">
            <a:avLst/>
          </a:prstGeom>
          <a:ln>
            <a:noFill/>
          </a:ln>
        </p:spPr>
      </p:pic>
      <p:sp>
        <p:nvSpPr>
          <p:cNvPr id="404" name="CustomShape 3"/>
          <p:cNvSpPr/>
          <p:nvPr/>
        </p:nvSpPr>
        <p:spPr>
          <a:xfrm>
            <a:off x="3225897" y="1923221"/>
            <a:ext cx="395676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zh-CN">
                <a:solidFill>
                  <a:srgbClr val="0A1F24"/>
                </a:solidFill>
                <a:latin typeface="Arial"/>
                <a:ea typeface="Noto Sans CJK SC Regular" panose="020B0500000000000000" pitchFamily="34" charset="-122"/>
              </a:rPr>
              <a:t>两个用户都使用电子邮件软件。</a:t>
            </a:r>
          </a:p>
        </p:txBody>
      </p:sp>
      <p:sp>
        <p:nvSpPr>
          <p:cNvPr id="405" name="CustomShape 4"/>
          <p:cNvSpPr/>
          <p:nvPr/>
        </p:nvSpPr>
        <p:spPr>
          <a:xfrm>
            <a:off x="2906489" y="3292301"/>
            <a:ext cx="4080640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zh-CN" dirty="0">
                <a:solidFill>
                  <a:srgbClr val="0A1F24"/>
                </a:solidFill>
                <a:latin typeface="Arial"/>
                <a:ea typeface="Noto Sans CJK SC Regular" panose="020B0500000000000000" pitchFamily="34" charset="-122"/>
              </a:rPr>
              <a:t>两个用户都使用网页版电子邮件系统。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5EBC8-1F34-BE42-BD3C-EC478A23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电子邮件传递路径</a:t>
            </a:r>
            <a:br>
              <a:rPr lang="zh-CN">
                <a:ea typeface="Noto Sans CJK SC Regular" panose="020B0500000000000000" pitchFamily="34" charset="-122"/>
              </a:rPr>
            </a:br>
            <a:endParaRPr lang="zh-CN">
              <a:ea typeface="Noto Sans CJK SC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287C0-CB9C-3B66-811E-91780F54B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8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2"/>
          <p:cNvSpPr/>
          <p:nvPr/>
        </p:nvSpPr>
        <p:spPr>
          <a:xfrm>
            <a:off x="420625" y="1076411"/>
            <a:ext cx="11406614" cy="45448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1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40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在电子邮件通信中，每个用户独立选择自己的电子邮件环境/软件/设置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40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发件人不知道收件人的电子邮件环境，这意味着：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发件人不知道哪些协议被用来传递电子邮件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>
                <a:solidFill>
                  <a:srgbClr val="000000"/>
                </a:solidFill>
                <a:latin typeface="Arial"/>
                <a:ea typeface="Noto Sans CJK SC Regular" panose="020B0500000000000000" pitchFamily="34" charset="-122"/>
              </a:rPr>
              <a:t>发件人不知道收件人的电子邮件环境是否支持某些功能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zh-CN" sz="2400">
                <a:solidFill>
                  <a:srgbClr val="000000"/>
                </a:solidFill>
                <a:ea typeface="Noto Sans CJK SC Regular" panose="020B0500000000000000" pitchFamily="34" charset="-122"/>
              </a:rPr>
              <a:t>传递过程会经过一连串的电子邮件服务器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>
                <a:solidFill>
                  <a:srgbClr val="000000"/>
                </a:solidFill>
                <a:ea typeface="Noto Sans CJK SC Regular" panose="020B0500000000000000" pitchFamily="34" charset="-122"/>
              </a:rPr>
              <a:t>电子邮件服务器的数量未知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>
                <a:solidFill>
                  <a:srgbClr val="000000"/>
                </a:solidFill>
                <a:ea typeface="Noto Sans CJK SC Regular" panose="020B0500000000000000" pitchFamily="34" charset="-122"/>
              </a:rPr>
              <a:t>实际的服务器链：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CN" sz="2400">
                <a:solidFill>
                  <a:srgbClr val="000000"/>
                </a:solidFill>
                <a:ea typeface="Noto Sans CJK SC Regular" panose="020B0500000000000000" pitchFamily="34" charset="-122"/>
              </a:rPr>
              <a:t>一开始是未知的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zh-CN" sz="2400">
                <a:solidFill>
                  <a:srgbClr val="000000"/>
                </a:solidFill>
                <a:ea typeface="Noto Sans CJK SC Regular" panose="020B0500000000000000" pitchFamily="34" charset="-122"/>
              </a:rPr>
              <a:t>可能会因任何后续发送的电子邮件而发生更改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>
                <a:solidFill>
                  <a:srgbClr val="000000"/>
                </a:solidFill>
                <a:ea typeface="Noto Sans CJK SC Regular" panose="020B0500000000000000" pitchFamily="34" charset="-122"/>
              </a:rPr>
              <a:t>发件人不知道路径中每个电子邮件服务器所支持的功能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zh-CN" sz="2400">
                <a:solidFill>
                  <a:srgbClr val="000000"/>
                </a:solidFill>
                <a:ea typeface="Noto Sans CJK SC Regular" panose="020B0500000000000000" pitchFamily="34" charset="-122"/>
              </a:rPr>
              <a:t>只能一次一个跃点地发现所支持的功能（即在下一个跃点发现）</a:t>
            </a:r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  <a:ea typeface="Noto Sans CJK SC Regular" panose="020B0500000000000000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E554-67A1-BA42-8308-0B53C7E6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关于电子邮件传递路径的注意事项</a:t>
            </a:r>
            <a:br>
              <a:rPr lang="zh-CN">
                <a:ea typeface="Noto Sans CJK SC Regular" panose="020B0500000000000000" pitchFamily="34" charset="-122"/>
              </a:rPr>
            </a:br>
            <a:endParaRPr lang="zh-CN">
              <a:ea typeface="Noto Sans CJK SC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BA306-7E33-0782-DF14-3457B1893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关于协议变更和传递路径的注意事项</a:t>
            </a:r>
          </a:p>
        </p:txBody>
      </p:sp>
      <p:sp>
        <p:nvSpPr>
          <p:cNvPr id="11" name="Google Shape;197;p35">
            <a:extLst>
              <a:ext uri="{FF2B5EF4-FFF2-40B4-BE49-F238E27FC236}">
                <a16:creationId xmlns:a16="http://schemas.microsoft.com/office/drawing/2014/main" id="{840CABAC-C641-E543-ADCE-041500BA9A46}"/>
              </a:ext>
            </a:extLst>
          </p:cNvPr>
          <p:cNvSpPr txBox="1">
            <a:spLocks/>
          </p:cNvSpPr>
          <p:nvPr/>
        </p:nvSpPr>
        <p:spPr>
          <a:xfrm>
            <a:off x="1645079" y="3429000"/>
            <a:ext cx="8520600" cy="2500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2400" dirty="0">
                <a:ea typeface="Noto Sans CJK SC Regular" panose="020B0500000000000000" pitchFamily="34" charset="-122"/>
              </a:rPr>
              <a:t>要使用 EAI 发送和接收电子邮件： </a:t>
            </a:r>
          </a:p>
          <a:p>
            <a:pPr lvl="1">
              <a:spcBef>
                <a:spcPts val="0"/>
              </a:spcBef>
            </a:pPr>
            <a:r>
              <a:rPr lang="zh-CN" sz="2400" u="sng" dirty="0">
                <a:ea typeface="Noto Sans CJK SC Regular" panose="020B0500000000000000" pitchFamily="34" charset="-122"/>
              </a:rPr>
              <a:t>传递路径中涉及的所有电子邮件方均必须进行相应更新，以支持 EAI</a:t>
            </a:r>
          </a:p>
          <a:p>
            <a:pPr lvl="1">
              <a:spcBef>
                <a:spcPts val="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如果路径中有一个 SMTP 服务器不支持 EAI，则电子邮件无法成功传递</a:t>
            </a:r>
          </a:p>
        </p:txBody>
      </p:sp>
      <p:pic>
        <p:nvPicPr>
          <p:cNvPr id="12" name="Google Shape;198;p35">
            <a:extLst>
              <a:ext uri="{FF2B5EF4-FFF2-40B4-BE49-F238E27FC236}">
                <a16:creationId xmlns:a16="http://schemas.microsoft.com/office/drawing/2014/main" id="{B8EC4275-6E1D-0049-ACDA-517A944686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972" y="928255"/>
            <a:ext cx="10805055" cy="1346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necteur droit avec flèche 6">
            <a:extLst>
              <a:ext uri="{FF2B5EF4-FFF2-40B4-BE49-F238E27FC236}">
                <a16:creationId xmlns:a16="http://schemas.microsoft.com/office/drawing/2014/main" id="{2A128F3D-612C-C340-8A21-7E84B01055A9}"/>
              </a:ext>
            </a:extLst>
          </p:cNvPr>
          <p:cNvCxnSpPr>
            <a:cxnSpLocks/>
          </p:cNvCxnSpPr>
          <p:nvPr/>
        </p:nvCxnSpPr>
        <p:spPr>
          <a:xfrm flipH="1" flipV="1">
            <a:off x="2402541" y="1977080"/>
            <a:ext cx="2779059" cy="1346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9">
            <a:extLst>
              <a:ext uri="{FF2B5EF4-FFF2-40B4-BE49-F238E27FC236}">
                <a16:creationId xmlns:a16="http://schemas.microsoft.com/office/drawing/2014/main" id="{FAB2C844-A96E-1D47-8735-C1A6438CBD7C}"/>
              </a:ext>
            </a:extLst>
          </p:cNvPr>
          <p:cNvCxnSpPr>
            <a:cxnSpLocks/>
          </p:cNvCxnSpPr>
          <p:nvPr/>
        </p:nvCxnSpPr>
        <p:spPr>
          <a:xfrm flipH="1" flipV="1">
            <a:off x="4141694" y="1977079"/>
            <a:ext cx="1039906" cy="1346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1">
            <a:extLst>
              <a:ext uri="{FF2B5EF4-FFF2-40B4-BE49-F238E27FC236}">
                <a16:creationId xmlns:a16="http://schemas.microsoft.com/office/drawing/2014/main" id="{66FF3126-3FF3-EE41-AEAA-C0AA1FA15C64}"/>
              </a:ext>
            </a:extLst>
          </p:cNvPr>
          <p:cNvCxnSpPr>
            <a:cxnSpLocks/>
          </p:cNvCxnSpPr>
          <p:nvPr/>
        </p:nvCxnSpPr>
        <p:spPr>
          <a:xfrm flipV="1">
            <a:off x="5181600" y="1977081"/>
            <a:ext cx="827902" cy="1346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3">
            <a:extLst>
              <a:ext uri="{FF2B5EF4-FFF2-40B4-BE49-F238E27FC236}">
                <a16:creationId xmlns:a16="http://schemas.microsoft.com/office/drawing/2014/main" id="{4770A288-13F5-4F41-8451-AE4B7D5BE500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2635624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36452A-6FCC-FF45-A507-DAB7A29652C1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4805082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266F3A6-2847-8655-F6F9-64F4B7E6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关于协议变更和传递路径的注意事项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0979" y="1488858"/>
            <a:ext cx="10384699" cy="4543747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zh-CN" sz="2400" dirty="0">
                <a:ea typeface="Noto Sans CJK SC Regular" panose="020B0500000000000000" pitchFamily="34" charset="-122"/>
              </a:rPr>
              <a:t>如果路径中的某个电子邮件 (SMTP) 服务器不支持 EAI，会发生什么情况？</a:t>
            </a:r>
          </a:p>
          <a:p>
            <a:pPr lvl="1">
              <a:lnSpc>
                <a:spcPct val="114000"/>
              </a:lnSpc>
            </a:pPr>
            <a:r>
              <a:rPr lang="zh-CN" sz="2400" dirty="0">
                <a:ea typeface="Noto Sans CJK SC Regular" panose="020B0500000000000000" pitchFamily="34" charset="-122"/>
              </a:rPr>
              <a:t>上一个服务器在尝试将邮件发送到下一跃点时：</a:t>
            </a:r>
          </a:p>
          <a:p>
            <a:pPr lvl="2">
              <a:lnSpc>
                <a:spcPct val="114000"/>
              </a:lnSpc>
            </a:pPr>
            <a:r>
              <a:rPr lang="zh-CN" sz="2400" dirty="0">
                <a:ea typeface="Noto Sans CJK SC Regular" panose="020B0500000000000000" pitchFamily="34" charset="-122"/>
              </a:rPr>
              <a:t>会向发件人用户发回一份“无法传递”的报告</a:t>
            </a:r>
          </a:p>
          <a:p>
            <a:pPr lvl="2">
              <a:lnSpc>
                <a:spcPct val="114000"/>
              </a:lnSpc>
            </a:pPr>
            <a:r>
              <a:rPr lang="zh-CN" sz="2400" dirty="0">
                <a:ea typeface="Noto Sans CJK SC Regular" panose="020B0500000000000000" pitchFamily="34" charset="-122"/>
              </a:rPr>
              <a:t>会丢弃电子邮件</a:t>
            </a:r>
          </a:p>
          <a:p>
            <a:pPr lvl="1">
              <a:lnSpc>
                <a:spcPct val="114000"/>
              </a:lnSpc>
            </a:pPr>
            <a:r>
              <a:rPr lang="zh-CN" sz="2400" dirty="0">
                <a:ea typeface="Noto Sans CJK SC Regular" panose="020B0500000000000000" pitchFamily="34" charset="-122"/>
              </a:rPr>
              <a:t>与电子邮件地址不存在时的情况类似，发件人会收到相关报告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D6616-881D-A6B4-0063-D3864B1A9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5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其他注意事项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4659" y="1273629"/>
            <a:ext cx="10219784" cy="473528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大小写折叠： </a:t>
            </a:r>
          </a:p>
          <a:p>
            <a:pPr lvl="1" algn="just">
              <a:lnSpc>
                <a:spcPct val="114000"/>
              </a:lnSpc>
              <a:spcBef>
                <a:spcPts val="60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在 ASCII 中，电子邮件用户认为小写和大写是等效的。例如，使用 PETER@example.com 和 peter@example.com 会将邮件传递到同一邮箱</a:t>
            </a:r>
          </a:p>
          <a:p>
            <a:pPr lvl="1" algn="just">
              <a:lnSpc>
                <a:spcPct val="114000"/>
              </a:lnSpc>
              <a:spcBef>
                <a:spcPts val="60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对于 EAI，这种大小写折叠功能通常不会在大多数 EAI 就绪软件中自动实现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垃圾邮件： </a:t>
            </a:r>
          </a:p>
          <a:p>
            <a:pPr lvl="1" algn="just">
              <a:lnSpc>
                <a:spcPct val="114000"/>
              </a:lnSpc>
              <a:spcBef>
                <a:spcPts val="60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EAI 电子邮件可能会被垃圾邮件过滤软件视为垃圾邮件，即使启用了适当的 SPF/DKIM 记录也可能发生这种情况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软件/服务： </a:t>
            </a:r>
          </a:p>
          <a:p>
            <a:pPr lvl="1" algn="just">
              <a:lnSpc>
                <a:spcPct val="114000"/>
              </a:lnSpc>
              <a:spcBef>
                <a:spcPts val="600"/>
              </a:spcBef>
            </a:pPr>
            <a:r>
              <a:rPr lang="zh-CN" sz="2400" dirty="0">
                <a:ea typeface="Noto Sans CJK SC Regular" panose="020B0500000000000000" pitchFamily="34" charset="-122"/>
              </a:rPr>
              <a:t>并非每个服务器/客户端软件和服务都支持 EAI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B43688-7B1D-82D4-339D-FF950A8A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34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zh-CN" sz="3600">
                <a:ea typeface="Noto Sans CJK SC Regular" panose="020B0500000000000000" pitchFamily="34" charset="-122"/>
              </a:rPr>
              <a:t>电子邮件工具与服务的 EAI 支持情况</a:t>
            </a:r>
          </a:p>
        </p:txBody>
      </p:sp>
    </p:spTree>
    <p:extLst>
      <p:ext uri="{BB962C8B-B14F-4D97-AF65-F5344CB8AC3E}">
        <p14:creationId xmlns:p14="http://schemas.microsoft.com/office/powerpoint/2010/main" val="383407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电子邮件工具与服务的 EAI 支持情况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000">
                <a:ea typeface="Noto Sans CJK SC Regular" panose="020B0500000000000000" pitchFamily="34" charset="-122"/>
              </a:rPr>
              <a:t>如需了解详细的测试结果，请参阅 </a:t>
            </a:r>
            <a:r>
              <a:rPr lang="zh-CN" sz="2000">
                <a:ea typeface="Noto Sans CJK SC Regular" panose="020B0500000000000000" pitchFamily="34" charset="-122"/>
                <a:hlinkClick r:id="rId4"/>
              </a:rPr>
              <a:t>UASG030A：EAI 软件测试结果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>
                <a:ea typeface="Noto Sans CJK SC Regular" panose="020B0500000000000000" pitchFamily="34" charset="-122"/>
              </a:rPr>
              <a:t>域名和电子邮件地址的普遍适用性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1536174"/>
            <a:ext cx="103273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400" b="1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目标</a:t>
            </a:r>
          </a:p>
          <a:p>
            <a:pPr algn="ctr"/>
            <a:r>
              <a:rPr lang="zh-CN" sz="24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所有域名和电子邮件地址都可用于所有软件应用程序</a:t>
            </a:r>
          </a:p>
          <a:p>
            <a:pPr algn="ctr"/>
            <a:endParaRPr lang="en-US" sz="2400" dirty="0">
              <a:latin typeface="Arial" panose="020B0604020202020204" pitchFamily="34" charset="0"/>
              <a:ea typeface="Noto Sans CJK SC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zh-CN" sz="24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 </a:t>
            </a:r>
            <a:br>
              <a:rPr lang="zh-CN" sz="24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</a:br>
            <a:endParaRPr lang="zh-CN" sz="2400">
              <a:latin typeface="Arial" panose="020B0604020202020204" pitchFamily="34" charset="0"/>
              <a:ea typeface="Noto Sans CJK SC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ea typeface="Noto Sans CJK SC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ea typeface="Noto Sans CJK SC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ea typeface="Noto Sans CJK SC Regular" panose="020B05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zh-CN" sz="2400" b="1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影响</a:t>
            </a:r>
          </a:p>
          <a:p>
            <a:pPr algn="ctr">
              <a:buSzPct val="75000"/>
            </a:pPr>
            <a:r>
              <a:rPr lang="zh-CN" sz="24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促进消费者选择，改善竞争，并为最终用户提供更广泛的访问权限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255C7D-13CB-134D-8DFF-BD06822A13DC}"/>
              </a:ext>
            </a:extLst>
          </p:cNvPr>
          <p:cNvGrpSpPr/>
          <p:nvPr/>
        </p:nvGrpSpPr>
        <p:grpSpPr>
          <a:xfrm>
            <a:off x="1566121" y="2781270"/>
            <a:ext cx="9048332" cy="1248521"/>
            <a:chOff x="1927228" y="5269981"/>
            <a:chExt cx="7921353" cy="9411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A148-1189-604C-915D-FD1B81715167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37437"/>
              <a:chOff x="820555" y="1643185"/>
              <a:chExt cx="2011680" cy="158435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53B0FFF-D62B-BA42-9EA7-DEF0A2F5543A}"/>
                  </a:ext>
                </a:extLst>
              </p:cNvPr>
              <p:cNvSpPr/>
              <p:nvPr/>
            </p:nvSpPr>
            <p:spPr>
              <a:xfrm>
                <a:off x="820555" y="2835438"/>
                <a:ext cx="2011680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 dirty="0">
                    <a:solidFill>
                      <a:srgbClr val="000000"/>
                    </a:solidFill>
                    <a:latin typeface="Noto Sans CJK SC Light" panose="020B0300000000000000" pitchFamily="34" charset="-122"/>
                    <a:ea typeface="Noto Sans CJK SC Light" panose="020B0300000000000000" pitchFamily="34" charset="-122"/>
                    <a:cs typeface="Source Sans Pro Light"/>
                  </a:rPr>
                  <a:t>接受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09CDC-38A5-3E44-BA9F-0B43F0AB76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pic>
            <p:nvPicPr>
              <p:cNvPr id="26" name="Picture 25" descr="ua-capability-icons_wht_Accept.png">
                <a:extLst>
                  <a:ext uri="{FF2B5EF4-FFF2-40B4-BE49-F238E27FC236}">
                    <a16:creationId xmlns:a16="http://schemas.microsoft.com/office/drawing/2014/main" id="{A3FC9F62-C8A6-104F-A7BF-5D02A5953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29E730-3E39-8049-B0C6-604B4668396D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31655"/>
              <a:chOff x="3554360" y="1646720"/>
              <a:chExt cx="2029993" cy="15745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8FD134-8EFA-D841-8A37-364D64D4E4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10E1AF-5059-4948-88FF-11A20D84E186}"/>
                  </a:ext>
                </a:extLst>
              </p:cNvPr>
              <p:cNvSpPr/>
              <p:nvPr/>
            </p:nvSpPr>
            <p:spPr>
              <a:xfrm>
                <a:off x="3572672" y="2829201"/>
                <a:ext cx="2011681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Noto Sans CJK SC Light" panose="020B0300000000000000" pitchFamily="34" charset="-122"/>
                    <a:ea typeface="Noto Sans CJK SC Light" panose="020B0300000000000000" pitchFamily="34" charset="-122"/>
                    <a:cs typeface="Source Sans Pro Light"/>
                  </a:rPr>
                  <a:t>验证</a:t>
                </a:r>
              </a:p>
            </p:txBody>
          </p:sp>
          <p:pic>
            <p:nvPicPr>
              <p:cNvPr id="23" name="Picture 22" descr="ua-capability-icons_wht_Validate.png">
                <a:extLst>
                  <a:ext uri="{FF2B5EF4-FFF2-40B4-BE49-F238E27FC236}">
                    <a16:creationId xmlns:a16="http://schemas.microsoft.com/office/drawing/2014/main" id="{BB8C988F-291A-784C-A6A5-AED620465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3E800B-2439-F042-A9FC-FFF438C6D884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33159"/>
              <a:chOff x="6331693" y="1643185"/>
              <a:chExt cx="2011680" cy="15771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9C5217-5055-A349-A69E-4CEEE0144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9AF5EA-C7F7-8949-BAE7-999C4072E6A1}"/>
                  </a:ext>
                </a:extLst>
              </p:cNvPr>
              <p:cNvSpPr/>
              <p:nvPr/>
            </p:nvSpPr>
            <p:spPr>
              <a:xfrm>
                <a:off x="6331693" y="2828208"/>
                <a:ext cx="2011680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Noto Sans CJK SC Light" panose="020B0300000000000000" pitchFamily="34" charset="-122"/>
                    <a:ea typeface="Noto Sans CJK SC Light" panose="020B0300000000000000" pitchFamily="34" charset="-122"/>
                    <a:cs typeface="Source Sans Pro Light"/>
                  </a:rPr>
                  <a:t>存储</a:t>
                </a:r>
              </a:p>
            </p:txBody>
          </p:sp>
          <p:pic>
            <p:nvPicPr>
              <p:cNvPr id="20" name="Picture 19" descr="ua-capability-icons_wht_Store.png">
                <a:extLst>
                  <a:ext uri="{FF2B5EF4-FFF2-40B4-BE49-F238E27FC236}">
                    <a16:creationId xmlns:a16="http://schemas.microsoft.com/office/drawing/2014/main" id="{55AEF64D-1014-CA43-92AC-C28675F72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E7A928-6B2B-D149-9E3D-E8D67BAD1CF9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35346"/>
              <a:chOff x="2202899" y="3852184"/>
              <a:chExt cx="2011680" cy="1580823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AF2BE2-43A4-CC42-A89A-9361309A68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2A64C5-D2D2-0641-8BFE-7A7EEF8B4300}"/>
                  </a:ext>
                </a:extLst>
              </p:cNvPr>
              <p:cNvSpPr/>
              <p:nvPr/>
            </p:nvSpPr>
            <p:spPr>
              <a:xfrm>
                <a:off x="2202899" y="5040904"/>
                <a:ext cx="2011680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Noto Sans CJK SC Light" panose="020B0300000000000000" pitchFamily="34" charset="-122"/>
                    <a:ea typeface="Noto Sans CJK SC Light" panose="020B0300000000000000" pitchFamily="34" charset="-122"/>
                    <a:cs typeface="Source Sans Pro Light"/>
                  </a:rPr>
                  <a:t>处理</a:t>
                </a:r>
              </a:p>
            </p:txBody>
          </p:sp>
          <p:pic>
            <p:nvPicPr>
              <p:cNvPr id="17" name="Picture 16" descr="ua-capability-icons_wht_Process.png">
                <a:extLst>
                  <a:ext uri="{FF2B5EF4-FFF2-40B4-BE49-F238E27FC236}">
                    <a16:creationId xmlns:a16="http://schemas.microsoft.com/office/drawing/2014/main" id="{9C85F0AF-F102-FF46-A99C-175B877B4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E2B7F1-96BF-4F43-891A-7B4E2B3C1DA2}"/>
                </a:ext>
              </a:extLst>
            </p:cNvPr>
            <p:cNvGrpSpPr/>
            <p:nvPr/>
          </p:nvGrpSpPr>
          <p:grpSpPr>
            <a:xfrm>
              <a:off x="8546330" y="5275764"/>
              <a:ext cx="1302251" cy="935346"/>
              <a:chOff x="4943583" y="3852184"/>
              <a:chExt cx="2011680" cy="158082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BFDF30-349B-E24F-AB98-84F90FEDAA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  <a:ea typeface="Noto Sans CJK SC Regular" panose="020B0500000000000000" pitchFamily="34" charset="-122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EF55CE9-2650-AA40-8961-6407A9809694}"/>
                  </a:ext>
                </a:extLst>
              </p:cNvPr>
              <p:cNvSpPr/>
              <p:nvPr/>
            </p:nvSpPr>
            <p:spPr>
              <a:xfrm>
                <a:off x="4946286" y="5040904"/>
                <a:ext cx="2008977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zh-CN" sz="2000">
                    <a:solidFill>
                      <a:srgbClr val="000000"/>
                    </a:solidFill>
                    <a:latin typeface="Noto Sans CJK SC Light" panose="020B0300000000000000" pitchFamily="34" charset="-122"/>
                    <a:ea typeface="Noto Sans CJK SC Light" panose="020B0300000000000000" pitchFamily="34" charset="-122"/>
                    <a:cs typeface="Source Sans Pro Light"/>
                  </a:rPr>
                  <a:t>显示</a:t>
                </a:r>
              </a:p>
            </p:txBody>
          </p:sp>
          <p:pic>
            <p:nvPicPr>
              <p:cNvPr id="14" name="Picture 13" descr="ua-capability-icons_wht_Display.png">
                <a:extLst>
                  <a:ext uri="{FF2B5EF4-FFF2-40B4-BE49-F238E27FC236}">
                    <a16:creationId xmlns:a16="http://schemas.microsoft.com/office/drawing/2014/main" id="{5335CEBD-96A7-1D48-9F7D-294B56A75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139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</a:t>
            </a:r>
          </a:p>
        </p:txBody>
      </p:sp>
    </p:spTree>
    <p:extLst>
      <p:ext uri="{BB962C8B-B14F-4D97-AF65-F5344CB8AC3E}">
        <p14:creationId xmlns:p14="http://schemas.microsoft.com/office/powerpoint/2010/main" val="414164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zh-CN" sz="2000" dirty="0">
                <a:ea typeface="Noto Sans CJK SC Regular" panose="020B0500000000000000" pitchFamily="34" charset="-122"/>
              </a:rPr>
              <a:t>为了正常使用国际化电子邮件地址 (EAI)，MTA 应支持 SMTPUTF8 信令标志。</a:t>
            </a:r>
          </a:p>
          <a:p>
            <a:pPr marL="0" indent="0">
              <a:buNone/>
            </a:pPr>
            <a:r>
              <a:rPr lang="zh-CN" sz="2000" dirty="0">
                <a:ea typeface="Noto Sans CJK SC Regular" panose="020B0500000000000000" pitchFamily="34" charset="-122"/>
              </a:rPr>
              <a:t>- 正确还是错误？ </a:t>
            </a:r>
          </a:p>
          <a:p>
            <a:pPr marL="0" indent="0">
              <a:buNone/>
            </a:pPr>
            <a:endParaRPr lang="en-US" sz="2000" dirty="0">
              <a:ea typeface="Noto Sans CJK SC Regular" panose="020B0500000000000000" pitchFamily="34" charset="-122"/>
            </a:endParaRPr>
          </a:p>
          <a:p>
            <a:pPr marL="0" indent="0">
              <a:buNone/>
            </a:pPr>
            <a:endParaRPr lang="zh-CN" sz="2400" dirty="0">
              <a:ea typeface="Noto Sans CJK SC Regular" panose="020B0500000000000000" pitchFamily="34" charset="-122"/>
            </a:endParaRPr>
          </a:p>
          <a:p>
            <a:endParaRPr lang="en-US" sz="2400" dirty="0">
              <a:ea typeface="Noto Sans CJK SC Regular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 3</a:t>
            </a:r>
          </a:p>
        </p:txBody>
      </p:sp>
    </p:spTree>
    <p:extLst>
      <p:ext uri="{BB962C8B-B14F-4D97-AF65-F5344CB8AC3E}">
        <p14:creationId xmlns:p14="http://schemas.microsoft.com/office/powerpoint/2010/main" val="99629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9886505" cy="4769222"/>
          </a:xfrm>
        </p:spPr>
        <p:txBody>
          <a:bodyPr/>
          <a:lstStyle/>
          <a:p>
            <a:pPr marL="0" indent="0">
              <a:buNone/>
            </a:pPr>
            <a:r>
              <a:rPr lang="zh-CN" sz="2000" dirty="0">
                <a:ea typeface="Noto Sans CJK SC Regular" panose="020B0500000000000000" pitchFamily="34" charset="-122"/>
              </a:rPr>
              <a:t>关于使用 EAI 发送和接收电子邮件，以下哪项陈述是</a:t>
            </a:r>
            <a:r>
              <a:rPr lang="zh-CN" sz="2000" i="1" dirty="0">
                <a:ea typeface="Noto Sans CJK SC Regular" panose="020B0500000000000000" pitchFamily="34" charset="-122"/>
              </a:rPr>
              <a:t>正确</a:t>
            </a:r>
            <a:r>
              <a:rPr lang="zh-CN" sz="2000" dirty="0">
                <a:ea typeface="Noto Sans CJK SC Regular" panose="020B0500000000000000" pitchFamily="34" charset="-122"/>
              </a:rPr>
              <a:t>的：  </a:t>
            </a:r>
          </a:p>
          <a:p>
            <a:pPr marL="457200" indent="-457200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传递路径中涉及的所有电子邮件方/节点均必须进行相应更新，以支持 EAI</a:t>
            </a:r>
          </a:p>
          <a:p>
            <a:pPr marL="457200" indent="-457200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如果路径中有一个 SMTP 服务器不支持 EAI，则电子邮件将无法成功传递</a:t>
            </a:r>
          </a:p>
          <a:p>
            <a:pPr marL="457200" indent="-457200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POP/IMAP 服务器可以向不符合 EAI 要求的电子邮件客户端提供降级的电子邮件，但不建议这样做</a:t>
            </a:r>
          </a:p>
          <a:p>
            <a:pPr marL="457200" indent="-457200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以上都不正确</a:t>
            </a:r>
          </a:p>
          <a:p>
            <a:endParaRPr lang="en-US" sz="2400" dirty="0">
              <a:ea typeface="Noto Sans CJK SC Regular" panose="020B0500000000000000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 4</a:t>
            </a:r>
          </a:p>
        </p:txBody>
      </p:sp>
    </p:spTree>
    <p:extLst>
      <p:ext uri="{BB962C8B-B14F-4D97-AF65-F5344CB8AC3E}">
        <p14:creationId xmlns:p14="http://schemas.microsoft.com/office/powerpoint/2010/main" val="57375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100029" cy="1701535"/>
          </a:xfrm>
        </p:spPr>
        <p:txBody>
          <a:bodyPr/>
          <a:lstStyle/>
          <a:p>
            <a:r>
              <a:rPr lang="zh-CN" sz="3600">
                <a:ea typeface="Noto Sans CJK SC Regular" panose="020B0500000000000000" pitchFamily="34" charset="-122"/>
              </a:rPr>
              <a:t>关于使用 EAI 的邮箱名称的注意事项 </a:t>
            </a:r>
          </a:p>
        </p:txBody>
      </p:sp>
    </p:spTree>
    <p:extLst>
      <p:ext uri="{BB962C8B-B14F-4D97-AF65-F5344CB8AC3E}">
        <p14:creationId xmlns:p14="http://schemas.microsoft.com/office/powerpoint/2010/main" val="621773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044389"/>
            <a:ext cx="10805055" cy="5208130"/>
          </a:xfrm>
        </p:spPr>
        <p:txBody>
          <a:bodyPr/>
          <a:lstStyle/>
          <a:p>
            <a:r>
              <a:rPr lang="zh-CN" sz="2000">
                <a:ea typeface="Noto Sans CJK SC Regular" panose="020B0500000000000000" pitchFamily="34" charset="-122"/>
                <a:hlinkClick r:id="rId3"/>
              </a:rPr>
              <a:t>UASG028</a:t>
            </a:r>
            <a:r>
              <a:rPr lang="zh-CN" sz="2000">
                <a:ea typeface="Noto Sans CJK SC Regular" panose="020B0500000000000000" pitchFamily="34" charset="-122"/>
              </a:rPr>
              <a:t> - 关于命名国际化电子邮箱的注意事项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支持的文字：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了解用户对于邮箱名称和域名部分使用的书写系统的期望 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了解引入更多文字可能引发的复杂问题（例如安全性、混淆等）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 邮箱名称字符串的长度：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了解系统限制和用户期望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考虑采用与 ASCII 邮箱名称相同或类似的政策</a:t>
            </a:r>
          </a:p>
          <a:p>
            <a:r>
              <a:rPr lang="zh-CN" sz="2000">
                <a:ea typeface="Noto Sans CJK SC Regular" panose="020B0500000000000000" pitchFamily="34" charset="-122"/>
              </a:rPr>
              <a:t>文字混合使用：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仅在用户有明确需求时，才根据当地实践允许混合使用有限的文字</a:t>
            </a:r>
          </a:p>
          <a:p>
            <a:pPr lvl="1"/>
            <a:r>
              <a:rPr lang="zh-CN" sz="2000">
                <a:ea typeface="Noto Sans CJK SC Regular" panose="020B0500000000000000" pitchFamily="34" charset="-122"/>
              </a:rPr>
              <a:t>考虑在邮箱名称和域名中混合使用文字时，可能出现的安全性和混淆问题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关于使用 EAI 的邮箱名称的注意事项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348687" cy="4769222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避免无效字符串和无法稳定呈现的字符串：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确认 </a:t>
            </a:r>
            <a:r>
              <a:rPr lang="zh-CN" sz="2000" dirty="0">
                <a:ea typeface="Noto Sans CJK SC Regular" panose="020B0500000000000000" pitchFamily="34" charset="-122"/>
                <a:hlinkClick r:id="rId3"/>
              </a:rPr>
              <a:t>IDN 参考列表</a:t>
            </a:r>
            <a:r>
              <a:rPr lang="zh-CN" sz="2000" dirty="0">
                <a:ea typeface="Noto Sans CJK SC Regular" panose="020B0500000000000000" pitchFamily="34" charset="-122"/>
              </a:rPr>
              <a:t>是否满足所需的邮箱字符串要求，并根据需要进行相应更新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使用字符串验证工具（如 </a:t>
            </a:r>
            <a:r>
              <a:rPr lang="zh-CN" sz="2000" dirty="0">
                <a:ea typeface="Noto Sans CJK SC Regular" panose="020B0500000000000000" pitchFamily="34" charset="-122"/>
                <a:hlinkClick r:id="rId4"/>
              </a:rPr>
              <a:t>LGR 工具</a:t>
            </a:r>
            <a:r>
              <a:rPr lang="zh-CN" sz="2000" dirty="0">
                <a:ea typeface="Noto Sans CJK SC Regular" panose="020B0500000000000000" pitchFamily="34" charset="-122"/>
              </a:rPr>
              <a:t>）对邮箱字符串进行验证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关于从右到左 (RTL) 书写文字的注意事项：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避免混合使用从左到右与从右到左书写的文字，因为这会导致混淆和安全性问题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关于别名和显示名称的注意事项：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考虑在选择邮箱名称的过程中，为用户界面添加一个别名创建选项。可允许将 ASCII 别名用于 EAI 邮箱名称。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可选择允许用户稍后添加其他别名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关于使用 EAI 的邮箱名称的注意事项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3" y="1360579"/>
            <a:ext cx="10148208" cy="4769222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标记和符号：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避免使用标记和符号，特别是键盘/输入设备中不存在的标记和符号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如果您所在的市场有相应需求，可使用点 (.)、下划线 (_)、连字符 (-) 和加号 (+) 等常用符号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检查任何其他标记（如果需要），确保它们不会引发安全性问题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统一码字符规范化：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了解电子邮件系统所采用的规范化类型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确保电子邮件程序可以进行独立于规范化形式的名称比较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如果可以选择规范化，应优先使用 NFC 形式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关于使用 EAI 的邮箱名称的注意事项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3" y="1360579"/>
            <a:ext cx="10626272" cy="4769222"/>
          </a:xfrm>
        </p:spPr>
        <p:txBody>
          <a:bodyPr/>
          <a:lstStyle/>
          <a:p>
            <a:pPr algn="just"/>
            <a:r>
              <a:rPr lang="zh-CN" sz="2000" dirty="0">
                <a:ea typeface="Noto Sans CJK SC Regular" panose="020B0500000000000000" pitchFamily="34" charset="-122"/>
              </a:rPr>
              <a:t>关于等效性的注意事项：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根据书写系统、用户期望和实施人员的技术能力，制定一项政策以用于确定“相同”或等效邮箱名称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检查政策中涉及到的 IDN 列表、大小写折叠、分隔符、数字和符号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避免使用等效名称创建不同的邮箱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分享制定的政策，让最终用户了解哪些字符和字符组合被视为是有效的，以及哪些可能是等效的</a:t>
            </a:r>
          </a:p>
          <a:p>
            <a:pPr algn="just"/>
            <a:r>
              <a:rPr lang="zh-CN" sz="2000" dirty="0">
                <a:ea typeface="Noto Sans CJK SC Regular" panose="020B0500000000000000" pitchFamily="34" charset="-122"/>
              </a:rPr>
              <a:t>其他注意事项：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使用国际化的非 ASCII 名称拼写域名。避免显示“xn--”替代名称。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有些电子邮件客户端可能不会自动关联电子邮件地址邮箱名称的 U-标签和 A-标签形式，因此，请确保这两种标签相互映射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关于使用 EAI 的邮箱名称的注意事项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</a:t>
            </a:r>
          </a:p>
        </p:txBody>
      </p:sp>
    </p:spTree>
    <p:extLst>
      <p:ext uri="{BB962C8B-B14F-4D97-AF65-F5344CB8AC3E}">
        <p14:creationId xmlns:p14="http://schemas.microsoft.com/office/powerpoint/2010/main" val="108262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061584" cy="4769222"/>
          </a:xfrm>
        </p:spPr>
        <p:txBody>
          <a:bodyPr/>
          <a:lstStyle/>
          <a:p>
            <a:pPr marL="0" indent="0" algn="just">
              <a:buNone/>
            </a:pPr>
            <a:r>
              <a:rPr lang="zh-CN" sz="2000" dirty="0">
                <a:ea typeface="Noto Sans CJK SC Regular" panose="020B0500000000000000" pitchFamily="34" charset="-122"/>
              </a:rPr>
              <a:t>以下哪项陈述是</a:t>
            </a:r>
            <a:r>
              <a:rPr lang="zh-CN" sz="2000" i="1" dirty="0">
                <a:ea typeface="Noto Sans CJK SC Regular" panose="020B0500000000000000" pitchFamily="34" charset="-122"/>
              </a:rPr>
              <a:t>错误</a:t>
            </a:r>
            <a:r>
              <a:rPr lang="en-US" altLang="zh-CN" sz="2000" i="1" dirty="0">
                <a:ea typeface="Noto Sans CJK SC Regular" panose="020B0500000000000000" pitchFamily="34" charset="-122"/>
              </a:rPr>
              <a:t> </a:t>
            </a:r>
            <a:r>
              <a:rPr lang="zh-CN" sz="2000" dirty="0">
                <a:ea typeface="Noto Sans CJK SC Regular" panose="020B0500000000000000" pitchFamily="34" charset="-122"/>
              </a:rPr>
              <a:t>的？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“普遍适用性”(Universal Acceptance, UA) 是指以统一方式正确接受、验证、存储、处理并显示所有有效域名和电子邮件地址的状态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为了实现普遍适用性，互联网应用程序和系统必须采取统一方式处理所有顶级域 (TLD)，包括新通用 TLD 和所有国际化 TLD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所有域名均应按照国际化域名应用标准 IDNA2008 进行验证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A-标签表示采用统一码 UTF8 格式的域名标签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zh-CN" sz="2000" dirty="0">
                <a:ea typeface="Noto Sans CJK SC Regular" panose="020B0500000000000000" pitchFamily="34" charset="-122"/>
              </a:rPr>
              <a:t>A-标签格式用于表示 EAI 邮箱名称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测验 5</a:t>
            </a:r>
          </a:p>
        </p:txBody>
      </p:sp>
    </p:spTree>
    <p:extLst>
      <p:ext uri="{BB962C8B-B14F-4D97-AF65-F5344CB8AC3E}">
        <p14:creationId xmlns:p14="http://schemas.microsoft.com/office/powerpoint/2010/main" val="403343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域名和电子邮件地址的类别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543117" cy="5389942"/>
          </a:xfrm>
        </p:spPr>
        <p:txBody>
          <a:bodyPr/>
          <a:lstStyle/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现在可以使用本地语言创建域名和电子邮件地址：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国际化域名 (Internationalized Domain Name, IDN)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国际化电子邮件地址 (Email Address Internationalization, EAI)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IDN 和 EAI 采用统一码 UTF8 格式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域名</a:t>
            </a:r>
          </a:p>
          <a:p>
            <a:pPr lvl="1"/>
            <a:r>
              <a:rPr lang="zh-CN" sz="2000" b="1" dirty="0">
                <a:ea typeface="Noto Sans CJK SC Regular" panose="020B0500000000000000" pitchFamily="34" charset="-122"/>
              </a:rPr>
              <a:t>更新</a:t>
            </a:r>
            <a:r>
              <a:rPr lang="zh-CN" sz="2000" dirty="0">
                <a:ea typeface="Noto Sans CJK SC Regular" panose="020B0500000000000000" pitchFamily="34" charset="-122"/>
              </a:rPr>
              <a:t>的顶级域名：		</a:t>
            </a:r>
            <a:r>
              <a:rPr lang="en-US" altLang="zh-CN" sz="2000" dirty="0">
                <a:ea typeface="Noto Sans CJK SC Regular" panose="020B0500000000000000" pitchFamily="34" charset="-122"/>
              </a:rPr>
              <a:t>			</a:t>
            </a:r>
            <a:r>
              <a:rPr lang="zh-CN" sz="2000" dirty="0">
                <a:ea typeface="Noto Sans CJK SC Regular" panose="020B0500000000000000" pitchFamily="34" charset="-122"/>
              </a:rPr>
              <a:t>example.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sky</a:t>
            </a:r>
          </a:p>
          <a:p>
            <a:pPr lvl="1"/>
            <a:r>
              <a:rPr lang="zh-CN" sz="2000" b="1" dirty="0">
                <a:ea typeface="Noto Sans CJK SC Regular" panose="020B0500000000000000" pitchFamily="34" charset="-122"/>
              </a:rPr>
              <a:t>更长</a:t>
            </a:r>
            <a:r>
              <a:rPr lang="zh-CN" sz="2000" dirty="0">
                <a:ea typeface="Noto Sans CJK SC Regular" panose="020B0500000000000000" pitchFamily="34" charset="-122"/>
              </a:rPr>
              <a:t>的顶级域名：		</a:t>
            </a:r>
            <a:r>
              <a:rPr lang="en-US" altLang="zh-CN" sz="2000" dirty="0">
                <a:ea typeface="Noto Sans CJK SC Regular" panose="020B0500000000000000" pitchFamily="34" charset="-122"/>
              </a:rPr>
              <a:t>			</a:t>
            </a:r>
            <a:r>
              <a:rPr lang="zh-CN" sz="2000" dirty="0">
                <a:ea typeface="Noto Sans CJK SC Regular" panose="020B0500000000000000" pitchFamily="34" charset="-122"/>
              </a:rPr>
              <a:t>example.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abudhabi</a:t>
            </a:r>
          </a:p>
          <a:p>
            <a:pPr lvl="1"/>
            <a:r>
              <a:rPr lang="zh-CN" sz="2000" b="1" dirty="0">
                <a:ea typeface="Noto Sans CJK SC Regular" panose="020B0500000000000000" pitchFamily="34" charset="-122"/>
              </a:rPr>
              <a:t>国际化</a:t>
            </a:r>
            <a:r>
              <a:rPr lang="zh-CN" sz="2000" dirty="0">
                <a:ea typeface="Noto Sans CJK SC Regular" panose="020B0500000000000000" pitchFamily="34" charset="-122"/>
              </a:rPr>
              <a:t>域名		</a:t>
            </a:r>
            <a:r>
              <a:rPr lang="en-US" altLang="zh-CN" sz="2000" dirty="0">
                <a:ea typeface="Noto Sans CJK SC Regular" panose="020B0500000000000000" pitchFamily="34" charset="-122"/>
              </a:rPr>
              <a:t>					</a:t>
            </a:r>
            <a:r>
              <a:rPr lang="zh-CN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普遍接受-测试.世界</a:t>
            </a:r>
          </a:p>
          <a:p>
            <a:pPr lvl="0"/>
            <a:r>
              <a:rPr lang="zh-CN" sz="2000" dirty="0">
                <a:ea typeface="Noto Sans CJK SC Regular" panose="020B0500000000000000" pitchFamily="34" charset="-122"/>
              </a:rPr>
              <a:t>国际化电子邮件地址 (EAI)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ASCII@IDN							marc@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société</a:t>
            </a:r>
            <a:r>
              <a:rPr lang="zh-CN" sz="2000" dirty="0">
                <a:ea typeface="Noto Sans CJK SC Regular" panose="020B0500000000000000" pitchFamily="34" charset="-122"/>
              </a:rPr>
              <a:t>.org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UTF8@ASCII</a:t>
            </a:r>
            <a:r>
              <a:rPr lang="hi-IN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						</a:t>
            </a:r>
            <a:r>
              <a:rPr lang="hi-IN" altLang="zh-CN" sz="2000" dirty="0">
                <a:solidFill>
                  <a:srgbClr val="FF0000"/>
                </a:solidFill>
              </a:rPr>
              <a:t>ईमेल</a:t>
            </a:r>
            <a:r>
              <a:rPr lang="en-US" altLang="zh-CN" sz="2000" dirty="0"/>
              <a:t>@example.com</a:t>
            </a:r>
            <a:endParaRPr lang="zh-CN" sz="2000" dirty="0">
              <a:ea typeface="Noto Sans CJK SC Regular" panose="020B0500000000000000" pitchFamily="34" charset="-122"/>
            </a:endParaRP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UTF8@IDN							</a:t>
            </a:r>
            <a:r>
              <a:rPr lang="zh-CN" sz="2000" dirty="0">
                <a:solidFill>
                  <a:srgbClr val="FF0000"/>
                </a:solidFill>
                <a:ea typeface="Noto Sans CJK SC Regular" panose="020B0500000000000000" pitchFamily="34" charset="-122"/>
              </a:rPr>
              <a:t>测试@普遍接受-测试.世界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UTF@IDN；从右到左书写文字</a:t>
            </a:r>
            <a:r>
              <a:rPr lang="en-US" altLang="zh-CN" sz="2000" dirty="0">
                <a:ea typeface="Noto Sans CJK SC Regular" panose="020B0500000000000000" pitchFamily="34" charset="-122"/>
              </a:rPr>
              <a:t>		</a:t>
            </a:r>
            <a:r>
              <a:rPr lang="ur-PK" altLang="zh-CN" sz="2000" dirty="0">
                <a:solidFill>
                  <a:srgbClr val="FF0000"/>
                </a:solidFill>
              </a:rPr>
              <a:t>موقع</a:t>
            </a:r>
            <a:r>
              <a:rPr lang="en-US" altLang="zh-CN" sz="2000" dirty="0">
                <a:solidFill>
                  <a:srgbClr val="FF0000"/>
                </a:solidFill>
              </a:rPr>
              <a:t>.</a:t>
            </a:r>
            <a:r>
              <a:rPr lang="ur-PK" altLang="zh-CN" sz="2000" dirty="0">
                <a:solidFill>
                  <a:srgbClr val="FF0000"/>
                </a:solidFill>
              </a:rPr>
              <a:t>مثال</a:t>
            </a:r>
            <a:r>
              <a:rPr lang="en-US" altLang="zh-CN" sz="2000" dirty="0">
                <a:solidFill>
                  <a:srgbClr val="FF0000"/>
                </a:solidFill>
              </a:rPr>
              <a:t>@</a:t>
            </a:r>
            <a:r>
              <a:rPr lang="ur-PK" altLang="zh-CN" sz="2000" dirty="0">
                <a:solidFill>
                  <a:srgbClr val="FF0000"/>
                </a:solidFill>
              </a:rPr>
              <a:t>میل</a:t>
            </a:r>
            <a:r>
              <a:rPr lang="en-US" altLang="zh-CN" sz="2000" dirty="0">
                <a:solidFill>
                  <a:srgbClr val="FF0000"/>
                </a:solidFill>
              </a:rPr>
              <a:t>-</a:t>
            </a:r>
            <a:r>
              <a:rPr lang="ur-PK" altLang="zh-CN" sz="2000" dirty="0">
                <a:solidFill>
                  <a:srgbClr val="FF0000"/>
                </a:solidFill>
              </a:rPr>
              <a:t>ای</a:t>
            </a:r>
            <a:r>
              <a:rPr lang="zh-CN" sz="2000" dirty="0">
                <a:ea typeface="Noto Sans CJK SC Regular" panose="020B0500000000000000" pitchFamily="34" charset="-122"/>
              </a:rPr>
              <a:t>		</a:t>
            </a:r>
          </a:p>
          <a:p>
            <a:pPr marL="0" indent="0">
              <a:buNone/>
            </a:pPr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430810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您的软件应用程序是否已实现 UA 就绪？</a:t>
            </a:r>
          </a:p>
        </p:txBody>
      </p:sp>
    </p:spTree>
    <p:extLst>
      <p:ext uri="{BB962C8B-B14F-4D97-AF65-F5344CB8AC3E}">
        <p14:creationId xmlns:p14="http://schemas.microsoft.com/office/powerpoint/2010/main" val="889328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EAI 检查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82562" y="994224"/>
            <a:ext cx="10677100" cy="5293842"/>
          </a:xfrm>
        </p:spPr>
        <p:txBody>
          <a:bodyPr/>
          <a:lstStyle/>
          <a:p>
            <a:r>
              <a:rPr lang="zh-CN" sz="2000">
                <a:ea typeface="Noto Sans CJK SC Regular" panose="020B0500000000000000" pitchFamily="34" charset="-122"/>
              </a:rPr>
              <a:t>检查您的电子邮件服务器是否支持国际化电子邮件地址 (EAI)： </a:t>
            </a:r>
          </a:p>
          <a:p>
            <a:pPr lvl="1"/>
            <a:r>
              <a:rPr lang="zh-CN" sz="20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  <a:hlinkClick r:id="rId2"/>
              </a:rPr>
              <a:t>https://uasg.tech/eai-check/</a:t>
            </a:r>
            <a:r>
              <a:rPr lang="zh-CN" sz="2000">
                <a:latin typeface="Arial" panose="020B0604020202020204" pitchFamily="34" charset="0"/>
                <a:ea typeface="Noto Sans CJK SC Regular" panose="020B0500000000000000" pitchFamily="34" charset="-122"/>
                <a:cs typeface="Arial" panose="020B0604020202020204" pitchFamily="34" charset="0"/>
              </a:rPr>
              <a:t> </a:t>
            </a:r>
          </a:p>
          <a:p>
            <a:pPr lvl="1"/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endParaRPr lang="en-US" dirty="0">
              <a:ea typeface="Noto Sans CJK SC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FB733-20E6-7346-9DD8-246B211B9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C042572-198F-FF44-88B6-E237D22F6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18548" r="5909" b="7725"/>
          <a:stretch/>
        </p:blipFill>
        <p:spPr>
          <a:xfrm>
            <a:off x="1965953" y="1752147"/>
            <a:ext cx="8260094" cy="45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6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ICANN 的 UA 就绪之旅 - 模型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1470213"/>
            <a:ext cx="7257773" cy="4571813"/>
          </a:xfrm>
        </p:spPr>
        <p:txBody>
          <a:bodyPr/>
          <a:lstStyle/>
          <a:p>
            <a:pPr algn="just"/>
            <a:r>
              <a:rPr lang="zh-CN" dirty="0">
                <a:ea typeface="Noto Sans CJK SC Regular" panose="020B0500000000000000" pitchFamily="34" charset="-122"/>
              </a:rPr>
              <a:t>第 1 阶段：更新服务，以支持新的长短 ASCII TLD</a:t>
            </a:r>
          </a:p>
          <a:p>
            <a:pPr algn="just"/>
            <a:r>
              <a:rPr lang="zh-CN" dirty="0">
                <a:ea typeface="Noto Sans CJK SC Regular" panose="020B0500000000000000" pitchFamily="34" charset="-122"/>
              </a:rPr>
              <a:t>第 2 阶段：更新服务，以支持采用统一码（U-标签）的非 ASCII 国际化域名 (IDN)，以及采用国际化域名编码（A-标签）表示的基于 ASCII 的 IDN</a:t>
            </a:r>
          </a:p>
          <a:p>
            <a:pPr algn="just"/>
            <a:r>
              <a:rPr lang="zh-CN" dirty="0">
                <a:ea typeface="Noto Sans CJK SC Regular" panose="020B0500000000000000" pitchFamily="34" charset="-122"/>
              </a:rPr>
              <a:t>第 3 阶段：更新基础设施和服务，以支持非 ASCII 电子邮件地址</a:t>
            </a:r>
          </a:p>
          <a:p>
            <a:pPr lvl="1" algn="just"/>
            <a:r>
              <a:rPr lang="zh-CN" dirty="0">
                <a:ea typeface="Noto Sans CJK SC Regular" panose="020B0500000000000000" pitchFamily="34" charset="-122"/>
              </a:rPr>
              <a:t>注：所有组件都必须支持国际化电子邮件地址 (EAI)，基础设施才能被视为合规</a:t>
            </a:r>
          </a:p>
          <a:p>
            <a:pPr lvl="1" algn="just"/>
            <a:endParaRPr lang="en-US" dirty="0">
              <a:ea typeface="Noto Sans CJK SC Regular" panose="020B0500000000000000" pitchFamily="34" charset="-122"/>
            </a:endParaRPr>
          </a:p>
          <a:p>
            <a:pPr algn="just"/>
            <a:r>
              <a:rPr lang="zh-CN" dirty="0">
                <a:ea typeface="Noto Sans CJK SC Regular" panose="020B0500000000000000" pitchFamily="34" charset="-122"/>
              </a:rPr>
              <a:t>有关详细信息，请参阅 </a:t>
            </a:r>
            <a:r>
              <a:rPr lang="zh-CN" dirty="0">
                <a:ea typeface="Noto Sans CJK SC Regular" panose="020B0500000000000000" pitchFamily="34" charset="-122"/>
                <a:hlinkClick r:id="rId3"/>
              </a:rPr>
              <a:t>ICANN 案例研究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后续工作和社群支持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930569"/>
            <a:ext cx="10090149" cy="5380290"/>
          </a:xfrm>
        </p:spPr>
        <p:txBody>
          <a:bodyPr/>
          <a:lstStyle/>
          <a:p>
            <a:pPr algn="just"/>
            <a:r>
              <a:rPr lang="zh-CN" dirty="0">
                <a:ea typeface="Noto Sans CJK SC Regular" panose="020B0500000000000000" pitchFamily="34" charset="-122"/>
              </a:rPr>
              <a:t>UASG 和 ICANN 将继续开展差距分析、补救行动以及培训和外展活动：</a:t>
            </a:r>
          </a:p>
          <a:p>
            <a:pPr lvl="1" algn="just"/>
            <a:r>
              <a:rPr lang="zh-CN" dirty="0">
                <a:ea typeface="Noto Sans CJK SC Regular" panose="020B0500000000000000" pitchFamily="34" charset="-122"/>
              </a:rPr>
              <a:t>差距分析 – 社交媒体、浏览器、编程语言、EAI 工具等 </a:t>
            </a:r>
          </a:p>
          <a:p>
            <a:pPr lvl="1" algn="just"/>
            <a:r>
              <a:rPr lang="zh-CN" dirty="0">
                <a:ea typeface="Noto Sans CJK SC Regular" panose="020B0500000000000000" pitchFamily="34" charset="-122"/>
              </a:rPr>
              <a:t>补救行动 – 参与技术论坛（例如 Github）并报告错误</a:t>
            </a:r>
          </a:p>
          <a:p>
            <a:pPr lvl="1" algn="just"/>
            <a:r>
              <a:rPr lang="zh-CN" dirty="0">
                <a:ea typeface="Noto Sans CJK SC Regular" panose="020B0500000000000000" pitchFamily="34" charset="-122"/>
              </a:rPr>
              <a:t>培训和外展活动 – 通过 UA 本地倡议和使节</a:t>
            </a:r>
          </a:p>
          <a:p>
            <a:pPr marL="0" indent="0" algn="just">
              <a:buNone/>
            </a:pPr>
            <a:r>
              <a:rPr lang="zh-CN" dirty="0">
                <a:ea typeface="Noto Sans CJK SC Regular" panose="020B0500000000000000" pitchFamily="34" charset="-122"/>
              </a:rPr>
              <a:t>我们恳请社群成员帮助解决 UA 就绪相关问题，并以身作则：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CN" b="1" dirty="0">
                <a:ea typeface="Noto Sans CJK SC Regular" panose="020B0500000000000000" pitchFamily="34" charset="-122"/>
              </a:rPr>
              <a:t>提高认识</a:t>
            </a:r>
            <a:r>
              <a:rPr lang="zh-CN" dirty="0">
                <a:ea typeface="Noto Sans CJK SC Regular" panose="020B0500000000000000" pitchFamily="34" charset="-122"/>
              </a:rPr>
              <a:t>：提高社群成员对相关技术问题的认识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CN" b="1" dirty="0">
                <a:ea typeface="Noto Sans CJK SC Regular" panose="020B0500000000000000" pitchFamily="34" charset="-122"/>
              </a:rPr>
              <a:t>升级并使用 UA 就绪系统</a:t>
            </a:r>
            <a:r>
              <a:rPr lang="zh-CN" dirty="0">
                <a:ea typeface="Noto Sans CJK SC Regular" panose="020B0500000000000000" pitchFamily="34" charset="-122"/>
              </a:rPr>
              <a:t>：在社群范围内升级并使用已实现 UA 就绪的系统，从而促进</a:t>
            </a:r>
            <a:br>
              <a:rPr lang="en-US" altLang="zh-CN" dirty="0">
                <a:ea typeface="Noto Sans CJK SC Regular" panose="020B0500000000000000" pitchFamily="34" charset="-122"/>
              </a:rPr>
            </a:br>
            <a:r>
              <a:rPr lang="zh-CN" dirty="0">
                <a:ea typeface="Noto Sans CJK SC Regular" panose="020B0500000000000000" pitchFamily="34" charset="-122"/>
              </a:rPr>
              <a:t>产生必要需求，例如升级电子邮件服务器、使用本地语言电子邮件等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CN" b="1" dirty="0">
                <a:ea typeface="Noto Sans CJK SC Regular" panose="020B0500000000000000" pitchFamily="34" charset="-122"/>
              </a:rPr>
              <a:t>广泛倡导</a:t>
            </a:r>
            <a:r>
              <a:rPr lang="zh-CN" dirty="0">
                <a:ea typeface="Noto Sans CJK SC Regular" panose="020B0500000000000000" pitchFamily="34" charset="-122"/>
              </a:rPr>
              <a:t>：更加广泛地倡导各相关方在其系统（例如，电子政务服务、私营部门组织等）中支持 UA</a:t>
            </a:r>
          </a:p>
          <a:p>
            <a:pPr marL="0" indent="0" algn="just">
              <a:buNone/>
            </a:pPr>
            <a:r>
              <a:rPr lang="zh-CN" dirty="0">
                <a:ea typeface="Noto Sans CJK SC Regular" panose="020B0500000000000000" pitchFamily="34" charset="-122"/>
              </a:rPr>
              <a:t>此类活动可与 UA 本地倡议和 UA 使节合作开展。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积极参与！</a:t>
            </a:r>
          </a:p>
        </p:txBody>
      </p:sp>
    </p:spTree>
    <p:extLst>
      <p:ext uri="{BB962C8B-B14F-4D97-AF65-F5344CB8AC3E}">
        <p14:creationId xmlns:p14="http://schemas.microsoft.com/office/powerpoint/2010/main" val="2630068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如需了解更多信息，请发送电子邮件至 </a:t>
            </a:r>
            <a:r>
              <a:rPr lang="zh-CN" sz="2000" dirty="0">
                <a:ea typeface="Noto Sans CJK SC Regular" panose="020B0500000000000000" pitchFamily="34" charset="-122"/>
                <a:hlinkClick r:id="rId3"/>
              </a:rPr>
              <a:t>info@uasg.tech</a:t>
            </a:r>
            <a:r>
              <a:rPr lang="zh-CN" sz="2000" dirty="0">
                <a:ea typeface="Noto Sans CJK SC Regular" panose="020B0500000000000000" pitchFamily="34" charset="-122"/>
              </a:rPr>
              <a:t> 或 </a:t>
            </a:r>
            <a:r>
              <a:rPr lang="zh-CN" sz="2000" dirty="0">
                <a:ea typeface="Noto Sans CJK SC Regular" panose="020B0500000000000000" pitchFamily="34" charset="-122"/>
                <a:hlinkClick r:id="rId4"/>
              </a:rPr>
              <a:t>UAProgram@icann.org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访问所有 UA 文件和演示文稿：</a:t>
            </a:r>
            <a:r>
              <a:rPr lang="zh-CN" sz="2000" dirty="0">
                <a:ea typeface="Noto Sans CJK SC Regular" panose="020B0500000000000000" pitchFamily="34" charset="-122"/>
                <a:hlinkClick r:id="rId5"/>
              </a:rPr>
              <a:t>https://uasg.tech</a:t>
            </a:r>
          </a:p>
          <a:p>
            <a:endParaRPr lang="en-US" sz="2000" dirty="0">
              <a:ea typeface="Noto Sans CJK SC Regular" panose="020B0500000000000000" pitchFamily="34" charset="-122"/>
            </a:endParaRPr>
          </a:p>
          <a:p>
            <a:r>
              <a:rPr lang="zh-CN" sz="2000" dirty="0">
                <a:ea typeface="Noto Sans CJK SC Regular" panose="020B0500000000000000" pitchFamily="34" charset="-122"/>
              </a:rPr>
              <a:t>从维基页面访问正在进行的工作的详细信息：</a:t>
            </a:r>
            <a:r>
              <a:rPr lang="zh-CN" sz="2000" dirty="0">
                <a:ea typeface="Noto Sans CJK SC Regular" panose="020B0500000000000000" pitchFamily="34" charset="-122"/>
                <a:hlinkClick r:id="rId6"/>
              </a:rPr>
              <a:t>https://community.icann.org/display/TUA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注册参与或收听 UA 讨论列表：</a:t>
            </a:r>
            <a:r>
              <a:rPr lang="zh-CN" sz="2000" dirty="0">
                <a:ea typeface="Noto Sans CJK SC Regular" panose="020B0500000000000000" pitchFamily="34" charset="-122"/>
                <a:hlinkClick r:id="rId7"/>
              </a:rPr>
              <a:t>https://uasg.tech/subscribe</a:t>
            </a:r>
          </a:p>
          <a:p>
            <a:r>
              <a:rPr lang="zh-CN" sz="2000" dirty="0">
                <a:ea typeface="Noto Sans CJK SC Regular" panose="020B0500000000000000" pitchFamily="34" charset="-122"/>
              </a:rPr>
              <a:t>在</a:t>
            </a:r>
            <a:r>
              <a:rPr lang="zh-CN" sz="2000" dirty="0">
                <a:ea typeface="Noto Sans CJK SC Regular" panose="020B0500000000000000" pitchFamily="34" charset="-122"/>
                <a:hlinkClick r:id="rId8"/>
              </a:rPr>
              <a:t>此处</a:t>
            </a:r>
            <a:r>
              <a:rPr lang="zh-CN" sz="2000" dirty="0">
                <a:ea typeface="Noto Sans CJK SC Regular" panose="020B0500000000000000" pitchFamily="34" charset="-122"/>
              </a:rPr>
              <a:t>注册参加 UA 工作组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积极参与！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497006"/>
            <a:ext cx="10805055" cy="4528240"/>
          </a:xfrm>
        </p:spPr>
        <p:txBody>
          <a:bodyPr/>
          <a:lstStyle/>
          <a:p>
            <a:r>
              <a:rPr lang="zh-CN" sz="2000" dirty="0">
                <a:ea typeface="Noto Sans CJK SC Regular" panose="020B0500000000000000" pitchFamily="34" charset="-122"/>
              </a:rPr>
              <a:t>请参阅 </a:t>
            </a:r>
            <a:r>
              <a:rPr lang="zh-CN" sz="2000" dirty="0">
                <a:ea typeface="Noto Sans CJK SC Regular" panose="020B0500000000000000" pitchFamily="34" charset="-122"/>
                <a:hlinkClick r:id="rId3"/>
              </a:rPr>
              <a:t>https://uasg.tech</a:t>
            </a:r>
            <a:r>
              <a:rPr lang="zh-CN" sz="2000" dirty="0">
                <a:ea typeface="Noto Sans CJK SC Regular" panose="020B0500000000000000" pitchFamily="34" charset="-122"/>
              </a:rPr>
              <a:t> 以获取完整的报告列表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普遍适用性快速</a:t>
            </a:r>
            <a:r>
              <a:rPr lang="zh-CN" sz="2000">
                <a:ea typeface="Noto Sans CJK SC Regular" panose="020B0500000000000000" pitchFamily="34" charset="-122"/>
              </a:rPr>
              <a:t>指南：</a:t>
            </a:r>
            <a:r>
              <a:rPr lang="zh-CN" sz="2000">
                <a:ea typeface="Noto Sans CJK SC Regular" panose="020B0500000000000000" pitchFamily="34" charset="-122"/>
                <a:hlinkClick r:id="rId4"/>
              </a:rPr>
              <a:t>UASG</a:t>
            </a:r>
            <a:r>
              <a:rPr lang="zh-CN" sz="2000" dirty="0">
                <a:ea typeface="Noto Sans CJK SC Regular" panose="020B0500000000000000" pitchFamily="34" charset="-122"/>
                <a:hlinkClick r:id="rId4"/>
              </a:rPr>
              <a:t>005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普遍适用性简介：</a:t>
            </a:r>
            <a:r>
              <a:rPr lang="zh-CN" sz="2000" dirty="0">
                <a:ea typeface="Noto Sans CJK SC Regular" panose="020B0500000000000000" pitchFamily="34" charset="-122"/>
                <a:hlinkClick r:id="rId5"/>
              </a:rPr>
              <a:t>UASG007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EAI 快速指南：</a:t>
            </a:r>
            <a:r>
              <a:rPr lang="zh-CN" sz="2000" dirty="0">
                <a:ea typeface="Noto Sans CJK SC Regular" panose="020B0500000000000000" pitchFamily="34" charset="-122"/>
                <a:hlinkClick r:id="rId6"/>
              </a:rPr>
              <a:t>UASG014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EAI – 技术概述：</a:t>
            </a:r>
            <a:r>
              <a:rPr lang="zh-CN" sz="2000" dirty="0">
                <a:ea typeface="Noto Sans CJK SC Regular" panose="020B0500000000000000" pitchFamily="34" charset="-122"/>
                <a:hlinkClick r:id="rId7"/>
              </a:rPr>
              <a:t>UASG012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EAI – 主要电子邮件软件与服务的评估：</a:t>
            </a:r>
            <a:r>
              <a:rPr lang="zh-CN" sz="2000" dirty="0">
                <a:ea typeface="Noto Sans CJK SC Regular" panose="020B0500000000000000" pitchFamily="34" charset="-122"/>
                <a:hlinkClick r:id="rId8"/>
              </a:rPr>
              <a:t>UASG021B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普遍适用性就绪框架：</a:t>
            </a:r>
            <a:r>
              <a:rPr lang="zh-CN" sz="2000" dirty="0">
                <a:ea typeface="Noto Sans CJK SC Regular" panose="020B0500000000000000" pitchFamily="34" charset="-122"/>
                <a:hlinkClick r:id="rId9"/>
              </a:rPr>
              <a:t>UASG026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关于命名国际化电子邮箱的注意事项：</a:t>
            </a:r>
            <a:r>
              <a:rPr lang="zh-CN" sz="2000" dirty="0">
                <a:ea typeface="Noto Sans CJK SC Regular" panose="020B0500000000000000" pitchFamily="34" charset="-122"/>
                <a:hlinkClick r:id="rId10"/>
              </a:rPr>
              <a:t>UASG028</a:t>
            </a:r>
          </a:p>
          <a:p>
            <a:pPr lvl="1"/>
            <a:r>
              <a:rPr lang="zh-CN" sz="2000" dirty="0">
                <a:ea typeface="Noto Sans CJK SC Regular" panose="020B0500000000000000" pitchFamily="34" charset="-122"/>
              </a:rPr>
              <a:t>电子邮件软件与服务中的 EAI 支持评估报告：</a:t>
            </a:r>
            <a:r>
              <a:rPr lang="zh-CN" sz="2000" dirty="0">
                <a:ea typeface="Noto Sans CJK SC Regular" panose="020B0500000000000000" pitchFamily="34" charset="-122"/>
                <a:hlinkClick r:id="rId11"/>
              </a:rPr>
              <a:t>UASG030</a:t>
            </a:r>
          </a:p>
          <a:p>
            <a:endParaRPr lang="en-US" sz="2400" dirty="0">
              <a:ea typeface="Noto Sans CJK SC Regular" panose="020B0500000000000000" pitchFamily="34" charset="-122"/>
            </a:endParaRPr>
          </a:p>
          <a:p>
            <a:endParaRPr lang="en-US" dirty="0">
              <a:ea typeface="Noto Sans CJK SC Regular" panose="020B0500000000000000" pitchFamily="34" charset="-12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一些相关资料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>
                <a:latin typeface="Arial" charset="0"/>
                <a:ea typeface="Noto Sans CJK SC Regular" panose="020B0500000000000000" pitchFamily="34" charset="-122"/>
                <a:cs typeface="Segoe UI" charset="0"/>
              </a:rPr>
              <a:t>请与 ICANN 展开交流——谢谢！敬请提问！</a:t>
            </a: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993-228B-44C2-BDEE-DA87AC7A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电子邮件地址 gTLD 中的 EAI 支持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F726FC-2B94-D136-589F-7C071772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95EC40-991A-92E8-5706-E46B0CF5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" y="1257300"/>
            <a:ext cx="1208530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11C86-D13C-B30C-F4F7-1B8F73C9505A}"/>
              </a:ext>
            </a:extLst>
          </p:cNvPr>
          <p:cNvGrpSpPr/>
          <p:nvPr/>
        </p:nvGrpSpPr>
        <p:grpSpPr>
          <a:xfrm>
            <a:off x="7895533" y="1292552"/>
            <a:ext cx="3938202" cy="4417258"/>
            <a:chOff x="7895533" y="1292552"/>
            <a:chExt cx="3938202" cy="44172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A5AA12-B7CF-8CDA-5F1A-D4791484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5533" y="1292552"/>
              <a:ext cx="3938202" cy="3882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41706D-7E36-7DA0-D30D-84EAFD3562FA}"/>
                </a:ext>
              </a:extLst>
            </p:cNvPr>
            <p:cNvSpPr txBox="1"/>
            <p:nvPr/>
          </p:nvSpPr>
          <p:spPr>
            <a:xfrm>
              <a:off x="7895533" y="5432811"/>
              <a:ext cx="393820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Outlook 中显示 EAI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8D243DE-F680-D36D-8AB1-AE0E531E7215}"/>
              </a:ext>
            </a:extLst>
          </p:cNvPr>
          <p:cNvSpPr/>
          <p:nvPr/>
        </p:nvSpPr>
        <p:spPr>
          <a:xfrm>
            <a:off x="8507186" y="3095308"/>
            <a:ext cx="2057400" cy="1084806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ea typeface="Noto Sans CJK SC Regular" panose="020B0500000000000000" pitchFamily="34" charset="-122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316164" cy="5348779"/>
          </a:xfrm>
        </p:spPr>
        <p:txBody>
          <a:bodyPr/>
          <a:lstStyle/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免费电子邮件服务</a:t>
            </a:r>
            <a:r>
              <a:rPr lang="zh-CN" sz="2000" dirty="0">
                <a:ea typeface="Noto Sans CJK SC Regular" panose="020B0500000000000000" pitchFamily="34" charset="-122"/>
              </a:rPr>
              <a:t> – Gmail、Office365 以及各种小型服务支持 EAI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电子邮件产品</a:t>
            </a:r>
            <a:r>
              <a:rPr lang="zh-CN" sz="2000" dirty="0">
                <a:ea typeface="Noto Sans CJK SC Regular" panose="020B0500000000000000" pitchFamily="34" charset="-122"/>
              </a:rPr>
              <a:t> – Microsoft Exchange 2019 及更高版本、Outlook、iPhone“邮件”（视情况而定）等支持 EAI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开源软件</a:t>
            </a:r>
            <a:r>
              <a:rPr lang="zh-CN" sz="2000" dirty="0">
                <a:ea typeface="Noto Sans CJK SC Regular" panose="020B0500000000000000" pitchFamily="34" charset="-122"/>
              </a:rPr>
              <a:t> – MTA Postfix 和 Exim、客户端程序 Thunderbird、Java/Ruby/Python 邮件支持程序等支持 EAI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电子邮件服务提供商</a:t>
            </a:r>
            <a:r>
              <a:rPr lang="zh-CN" sz="2000" dirty="0">
                <a:ea typeface="Noto Sans CJK SC Regular" panose="020B0500000000000000" pitchFamily="34" charset="-122"/>
              </a:rPr>
              <a:t> – Elastic Email、Mailgun、Return Path </a:t>
            </a:r>
            <a:r>
              <a:rPr lang="zh-CN" sz="2000" spc="-50" dirty="0">
                <a:ea typeface="Noto Sans CJK SC Regular" panose="020B0500000000000000" pitchFamily="34" charset="-122"/>
              </a:rPr>
              <a:t>等公司支持向 EAI 地址发送邮件（“您指示的邮件已发送”）；</a:t>
            </a:r>
            <a:r>
              <a:rPr lang="zh-CN" sz="2000" dirty="0">
                <a:ea typeface="Noto Sans CJK SC Regular" panose="020B0500000000000000" pitchFamily="34" charset="-122"/>
              </a:rPr>
              <a:t>还有更多公司提供部分 EAI 支持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其他电子邮件软件</a:t>
            </a:r>
            <a:r>
              <a:rPr lang="zh-CN" sz="2000" dirty="0">
                <a:ea typeface="Noto Sans CJK SC Regular" panose="020B0500000000000000" pitchFamily="34" charset="-122"/>
              </a:rPr>
              <a:t> – 支持 EAI 的库具有数十万或数百万下载量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主要软件和服务中的 EAI 支持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365148" cy="5348779"/>
          </a:xfrm>
        </p:spPr>
        <p:txBody>
          <a:bodyPr/>
          <a:lstStyle/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免费电子邮件服务</a:t>
            </a:r>
            <a:r>
              <a:rPr lang="zh-CN" sz="2000" dirty="0">
                <a:ea typeface="Noto Sans CJK SC Regular" panose="020B0500000000000000" pitchFamily="34" charset="-122"/>
              </a:rPr>
              <a:t> – Gmail、Office365 以及各种小型服务支持 EAI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电子邮件产品</a:t>
            </a:r>
            <a:r>
              <a:rPr lang="zh-CN" sz="2000" dirty="0">
                <a:ea typeface="Noto Sans CJK SC Regular" panose="020B0500000000000000" pitchFamily="34" charset="-122"/>
              </a:rPr>
              <a:t> – Microsoft Exchange 2019 及更高版本、Outlook、iPhone“邮件”（视情况而定）等支持 EAI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开源软件</a:t>
            </a:r>
            <a:r>
              <a:rPr lang="zh-CN" sz="2000" dirty="0">
                <a:ea typeface="Noto Sans CJK SC Regular" panose="020B0500000000000000" pitchFamily="34" charset="-122"/>
              </a:rPr>
              <a:t> – MTA Postfix 和 Exim、客户端程序 Thunderbird、Java/Ruby/Python 邮件支持程序等支持 EAI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电子邮件服务提供商</a:t>
            </a:r>
            <a:r>
              <a:rPr lang="zh-CN" sz="2000" dirty="0">
                <a:ea typeface="Noto Sans CJK SC Regular" panose="020B0500000000000000" pitchFamily="34" charset="-122"/>
              </a:rPr>
              <a:t> – Elastic Email、Mailgun、Return Path </a:t>
            </a:r>
            <a:r>
              <a:rPr lang="zh-CN" sz="2000" spc="-50" dirty="0">
                <a:ea typeface="Noto Sans CJK SC Regular" panose="020B0500000000000000" pitchFamily="34" charset="-122"/>
              </a:rPr>
              <a:t>等公司支持向 EAI 地址发送邮件（“您指示的邮件已发送”）；</a:t>
            </a:r>
            <a:r>
              <a:rPr lang="zh-CN" sz="2000" dirty="0">
                <a:ea typeface="Noto Sans CJK SC Regular" panose="020B0500000000000000" pitchFamily="34" charset="-122"/>
              </a:rPr>
              <a:t>还有更多公司提供部分 EAI 支持</a:t>
            </a:r>
          </a:p>
          <a:p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其他电子邮件软件</a:t>
            </a:r>
            <a:r>
              <a:rPr lang="zh-CN" sz="2000" dirty="0">
                <a:ea typeface="Noto Sans CJK SC Regular" panose="020B0500000000000000" pitchFamily="34" charset="-122"/>
              </a:rPr>
              <a:t> – 支持 EAI 的库具有数十万或数百万下载量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主要软件和服务中的 EAI 支持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E5FDC-ED3D-50DB-155B-6DDA3D8655BA}"/>
              </a:ext>
            </a:extLst>
          </p:cNvPr>
          <p:cNvGrpSpPr/>
          <p:nvPr/>
        </p:nvGrpSpPr>
        <p:grpSpPr>
          <a:xfrm>
            <a:off x="7919572" y="1292552"/>
            <a:ext cx="3914162" cy="4434843"/>
            <a:chOff x="6846276" y="861682"/>
            <a:chExt cx="3914162" cy="4434843"/>
          </a:xfrm>
          <a:solidFill>
            <a:schemeClr val="bg1"/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3B1E61-9A6E-0FCF-DEF2-014414D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6276" y="861682"/>
              <a:ext cx="3890121" cy="3900096"/>
            </a:xfrm>
            <a:prstGeom prst="rect">
              <a:avLst/>
            </a:prstGeom>
            <a:grp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0D6E-77FE-AD47-6F1E-9272A20F8484}"/>
                </a:ext>
              </a:extLst>
            </p:cNvPr>
            <p:cNvSpPr txBox="1"/>
            <p:nvPr/>
          </p:nvSpPr>
          <p:spPr>
            <a:xfrm>
              <a:off x="6870317" y="5019526"/>
              <a:ext cx="3890121" cy="2769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>
                  <a:ea typeface="Noto Sans CJK SC Regular" panose="020B0500000000000000" pitchFamily="34" charset="-122"/>
                </a:rPr>
                <a:t>iPhone“邮件”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0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电子邮件信息结构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94CF0-7AF4-9841-9853-C57D1C292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2" r="21790" b="3148"/>
          <a:stretch/>
        </p:blipFill>
        <p:spPr>
          <a:xfrm>
            <a:off x="7172415" y="1393393"/>
            <a:ext cx="4972395" cy="393349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7" y="900503"/>
            <a:ext cx="6663020" cy="5348779"/>
          </a:xfrm>
        </p:spPr>
        <p:txBody>
          <a:bodyPr/>
          <a:lstStyle/>
          <a:p>
            <a:pPr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信封</a:t>
            </a:r>
            <a:r>
              <a:rPr lang="zh-CN" sz="2000" dirty="0">
                <a:ea typeface="Noto Sans CJK SC Regular" panose="020B0500000000000000" pitchFamily="34" charset="-122"/>
              </a:rPr>
              <a:t> – 传输中的邮件所附带的信息，包括邮件的接收地址，以及可接收错误或失败报告的返回地址</a:t>
            </a:r>
          </a:p>
          <a:p>
            <a:pPr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邮件标头</a:t>
            </a:r>
            <a:r>
              <a:rPr lang="zh-CN" sz="2000" dirty="0">
                <a:ea typeface="Noto Sans CJK SC Regular" panose="020B0500000000000000" pitchFamily="34" charset="-122"/>
              </a:rPr>
              <a:t> – 一系列结构化字段，包含标头名称（如“发件人：”、“收件人：”或“主题：”等），后跟标头内容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自由格式，如“主题：”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固定格式，如“日期：”和“邮件 ID：”</a:t>
            </a:r>
          </a:p>
          <a:p>
            <a:pPr lvl="1" algn="just"/>
            <a:r>
              <a:rPr lang="zh-CN" sz="2000" dirty="0">
                <a:ea typeface="Noto Sans CJK SC Regular" panose="020B0500000000000000" pitchFamily="34" charset="-122"/>
              </a:rPr>
              <a:t>自由格式和固定格式的组合，如“收件人：”、“发件人：”和“抄送：”，其中地址采用固定格式，注释文本采用自由格式</a:t>
            </a:r>
          </a:p>
          <a:p>
            <a:pPr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邮件正文</a:t>
            </a:r>
            <a:r>
              <a:rPr lang="zh-CN" sz="2000" dirty="0">
                <a:ea typeface="Noto Sans CJK SC Regular" panose="020B0500000000000000" pitchFamily="34" charset="-122"/>
              </a:rPr>
              <a:t> – 邮件的内容，可以是无格式文本，也可以是一段或更多带格式或经过编码的 MIME 内容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F60F5CA-AA0E-4D42-AB4E-1309B31D9635}"/>
              </a:ext>
            </a:extLst>
          </p:cNvPr>
          <p:cNvSpPr txBox="1">
            <a:spLocks/>
          </p:cNvSpPr>
          <p:nvPr/>
        </p:nvSpPr>
        <p:spPr>
          <a:xfrm>
            <a:off x="7387274" y="5599517"/>
            <a:ext cx="4804726" cy="43811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CN" sz="2000">
                <a:ea typeface="Noto Sans CJK SC Regular" panose="020B0500000000000000" pitchFamily="34" charset="-122"/>
              </a:rPr>
              <a:t>请参阅</a:t>
            </a:r>
            <a:r>
              <a:rPr lang="zh-CN" sz="2000">
                <a:ea typeface="Noto Sans CJK SC Regular" panose="020B0500000000000000" pitchFamily="34" charset="-122"/>
                <a:hlinkClick r:id="rId5"/>
              </a:rPr>
              <a:t>《EAI：技术概述》</a:t>
            </a:r>
            <a:r>
              <a:rPr lang="zh-CN" sz="2000">
                <a:ea typeface="Noto Sans CJK SC Regular" panose="020B0500000000000000" pitchFamily="34" charset="-122"/>
              </a:rPr>
              <a:t>获取详细信息</a:t>
            </a:r>
          </a:p>
        </p:txBody>
      </p:sp>
    </p:spTree>
    <p:extLst>
      <p:ext uri="{BB962C8B-B14F-4D97-AF65-F5344CB8AC3E}">
        <p14:creationId xmlns:p14="http://schemas.microsoft.com/office/powerpoint/2010/main" val="171831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ea typeface="Noto Sans CJK SC Regular" panose="020B0500000000000000" pitchFamily="34" charset="-122"/>
              </a:rPr>
              <a:t>电子邮件系统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461444" y="1274430"/>
            <a:ext cx="4683367" cy="34025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743240"/>
            <a:ext cx="6812932" cy="5411449"/>
          </a:xfrm>
        </p:spPr>
        <p:txBody>
          <a:bodyPr/>
          <a:lstStyle/>
          <a:p>
            <a:pPr algn="just"/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MUA</a:t>
            </a:r>
            <a:r>
              <a:rPr lang="zh-CN" sz="2000" dirty="0">
                <a:ea typeface="Noto Sans CJK SC Regular" panose="020B0500000000000000" pitchFamily="34" charset="-122"/>
              </a:rPr>
              <a:t> – 邮件用户代理 (Mail User Agent) - 用户用来发送、接收和管理邮件的客户端程序</a:t>
            </a:r>
          </a:p>
          <a:p>
            <a:pPr algn="just">
              <a:spcBef>
                <a:spcPts val="1800"/>
              </a:spcBef>
            </a:pP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MSA</a:t>
            </a:r>
            <a:r>
              <a:rPr lang="zh-CN" sz="2000" dirty="0">
                <a:ea typeface="Noto Sans CJK SC Regular" panose="020B0500000000000000" pitchFamily="34" charset="-122"/>
              </a:rPr>
              <a:t> – 邮件提交代理 (Mail Submission Agent) - 一种服务器程序，用于从 MUA 接收邮件并准备好邮件以供传输和交付</a:t>
            </a:r>
          </a:p>
          <a:p>
            <a:pPr algn="just">
              <a:spcBef>
                <a:spcPts val="1800"/>
              </a:spcBef>
            </a:pP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MTA</a:t>
            </a:r>
            <a:r>
              <a:rPr lang="zh-CN" sz="2000" dirty="0">
                <a:ea typeface="Noto Sans CJK SC Regular" panose="020B0500000000000000" pitchFamily="34" charset="-122"/>
              </a:rPr>
              <a:t> – 邮件传输代理 (Mail Transfer Agent) - 一种服务器程序，用于向其他互联网主机发送邮件以及接收来自这些主机的邮件。MTA 可以接收来自 MSA 的邮件和/或向 MDA 发送邮件。</a:t>
            </a:r>
          </a:p>
          <a:p>
            <a:pPr algn="just">
              <a:spcBef>
                <a:spcPts val="1800"/>
              </a:spcBef>
            </a:pPr>
            <a:r>
              <a:rPr lang="zh-CN" sz="2000" dirty="0">
                <a:solidFill>
                  <a:schemeClr val="accent1"/>
                </a:solidFill>
                <a:ea typeface="Noto Sans CJK SC Regular" panose="020B0500000000000000" pitchFamily="34" charset="-122"/>
              </a:rPr>
              <a:t>MDA</a:t>
            </a:r>
            <a:r>
              <a:rPr lang="zh-CN" sz="2000" dirty="0">
                <a:ea typeface="Noto Sans CJK SC Regular" panose="020B0500000000000000" pitchFamily="34" charset="-122"/>
              </a:rPr>
              <a:t> – 邮件交付代理 (Mail Delivery Agent) - 一种服务器程序，用于处理传入邮件，并且通常将邮件存储在邮箱或文件夹中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9EAA06-AF0C-9241-B82B-DA05372D043F}"/>
              </a:ext>
            </a:extLst>
          </p:cNvPr>
          <p:cNvSpPr txBox="1">
            <a:spLocks/>
          </p:cNvSpPr>
          <p:nvPr/>
        </p:nvSpPr>
        <p:spPr>
          <a:xfrm>
            <a:off x="420623" y="5189221"/>
            <a:ext cx="11025706" cy="7270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CN" sz="2000" dirty="0">
                <a:ea typeface="Noto Sans CJK SC Regular" panose="020B0500000000000000" pitchFamily="34" charset="-122"/>
              </a:rPr>
              <a:t>这些代理创建和处理电子邮件信封、邮件标头及正文，但需要加以增强，才能处理采用 UTF8 格式的统一码文本，从而支持 EAI。  				  </a:t>
            </a:r>
            <a:endParaRPr lang="en-US" altLang="zh-CN" sz="2000" dirty="0">
              <a:ea typeface="Noto Sans CJK SC Regular" panose="020B0500000000000000" pitchFamily="34" charset="-122"/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CN" sz="2000" dirty="0">
                <a:ea typeface="Noto Sans CJK SC Regular" panose="020B0500000000000000" pitchFamily="34" charset="-122"/>
              </a:rPr>
              <a:t>请参阅</a:t>
            </a:r>
            <a:r>
              <a:rPr lang="zh-CN" sz="2000" dirty="0">
                <a:ea typeface="Noto Sans CJK SC Regular" panose="020B0500000000000000" pitchFamily="34" charset="-122"/>
                <a:hlinkClick r:id="rId5"/>
              </a:rPr>
              <a:t>《EAI：技术概述》</a:t>
            </a:r>
            <a:r>
              <a:rPr lang="zh-CN" sz="2000" dirty="0">
                <a:ea typeface="Noto Sans CJK SC Regular" panose="020B0500000000000000" pitchFamily="34" charset="-122"/>
              </a:rPr>
              <a:t>获取详细信息。</a:t>
            </a:r>
          </a:p>
        </p:txBody>
      </p:sp>
    </p:spTree>
    <p:extLst>
      <p:ext uri="{BB962C8B-B14F-4D97-AF65-F5344CB8AC3E}">
        <p14:creationId xmlns:p14="http://schemas.microsoft.com/office/powerpoint/2010/main" val="1691987221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SimSun"/>
        <a:cs typeface=""/>
      </a:majorFont>
      <a:minorFont>
        <a:latin typeface="Arial" panose="020B0604020202020204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T-Presentation-26072017" id="{AA49E00F-9AA3-F742-AFFA-5D348C96265D}" vid="{0A417597-D941-CA49-AF8B-3E3E6D22B1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41475</TotalTime>
  <Words>7043</Words>
  <Application>Microsoft Macintosh PowerPoint</Application>
  <PresentationFormat>Widescreen</PresentationFormat>
  <Paragraphs>323</Paragraphs>
  <Slides>47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SimSun</vt:lpstr>
      <vt:lpstr>Arial</vt:lpstr>
      <vt:lpstr>Arial Regular</vt:lpstr>
      <vt:lpstr>Calibri</vt:lpstr>
      <vt:lpstr>Noto Sans CJK SC Light</vt:lpstr>
      <vt:lpstr>Source Sans Pro Light</vt:lpstr>
      <vt:lpstr>Wingdings</vt:lpstr>
      <vt:lpstr>ICANN PPT_Arial_16x9_June 2017_potx</vt:lpstr>
      <vt:lpstr>在电子邮件服务器中支持国际化电子邮件地址 (EAI)</vt:lpstr>
      <vt:lpstr>国际化电子邮件地址简介 </vt:lpstr>
      <vt:lpstr>域名和电子邮件地址的普遍适用性</vt:lpstr>
      <vt:lpstr>域名和电子邮件地址的类别</vt:lpstr>
      <vt:lpstr>电子邮件地址 gTLD 中的 EAI 支持</vt:lpstr>
      <vt:lpstr>主要软件和服务中的 EAI 支持</vt:lpstr>
      <vt:lpstr>主要软件和服务中的 EAI 支持</vt:lpstr>
      <vt:lpstr>电子邮件信息结构</vt:lpstr>
      <vt:lpstr>电子邮件系统</vt:lpstr>
      <vt:lpstr>电子邮件组件示例</vt:lpstr>
      <vt:lpstr>电子邮件组件示例</vt:lpstr>
      <vt:lpstr>国际化电子邮件地址 </vt:lpstr>
      <vt:lpstr>EAI 实施级别</vt:lpstr>
      <vt:lpstr>测验</vt:lpstr>
      <vt:lpstr>测验 1</vt:lpstr>
      <vt:lpstr>测验 2</vt:lpstr>
      <vt:lpstr>EAI 配置</vt:lpstr>
      <vt:lpstr>设置 EAI 的先决条件</vt:lpstr>
      <vt:lpstr>电子邮件：如何查找目标服务器 </vt:lpstr>
      <vt:lpstr>EAI 的电子邮件协议变更</vt:lpstr>
      <vt:lpstr>SMTPUTF8 示例</vt:lpstr>
      <vt:lpstr>SMTPUTF8 示例</vt:lpstr>
      <vt:lpstr>电子邮件传递路径 </vt:lpstr>
      <vt:lpstr>关于电子邮件传递路径的注意事项 </vt:lpstr>
      <vt:lpstr>关于协议变更和传递路径的注意事项</vt:lpstr>
      <vt:lpstr>关于协议变更和传递路径的注意事项</vt:lpstr>
      <vt:lpstr>其他注意事项</vt:lpstr>
      <vt:lpstr>电子邮件工具与服务的 EAI 支持情况</vt:lpstr>
      <vt:lpstr>电子邮件工具与服务的 EAI 支持情况</vt:lpstr>
      <vt:lpstr>测验</vt:lpstr>
      <vt:lpstr>测验 3</vt:lpstr>
      <vt:lpstr>测验 4</vt:lpstr>
      <vt:lpstr>关于使用 EAI 的邮箱名称的注意事项 </vt:lpstr>
      <vt:lpstr>关于使用 EAI 的邮箱名称的注意事项 </vt:lpstr>
      <vt:lpstr>关于使用 EAI 的邮箱名称的注意事项 </vt:lpstr>
      <vt:lpstr>关于使用 EAI 的邮箱名称的注意事项 </vt:lpstr>
      <vt:lpstr>关于使用 EAI 的邮箱名称的注意事项 </vt:lpstr>
      <vt:lpstr>测验</vt:lpstr>
      <vt:lpstr>测验 5</vt:lpstr>
      <vt:lpstr>您的软件应用程序是否已实现 UA 就绪？</vt:lpstr>
      <vt:lpstr>EAI 检查</vt:lpstr>
      <vt:lpstr>ICANN 的 UA 就绪之旅 - 模型</vt:lpstr>
      <vt:lpstr>后续工作和社群支持</vt:lpstr>
      <vt:lpstr>积极参与！</vt:lpstr>
      <vt:lpstr>积极参与！</vt:lpstr>
      <vt:lpstr>一些相关资料</vt:lpstr>
      <vt:lpstr>请与 ICANN 展开交流——谢谢！敬请提问！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 (150 character limit)</dc:title>
  <dc:creator>Julio Polito</dc:creator>
  <cp:lastModifiedBy>Elif Mantarcı</cp:lastModifiedBy>
  <cp:revision>457</cp:revision>
  <cp:lastPrinted>2018-09-21T10:58:18Z</cp:lastPrinted>
  <dcterms:created xsi:type="dcterms:W3CDTF">2017-05-30T19:34:46Z</dcterms:created>
  <dcterms:modified xsi:type="dcterms:W3CDTF">2024-02-22T12:43:59Z</dcterms:modified>
</cp:coreProperties>
</file>