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2" r:id="rId4"/>
    <p:sldId id="266" r:id="rId5"/>
    <p:sldId id="267" r:id="rId6"/>
    <p:sldId id="268" r:id="rId7"/>
    <p:sldId id="269" r:id="rId8"/>
    <p:sldId id="270" r:id="rId9"/>
    <p:sldId id="272" r:id="rId10"/>
    <p:sldId id="1372" r:id="rId11"/>
    <p:sldId id="1373" r:id="rId12"/>
    <p:sldId id="1374" r:id="rId13"/>
    <p:sldId id="1375" r:id="rId14"/>
    <p:sldId id="1376" r:id="rId15"/>
    <p:sldId id="1370" r:id="rId16"/>
    <p:sldId id="631" r:id="rId17"/>
    <p:sldId id="632" r:id="rId18"/>
    <p:sldId id="633" r:id="rId19"/>
    <p:sldId id="620" r:id="rId20"/>
    <p:sldId id="619" r:id="rId21"/>
    <p:sldId id="621" r:id="rId22"/>
    <p:sldId id="622" r:id="rId23"/>
    <p:sldId id="623" r:id="rId24"/>
    <p:sldId id="624" r:id="rId25"/>
    <p:sldId id="626" r:id="rId26"/>
    <p:sldId id="625" r:id="rId27"/>
    <p:sldId id="627" r:id="rId28"/>
    <p:sldId id="628" r:id="rId29"/>
    <p:sldId id="629" r:id="rId30"/>
    <p:sldId id="630" r:id="rId31"/>
    <p:sldId id="635" r:id="rId32"/>
    <p:sldId id="634" r:id="rId33"/>
    <p:sldId id="1377" r:id="rId34"/>
    <p:sldId id="1378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erriweather Sans" pitchFamily="2" charset="77"/>
      <p:regular r:id="rId41"/>
      <p:bold r:id="rId42"/>
      <p:italic r:id="rId43"/>
      <p:boldItalic r:id="rId44"/>
    </p:embeddedFont>
    <p:embeddedFont>
      <p:font typeface="Noto Sans Symbols" panose="020B0702040504020204" pitchFamily="34" charset="0"/>
      <p:regular r:id="rId45"/>
      <p:bold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  <p:embeddedFont>
      <p:font typeface="Open Sans Light" panose="020B0306030504020204" pitchFamily="34" charset="0"/>
      <p:regular r:id="rId51"/>
      <p:bold r:id="rId52"/>
      <p:italic r:id="rId53"/>
      <p:boldItalic r:id="rId54"/>
    </p:embeddedFont>
    <p:embeddedFont>
      <p:font typeface="Source Sans Pro Light" panose="020B0403030403020204" pitchFamily="34" charset="77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1">
          <p15:clr>
            <a:srgbClr val="A4A3A4"/>
          </p15:clr>
        </p15:guide>
        <p15:guide id="2" pos="24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h1s108WmY4dRM5vuvbNI8SEZ9T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Sexton" initials="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3E2C26-B644-420A-8619-DE85BF4257E0}">
  <a:tblStyle styleId="{123E2C26-B644-420A-8619-DE85BF4257E0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FE7"/>
          </a:solidFill>
        </a:fill>
      </a:tcStyle>
    </a:wholeTbl>
    <a:band1H>
      <a:tcTxStyle/>
      <a:tcStyle>
        <a:tcBdr/>
        <a:fill>
          <a:solidFill>
            <a:srgbClr val="FFDE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E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2"/>
    <p:restoredTop sz="94694"/>
  </p:normalViewPr>
  <p:slideViewPr>
    <p:cSldViewPr snapToGrid="0">
      <p:cViewPr varScale="1">
        <p:scale>
          <a:sx n="117" d="100"/>
          <a:sy n="117" d="100"/>
        </p:scale>
        <p:origin x="984" y="168"/>
      </p:cViewPr>
      <p:guideLst>
        <p:guide orient="horz" pos="851"/>
        <p:guide pos="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74" Type="http://customschemas.google.com/relationships/presentationmetadata" Target="meta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50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f5ee7613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1f5ee7613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529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10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478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296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545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69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390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230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193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592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659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98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412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011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164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83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061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811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885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: Long">
  <p:cSld name="Title: Long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5"/>
          <p:cNvSpPr txBox="1">
            <a:spLocks noGrp="1"/>
          </p:cNvSpPr>
          <p:nvPr>
            <p:ph type="title"/>
          </p:nvPr>
        </p:nvSpPr>
        <p:spPr>
          <a:xfrm>
            <a:off x="473077" y="4191337"/>
            <a:ext cx="8137524" cy="11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45" descr="ua-deck_title-art.png"/>
          <p:cNvPicPr preferRelativeResize="0"/>
          <p:nvPr/>
        </p:nvPicPr>
        <p:blipFill rotWithShape="1">
          <a:blip r:embed="rId2">
            <a:alphaModFix/>
          </a:blip>
          <a:srcRect r="3690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5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sz="1200" b="0" i="0" u="none" strike="noStrike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" name="Google Shape;14;p45" descr="ua-logo_wht.png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Bullets">
  <p:cSld name="Text: Bulle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body" idx="1"/>
          </p:nvPr>
        </p:nvSpPr>
        <p:spPr>
          <a:xfrm>
            <a:off x="320675" y="1852083"/>
            <a:ext cx="8450746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65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  <a:defRPr sz="2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496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  <a:defRPr sz="16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164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8" name="Google Shape;18;p46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4903789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6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46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" name="Google Shape;21;p46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6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46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46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46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Stylized">
  <p:cSld name="Text: Stylize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/>
          <p:nvPr/>
        </p:nvSpPr>
        <p:spPr>
          <a:xfrm>
            <a:off x="1" y="2839082"/>
            <a:ext cx="9143999" cy="4026665"/>
          </a:xfrm>
          <a:custGeom>
            <a:avLst/>
            <a:gdLst/>
            <a:ahLst/>
            <a:cxnLst/>
            <a:rect l="l" t="t" r="r" b="b"/>
            <a:pathLst>
              <a:path w="9198524" h="5515904" extrusionOk="0">
                <a:moveTo>
                  <a:pt x="0" y="0"/>
                </a:moveTo>
                <a:lnTo>
                  <a:pt x="9198524" y="3014506"/>
                </a:lnTo>
                <a:lnTo>
                  <a:pt x="9198524" y="5477421"/>
                </a:lnTo>
                <a:lnTo>
                  <a:pt x="0" y="5515904"/>
                </a:lnTo>
                <a:cubicBezTo>
                  <a:pt x="4276" y="3685821"/>
                  <a:pt x="8553" y="1855738"/>
                  <a:pt x="0" y="0"/>
                </a:cubicBez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47"/>
          <p:cNvSpPr/>
          <p:nvPr/>
        </p:nvSpPr>
        <p:spPr>
          <a:xfrm>
            <a:off x="2607418" y="3934867"/>
            <a:ext cx="6536582" cy="2923133"/>
          </a:xfrm>
          <a:custGeom>
            <a:avLst/>
            <a:gdLst/>
            <a:ahLst/>
            <a:cxnLst/>
            <a:rect l="l" t="t" r="r" b="b"/>
            <a:pathLst>
              <a:path w="6029715" h="6875638" extrusionOk="0">
                <a:moveTo>
                  <a:pt x="6029715" y="0"/>
                </a:moveTo>
                <a:lnTo>
                  <a:pt x="6029715" y="6875638"/>
                </a:lnTo>
                <a:lnTo>
                  <a:pt x="0" y="6875638"/>
                </a:lnTo>
                <a:lnTo>
                  <a:pt x="6029715" y="0"/>
                </a:ln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47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7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" name="Google Shape;32;p47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7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47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47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47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Plain">
  <p:cSld name="Text: Plai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8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48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" name="Google Shape;41;p48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8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48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48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48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: Short">
  <p:cSld name="Title: Short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1"/>
          <p:cNvSpPr txBox="1">
            <a:spLocks noGrp="1"/>
          </p:cNvSpPr>
          <p:nvPr>
            <p:ph type="title"/>
          </p:nvPr>
        </p:nvSpPr>
        <p:spPr>
          <a:xfrm>
            <a:off x="475488" y="4389120"/>
            <a:ext cx="8153399" cy="743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51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sz="1200" b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9" name="Google Shape;59;p51" descr="ua-logo_wht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1" descr="ua-deck_title-art.png"/>
          <p:cNvPicPr preferRelativeResize="0"/>
          <p:nvPr/>
        </p:nvPicPr>
        <p:blipFill rotWithShape="1">
          <a:blip r:embed="rId3">
            <a:alphaModFix/>
          </a:blip>
          <a:srcRect r="3690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/ Chart">
  <p:cSld name="Graphic / Char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2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57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52"/>
          <p:cNvSpPr/>
          <p:nvPr/>
        </p:nvSpPr>
        <p:spPr>
          <a:xfrm>
            <a:off x="8910474" y="6646725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52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2"/>
          <p:cNvSpPr/>
          <p:nvPr/>
        </p:nvSpPr>
        <p:spPr>
          <a:xfrm>
            <a:off x="8821590" y="6574536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52"/>
          <p:cNvSpPr/>
          <p:nvPr/>
        </p:nvSpPr>
        <p:spPr>
          <a:xfrm>
            <a:off x="8904389" y="6694020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3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body" idx="1"/>
          </p:nvPr>
        </p:nvSpPr>
        <p:spPr>
          <a:xfrm>
            <a:off x="0" y="1328928"/>
            <a:ext cx="5486400" cy="45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Merriweather Sans"/>
              <a:buChar char="*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Merriweather Sans"/>
              <a:buChar char="*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53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53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53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3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53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53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53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council/Documents/basic-texts-2023/RES-133-E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council/Documents/basic-texts-2023/RES-133-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TUA/Draft+UA+Curriculu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ana.org/TLD/tlds-alpha-by-domain.tx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asg.tech/download/uasg-028-considerations-for-naming-internationalized-email-mailboxes-en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asg.tech/eai-certification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TUA/Draft+UA+Curriculu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AProgram@icann.or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Rg7caDnbgEo_r6UnP3s5OvtIMlE9btaM--sIWXukWbA52oQ/viewform" TargetMode="External"/><Relationship Id="rId3" Type="http://schemas.openxmlformats.org/officeDocument/2006/relationships/hyperlink" Target="mailto:info@uasg.tech" TargetMode="External"/><Relationship Id="rId7" Type="http://schemas.openxmlformats.org/officeDocument/2006/relationships/hyperlink" Target="https://uasg.tech/subscrib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unity.icann.org/display/TUA" TargetMode="External"/><Relationship Id="rId5" Type="http://schemas.openxmlformats.org/officeDocument/2006/relationships/hyperlink" Target="https://uasg.tech/" TargetMode="External"/><Relationship Id="rId4" Type="http://schemas.openxmlformats.org/officeDocument/2006/relationships/hyperlink" Target="mailto:UAProgram@icann.or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fellowshipprogra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ann.org/public-responsibility-support/nextg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/>
        </p:nvSpPr>
        <p:spPr>
          <a:xfrm>
            <a:off x="465996" y="5362254"/>
            <a:ext cx="6861561" cy="101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[Nome do apresentador]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Workshop de currículo acadêmico do Dia da UA</a:t>
            </a:r>
            <a:r>
              <a:rPr lang="pt-BR" sz="1800" b="0" i="0" u="none" strike="noStrike" cap="non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[dia] de [mês] de 2024</a:t>
            </a:r>
          </a:p>
        </p:txBody>
      </p:sp>
      <p:sp>
        <p:nvSpPr>
          <p:cNvPr id="82" name="Google Shape;82;p1"/>
          <p:cNvSpPr txBox="1">
            <a:spLocks noGrp="1"/>
          </p:cNvSpPr>
          <p:nvPr>
            <p:ph type="title"/>
          </p:nvPr>
        </p:nvSpPr>
        <p:spPr>
          <a:xfrm>
            <a:off x="473076" y="4191337"/>
            <a:ext cx="8261849" cy="11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</a:pPr>
            <a:r>
              <a:rPr lang="pt-BR" sz="2800"/>
              <a:t>Currículo Acadêmico para a UA (Aceitação Universal) de Nomes de Domínio e Endereços de E-mail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Exemplos de categorias afetadas pela UA</a:t>
            </a:r>
          </a:p>
        </p:txBody>
      </p:sp>
      <p:sp>
        <p:nvSpPr>
          <p:cNvPr id="273" name="Google Shape;273;p16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2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Nomes de domínio que talvez não funcionem em aplicativos: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pt-BR" sz="1800"/>
              <a:t>ASCII: 	example.</a:t>
            </a:r>
            <a:r>
              <a:rPr lang="pt-BR" sz="1800">
                <a:solidFill>
                  <a:srgbClr val="FF0000"/>
                </a:solidFill>
              </a:rPr>
              <a:t>sky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pt-BR" sz="1800"/>
              <a:t>ASCII:</a:t>
            </a:r>
            <a:r>
              <a:rPr lang="pt-BR"/>
              <a:t>	</a:t>
            </a:r>
            <a:r>
              <a:rPr lang="pt-BR" sz="1800"/>
              <a:t>example.</a:t>
            </a:r>
            <a:r>
              <a:rPr lang="pt-BR" sz="1800">
                <a:solidFill>
                  <a:srgbClr val="FF0000"/>
                </a:solidFill>
              </a:rPr>
              <a:t>engineering</a:t>
            </a:r>
          </a:p>
          <a:p>
            <a:pPr marL="548640" lvl="1" indent="-182880" algn="l" rtl="0">
              <a:spcBef>
                <a:spcPts val="480"/>
              </a:spcBef>
              <a:spcAft>
                <a:spcPts val="0"/>
              </a:spcAft>
              <a:buSzPts val="1530"/>
              <a:buChar char="*"/>
            </a:pPr>
            <a:r>
              <a:rPr lang="pt-BR" sz="1800">
                <a:solidFill>
                  <a:schemeClr val="dk1"/>
                </a:solidFill>
              </a:rPr>
              <a:t>Unicode:</a:t>
            </a:r>
            <a:r>
              <a:rPr lang="pt-BR" sz="1800">
                <a:solidFill>
                  <a:srgbClr val="FF0000"/>
                </a:solidFill>
              </a:rPr>
              <a:t>	</a:t>
            </a:r>
            <a:r>
              <a:rPr lang="pt-BR" sz="2400">
                <a:solidFill>
                  <a:srgbClr val="FF0000"/>
                </a:solidFill>
              </a:rPr>
              <a:t>คน.ไทย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EAIs (Endereços de E-mail Internacionalizados) que talvez não funcionem em aplicativos: 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pt-BR" sz="1800"/>
              <a:t>Unicode:	marc@</a:t>
            </a:r>
            <a:r>
              <a:rPr lang="pt-BR" sz="1800">
                <a:solidFill>
                  <a:srgbClr val="FF0000"/>
                </a:solidFill>
              </a:rPr>
              <a:t>société</a:t>
            </a:r>
            <a:r>
              <a:rPr lang="pt-BR" sz="1800"/>
              <a:t>.org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pt-BR" sz="1800"/>
              <a:t>Unicode:	</a:t>
            </a:r>
            <a:r>
              <a:rPr lang="pt-BR" sz="1800">
                <a:solidFill>
                  <a:srgbClr val="FF0000"/>
                </a:solidFill>
              </a:rPr>
              <a:t>测试</a:t>
            </a:r>
            <a:r>
              <a:rPr lang="pt-BR" sz="1800"/>
              <a:t>@example.com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pt-BR" sz="1800"/>
              <a:t>Unicode:	</a:t>
            </a:r>
            <a:r>
              <a:rPr lang="pt-BR" sz="1800">
                <a:solidFill>
                  <a:srgbClr val="FF0000"/>
                </a:solidFill>
              </a:rPr>
              <a:t>ईमेल@उदाहरण.भारत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pt-BR" sz="1800"/>
              <a:t>Unicode:	</a:t>
            </a:r>
            <a:r>
              <a:rPr lang="pt-BR" sz="1800">
                <a:solidFill>
                  <a:srgbClr val="FF0000"/>
                </a:solidFill>
              </a:rPr>
              <a:t>ای-میل@ مثال.موقع </a:t>
            </a:r>
            <a:r>
              <a:rPr lang="pt-BR" sz="1800">
                <a:solidFill>
                  <a:schemeClr val="dk1"/>
                </a:solidFill>
              </a:rPr>
              <a:t>(escrito da direita para a esquerda, RTL)</a:t>
            </a:r>
            <a:r>
              <a:rPr lang="pt-BR" sz="1800"/>
              <a:t>	</a:t>
            </a:r>
            <a:r>
              <a:rPr lang="pt-BR"/>
              <a:t>	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pt-BR" sz="1800" b="1"/>
              <a:t>ASCII:</a:t>
            </a:r>
            <a:r>
              <a:rPr lang="pt-BR" sz="1800"/>
              <a:t> é baseado em letras A-Z, a-z, dígitos 0-9 e hífen.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pt-BR" sz="1800" b="1"/>
              <a:t>Unicode:</a:t>
            </a:r>
            <a:r>
              <a:rPr lang="pt-BR" sz="1800"/>
              <a:t> aceita caracteres de idiomas e escritas do mundo todo.</a:t>
            </a:r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18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pt-BR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Objetivo e impacto da UA</a:t>
            </a:r>
          </a:p>
        </p:txBody>
      </p:sp>
      <p:sp>
        <p:nvSpPr>
          <p:cNvPr id="308" name="Google Shape;308;p21"/>
          <p:cNvSpPr txBox="1"/>
          <p:nvPr/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>
                <a:latin typeface="Open Sans Light"/>
                <a:ea typeface="Open Sans Light"/>
                <a:cs typeface="Open Sans Light"/>
                <a:sym typeface="Open Sans"/>
              </a:rPr>
              <a:t>Objetivo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>
                <a:latin typeface="Open Sans Light"/>
                <a:ea typeface="Open Sans Light"/>
                <a:cs typeface="Open Sans Light"/>
                <a:sym typeface="Open Sans"/>
              </a:rPr>
              <a:t>Todos os nomes de domínio e endereços de e-mail válidos funcionam em todos os aplicativos de software.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>
                <a:latin typeface="Open Sans Light"/>
                <a:ea typeface="Open Sans Light"/>
                <a:cs typeface="Open Sans Light"/>
                <a:sym typeface="Open Sans"/>
              </a:rPr>
              <a:t>Impacto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>
                <a:latin typeface="Open Sans Light"/>
                <a:ea typeface="Open Sans Light"/>
                <a:cs typeface="Open Sans Light"/>
                <a:sym typeface="Open Sans"/>
              </a:rPr>
              <a:t>Promover a escolha do consumidor, melhorar a concorrência e oferecer acesso mais amplo aos usuários finais.</a:t>
            </a: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f5ee761316_0_0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pt-BR" sz="2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Por que a UA é importante?</a:t>
            </a:r>
          </a:p>
        </p:txBody>
      </p:sp>
      <p:sp>
        <p:nvSpPr>
          <p:cNvPr id="2" name="Google Shape;320;p22">
            <a:extLst>
              <a:ext uri="{FF2B5EF4-FFF2-40B4-BE49-F238E27FC236}">
                <a16:creationId xmlns:a16="http://schemas.microsoft.com/office/drawing/2014/main" id="{330EC758-148C-D71B-28F0-01F6E4A4CF00}"/>
              </a:ext>
            </a:extLst>
          </p:cNvPr>
          <p:cNvSpPr txBox="1">
            <a:spLocks/>
          </p:cNvSpPr>
          <p:nvPr/>
        </p:nvSpPr>
        <p:spPr>
          <a:xfrm>
            <a:off x="320675" y="1318686"/>
            <a:ext cx="8450746" cy="526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">
              <a:buClr>
                <a:schemeClr val="accent3"/>
              </a:buClr>
              <a:buSzPts val="1530"/>
            </a:pPr>
            <a:r>
              <a:rPr lang="pt-BR" sz="1800">
                <a:solidFill>
                  <a:srgbClr val="0A1F2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Alcançar a UA garantirá que cada pessoa tenha a capacidade de navegar e se comunicar na Internet usando o nome de domínio e o endereço de e-mail que preferir e esteja mais alinhado aos seus interesses, negócios, cultura, idioma e escrita.</a:t>
            </a:r>
          </a:p>
          <a:p>
            <a:pPr marL="91440">
              <a:buClr>
                <a:schemeClr val="accent3"/>
              </a:buClr>
              <a:buSzPts val="1530"/>
            </a:pPr>
            <a:endParaRPr lang="en-US" sz="1800" dirty="0">
              <a:solidFill>
                <a:srgbClr val="0A1F2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">
              <a:buClr>
                <a:schemeClr val="accent3"/>
              </a:buClr>
              <a:buSzPts val="1530"/>
            </a:pPr>
            <a:r>
              <a:rPr lang="pt-BR" sz="1800">
                <a:solidFill>
                  <a:srgbClr val="0A1F2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UA também ajuda a:</a:t>
            </a:r>
          </a:p>
          <a:p>
            <a:pPr marL="91440">
              <a:buClr>
                <a:schemeClr val="accent3"/>
              </a:buClr>
              <a:buSzPts val="1530"/>
            </a:pPr>
            <a:endParaRPr lang="en-US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74320" indent="-182880"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Apoiar uma Internet diversificada e multilíngue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Melhorar a concorrência, inovação e escolha do consumidor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Criar oportunidades de negócios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Oferecer vantagens profissionais para desenvolvedores e administradores de sistemas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Ajudar governos e grupos responsáveis pela elaboração de políticas a alcançar seus cidadãos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Como preparar os aplicativos para a UA</a:t>
            </a:r>
          </a:p>
        </p:txBody>
      </p:sp>
      <p:sp>
        <p:nvSpPr>
          <p:cNvPr id="326" name="Google Shape;326;p23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Suporte a todos os nomes de domínio e endereços de e-mail válidos: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Aceitar: o usuário consegue incluir caracteres da sua escrita local em um campo de texto.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Validar: o software aceita os caracteres e os reconhece como válidos.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Processar: o sistema realiza operações com os caracteres.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Armazenar: o banco de dados consegue armazenar o texto sem quebrar nem corromper os dados.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Exibir: quando consultadas no banco de dados, as informações são exibidas corretamente.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dirty="0"/>
          </a:p>
        </p:txBody>
      </p:sp>
      <p:grpSp>
        <p:nvGrpSpPr>
          <p:cNvPr id="327" name="Google Shape;327;p23"/>
          <p:cNvGrpSpPr/>
          <p:nvPr/>
        </p:nvGrpSpPr>
        <p:grpSpPr>
          <a:xfrm>
            <a:off x="492252" y="2025923"/>
            <a:ext cx="8159496" cy="1018672"/>
            <a:chOff x="1927228" y="5269981"/>
            <a:chExt cx="7921353" cy="976513"/>
          </a:xfrm>
        </p:grpSpPr>
        <p:grpSp>
          <p:nvGrpSpPr>
            <p:cNvPr id="328" name="Google Shape;328;p23"/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329" name="Google Shape;329;p23"/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pt-BR" sz="20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Aceitar</a:t>
                </a:r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1" name="Google Shape;331;p23" descr="ua-capability-icons_wht_Accept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2" name="Google Shape;332;p23"/>
            <p:cNvGrpSpPr/>
            <p:nvPr/>
          </p:nvGrpSpPr>
          <p:grpSpPr>
            <a:xfrm>
              <a:off x="3582203" y="5273672"/>
              <a:ext cx="1314106" cy="967039"/>
              <a:chOff x="3554360" y="1646720"/>
              <a:chExt cx="2029993" cy="1634387"/>
            </a:xfrm>
          </p:grpSpPr>
          <p:sp>
            <p:nvSpPr>
              <p:cNvPr id="333" name="Google Shape;333;p23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3572673" y="2829201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pt-BR" sz="20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Validar</a:t>
                </a:r>
              </a:p>
            </p:txBody>
          </p:sp>
          <p:pic>
            <p:nvPicPr>
              <p:cNvPr id="335" name="Google Shape;335;p23" descr="ua-capability-icons_wht_Validate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6" name="Google Shape;336;p23"/>
            <p:cNvGrpSpPr/>
            <p:nvPr/>
          </p:nvGrpSpPr>
          <p:grpSpPr>
            <a:xfrm>
              <a:off x="6892153" y="5269981"/>
              <a:ext cx="1302251" cy="968544"/>
              <a:chOff x="6331693" y="1643185"/>
              <a:chExt cx="2011680" cy="1636930"/>
            </a:xfrm>
          </p:grpSpPr>
          <p:sp>
            <p:nvSpPr>
              <p:cNvPr id="337" name="Google Shape;337;p23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6331693" y="282820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pt-BR" sz="20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Armazenar</a:t>
                </a:r>
              </a:p>
            </p:txBody>
          </p:sp>
          <p:pic>
            <p:nvPicPr>
              <p:cNvPr id="339" name="Google Shape;339;p23" descr="ua-capability-icons_wht_Store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23"/>
            <p:cNvGrpSpPr/>
            <p:nvPr/>
          </p:nvGrpSpPr>
          <p:grpSpPr>
            <a:xfrm>
              <a:off x="5237178" y="5269981"/>
              <a:ext cx="1302251" cy="970730"/>
              <a:chOff x="2202899" y="3852184"/>
              <a:chExt cx="2011680" cy="1640625"/>
            </a:xfrm>
          </p:grpSpPr>
          <p:sp>
            <p:nvSpPr>
              <p:cNvPr id="341" name="Google Shape;341;p23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2202899" y="5040903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pt-BR" sz="20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Processo</a:t>
                </a:r>
              </a:p>
            </p:txBody>
          </p:sp>
          <p:pic>
            <p:nvPicPr>
              <p:cNvPr id="343" name="Google Shape;343;p23" descr="ua-capability-icons_wht_Process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" name="Google Shape;344;p23"/>
            <p:cNvGrpSpPr/>
            <p:nvPr/>
          </p:nvGrpSpPr>
          <p:grpSpPr>
            <a:xfrm>
              <a:off x="8546330" y="5275764"/>
              <a:ext cx="1302251" cy="970730"/>
              <a:chOff x="4943583" y="3852184"/>
              <a:chExt cx="2011680" cy="1640625"/>
            </a:xfrm>
          </p:grpSpPr>
          <p:sp>
            <p:nvSpPr>
              <p:cNvPr id="345" name="Google Shape;345;p23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>
                <a:off x="4946287" y="5040903"/>
                <a:ext cx="2008976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pt-BR" sz="2000" b="0" i="0" u="none" strike="noStrike" cap="non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Exibir</a:t>
                </a:r>
              </a:p>
            </p:txBody>
          </p:sp>
          <p:pic>
            <p:nvPicPr>
              <p:cNvPr id="347" name="Google Shape;347;p23" descr="ua-capability-icons_wht_Display.pn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Uma convocação 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46310" y="1057429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 dirty="0"/>
              <a:t>A </a:t>
            </a:r>
            <a:r>
              <a:rPr lang="pt-BR" sz="1800" dirty="0">
                <a:hlinkClick r:id="rId3"/>
              </a:rPr>
              <a:t>Resolução plenipotenciária 133 (revisão de Bucareste, 2022)</a:t>
            </a:r>
            <a:r>
              <a:rPr lang="pt-BR" sz="1800" dirty="0"/>
              <a:t> da UIT (União Internacional de Telecomunicações) concentra-se na função das administrações de estados-membros na gestão de nomes de domínio internacionalizados (multilíngues):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731520" lvl="1" indent="-182880"/>
            <a:r>
              <a:rPr lang="pt-BR" dirty="0"/>
              <a:t>Enfatiza</a:t>
            </a:r>
          </a:p>
          <a:p>
            <a:pPr marL="1188720" lvl="2" indent="-182880"/>
            <a:r>
              <a:rPr lang="pt-BR" sz="1800" dirty="0"/>
              <a:t>Os </a:t>
            </a:r>
            <a:r>
              <a:rPr lang="pt-BR" sz="1800" dirty="0" err="1"/>
              <a:t>IDNs</a:t>
            </a:r>
            <a:r>
              <a:rPr lang="pt-BR" sz="1800" dirty="0"/>
              <a:t> contribuem para o desenvolvimento sustentável melhorando a acessibilidade à Internet e seu uso em idiomas locais.</a:t>
            </a:r>
          </a:p>
          <a:p>
            <a:pPr marL="1188720" lvl="2" indent="-182880"/>
            <a:r>
              <a:rPr lang="pt-BR" sz="1800" dirty="0"/>
              <a:t>A necessidade de continuar aplicando soluções técnicas para aperfeiçoar a implementação de </a:t>
            </a:r>
            <a:r>
              <a:rPr lang="pt-BR" sz="1800" dirty="0" err="1"/>
              <a:t>IDNs</a:t>
            </a:r>
            <a:endParaRPr lang="pt-BR" sz="1800" dirty="0"/>
          </a:p>
          <a:p>
            <a:pPr marL="731520" lvl="1" indent="-182880"/>
            <a:r>
              <a:rPr lang="pt-BR" dirty="0"/>
              <a:t>Reconhece</a:t>
            </a:r>
          </a:p>
          <a:p>
            <a:pPr marL="1188720" lvl="2" indent="-182880"/>
            <a:r>
              <a:rPr lang="pt-BR" sz="1800" dirty="0"/>
              <a:t>O papel desempenhado por governos, comunidades técnicas e outras partes interessadas em promover o multilinguismo, incluindo a introdução de nomes de domínio internacionalizados.</a:t>
            </a:r>
          </a:p>
          <a:p>
            <a:pPr marL="1188720" lvl="2" indent="-182880"/>
            <a:r>
              <a:rPr lang="pt-BR" sz="1800" dirty="0"/>
              <a:t>A importância da participação da comunidade e do compartilhamento de informações para compreender melhor os desafios existentes e contribuir para as soluções, especialmente nos países em desenvolvimento.</a:t>
            </a:r>
          </a:p>
        </p:txBody>
      </p:sp>
    </p:spTree>
    <p:extLst>
      <p:ext uri="{BB962C8B-B14F-4D97-AF65-F5344CB8AC3E}">
        <p14:creationId xmlns:p14="http://schemas.microsoft.com/office/powerpoint/2010/main" val="425554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Uma convocação 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A </a:t>
            </a:r>
            <a:r>
              <a:rPr lang="pt-BR" sz="1800">
                <a:hlinkClick r:id="rId3"/>
              </a:rPr>
              <a:t>Resolução plenipotenciária 133 (revisão de Bucareste, 2022)</a:t>
            </a:r>
            <a:r>
              <a:rPr lang="pt-BR" sz="1800"/>
              <a:t> da UIT (União Internacional de Telecomunicações) concentra-se na função das administrações de estados-membros na gestão de nomes de domínio internacionalizados (multilíngues):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731520" lvl="1" indent="-182880"/>
            <a:r>
              <a:rPr lang="pt-BR"/>
              <a:t>Convida os estados-membros e membros do setor</a:t>
            </a:r>
          </a:p>
          <a:p>
            <a:pPr marL="1188720" lvl="2" indent="-182880"/>
            <a:r>
              <a:rPr lang="pt-BR" sz="1800"/>
              <a:t>A considerar como promover ainda mais a adoção da Aceitação Universal no que diz respeito a IDNs e a colaborar e coordenar parcerias com organizações e partes interessadas relevantes na viabilização do uso de IDNs na Internet.</a:t>
            </a:r>
          </a:p>
        </p:txBody>
      </p:sp>
    </p:spTree>
    <p:extLst>
      <p:ext uri="{BB962C8B-B14F-4D97-AF65-F5344CB8AC3E}">
        <p14:creationId xmlns:p14="http://schemas.microsoft.com/office/powerpoint/2010/main" val="248702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 dirty="0"/>
              <a:t>Principais objetivos do currículo acadêmico </a:t>
            </a:r>
            <a:br>
              <a:rPr lang="pt-BR" sz="2800" dirty="0"/>
            </a:br>
            <a:r>
              <a:rPr lang="pt-BR" sz="2800" dirty="0"/>
              <a:t>para a UA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041" y="1609207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 dirty="0"/>
              <a:t>Introduzir uma internacionalização básica, incluindo Unicode, </a:t>
            </a:r>
            <a:r>
              <a:rPr lang="pt-BR" sz="1800" dirty="0" err="1"/>
              <a:t>IDNs</a:t>
            </a:r>
            <a:r>
              <a:rPr lang="pt-BR" sz="1800" dirty="0"/>
              <a:t> e EAI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 dirty="0"/>
              <a:t>Operacionalizar casos de uso da UA, ou seja, aceitar, armazenar, processar, validar e exibir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 dirty="0"/>
              <a:t>Aprender a usar bibliotecas integradas para o processamento de Unicode e </a:t>
            </a:r>
            <a:r>
              <a:rPr lang="pt-BR" sz="1800" dirty="0" err="1"/>
              <a:t>IDNs</a:t>
            </a:r>
            <a:endParaRPr lang="pt-BR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 dirty="0"/>
              <a:t>Fornecer conhecimento e habilidades técnicas sobre padrões ou </a:t>
            </a:r>
            <a:r>
              <a:rPr lang="pt-BR" sz="1800" dirty="0" err="1"/>
              <a:t>RFCs</a:t>
            </a:r>
            <a:r>
              <a:rPr lang="pt-BR" sz="1800" dirty="0"/>
              <a:t> para </a:t>
            </a:r>
            <a:r>
              <a:rPr lang="pt-BR" sz="1800" dirty="0" err="1"/>
              <a:t>IDNs</a:t>
            </a:r>
            <a:r>
              <a:rPr lang="pt-BR" sz="1800" dirty="0"/>
              <a:t> e EAI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 dirty="0"/>
              <a:t>Produzir procedimentos e casos de teste para verificar o suporte à UA</a:t>
            </a:r>
          </a:p>
        </p:txBody>
      </p:sp>
    </p:spTree>
    <p:extLst>
      <p:ext uri="{BB962C8B-B14F-4D97-AF65-F5344CB8AC3E}">
        <p14:creationId xmlns:p14="http://schemas.microsoft.com/office/powerpoint/2010/main" val="387885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Considerações para as grades curriculares 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4" y="1318686"/>
            <a:ext cx="7761969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Abranger conhecimento teórico, padrões e práticas recomendadas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Desenvolver competência prática de programação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Elaborar módulos curtos (microaprendizagem) para integrar conceitos-chave na programação existente do curso:</a:t>
            </a:r>
          </a:p>
          <a:p>
            <a:pPr marL="731520" lvl="1" indent="-182880">
              <a:spcBef>
                <a:spcPts val="0"/>
              </a:spcBef>
            </a:pPr>
            <a:r>
              <a:rPr lang="pt-BR" sz="1600"/>
              <a:t>Internacionalização usando Unicode</a:t>
            </a:r>
          </a:p>
          <a:p>
            <a:pPr marL="731520" lvl="1" indent="-182880">
              <a:spcBef>
                <a:spcPts val="0"/>
              </a:spcBef>
            </a:pPr>
            <a:r>
              <a:rPr lang="pt-BR" sz="1600"/>
              <a:t>Nomes de Domínio Internacionalizados</a:t>
            </a:r>
          </a:p>
          <a:p>
            <a:pPr marL="731520" lvl="1" indent="-182880">
              <a:spcBef>
                <a:spcPts val="0"/>
              </a:spcBef>
            </a:pPr>
            <a:r>
              <a:rPr lang="pt-BR" sz="1600"/>
              <a:t>Internacionalização de Endereços de E-mail</a:t>
            </a:r>
          </a:p>
          <a:p>
            <a:pPr marL="274320" indent="-182880">
              <a:spcBef>
                <a:spcPts val="0"/>
              </a:spcBef>
            </a:pPr>
            <a:r>
              <a:rPr lang="pt-BR" sz="1800"/>
              <a:t>Distribuir novos conceitos em todos os cursos relevantes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Introduzir novos cursos mínimos, centrados apenas em tópicos mais avançados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577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Módulos propostos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1: noções básicas de programação Unicode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2: programação avançada de Unicode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3: Unicode em estruturas de dados e algoritmos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4: Unicode em sistemas de gerenciamento de bancos de dados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5: introdução a IDNs (Nomes de Domínio Internacionalizados)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6: programação com IDNs (Nomes de Domínio Internacionalizados)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7: tópicos avançados para IDNs (Nomes de Domínio Internacionalizados)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8: EAI (Internacionalização de Endereços de E-mail)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9: programação para EAI (Internacionalização de Endereços de E-mail)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10: processamento de IDNs e EAI em aplicativos móveis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11: segurança de IDNs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Módulo 12: suporte a Unicode em sistemas operacionais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Descrições detalhadas e conteúdo dos módulos estão disponíveis em: </a:t>
            </a:r>
            <a:r>
              <a:rPr lang="pt-BR" sz="1800">
                <a:hlinkClick r:id="rId3"/>
              </a:rPr>
              <a:t>https://community.icann.org/display/TUA/Draft+UA+Curriculum</a:t>
            </a:r>
            <a:r>
              <a:rPr lang="pt-BR" sz="1800"/>
              <a:t> 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6201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1: noções básicas de programação Unicode 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Tipos e representações de dados, codificação ASCII, entrada e saída em ASCII, arquivos ASCII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Introdução a esquemas de codificação (ASCII, ISO 8859, Unicode)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Por que precisamos de Unicode?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Tipo de dados de caracteres para pontos de código Unicode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Introdução a gráficos de código Unicode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Processamento de cadeias de caracteres Unicode: criação, entrada e saída, concatenação.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Armazenamento de dados Unicode em arquivos no formato UTF-8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Noções básicas de programação ou programação I</a:t>
            </a:r>
          </a:p>
        </p:txBody>
      </p:sp>
    </p:spTree>
    <p:extLst>
      <p:ext uri="{BB962C8B-B14F-4D97-AF65-F5344CB8AC3E}">
        <p14:creationId xmlns:p14="http://schemas.microsoft.com/office/powerpoint/2010/main" val="366487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Bem-vindo(a)!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Muitas pessoas do mundo todo ainda não aproveitam plenamente os benefícios da Internet porque não conseguem usar um nome de domínio ou endereço de e-mail no idioma ou na escrita que preferirem. 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Com a UA (Aceitação Universal), todos que desenvolvem, fornecem ou gerenciam sites e aplicativos on-line têm a oportunidade de ajudar usuários do mundo todo a conhecer a força social e econômica da Internet.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Um bom entendimento sobre a UA é a nova vantagem competitiva que todos os desenvolvedores devem ter em seu conjunto de habilidades.</a:t>
            </a:r>
          </a:p>
          <a:p>
            <a:pPr marL="731520" lvl="1" indent="-182880"/>
            <a:r>
              <a:rPr lang="pt-BR" sz="1600"/>
              <a:t>A UA é a base para uma Internet mais inclusiva e multilíngue.</a:t>
            </a:r>
          </a:p>
          <a:p>
            <a:pPr marL="731520" lvl="1" indent="-182880"/>
            <a:r>
              <a:rPr lang="pt-BR" sz="1600"/>
              <a:t>A UA é essencial para desenvolvedores que querem estar à frente do setor e acompanhar o ritmo da nova Internet global. </a:t>
            </a:r>
          </a:p>
          <a:p>
            <a:pPr marL="731520" lvl="1" indent="-182880"/>
            <a:r>
              <a:rPr lang="pt-BR" sz="1600"/>
              <a:t>A UA oferece oportunidades comerciais de mais de US$ 9,8 bilhões.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2: programação avançada de Unicode 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Módulo 1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O modelo caractere-glifo: diferença entre processamento de informações textuais e exibição de texto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Exibição de texto: uso de mecanismos de texto, fontes, formas de glifos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Normalização de cadeias de caracteres Unicode: NFC e NFD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Comparação entre cadeias de caracteres Unicode 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Introdução de escritas bidirecionais e em forma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Formato de exibição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Armazenamento de arquivos na sequência de tecla pressionada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Formas de glifos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Interface/classe/objeto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Variáveis usando dados Unicode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Métodos usando dados Unicode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Unicode em outros formatos de arquivos e como usá-los: uso do Unicode em arquivos JSON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Uso de bibliotecas de Unicode: ICU e outras 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Programação avançada ou programação orientada a objetos</a:t>
            </a:r>
          </a:p>
        </p:txBody>
      </p:sp>
    </p:spTree>
    <p:extLst>
      <p:ext uri="{BB962C8B-B14F-4D97-AF65-F5344CB8AC3E}">
        <p14:creationId xmlns:p14="http://schemas.microsoft.com/office/powerpoint/2010/main" val="2122239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3: Unicode em estruturas de dados e algoritmos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Módulo 2, arrays, listas, conjuntos, filas, árvores, dicionários etc., classificação e pesquisa.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Estruturas de dados usando cadeias de caracteres de idiomas locais em Unicode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Algoritmo de ordenação do Unicode para a classificação de cadeias de caracteres Unicode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Pesquisas em dados Unicode (normalização + ordenação)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Estruturas de dados e algoritmos</a:t>
            </a:r>
          </a:p>
        </p:txBody>
      </p:sp>
    </p:spTree>
    <p:extLst>
      <p:ext uri="{BB962C8B-B14F-4D97-AF65-F5344CB8AC3E}">
        <p14:creationId xmlns:p14="http://schemas.microsoft.com/office/powerpoint/2010/main" val="304565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4: Unicode em sistemas de gerenciamento de bancos de dados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Módulo 3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Indexação em colunas com caracteres Unicode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Restrições de integridade baseadas em colunas com caracteres Unicode (ex.: para chave primária e chaves estrangeiras)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Consultas: expressões regulares com caracteres Unicode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Armazenamento de dados Unicode em bancos de dados (criar, inserir e atualizar registros)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Sistemas de gerenciamento de bancos de dados</a:t>
            </a:r>
          </a:p>
        </p:txBody>
      </p:sp>
    </p:spTree>
    <p:extLst>
      <p:ext uri="{BB962C8B-B14F-4D97-AF65-F5344CB8AC3E}">
        <p14:creationId xmlns:p14="http://schemas.microsoft.com/office/powerpoint/2010/main" val="542840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5: introdução a IDNs (Nomes de Domínio Internacionalizados)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Módulo 2, redes e protocolos, IP, Sistema de Nomes de Domínio (em ASCII)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Introdução à zona-raiz: TLD, gTLD, ccTLD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Por que precisamos de IDNs?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Nomes de domínio baseados em Unicode: Rótulo-U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Necessidade de rótulos-A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Algoritmo Punycode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IDNA2003 e suas limitações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IDNA2008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Limitações de protocolos em IDNs: FTP, HTTP, HTTPS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Comandos de solução de problemas de rede com rótulos-U -dig, traceroute, nslookup etc.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Comunicação de dados e redes de computadores</a:t>
            </a:r>
          </a:p>
        </p:txBody>
      </p:sp>
    </p:spTree>
    <p:extLst>
      <p:ext uri="{BB962C8B-B14F-4D97-AF65-F5344CB8AC3E}">
        <p14:creationId xmlns:p14="http://schemas.microsoft.com/office/powerpoint/2010/main" val="409876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6: programação com IDNs (Nomes de Domínio Internacionalizados)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Módulo 5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Bibliotecas compatíveis com IDNA2008 e como usá-las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pt-BR" sz="1600"/>
              <a:t>Python, Java e/ou outra(s) plataforma(s) utilizadas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pt-BR" sz="1600"/>
              <a:t>Armadilhas ao usar bibliotecas de IDNA2003: como evitar bibliotecas de IDNA2003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pt-BR" sz="1600"/>
              <a:t>Análise de TLDs ativos de IDNs com base em</a:t>
            </a:r>
            <a:r>
              <a:rPr lang="pt-BR" sz="1600">
                <a:hlinkClick r:id="rId3"/>
              </a:rPr>
              <a:t>https://data.iana.org/TLD/tlds-alpha-by-domain.txt</a:t>
            </a:r>
            <a:r>
              <a:rPr lang="pt-BR" sz="1600"/>
              <a:t>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lphaLcPeriod"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Comunicação de dados e redes de computadores</a:t>
            </a:r>
          </a:p>
        </p:txBody>
      </p:sp>
    </p:spTree>
    <p:extLst>
      <p:ext uri="{BB962C8B-B14F-4D97-AF65-F5344CB8AC3E}">
        <p14:creationId xmlns:p14="http://schemas.microsoft.com/office/powerpoint/2010/main" val="131582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7: tópicos avançados para IDNs (Nomes de Domínio Internacionalizados)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Módulo 6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Limitações do IDNA2008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Introdução de LGRs (Regras de Geração de Rótulos)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Exploração do Formato de Regras de Geração de Rótulos baseados em XML (RFC 7940; RFC 4690 e RFC 3743 como formatos anteriores baseados em texto)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Uso das LGRs disponíveis na ICANN para criar rótulos válidos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Compreensão sobre algumas LGRs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Exercício de programação para usar LGRs para verificar um rótulo e identificar rótulos variantes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Tópicos avançados obre IDNs e Aceitação Universal</a:t>
            </a:r>
          </a:p>
        </p:txBody>
      </p:sp>
    </p:spTree>
    <p:extLst>
      <p:ext uri="{BB962C8B-B14F-4D97-AF65-F5344CB8AC3E}">
        <p14:creationId xmlns:p14="http://schemas.microsoft.com/office/powerpoint/2010/main" val="293434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8: EAI (Internacionalização de Endereços de E-mail)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13102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 dirty="0"/>
              <a:t>Pré-requisitos: </a:t>
            </a:r>
            <a:r>
              <a:rPr lang="pt-BR" sz="1800" dirty="0"/>
              <a:t>Módulo 6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 dirty="0"/>
              <a:t>Por que precisamos da EAI?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 dirty="0"/>
              <a:t>Armazenamento de e-mails de EAI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 dirty="0"/>
              <a:t>Alterações em protocolos de e-mail para EAI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 dirty="0"/>
              <a:t>SMTP - flag de sinalização (SMTPUTF8)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 dirty="0"/>
              <a:t>POP/IMAP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 dirty="0"/>
              <a:t>EAI e formatos de mensagens de e-mail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 dirty="0"/>
              <a:t>EAI e padrão MIME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 dirty="0"/>
              <a:t>Desafios da adoção em um mundo parcialmente compatível: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pt-BR" sz="1600" dirty="0"/>
              <a:t>Problemas de compatibilidade técnica: desafios associados à compatibilidade parcial de EAI em sistemas de e-mails e clientes.</a:t>
            </a:r>
          </a:p>
          <a:p>
            <a:pPr marL="1405890" lvl="2" indent="-400050">
              <a:spcBef>
                <a:spcPts val="0"/>
              </a:spcBef>
              <a:buFont typeface="+mj-lt"/>
              <a:buAutoNum type="romanLcPeriod"/>
            </a:pPr>
            <a:r>
              <a:rPr lang="pt-BR" sz="1400" dirty="0"/>
              <a:t>Possível solução técnica: recurso de tradução/transliteração em clientes destinatários de e-mails (ex.: recurso de tradução do Gmail).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pt-BR" sz="1600" dirty="0"/>
              <a:t>E-mails e medidas </a:t>
            </a:r>
            <a:r>
              <a:rPr lang="pt-BR" sz="1600" dirty="0" err="1"/>
              <a:t>antispam</a:t>
            </a:r>
            <a:r>
              <a:rPr lang="pt-BR" sz="1600" dirty="0"/>
              <a:t>: medidas </a:t>
            </a:r>
            <a:r>
              <a:rPr lang="pt-BR" sz="1600" dirty="0" err="1"/>
              <a:t>antispam</a:t>
            </a:r>
            <a:r>
              <a:rPr lang="pt-BR" sz="1600" dirty="0"/>
              <a:t> em um ambiente de EAI parcialmente compatível.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 dirty="0"/>
              <a:t>EAI e habilidades de comunicação por e-mail entre culturas: práticas recomendadas e normas de boa comunicação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lphaLcPeriod"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dirty="0"/>
              <a:t>Curso para integração: Comunicação de dados e redes de computadores</a:t>
            </a:r>
          </a:p>
        </p:txBody>
      </p:sp>
    </p:spTree>
    <p:extLst>
      <p:ext uri="{BB962C8B-B14F-4D97-AF65-F5344CB8AC3E}">
        <p14:creationId xmlns:p14="http://schemas.microsoft.com/office/powerpoint/2010/main" val="26849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9: programação para EAI (Internacionalização de Endereços de E-mail)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Módulo 7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Uso de caracteres UTF-8/não ASCII: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pt-BR" sz="1600"/>
              <a:t>Linha de assunto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pt-BR" sz="1600"/>
              <a:t>Cabeçalho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pt-BR" sz="1600"/>
              <a:t>Texto do corpo de e-mails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lphaLcPeriod"/>
            </a:pPr>
            <a:r>
              <a:rPr lang="pt-BR" sz="1600"/>
              <a:t>Anexos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Bibliotecas ou APIs que aceitam interações por SMTP com suporte a EAI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Validação de endereços de e-mail internacionalizados usando links de confirmação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Análise de endereços de e-mail para endereços de e-mail internacionalizados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Considerações ao configurar nomes de caixas de correio de e-mails, como em </a:t>
            </a:r>
            <a:r>
              <a:rPr lang="pt-BR" sz="1800">
                <a:hlinkClick r:id="rId3"/>
              </a:rPr>
              <a:t>https://uasg.tech/download/uasg-028-considerations-for-naming-internationalized-email-mailboxes-en/</a:t>
            </a:r>
            <a:r>
              <a:rPr lang="pt-BR" sz="1800"/>
              <a:t>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Definição do escopo de recursos de EAI (ex.: como usar o Guia de Autocertificação de EAI, em </a:t>
            </a:r>
            <a:r>
              <a:rPr lang="pt-BR" sz="1800">
                <a:hlinkClick r:id="rId4"/>
              </a:rPr>
              <a:t>https://uasg.tech/eai-certification/</a:t>
            </a:r>
            <a:r>
              <a:rPr lang="pt-BR" sz="1800"/>
              <a:t>)  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Tópicos avançados obre IDNs e Aceitação Universal</a:t>
            </a:r>
          </a:p>
        </p:txBody>
      </p:sp>
    </p:spTree>
    <p:extLst>
      <p:ext uri="{BB962C8B-B14F-4D97-AF65-F5344CB8AC3E}">
        <p14:creationId xmlns:p14="http://schemas.microsoft.com/office/powerpoint/2010/main" val="881390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10: processamento de IDNs e EAI em aplicativos móveis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Módulo 2, Módulo 6, Módulo 9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Suporte a conjuntos de caracteres Unicode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Layout e renderização de texto Unicode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Suporte a Unicode em estruturas de desenvolvimento de aplicativos móveis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APIs de conversão iconv/ICU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Processamento de IDNs em dispositivos móveis: bibliotecas relevantes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Processamento de EAI em dispositivos móveis: bibliotecas relevantes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Desenvolvimento de aplicativos móveis</a:t>
            </a:r>
          </a:p>
        </p:txBody>
      </p:sp>
    </p:spTree>
    <p:extLst>
      <p:ext uri="{BB962C8B-B14F-4D97-AF65-F5344CB8AC3E}">
        <p14:creationId xmlns:p14="http://schemas.microsoft.com/office/powerpoint/2010/main" val="3312995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11: segurança de IDNs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18220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Módulo 2, Módulo 6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Segurança para Unicode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Mecanismos de segurança para Unicode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Contexto: existem muitos outros riscos de segurança, e os riscos relacionados ao DNS, IDNs e Unicode são pequenos quando comparados aos riscos de, por exemplo, phishing, negligência de usuários com a segurança, falta de treinamento dos usuários sobre segurança.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Mitigação de bloqueios de endereços EAI.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Segurança do DNS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ASCIIs homográficos  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Phishing, spams…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Segurança de IDNs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Cadeias de caracteres sem normalização: como gerenciar cadeias de caracteres idênticas visualmente, porém distintas, usando LGRs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IDNs homográficos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LGRs e variantes</a:t>
            </a:r>
          </a:p>
          <a:p>
            <a:pPr marL="891540" lvl="1" indent="-342900">
              <a:spcBef>
                <a:spcPts val="0"/>
              </a:spcBef>
              <a:buFont typeface="+mj-lt"/>
              <a:buAutoNum type="arabicPeriod"/>
            </a:pPr>
            <a:r>
              <a:rPr lang="pt-BR" sz="1600"/>
              <a:t>Semelhança de cadeias de caracteres 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Segurança de computadores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10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82395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 dirty="0"/>
              <a:t>Evolução dos nomes de domínio e sistemas </a:t>
            </a:r>
            <a:br>
              <a:rPr lang="pt-BR" sz="2800" dirty="0"/>
            </a:br>
            <a:r>
              <a:rPr lang="pt-BR" sz="2800" dirty="0"/>
              <a:t>de e-mail</a:t>
            </a:r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320040" y="1217354"/>
            <a:ext cx="8450746" cy="564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Um nome de domínio é um nome exclusivo que forma a base dos </a:t>
            </a:r>
            <a:r>
              <a:rPr lang="pt-BR" sz="16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URLs</a:t>
            </a:r>
            <a:r>
              <a:rPr lang="pt-BR" sz="1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 (Localizadores Uniformes de Recursos) que as pessoas usam para encontrar recursos na Internet (ex.: páginas da web, servidores de e-mail, imagens e vídeos).</a:t>
            </a:r>
          </a:p>
          <a:p>
            <a:pPr marL="9144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6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600" dirty="0"/>
              <a:t>Antigamente os </a:t>
            </a:r>
            <a:r>
              <a:rPr lang="pt-BR" sz="1600" dirty="0" err="1"/>
              <a:t>TLDs</a:t>
            </a:r>
            <a:r>
              <a:rPr lang="pt-BR" sz="1600" dirty="0"/>
              <a:t> (Domínios de Primeiro Nível) em geral eram formados por duas ou três letras com caracteres latinos de </a:t>
            </a:r>
            <a:r>
              <a:rPr lang="pt-BR" sz="1600" dirty="0" err="1"/>
              <a:t>a-z</a:t>
            </a:r>
            <a:r>
              <a:rPr lang="pt-BR" sz="1600" dirty="0"/>
              <a:t> (ex.: .com, .</a:t>
            </a:r>
            <a:r>
              <a:rPr lang="pt-BR" sz="1600" dirty="0" err="1"/>
              <a:t>org</a:t>
            </a:r>
            <a:r>
              <a:rPr lang="pt-BR" sz="1600" dirty="0"/>
              <a:t>). A evolução do DNS permitiu o surgimento de </a:t>
            </a:r>
            <a:r>
              <a:rPr lang="pt-BR" sz="1600" dirty="0" err="1"/>
              <a:t>TLDs</a:t>
            </a:r>
            <a:r>
              <a:rPr lang="pt-BR" sz="1600" dirty="0"/>
              <a:t> mais longos. </a:t>
            </a:r>
          </a:p>
          <a:p>
            <a:pPr marL="731520" lvl="1" indent="-182880">
              <a:spcBef>
                <a:spcPts val="0"/>
              </a:spcBef>
            </a:pPr>
            <a:r>
              <a:rPr lang="pt-BR" sz="1600" dirty="0"/>
              <a:t>Agora existem cerca de 1.200 novos </a:t>
            </a:r>
            <a:r>
              <a:rPr lang="pt-BR" sz="1600" dirty="0" err="1"/>
              <a:t>gTLDs</a:t>
            </a:r>
            <a:r>
              <a:rPr lang="pt-BR" sz="1600" dirty="0"/>
              <a:t> genéricos que representam marcas, comunidades e locais geográficos (ex.: .</a:t>
            </a:r>
            <a:r>
              <a:rPr lang="pt-BR" sz="1600" dirty="0" err="1"/>
              <a:t>photography</a:t>
            </a:r>
            <a:r>
              <a:rPr lang="pt-BR" sz="1600" dirty="0"/>
              <a:t>, .</a:t>
            </a:r>
            <a:r>
              <a:rPr lang="pt-BR" sz="1600" dirty="0" err="1"/>
              <a:t>london</a:t>
            </a:r>
            <a:r>
              <a:rPr lang="pt-BR" sz="1600" dirty="0"/>
              <a:t>).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600" dirty="0"/>
              <a:t>Esses novos </a:t>
            </a:r>
            <a:r>
              <a:rPr lang="pt-BR" sz="1600" dirty="0" err="1"/>
              <a:t>TLDs</a:t>
            </a:r>
            <a:r>
              <a:rPr lang="pt-BR" sz="1600" dirty="0"/>
              <a:t> também incluem </a:t>
            </a:r>
            <a:r>
              <a:rPr lang="pt-BR" sz="1600" dirty="0" err="1"/>
              <a:t>IDNs</a:t>
            </a:r>
            <a:r>
              <a:rPr lang="pt-BR" sz="1600" dirty="0"/>
              <a:t> (Nomes de Domínio Internacionalizados), que possibilitam nomes de domínio em idiomas e escritas locais, como “.</a:t>
            </a:r>
            <a:r>
              <a:rPr lang="pt-BR" sz="1600" dirty="0" err="1"/>
              <a:t>例子</a:t>
            </a:r>
            <a:r>
              <a:rPr lang="pt-BR" sz="1600" dirty="0"/>
              <a:t>” e “</a:t>
            </a:r>
            <a:r>
              <a:rPr lang="pt-BR" sz="1600" dirty="0" err="1"/>
              <a:t>مثال</a:t>
            </a:r>
            <a:r>
              <a:rPr lang="pt-BR" sz="1600" dirty="0"/>
              <a:t>.“ (“exemplo” escrito em chinês e árabe).</a:t>
            </a:r>
          </a:p>
          <a:p>
            <a:pPr marL="731520" lvl="1" indent="-182880"/>
            <a:r>
              <a:rPr lang="pt-BR" sz="1600" dirty="0"/>
              <a:t>Outros rótulos em um nome de domínio também podem ser internacionalizados. Isso permite que um nome de domínio esteja completamente em um idioma e escrita local. </a:t>
            </a:r>
            <a:r>
              <a:rPr lang="pt-BR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Os </a:t>
            </a:r>
            <a:r>
              <a:rPr lang="pt-BR" sz="1600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IDNs</a:t>
            </a:r>
            <a:r>
              <a:rPr lang="pt-BR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não estão relacionados ao conteúdo on-line, que também pode ser multilíngue.</a:t>
            </a:r>
            <a:r>
              <a:rPr lang="pt-BR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</a:p>
          <a:p>
            <a:pPr marL="274320" indent="-182880"/>
            <a:endParaRPr lang="en-US" sz="1600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</a:ext>
              </a:extLst>
            </a:endParaRPr>
          </a:p>
          <a:p>
            <a:pPr marL="274320" indent="-182880"/>
            <a:r>
              <a:rPr lang="pt-BR" sz="1600" dirty="0"/>
              <a:t>Inicialmente, os endereços de e-mail também não estavam disponíveis em idiomas e escritas locais.</a:t>
            </a:r>
          </a:p>
          <a:p>
            <a:pPr marL="9144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Módulo 12: suporte a Unicode em sistemas operacionais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 b="1"/>
              <a:t>Pré-requisitos: </a:t>
            </a:r>
            <a:r>
              <a:rPr lang="pt-BR" sz="1800"/>
              <a:t>Módulo 2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endParaRPr lang="en-US" sz="1800" dirty="0"/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Suporte de sistemas de arquivos para Unicode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Como trabalhar com Unicode: com ou sem distinção de maiúsculas/minúsculas vs. sem distinção de maiúsculas/minúsculas, mas com preservação de maiúsculas/minúsculas em nomes de arquivos</a:t>
            </a:r>
          </a:p>
          <a:p>
            <a:pPr marL="43434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+mj-lt"/>
              <a:buAutoNum type="arabicPeriod"/>
            </a:pPr>
            <a:r>
              <a:rPr lang="pt-BR" sz="1800"/>
              <a:t>APIs de Unicode para SOs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8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Curso para integração: sistema operacional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pt-BR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715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Grades curriculares afetadas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>
              <a:spcBef>
                <a:spcPts val="0"/>
              </a:spcBef>
              <a:buSzPts val="1530"/>
              <a:buNone/>
            </a:pPr>
            <a:r>
              <a:rPr lang="pt-BR" sz="1800"/>
              <a:t>Atualizações em cursos existentes:</a:t>
            </a:r>
          </a:p>
          <a:p>
            <a:pPr marL="91440" lvl="0" indent="0">
              <a:spcBef>
                <a:spcPts val="0"/>
              </a:spcBef>
              <a:buSzPts val="1530"/>
              <a:buNone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Noções básicas de programação ou programação I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Programação avançada ou programação orientada a objetos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Estruturas de dados e algoritmos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Sistemas de gerenciamento de bancos de dados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Comunicação de dados e redes de computadores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Desenvolvimento de aplicativos móveis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Segurança de computadores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sistema operacional</a:t>
            </a:r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91440" lvl="0" indent="0">
              <a:spcBef>
                <a:spcPts val="0"/>
              </a:spcBef>
              <a:buSzPts val="1530"/>
              <a:buNone/>
            </a:pPr>
            <a:r>
              <a:rPr lang="pt-BR" sz="1800"/>
              <a:t>Sugestão de novo curso:</a:t>
            </a:r>
          </a:p>
          <a:p>
            <a:pPr marL="91440" lvl="0" indent="0">
              <a:spcBef>
                <a:spcPts val="0"/>
              </a:spcBef>
              <a:buSzPts val="1530"/>
              <a:buNone/>
            </a:pPr>
            <a:endParaRPr lang="en-US" sz="1800" dirty="0"/>
          </a:p>
          <a:p>
            <a:pPr marL="274320" indent="-182880">
              <a:spcBef>
                <a:spcPts val="0"/>
              </a:spcBef>
              <a:buSzPts val="1530"/>
            </a:pPr>
            <a:r>
              <a:rPr lang="pt-BR" sz="1800"/>
              <a:t>Tópicos avançados obre IDNs e Aceitação Universal</a:t>
            </a:r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6336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Recursos para apoiar a atualização curricular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Versão preliminar de guia de módulo para alunos: </a:t>
            </a:r>
            <a:r>
              <a:rPr lang="pt-BR" sz="1800">
                <a:hlinkClick r:id="rId3"/>
              </a:rPr>
              <a:t>https://community.icann.org/display/TUA/Draft+UA+Curriculum</a:t>
            </a:r>
            <a:r>
              <a:rPr lang="pt-BR" sz="1800"/>
              <a:t>. 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Versão preliminar de guia de módulo para instrutores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Versão preliminar de exercícios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Referências para materiais adicionais</a:t>
            </a:r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r>
              <a:rPr lang="pt-BR" sz="1800"/>
              <a:t>Programa de treinamento para o corpo docente (mediante solicitação e conforme disponibilidade) da ICANN: envie um e-mail para </a:t>
            </a:r>
            <a:r>
              <a:rPr lang="pt-BR" sz="1800">
                <a:hlinkClick r:id="rId4"/>
              </a:rPr>
              <a:t>UAProgram@icann.org</a:t>
            </a:r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>
              <a:spcBef>
                <a:spcPts val="0"/>
              </a:spcBef>
              <a:buSzPts val="1530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047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4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pt-BR" sz="2800"/>
              <a:t>Colabore com a UA!</a:t>
            </a:r>
          </a:p>
        </p:txBody>
      </p:sp>
      <p:sp>
        <p:nvSpPr>
          <p:cNvPr id="438" name="Google Shape;438;p34"/>
          <p:cNvSpPr/>
          <p:nvPr/>
        </p:nvSpPr>
        <p:spPr>
          <a:xfrm>
            <a:off x="6317623" y="1541463"/>
            <a:ext cx="2826378" cy="292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Informações e notícias recentes do Grupo de Gestão da Aceitação Universal: </a:t>
            </a:r>
            <a:r>
              <a:rPr lang="pt-BR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www.uasg.tech </a:t>
            </a:r>
          </a:p>
        </p:txBody>
      </p:sp>
      <p:sp>
        <p:nvSpPr>
          <p:cNvPr id="439" name="Google Shape;439;p34"/>
          <p:cNvSpPr txBox="1"/>
          <p:nvPr/>
        </p:nvSpPr>
        <p:spPr>
          <a:xfrm>
            <a:off x="320675" y="1318687"/>
            <a:ext cx="5816654" cy="37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Para mais informações sobre a UA, envie um e-mail para </a:t>
            </a:r>
            <a:r>
              <a:rPr lang="pt-BR" sz="1800" u="sng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info@uasg.tech</a:t>
            </a:r>
            <a:r>
              <a:rPr lang="pt-BR" sz="1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ou </a:t>
            </a:r>
            <a:r>
              <a:rPr lang="pt-BR" sz="1800" u="sng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UAProgram@icann.org</a:t>
            </a:r>
            <a:r>
              <a:rPr lang="pt-BR" sz="1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Acesse todos os documentos e apresentações do UASG em: </a:t>
            </a:r>
            <a:r>
              <a:rPr lang="pt-BR" sz="1800" u="sng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Confira os detalhes das iniciativas em andamento nas páginas wiki da comunidade da ICANN: </a:t>
            </a:r>
            <a:r>
              <a:rPr lang="pt-BR" sz="1800" u="sng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https://community.icann.org/display/TUA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Inscreva-se na lista de discussão sobre UA em: </a:t>
            </a:r>
            <a:r>
              <a:rPr lang="pt-BR" sz="1800" u="sng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https://uasg.tech/subscribe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Inscreva-se para participar em grupos de trabalho sobre UA </a:t>
            </a:r>
            <a:r>
              <a:rPr lang="pt-BR" sz="1800" u="sng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Siga o UASG nas redes sociais e use a hashtag #Internet4All: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0A6BF-80BD-1C2B-C492-1336CBF99C26}"/>
              </a:ext>
            </a:extLst>
          </p:cNvPr>
          <p:cNvSpPr txBox="1"/>
          <p:nvPr/>
        </p:nvSpPr>
        <p:spPr>
          <a:xfrm>
            <a:off x="767254" y="5044967"/>
            <a:ext cx="7262649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pt-BR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X (antigo Twitter): @UASGTech</a:t>
            </a:r>
          </a:p>
          <a:p>
            <a:pPr marR="0" lvl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LinkedIn: https://www.linkedin.com/company/uasgtech/</a:t>
            </a:r>
          </a:p>
          <a:p>
            <a:pPr marR="0" lvl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Facebook: https://www.facebook.com/uasgtech/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Participe da ICANN: programas Fellowship e NextGen  </a:t>
            </a:r>
          </a:p>
        </p:txBody>
      </p:sp>
      <p:sp>
        <p:nvSpPr>
          <p:cNvPr id="445" name="Google Shape;445;p3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7493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pt-BR" sz="1800"/>
              <a:t>O objetivo do Programa Fellowship da ICANN é aumentar a diversidade do modelo de múltiplas partes interessadas criando oportunidades para pessoas de comunidades menos favorecidas e com pouca representação se tornarem participantes ativos na comunidade da ICANN.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pt-BR"/>
              <a:t>Inscreva-se no </a:t>
            </a:r>
            <a:r>
              <a:rPr lang="pt-BR">
                <a:solidFill>
                  <a:schemeClr val="hlink"/>
                </a:solidFill>
                <a:hlinkClick r:id="rId3"/>
              </a:rPr>
              <a:t>Fellowship da ICANN</a:t>
            </a:r>
            <a:r>
              <a:rPr lang="pt-BR"/>
              <a:t> para participar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pt-BR" sz="1800"/>
              <a:t>A Organização ICANN está buscando a próxima geração de pessoas interessadas em se envolver com as comunidades de suas regiões e em moldar o futuro das políticas globais da Internet. Todos os dias, são realizados trabalhos importantes na ICANN.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pt-BR"/>
              <a:t>Inscreva-se no Programa </a:t>
            </a:r>
            <a:r>
              <a:rPr lang="pt-BR" u="sng">
                <a:solidFill>
                  <a:schemeClr val="hlink"/>
                </a:solidFill>
                <a:hlinkClick r:id="rId4"/>
              </a:rPr>
              <a:t>NextGen da ICANN</a:t>
            </a:r>
            <a:r>
              <a:rPr lang="pt-BR"/>
              <a:t> para participar</a:t>
            </a:r>
          </a:p>
          <a:p>
            <a:pPr marL="9144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1800"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pt-BR" sz="2800" dirty="0" err="1"/>
              <a:t>ccTLDs</a:t>
            </a:r>
            <a:r>
              <a:rPr lang="pt-BR" sz="2800" dirty="0"/>
              <a:t> (Domínios de Primeiro Nível com código de país) de </a:t>
            </a:r>
            <a:r>
              <a:rPr lang="pt-BR" sz="2800" dirty="0" err="1"/>
              <a:t>IDNs</a:t>
            </a:r>
            <a:endParaRPr lang="pt-BR" sz="2800" dirty="0"/>
          </a:p>
        </p:txBody>
      </p:sp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 t="7650"/>
          <a:stretch/>
        </p:blipFill>
        <p:spPr>
          <a:xfrm>
            <a:off x="468085" y="1096707"/>
            <a:ext cx="7842318" cy="543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pt-BR" sz="2800"/>
              <a:t>gTLDs (TLDs genéricos) de IDNs</a:t>
            </a:r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351" y="1482854"/>
            <a:ext cx="6787297" cy="367052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1503485" y="5440757"/>
            <a:ext cx="6137031" cy="47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90 gTLDs de IDNs estão delegados.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pt-BR" sz="2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Exemplos de IDNs</a:t>
            </a:r>
          </a:p>
        </p:txBody>
      </p:sp>
      <p:sp>
        <p:nvSpPr>
          <p:cNvPr id="253" name="Google Shape;253;p13"/>
          <p:cNvSpPr/>
          <p:nvPr/>
        </p:nvSpPr>
        <p:spPr>
          <a:xfrm>
            <a:off x="288751" y="1443796"/>
            <a:ext cx="6791318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27781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համընդհանուր-ընկալում-թեստ.հայ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ଯୁନିଭରସାଲ-ଏକସେପ୍ଟନ୍ସ-ଟେଷ୍ଟ.ଭାରତ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უნივერსალური-თავსობადობის-ტესტი.გე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다국어도메인이용환경테스트.한국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സാർവത്രിക-സ്വീകാര്യതാ-പരിശോധന.ഭാരതം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تجربة-القبول-الشامل.موريتانيا </a:t>
            </a:r>
            <a:br>
              <a:rPr lang="pt-BR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pt-BR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7318243" y="1443796"/>
            <a:ext cx="1450854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Armênio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Oriá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Georgiano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Coreano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Malaiala           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Árabe</a:t>
            </a:r>
            <a:b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pt-BR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pt-BR" sz="2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Exemplos de e-mails internacionalizados</a:t>
            </a:r>
          </a:p>
        </p:txBody>
      </p:sp>
      <p:sp>
        <p:nvSpPr>
          <p:cNvPr id="260" name="Google Shape;260;p14"/>
          <p:cNvSpPr/>
          <p:nvPr/>
        </p:nvSpPr>
        <p:spPr>
          <a:xfrm>
            <a:off x="288751" y="1443796"/>
            <a:ext cx="6791318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27781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Էլփոստ-թեստ@համընդհանուր-ընկալում-թեստ.հայ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电子邮件测试@普遍适用测试.我爱你 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ईमेल-परीक्षण@सार्वभौमिक-स्वीकृति-परीक्षण.संगठन  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تجربة-بريد-الكتروني@تجربة-القبول-الشامل.موريتانيا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ηλεκτρονικό-μήνυμα-δοκιμή@καθολική-αποδοχή-δοκιμή.ευ  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மின்னஞ்சல்-சோதனை@பொது-ஏற்பு-சோதனை.சிங்கப்பூர்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7318243" y="1443796"/>
            <a:ext cx="1450854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Armênio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Chinês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Devanágari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Árabe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Grego           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Tamil</a:t>
            </a:r>
            <a:br>
              <a:rPr lang="pt-BR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pt-BR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pt-BR" sz="2800"/>
              <a:t>O que é a UA (Aceitação Universal)?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Embora o DNS (Sistema de Nomes de Domínio) tenha evoluído, as verificações usadas por muitos aplicativos de software para validar nomes de domínio e endereços de e-mail continuam desatualizadas.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Além disso, nem todos os portais on-line estão preparados para abrir uma conta de usuário com um endereço de e-mail desse tipo, o que impede muitas pessoas de navegar na Internet usando seu próprio idioma e a identidade on-line que preferirem. 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pt-BR" sz="1800"/>
              <a:t>Considerada uma prática recomendada de conformidade técnica, a UA resolve esses problemas garantindo que todos os nomes de domínio e endereços de e-mail válidos, independentemente da escrita, idioma ou extensão de caracteres, possam ser igualmente usados por todos os aplicativos, dispositivos e sistemas que se conectam à Internet.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pt-BR" sz="2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Exemplo de um problema de UA</a:t>
            </a:r>
          </a:p>
        </p:txBody>
      </p:sp>
      <p:sp>
        <p:nvSpPr>
          <p:cNvPr id="279" name="Google Shape;279;p17"/>
          <p:cNvSpPr txBox="1"/>
          <p:nvPr/>
        </p:nvSpPr>
        <p:spPr>
          <a:xfrm>
            <a:off x="372533" y="1724984"/>
            <a:ext cx="8481183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Um e-mail válido pode ser rejeitado em um formulário de um site e ser exibido de maneira incorreta da esquerda para a direita, em vez da direita para a esquerda:</a:t>
            </a: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17" y="3347154"/>
            <a:ext cx="8832566" cy="267264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SG">
      <a:dk1>
        <a:srgbClr val="000000"/>
      </a:dk1>
      <a:lt1>
        <a:srgbClr val="FAFAFA"/>
      </a:lt1>
      <a:dk2>
        <a:srgbClr val="000000"/>
      </a:dk2>
      <a:lt2>
        <a:srgbClr val="FAFAFA"/>
      </a:lt2>
      <a:accent1>
        <a:srgbClr val="FF9E1B"/>
      </a:accent1>
      <a:accent2>
        <a:srgbClr val="707372"/>
      </a:accent2>
      <a:accent3>
        <a:srgbClr val="D57800"/>
      </a:accent3>
      <a:accent4>
        <a:srgbClr val="B2B4B2"/>
      </a:accent4>
      <a:accent5>
        <a:srgbClr val="FFC56E"/>
      </a:accent5>
      <a:accent6>
        <a:srgbClr val="FFFFFF"/>
      </a:accent6>
      <a:hlink>
        <a:srgbClr val="FF9E1B"/>
      </a:hlink>
      <a:folHlink>
        <a:srgbClr val="7073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3136</Words>
  <Application>Microsoft Macintosh PowerPoint</Application>
  <PresentationFormat>On-screen Show (4:3)</PresentationFormat>
  <Paragraphs>357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Open Sans Light</vt:lpstr>
      <vt:lpstr>Merriweather Sans</vt:lpstr>
      <vt:lpstr>Source Sans Pro Light</vt:lpstr>
      <vt:lpstr>Times New Roman</vt:lpstr>
      <vt:lpstr>Calibri</vt:lpstr>
      <vt:lpstr>Arial</vt:lpstr>
      <vt:lpstr>Open Sans</vt:lpstr>
      <vt:lpstr>Noto Sans Symbols</vt:lpstr>
      <vt:lpstr>Office Theme</vt:lpstr>
      <vt:lpstr>Currículo Acadêmico para a UA (Aceitação Universal) de Nomes de Domínio e Endereços de E-mail</vt:lpstr>
      <vt:lpstr>Bem-vindo(a)!</vt:lpstr>
      <vt:lpstr>Evolução dos nomes de domínio e sistemas  de e-mail</vt:lpstr>
      <vt:lpstr>ccTLDs (Domínios de Primeiro Nível com código de país) de IDNs</vt:lpstr>
      <vt:lpstr>gTLDs (TLDs genéricos) de IDNs</vt:lpstr>
      <vt:lpstr>Exemplos de IDNs</vt:lpstr>
      <vt:lpstr>Exemplos de e-mails internacionalizados</vt:lpstr>
      <vt:lpstr>O que é a UA (Aceitação Universal)?</vt:lpstr>
      <vt:lpstr>Exemplo de um problema de UA</vt:lpstr>
      <vt:lpstr>Exemplos de categorias afetadas pela UA</vt:lpstr>
      <vt:lpstr>Objetivo e impacto da UA</vt:lpstr>
      <vt:lpstr>Por que a UA é importante?</vt:lpstr>
      <vt:lpstr>Como preparar os aplicativos para a UA</vt:lpstr>
      <vt:lpstr>Uma convocação </vt:lpstr>
      <vt:lpstr>Uma convocação </vt:lpstr>
      <vt:lpstr>Principais objetivos do currículo acadêmico  para a UA</vt:lpstr>
      <vt:lpstr>Considerações para as grades curriculares </vt:lpstr>
      <vt:lpstr>Módulos propostos</vt:lpstr>
      <vt:lpstr>Módulo 1: noções básicas de programação Unicode </vt:lpstr>
      <vt:lpstr>Módulo 2: programação avançada de Unicode </vt:lpstr>
      <vt:lpstr>Módulo 3: Unicode em estruturas de dados e algoritmos</vt:lpstr>
      <vt:lpstr>Módulo 4: Unicode em sistemas de gerenciamento de bancos de dados</vt:lpstr>
      <vt:lpstr>Módulo 5: introdução a IDNs (Nomes de Domínio Internacionalizados)</vt:lpstr>
      <vt:lpstr>Módulo 6: programação com IDNs (Nomes de Domínio Internacionalizados)</vt:lpstr>
      <vt:lpstr>Módulo 7: tópicos avançados para IDNs (Nomes de Domínio Internacionalizados)</vt:lpstr>
      <vt:lpstr>Módulo 8: EAI (Internacionalização de Endereços de E-mail)</vt:lpstr>
      <vt:lpstr>Módulo 9: programação para EAI (Internacionalização de Endereços de E-mail)</vt:lpstr>
      <vt:lpstr>Módulo 10: processamento de IDNs e EAI em aplicativos móveis</vt:lpstr>
      <vt:lpstr>Módulo 11: segurança de IDNs</vt:lpstr>
      <vt:lpstr>Módulo 12: suporte a Unicode em sistemas operacionais</vt:lpstr>
      <vt:lpstr>Grades curriculares afetadas</vt:lpstr>
      <vt:lpstr>Recursos para apoiar a atualização curricular</vt:lpstr>
      <vt:lpstr>Colabore com a UA!</vt:lpstr>
      <vt:lpstr>Participe da ICANN: programas Fellowship e NextGen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Acceptance (UA) of Domain Names and Email Addresses</dc:title>
  <dc:creator>Nicole Davenport</dc:creator>
  <cp:lastModifiedBy>Butch Pfremmer</cp:lastModifiedBy>
  <cp:revision>50</cp:revision>
  <dcterms:created xsi:type="dcterms:W3CDTF">2016-03-09T19:41:20Z</dcterms:created>
  <dcterms:modified xsi:type="dcterms:W3CDTF">2024-02-16T01:40:19Z</dcterms:modified>
</cp:coreProperties>
</file>