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385" r:id="rId2"/>
    <p:sldId id="833" r:id="rId3"/>
    <p:sldId id="822" r:id="rId4"/>
    <p:sldId id="807" r:id="rId5"/>
    <p:sldId id="1336" r:id="rId6"/>
    <p:sldId id="825" r:id="rId7"/>
    <p:sldId id="1340" r:id="rId8"/>
    <p:sldId id="1337" r:id="rId9"/>
    <p:sldId id="824" r:id="rId10"/>
    <p:sldId id="1393" r:id="rId11"/>
    <p:sldId id="1394" r:id="rId12"/>
    <p:sldId id="826" r:id="rId13"/>
    <p:sldId id="827" r:id="rId14"/>
    <p:sldId id="837" r:id="rId15"/>
    <p:sldId id="839" r:id="rId16"/>
    <p:sldId id="843" r:id="rId17"/>
    <p:sldId id="595" r:id="rId18"/>
    <p:sldId id="821" r:id="rId19"/>
    <p:sldId id="274" r:id="rId20"/>
    <p:sldId id="594" r:id="rId21"/>
    <p:sldId id="596" r:id="rId22"/>
    <p:sldId id="597" r:id="rId23"/>
    <p:sldId id="276" r:id="rId24"/>
    <p:sldId id="280" r:id="rId25"/>
    <p:sldId id="598" r:id="rId26"/>
    <p:sldId id="599" r:id="rId27"/>
    <p:sldId id="600" r:id="rId28"/>
    <p:sldId id="828" r:id="rId29"/>
    <p:sldId id="848" r:id="rId30"/>
    <p:sldId id="840" r:id="rId31"/>
    <p:sldId id="841" r:id="rId32"/>
    <p:sldId id="842" r:id="rId33"/>
    <p:sldId id="830" r:id="rId34"/>
    <p:sldId id="831" r:id="rId35"/>
    <p:sldId id="834" r:id="rId36"/>
    <p:sldId id="835" r:id="rId37"/>
    <p:sldId id="836" r:id="rId38"/>
    <p:sldId id="845" r:id="rId39"/>
    <p:sldId id="844" r:id="rId40"/>
    <p:sldId id="613" r:id="rId41"/>
    <p:sldId id="856" r:id="rId42"/>
    <p:sldId id="829" r:id="rId43"/>
    <p:sldId id="1335" r:id="rId44"/>
    <p:sldId id="846" r:id="rId45"/>
    <p:sldId id="789" r:id="rId46"/>
    <p:sldId id="818" r:id="rId47"/>
    <p:sldId id="756" r:id="rId48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16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00"/>
    <a:srgbClr val="FF540B"/>
    <a:srgbClr val="E7C4F0"/>
    <a:srgbClr val="FF6610"/>
    <a:srgbClr val="0432FF"/>
    <a:srgbClr val="FF8AD8"/>
    <a:srgbClr val="ECA5E8"/>
    <a:srgbClr val="00FDFF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813" autoAdjust="0"/>
    <p:restoredTop sz="94953" autoAdjust="0"/>
  </p:normalViewPr>
  <p:slideViewPr>
    <p:cSldViewPr snapToGrid="0" snapToObjects="1">
      <p:cViewPr varScale="1">
        <p:scale>
          <a:sx n="58" d="100"/>
          <a:sy n="58" d="100"/>
        </p:scale>
        <p:origin x="216" y="2000"/>
      </p:cViewPr>
      <p:guideLst>
        <p:guide orient="horz" pos="1416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5272"/>
    </p:cViewPr>
  </p:sorterViewPr>
  <p:notesViewPr>
    <p:cSldViewPr snapToGrid="0" snapToObjects="1">
      <p:cViewPr varScale="1">
        <p:scale>
          <a:sx n="81" d="100"/>
          <a:sy n="81" d="100"/>
        </p:scale>
        <p:origin x="3894" y="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C3BA92D-39A2-2447-98CF-2DF05A9C53A0}" type="datetimeFigureOut">
              <a:rPr lang="en-US"/>
              <a:pPr>
                <a:defRPr/>
              </a:pPr>
              <a:t>2/22/24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3599D66-0892-7B4D-9632-179EA01D3B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C16DC3C-9EF4-4046-BA7B-3B921F68FE0B}" type="datetimeFigureOut">
              <a:rPr lang="en-US"/>
              <a:pPr>
                <a:defRPr/>
              </a:pPr>
              <a:t>2/22/24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3987BFE-8429-084B-A384-B0611F07D2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3473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4378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0462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558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538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0470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435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0278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0632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0389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573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5518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5706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8735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2127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7176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0713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489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80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1109E3-1F78-D74C-90F3-E36E832CAE1F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526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783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4497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213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245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0525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2617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172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hyperlink" Target="facebook.com/icannorg" TargetMode="External"/><Relationship Id="rId18" Type="http://schemas.openxmlformats.org/officeDocument/2006/relationships/hyperlink" Target="https://soundcloud.com/icann" TargetMode="External"/><Relationship Id="rId3" Type="http://schemas.openxmlformats.org/officeDocument/2006/relationships/hyperlink" Target="https://www.flickr.com/photos/icann" TargetMode="External"/><Relationship Id="rId7" Type="http://schemas.openxmlformats.org/officeDocument/2006/relationships/hyperlink" Target="linkedin.com/company/icann" TargetMode="External"/><Relationship Id="rId12" Type="http://schemas.openxmlformats.org/officeDocument/2006/relationships/hyperlink" Target="https://www.facebook.com/icannorg" TargetMode="External"/><Relationship Id="rId17" Type="http://schemas.openxmlformats.org/officeDocument/2006/relationships/hyperlink" Target="https://www.youtube.com/user/ICANNnews" TargetMode="External"/><Relationship Id="rId2" Type="http://schemas.openxmlformats.org/officeDocument/2006/relationships/image" Target="../media/image18.emf"/><Relationship Id="rId16" Type="http://schemas.openxmlformats.org/officeDocument/2006/relationships/image" Target="../media/image23.png"/><Relationship Id="rId20" Type="http://schemas.openxmlformats.org/officeDocument/2006/relationships/hyperlink" Target="https://www.slideshare.net/icannpresentations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linkedin.com/company/icann" TargetMode="External"/><Relationship Id="rId11" Type="http://schemas.openxmlformats.org/officeDocument/2006/relationships/image" Target="../media/image21.png"/><Relationship Id="rId5" Type="http://schemas.openxmlformats.org/officeDocument/2006/relationships/image" Target="../media/image19.png"/><Relationship Id="rId15" Type="http://schemas.openxmlformats.org/officeDocument/2006/relationships/hyperlink" Target="youtube.com/user/ICANNnews" TargetMode="External"/><Relationship Id="rId10" Type="http://schemas.openxmlformats.org/officeDocument/2006/relationships/hyperlink" Target="twitter.com/icann" TargetMode="External"/><Relationship Id="rId19" Type="http://schemas.openxmlformats.org/officeDocument/2006/relationships/image" Target="../media/image24.png"/><Relationship Id="rId4" Type="http://schemas.openxmlformats.org/officeDocument/2006/relationships/hyperlink" Target="flickr.com/photos/icann" TargetMode="External"/><Relationship Id="rId9" Type="http://schemas.openxmlformats.org/officeDocument/2006/relationships/hyperlink" Target="https://www.twitter.com/icann" TargetMode="External"/><Relationship Id="rId14" Type="http://schemas.openxmlformats.org/officeDocument/2006/relationships/image" Target="../media/image22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24" y="46180"/>
            <a:ext cx="10805055" cy="450663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812800" y="1470213"/>
            <a:ext cx="10543117" cy="4571813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Wingdings" panose="05000000000000000000" pitchFamily="2" charset="2"/>
              <a:buChar char=""/>
              <a:defRPr sz="1900">
                <a:solidFill>
                  <a:srgbClr val="000000"/>
                </a:solidFill>
              </a:defRPr>
            </a:lvl1pPr>
            <a:lvl2pPr marL="798513" indent="-341313">
              <a:spcBef>
                <a:spcPts val="500"/>
              </a:spcBef>
              <a:buSzPct val="75000"/>
              <a:buFont typeface="Wingdings" panose="05000000000000000000" pitchFamily="2" charset="2"/>
              <a:buChar char=""/>
              <a:defRPr sz="1900">
                <a:solidFill>
                  <a:srgbClr val="000000"/>
                </a:solidFill>
              </a:defRPr>
            </a:lvl2pPr>
            <a:lvl3pPr marL="1255713" indent="-341313">
              <a:spcBef>
                <a:spcPts val="500"/>
              </a:spcBef>
              <a:buFont typeface="Arial" panose="020B0604020202020204" pitchFamily="34" charset="0"/>
              <a:buChar char="•"/>
              <a:defRPr sz="1900">
                <a:solidFill>
                  <a:srgbClr val="000000"/>
                </a:solidFill>
              </a:defRPr>
            </a:lvl3pPr>
            <a:lvl4pPr marL="1371600" indent="0">
              <a:buNone/>
              <a:defRPr sz="1900">
                <a:solidFill>
                  <a:srgbClr val="000000"/>
                </a:solidFill>
              </a:defRPr>
            </a:lvl4pPr>
            <a:lvl5pPr>
              <a:defRPr sz="19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06335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Backgrou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5" b="8780"/>
          <a:stretch>
            <a:fillRect/>
          </a:stretch>
        </p:blipFill>
        <p:spPr bwMode="auto">
          <a:xfrm>
            <a:off x="0" y="684213"/>
            <a:ext cx="12192000" cy="556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0" y="790575"/>
            <a:ext cx="12192000" cy="5346700"/>
          </a:xfrm>
          <a:prstGeom prst="rect">
            <a:avLst/>
          </a:prstGeom>
          <a:gradFill>
            <a:gsLst>
              <a:gs pos="0">
                <a:schemeClr val="bg1">
                  <a:alpha val="75000"/>
                </a:schemeClr>
              </a:gs>
              <a:gs pos="69000">
                <a:schemeClr val="tx2">
                  <a:lumMod val="20000"/>
                  <a:lumOff val="80000"/>
                  <a:alpha val="62000"/>
                </a:schemeClr>
              </a:gs>
              <a:gs pos="24000">
                <a:schemeClr val="tx2">
                  <a:lumMod val="20000"/>
                  <a:lumOff val="80000"/>
                  <a:alpha val="4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Title 19"/>
          <p:cNvSpPr>
            <a:spLocks noGrp="1"/>
          </p:cNvSpPr>
          <p:nvPr>
            <p:ph type="title"/>
          </p:nvPr>
        </p:nvSpPr>
        <p:spPr>
          <a:xfrm>
            <a:off x="420624" y="48278"/>
            <a:ext cx="10847121" cy="434888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450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2" b="7826"/>
          <a:stretch>
            <a:fillRect/>
          </a:stretch>
        </p:blipFill>
        <p:spPr bwMode="auto">
          <a:xfrm>
            <a:off x="0" y="654050"/>
            <a:ext cx="12192000" cy="562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itle 19"/>
          <p:cNvSpPr>
            <a:spLocks noGrp="1"/>
          </p:cNvSpPr>
          <p:nvPr>
            <p:ph type="title"/>
          </p:nvPr>
        </p:nvSpPr>
        <p:spPr>
          <a:xfrm>
            <a:off x="420624" y="48278"/>
            <a:ext cx="10847121" cy="434888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1835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e Backgroun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2775"/>
            <a:ext cx="12192000" cy="569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 userDrawn="1"/>
        </p:nvCxnSpPr>
        <p:spPr>
          <a:xfrm flipH="1">
            <a:off x="0" y="608013"/>
            <a:ext cx="12192000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 flipH="1">
            <a:off x="0" y="6319838"/>
            <a:ext cx="12192000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t>   | </a:t>
            </a:r>
            <a:fld id="{52DD39C1-3288-AE45-850A-6FEE846E69CD}" type="slidenum"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rgbClr val="002B49"/>
              </a:solidFill>
              <a:ea typeface="Arial" charset="0"/>
              <a:cs typeface="Arial" charset="0"/>
            </a:endParaRPr>
          </a:p>
        </p:txBody>
      </p:sp>
      <p:pic>
        <p:nvPicPr>
          <p:cNvPr id="7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6464300"/>
            <a:ext cx="39211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9"/>
          <p:cNvSpPr>
            <a:spLocks noGrp="1"/>
          </p:cNvSpPr>
          <p:nvPr>
            <p:ph type="title"/>
          </p:nvPr>
        </p:nvSpPr>
        <p:spPr>
          <a:xfrm>
            <a:off x="420624" y="48278"/>
            <a:ext cx="10208224" cy="434888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592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6464300"/>
            <a:ext cx="366713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9032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0554D260-09A2-C346-B587-68DA3B8C08EC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536575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 userDrawn="1"/>
        </p:nvSpPr>
        <p:spPr>
          <a:xfrm flipH="1">
            <a:off x="11618913" y="2649538"/>
            <a:ext cx="46037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 flipV="1">
            <a:off x="557213" y="2733675"/>
            <a:ext cx="0" cy="3544888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Arc 12"/>
          <p:cNvSpPr/>
          <p:nvPr userDrawn="1"/>
        </p:nvSpPr>
        <p:spPr>
          <a:xfrm rot="16200000">
            <a:off x="555625" y="2674938"/>
            <a:ext cx="122238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615950" y="2673350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 userDrawn="1"/>
        </p:nvSpPr>
        <p:spPr>
          <a:xfrm flipH="1">
            <a:off x="1161415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917" y="824754"/>
            <a:ext cx="10576000" cy="1768314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00099" y="2765533"/>
            <a:ext cx="10543117" cy="9279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0365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5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4300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9032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5CF14DEB-0AEB-9444-BC82-23E8FF7C4393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V="1">
            <a:off x="557213" y="2733675"/>
            <a:ext cx="0" cy="3544888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Arc 10"/>
          <p:cNvSpPr/>
          <p:nvPr userDrawn="1"/>
        </p:nvSpPr>
        <p:spPr>
          <a:xfrm rot="16200000">
            <a:off x="555625" y="2674938"/>
            <a:ext cx="122238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615950" y="2673350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 userDrawn="1"/>
        </p:nvSpPr>
        <p:spPr>
          <a:xfrm>
            <a:off x="536575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 flipH="1">
            <a:off x="11618913" y="2649538"/>
            <a:ext cx="46037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Oval 14"/>
          <p:cNvSpPr/>
          <p:nvPr userDrawn="1"/>
        </p:nvSpPr>
        <p:spPr>
          <a:xfrm flipH="1">
            <a:off x="1161415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779917" y="824754"/>
            <a:ext cx="10576000" cy="1768314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00099" y="2765533"/>
            <a:ext cx="10543117" cy="9279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6143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4300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98263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5AED5BC1-9329-5949-B329-EFF219C4B0CB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V="1">
            <a:off x="557213" y="2733675"/>
            <a:ext cx="0" cy="3544888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Arc 12"/>
          <p:cNvSpPr/>
          <p:nvPr userDrawn="1"/>
        </p:nvSpPr>
        <p:spPr>
          <a:xfrm rot="16200000">
            <a:off x="555625" y="2674938"/>
            <a:ext cx="122238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615950" y="2673350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 userDrawn="1"/>
        </p:nvSpPr>
        <p:spPr>
          <a:xfrm>
            <a:off x="536575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Oval 15"/>
          <p:cNvSpPr/>
          <p:nvPr userDrawn="1"/>
        </p:nvSpPr>
        <p:spPr>
          <a:xfrm flipH="1">
            <a:off x="11618913" y="2649538"/>
            <a:ext cx="46037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Oval 16"/>
          <p:cNvSpPr/>
          <p:nvPr userDrawn="1"/>
        </p:nvSpPr>
        <p:spPr>
          <a:xfrm flipH="1">
            <a:off x="1161415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779917" y="824754"/>
            <a:ext cx="10576000" cy="1768314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00099" y="2765533"/>
            <a:ext cx="10543117" cy="9279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5102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6464300"/>
            <a:ext cx="366713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98263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54F10749-14D1-A148-9830-ACCA17085CD1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V="1">
            <a:off x="557213" y="2733675"/>
            <a:ext cx="0" cy="3544888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Arc 10"/>
          <p:cNvSpPr/>
          <p:nvPr userDrawn="1"/>
        </p:nvSpPr>
        <p:spPr>
          <a:xfrm rot="16200000">
            <a:off x="555625" y="2674938"/>
            <a:ext cx="122238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615950" y="2673350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 userDrawn="1"/>
        </p:nvSpPr>
        <p:spPr>
          <a:xfrm>
            <a:off x="536575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 flipH="1">
            <a:off x="11618913" y="2649538"/>
            <a:ext cx="46037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Oval 14"/>
          <p:cNvSpPr/>
          <p:nvPr userDrawn="1"/>
        </p:nvSpPr>
        <p:spPr>
          <a:xfrm flipH="1">
            <a:off x="1161415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779917" y="824754"/>
            <a:ext cx="10576000" cy="1768314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00099" y="2765533"/>
            <a:ext cx="10543117" cy="9279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45048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.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4300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98263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DC94C3F9-D749-8741-A45B-924F0DF4CE99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V="1">
            <a:off x="557213" y="2733675"/>
            <a:ext cx="0" cy="3544888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Arc 10"/>
          <p:cNvSpPr/>
          <p:nvPr userDrawn="1"/>
        </p:nvSpPr>
        <p:spPr>
          <a:xfrm rot="16200000">
            <a:off x="555625" y="2674938"/>
            <a:ext cx="122238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615950" y="2673350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 userDrawn="1"/>
        </p:nvSpPr>
        <p:spPr>
          <a:xfrm>
            <a:off x="536575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 flipH="1">
            <a:off x="11618913" y="2649538"/>
            <a:ext cx="46037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Oval 14"/>
          <p:cNvSpPr/>
          <p:nvPr userDrawn="1"/>
        </p:nvSpPr>
        <p:spPr>
          <a:xfrm flipH="1">
            <a:off x="1161415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779917" y="824754"/>
            <a:ext cx="10576000" cy="1768314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00099" y="2765533"/>
            <a:ext cx="10543117" cy="9279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39789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.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4300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98263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FEB19BCC-07AF-7F42-B07B-2F40A4E2A35F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V="1">
            <a:off x="557213" y="2733675"/>
            <a:ext cx="0" cy="3544888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Arc 10"/>
          <p:cNvSpPr/>
          <p:nvPr userDrawn="1"/>
        </p:nvSpPr>
        <p:spPr>
          <a:xfrm rot="16200000">
            <a:off x="555625" y="2674938"/>
            <a:ext cx="122238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615950" y="2673350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 userDrawn="1"/>
        </p:nvSpPr>
        <p:spPr>
          <a:xfrm>
            <a:off x="536575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 flipH="1">
            <a:off x="11618913" y="2649538"/>
            <a:ext cx="46037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Oval 14"/>
          <p:cNvSpPr/>
          <p:nvPr userDrawn="1"/>
        </p:nvSpPr>
        <p:spPr>
          <a:xfrm flipH="1">
            <a:off x="1161415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779917" y="824754"/>
            <a:ext cx="10576000" cy="1768314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00099" y="2765533"/>
            <a:ext cx="10543117" cy="9279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9687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0" y="6319838"/>
            <a:ext cx="12192000" cy="538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319838"/>
            <a:ext cx="121920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6464300"/>
            <a:ext cx="39211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t>   | </a:t>
            </a:r>
            <a:fld id="{871A671E-99B4-2147-BD8D-277064DA0D3A}" type="slidenum"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rgbClr val="002B49"/>
              </a:solidFill>
              <a:ea typeface="Arial" charset="0"/>
              <a:cs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764987" y="3030399"/>
            <a:ext cx="8329645" cy="178364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35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52850" y="1308848"/>
            <a:ext cx="8341783" cy="1701535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 sz="35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199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5194300"/>
            <a:ext cx="1189038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3082" y="0"/>
            <a:ext cx="10788321" cy="2533369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>
              <a:spcBef>
                <a:spcPts val="0"/>
              </a:spcBef>
              <a:defRPr sz="3600" b="1"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66928" y="3553576"/>
            <a:ext cx="10788321" cy="7168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66928" y="4279392"/>
            <a:ext cx="10788321" cy="27360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566928" y="4553712"/>
            <a:ext cx="10788321" cy="4037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48639" y="2837138"/>
            <a:ext cx="10808208" cy="7168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45685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0" y="6319838"/>
            <a:ext cx="12192000" cy="538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319838"/>
            <a:ext cx="121920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6464300"/>
            <a:ext cx="39211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t>   | </a:t>
            </a:r>
            <a:fld id="{A6CE8A68-E057-F241-A034-0C9CFC73D8B6}" type="slidenum"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rgbClr val="002B49"/>
              </a:solidFill>
              <a:ea typeface="Arial" charset="0"/>
              <a:cs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764987" y="3030399"/>
            <a:ext cx="8329645" cy="178364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35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52850" y="1308848"/>
            <a:ext cx="8341783" cy="1701535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 sz="35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8925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0" y="6319838"/>
            <a:ext cx="12192000" cy="538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319838"/>
            <a:ext cx="121920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6464300"/>
            <a:ext cx="39211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t>   | </a:t>
            </a:r>
            <a:fld id="{2301BEB7-66D7-7248-AA67-65F693F8917D}" type="slidenum"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rgbClr val="002B49"/>
              </a:solidFill>
              <a:ea typeface="Arial" charset="0"/>
              <a:cs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764987" y="3030399"/>
            <a:ext cx="8329645" cy="178364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35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52850" y="1308848"/>
            <a:ext cx="8341783" cy="1701535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 sz="35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052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4300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80D1F99C-4C57-AD4A-B83E-F8DB40856E94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483281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7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76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8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9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0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81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73094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5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4300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C1EBC6CA-5C84-1442-9583-11B221DD6412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1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2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3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1761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4300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144AAE32-7264-3743-857B-D2FA7F32B42B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1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2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3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01739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AF1FC29B-B37F-8C41-9806-1013A8A9303C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1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2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3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86679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 1.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C5322009-43DD-DB49-85F7-1D79142669CF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1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2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3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65798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3058D8A7-14BF-E444-BECE-C22BDDC1418C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1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2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3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2371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815C72DB-F623-9A4C-A73C-7B337E98EF59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1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2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3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20061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F0426D6A-B029-1F4C-A309-2E28B96017AE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5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70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6325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5194300"/>
            <a:ext cx="11938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0863" y="1"/>
            <a:ext cx="10805054" cy="2533369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>
              <a:spcBef>
                <a:spcPts val="0"/>
              </a:spcBef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50863" y="3553574"/>
            <a:ext cx="10805054" cy="7168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50863" y="4279392"/>
            <a:ext cx="10805054" cy="27360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550863" y="4553415"/>
            <a:ext cx="10805054" cy="4037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548640" y="2837138"/>
            <a:ext cx="10808208" cy="7168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04178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rc 12"/>
          <p:cNvSpPr/>
          <p:nvPr userDrawn="1"/>
        </p:nvSpPr>
        <p:spPr>
          <a:xfrm rot="16200000">
            <a:off x="556419" y="1877219"/>
            <a:ext cx="120650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615950" y="1876425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149032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C2C4ADD4-141A-5F4A-B269-3B5F8D06088F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cxnSp>
        <p:nvCxnSpPr>
          <p:cNvPr id="17" name="Straight Connector 16"/>
          <p:cNvCxnSpPr/>
          <p:nvPr userDrawn="1"/>
        </p:nvCxnSpPr>
        <p:spPr>
          <a:xfrm flipV="1">
            <a:off x="557213" y="1936750"/>
            <a:ext cx="0" cy="4341813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>
            <a:off x="536575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Oval 21"/>
          <p:cNvSpPr/>
          <p:nvPr userDrawn="1"/>
        </p:nvSpPr>
        <p:spPr>
          <a:xfrm flipH="1">
            <a:off x="11618913" y="1852613"/>
            <a:ext cx="46037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Oval 22"/>
          <p:cNvSpPr/>
          <p:nvPr userDrawn="1"/>
        </p:nvSpPr>
        <p:spPr>
          <a:xfrm flipH="1">
            <a:off x="1161415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5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7218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5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9032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8DF43B24-B4CA-4B4E-AA4F-5B727ED712F0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5" name="Arc 14"/>
          <p:cNvSpPr/>
          <p:nvPr userDrawn="1"/>
        </p:nvSpPr>
        <p:spPr>
          <a:xfrm rot="16200000">
            <a:off x="556419" y="1877219"/>
            <a:ext cx="120650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615950" y="1876425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557213" y="1936750"/>
            <a:ext cx="0" cy="4341813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>
            <a:off x="536575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Oval 21"/>
          <p:cNvSpPr/>
          <p:nvPr userDrawn="1"/>
        </p:nvSpPr>
        <p:spPr>
          <a:xfrm flipH="1">
            <a:off x="11618913" y="1852613"/>
            <a:ext cx="46037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Oval 22"/>
          <p:cNvSpPr/>
          <p:nvPr userDrawn="1"/>
        </p:nvSpPr>
        <p:spPr>
          <a:xfrm flipH="1">
            <a:off x="1161415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55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34455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98263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EEF44816-E3B8-904A-99F7-E2663A6A2B11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5" name="Arc 14"/>
          <p:cNvSpPr/>
          <p:nvPr userDrawn="1"/>
        </p:nvSpPr>
        <p:spPr>
          <a:xfrm rot="16200000">
            <a:off x="556419" y="1877219"/>
            <a:ext cx="120650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615950" y="1876425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557213" y="1936750"/>
            <a:ext cx="0" cy="4341813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>
            <a:off x="536575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Oval 21"/>
          <p:cNvSpPr/>
          <p:nvPr userDrawn="1"/>
        </p:nvSpPr>
        <p:spPr>
          <a:xfrm flipH="1">
            <a:off x="11618913" y="1852613"/>
            <a:ext cx="46037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Oval 22"/>
          <p:cNvSpPr/>
          <p:nvPr userDrawn="1"/>
        </p:nvSpPr>
        <p:spPr>
          <a:xfrm flipH="1">
            <a:off x="1161415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0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72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59212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98263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A921660E-2F8E-284A-8937-C7DFF6EEFD5D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5" name="Arc 14"/>
          <p:cNvSpPr/>
          <p:nvPr userDrawn="1"/>
        </p:nvSpPr>
        <p:spPr>
          <a:xfrm rot="16200000">
            <a:off x="556419" y="1877219"/>
            <a:ext cx="120650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615950" y="1876425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557213" y="1936750"/>
            <a:ext cx="0" cy="4341813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>
            <a:off x="536575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Oval 21"/>
          <p:cNvSpPr/>
          <p:nvPr userDrawn="1"/>
        </p:nvSpPr>
        <p:spPr>
          <a:xfrm flipH="1">
            <a:off x="11618913" y="1852613"/>
            <a:ext cx="46037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Oval 22"/>
          <p:cNvSpPr/>
          <p:nvPr userDrawn="1"/>
        </p:nvSpPr>
        <p:spPr>
          <a:xfrm flipH="1">
            <a:off x="1161415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0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72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74841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98263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81C3BAE2-6B8C-494F-A33C-FF356A58ECC6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5" name="Arc 14"/>
          <p:cNvSpPr/>
          <p:nvPr userDrawn="1"/>
        </p:nvSpPr>
        <p:spPr>
          <a:xfrm rot="16200000">
            <a:off x="556419" y="1877219"/>
            <a:ext cx="120650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615950" y="1876425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557213" y="1936750"/>
            <a:ext cx="0" cy="4341813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>
            <a:off x="536575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Oval 21"/>
          <p:cNvSpPr/>
          <p:nvPr userDrawn="1"/>
        </p:nvSpPr>
        <p:spPr>
          <a:xfrm flipH="1">
            <a:off x="11618913" y="1852613"/>
            <a:ext cx="46037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Oval 22"/>
          <p:cNvSpPr/>
          <p:nvPr userDrawn="1"/>
        </p:nvSpPr>
        <p:spPr>
          <a:xfrm flipH="1">
            <a:off x="1161415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0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72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59893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98263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72349B9E-8FC8-6244-A479-536D94C77EB9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5" name="Arc 14"/>
          <p:cNvSpPr/>
          <p:nvPr userDrawn="1"/>
        </p:nvSpPr>
        <p:spPr>
          <a:xfrm rot="16200000">
            <a:off x="556419" y="1877219"/>
            <a:ext cx="120650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615950" y="1876425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557213" y="1936750"/>
            <a:ext cx="0" cy="4341813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>
            <a:off x="536575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Oval 21"/>
          <p:cNvSpPr/>
          <p:nvPr userDrawn="1"/>
        </p:nvSpPr>
        <p:spPr>
          <a:xfrm flipH="1">
            <a:off x="11618913" y="1852613"/>
            <a:ext cx="46037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Oval 22"/>
          <p:cNvSpPr/>
          <p:nvPr userDrawn="1"/>
        </p:nvSpPr>
        <p:spPr>
          <a:xfrm flipH="1">
            <a:off x="1161415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0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72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32848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98263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A8A03660-456A-CD48-ACF5-EF333D416602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5" name="Arc 14"/>
          <p:cNvSpPr/>
          <p:nvPr userDrawn="1"/>
        </p:nvSpPr>
        <p:spPr>
          <a:xfrm rot="16200000">
            <a:off x="556419" y="1877219"/>
            <a:ext cx="120650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615950" y="1876425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557213" y="1936750"/>
            <a:ext cx="0" cy="4341813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>
            <a:off x="536575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Oval 21"/>
          <p:cNvSpPr/>
          <p:nvPr userDrawn="1"/>
        </p:nvSpPr>
        <p:spPr>
          <a:xfrm flipH="1">
            <a:off x="11618913" y="1852613"/>
            <a:ext cx="46037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Oval 22"/>
          <p:cNvSpPr/>
          <p:nvPr userDrawn="1"/>
        </p:nvSpPr>
        <p:spPr>
          <a:xfrm flipH="1">
            <a:off x="1161415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0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72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98423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98263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DD5976C6-987D-9C4B-9F37-251E0868A3A4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5" name="Arc 14"/>
          <p:cNvSpPr/>
          <p:nvPr userDrawn="1"/>
        </p:nvSpPr>
        <p:spPr>
          <a:xfrm rot="16200000">
            <a:off x="556419" y="1877219"/>
            <a:ext cx="120650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615950" y="1876425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557213" y="1936750"/>
            <a:ext cx="0" cy="4341813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>
            <a:off x="536575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Oval 21"/>
          <p:cNvSpPr/>
          <p:nvPr userDrawn="1"/>
        </p:nvSpPr>
        <p:spPr>
          <a:xfrm flipH="1">
            <a:off x="11618913" y="1852613"/>
            <a:ext cx="46037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Oval 22"/>
          <p:cNvSpPr/>
          <p:nvPr userDrawn="1"/>
        </p:nvSpPr>
        <p:spPr>
          <a:xfrm flipH="1">
            <a:off x="1161415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0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72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1366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7E9F5BD9-6157-3244-AFE1-4CD0F76AE7DB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3" name="Oval 12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1369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5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2CD305D1-0577-654E-ABB8-2E51593CF22A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2" name="Oval 11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1790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4875213"/>
            <a:ext cx="1189038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 userDrawn="1"/>
        </p:nvSpPr>
        <p:spPr>
          <a:xfrm>
            <a:off x="1825625" y="6102350"/>
            <a:ext cx="44450" cy="4445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0" y="6124575"/>
            <a:ext cx="179387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H="1">
            <a:off x="1892300" y="6124575"/>
            <a:ext cx="972185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 userDrawn="1"/>
        </p:nvSpPr>
        <p:spPr>
          <a:xfrm flipH="1">
            <a:off x="11642725" y="6102350"/>
            <a:ext cx="44450" cy="4445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Oval 11"/>
          <p:cNvSpPr/>
          <p:nvPr userDrawn="1"/>
        </p:nvSpPr>
        <p:spPr>
          <a:xfrm flipH="1">
            <a:off x="11642725" y="3470275"/>
            <a:ext cx="44450" cy="4603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 flipV="1">
            <a:off x="1849438" y="3552825"/>
            <a:ext cx="0" cy="2530475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Arc 13"/>
          <p:cNvSpPr/>
          <p:nvPr userDrawn="1"/>
        </p:nvSpPr>
        <p:spPr>
          <a:xfrm rot="16200000">
            <a:off x="1847850" y="3495676"/>
            <a:ext cx="122237" cy="119062"/>
          </a:xfrm>
          <a:prstGeom prst="arc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 flipH="1">
            <a:off x="1898650" y="3494088"/>
            <a:ext cx="97155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2"/>
          <p:cNvSpPr>
            <a:spLocks noGrp="1"/>
          </p:cNvSpPr>
          <p:nvPr>
            <p:ph type="title"/>
          </p:nvPr>
        </p:nvSpPr>
        <p:spPr>
          <a:xfrm>
            <a:off x="2228479" y="2020824"/>
            <a:ext cx="9299448" cy="132588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>
              <a:spcBef>
                <a:spcPts val="0"/>
              </a:spcBef>
              <a:defRPr sz="3600" b="1"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228479" y="4617720"/>
            <a:ext cx="9299448" cy="5784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228479" y="5199656"/>
            <a:ext cx="9299448" cy="390521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228479" y="5602567"/>
            <a:ext cx="9299448" cy="4037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228478" y="3666744"/>
            <a:ext cx="9299448" cy="57607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54974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748E8545-59D8-D14A-8134-A403DDF47825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2" name="Oval 11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5883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BCF5769F-CD62-9B40-85EA-AE44424A5E43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2" name="Oval 11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44319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1336C05D-F995-CF43-8620-06B605897C07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2" name="Oval 11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79064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167515B9-EC6D-3845-B1D9-B50763134CC2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2" name="Oval 11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59700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88A33BC7-AA53-2245-A37A-66FEE4735445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2" name="Oval 11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45149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6462713"/>
            <a:ext cx="366713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EFD52DEF-68D5-7045-AFC0-F735D5E2457B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2" name="Oval 11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39618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age with ICAN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084513" y="685800"/>
            <a:ext cx="9107487" cy="18637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id-ID" altLang="en-US" sz="13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5" name="Text Placeholder 32"/>
          <p:cNvSpPr txBox="1">
            <a:spLocks/>
          </p:cNvSpPr>
          <p:nvPr userDrawn="1"/>
        </p:nvSpPr>
        <p:spPr bwMode="auto">
          <a:xfrm>
            <a:off x="3390900" y="1552575"/>
            <a:ext cx="88011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/>
          <a:lstStyle>
            <a:lvl1pPr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5143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8572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2001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15430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0002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4574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29146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3718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>
                <a:solidFill>
                  <a:schemeClr val="bg1"/>
                </a:solidFill>
                <a:latin typeface="+mn-lt"/>
                <a:cs typeface="Arial"/>
              </a:rPr>
              <a:t>Visit us at </a:t>
            </a:r>
            <a:r>
              <a:rPr lang="en-US" sz="2000" b="1">
                <a:solidFill>
                  <a:schemeClr val="bg1"/>
                </a:solidFill>
                <a:latin typeface="+mn-lt"/>
                <a:cs typeface="Arial"/>
              </a:rPr>
              <a:t>icann.org</a:t>
            </a:r>
          </a:p>
        </p:txBody>
      </p:sp>
      <p:sp>
        <p:nvSpPr>
          <p:cNvPr id="6" name="Text Placeholder 33"/>
          <p:cNvSpPr txBox="1">
            <a:spLocks/>
          </p:cNvSpPr>
          <p:nvPr userDrawn="1"/>
        </p:nvSpPr>
        <p:spPr bwMode="auto">
          <a:xfrm>
            <a:off x="3390900" y="1049338"/>
            <a:ext cx="6973888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/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5143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8572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2001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15430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0002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4574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29146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3718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AU" sz="2700" b="1">
                <a:solidFill>
                  <a:schemeClr val="bg1"/>
                </a:solidFill>
                <a:latin typeface="+mn-lt"/>
                <a:ea typeface="Segoe UI" charset="0"/>
                <a:cs typeface="Arial"/>
              </a:rPr>
              <a:t>Thank You and Questions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85800"/>
            <a:ext cx="2976563" cy="18637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id-ID" altLang="en-US" sz="13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pic>
        <p:nvPicPr>
          <p:cNvPr id="8" name="Picture 15" descr="ICANN_Logo_W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855663"/>
            <a:ext cx="19621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6"/>
          <p:cNvGrpSpPr>
            <a:grpSpLocks/>
          </p:cNvGrpSpPr>
          <p:nvPr userDrawn="1"/>
        </p:nvGrpSpPr>
        <p:grpSpPr bwMode="auto">
          <a:xfrm>
            <a:off x="3402013" y="4227513"/>
            <a:ext cx="3416300" cy="366712"/>
            <a:chOff x="5325979" y="4715893"/>
            <a:chExt cx="3416667" cy="365760"/>
          </a:xfrm>
        </p:grpSpPr>
        <p:sp>
          <p:nvSpPr>
            <p:cNvPr id="10" name="Text Placeholder 32"/>
            <p:cNvSpPr txBox="1">
              <a:spLocks/>
            </p:cNvSpPr>
            <p:nvPr/>
          </p:nvSpPr>
          <p:spPr>
            <a:xfrm>
              <a:off x="5792754" y="4734894"/>
              <a:ext cx="2949892" cy="340426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 fontAlgn="auto">
                <a:spcBef>
                  <a:spcPct val="200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r>
                <a:rPr lang="en-US" sz="140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3"/>
                </a:rPr>
                <a:t>flickr.com/icann</a:t>
              </a:r>
              <a:endParaRPr lang="en-US" sz="140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  <p:pic>
          <p:nvPicPr>
            <p:cNvPr id="11" name="Picture 18" descr="1420947842_social_style_3_flikr-128.png">
              <a:hlinkClick r:id="rId4" action="ppaction://hlinkfile"/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5979" y="4715893"/>
              <a:ext cx="365760" cy="365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21"/>
          <p:cNvGrpSpPr>
            <a:grpSpLocks/>
          </p:cNvGrpSpPr>
          <p:nvPr userDrawn="1"/>
        </p:nvGrpSpPr>
        <p:grpSpPr bwMode="auto">
          <a:xfrm>
            <a:off x="3402013" y="4725988"/>
            <a:ext cx="3636962" cy="366712"/>
            <a:chOff x="1235726" y="5571713"/>
            <a:chExt cx="3636602" cy="365760"/>
          </a:xfrm>
        </p:grpSpPr>
        <p:sp>
          <p:nvSpPr>
            <p:cNvPr id="13" name="Text Placeholder 32"/>
            <p:cNvSpPr txBox="1">
              <a:spLocks/>
            </p:cNvSpPr>
            <p:nvPr/>
          </p:nvSpPr>
          <p:spPr>
            <a:xfrm>
              <a:off x="1702405" y="5592296"/>
              <a:ext cx="3169923" cy="338843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 fontAlgn="auto">
                <a:spcBef>
                  <a:spcPct val="200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r>
                <a:rPr lang="en-US" sz="140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6"/>
                </a:rPr>
                <a:t>linkedin/company/icann</a:t>
              </a:r>
              <a:endParaRPr lang="en-US" sz="140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  <p:pic>
          <p:nvPicPr>
            <p:cNvPr id="14" name="Picture 23" descr="1420948164_social_style_3_in-128.png">
              <a:hlinkClick r:id="rId7" action="ppaction://hlinkfile"/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5726" y="5571713"/>
              <a:ext cx="365760" cy="365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24"/>
          <p:cNvGrpSpPr>
            <a:grpSpLocks/>
          </p:cNvGrpSpPr>
          <p:nvPr userDrawn="1"/>
        </p:nvGrpSpPr>
        <p:grpSpPr bwMode="auto">
          <a:xfrm>
            <a:off x="3402013" y="2733675"/>
            <a:ext cx="2809875" cy="366713"/>
            <a:chOff x="1235726" y="3073176"/>
            <a:chExt cx="2809587" cy="365760"/>
          </a:xfrm>
        </p:grpSpPr>
        <p:sp>
          <p:nvSpPr>
            <p:cNvPr id="16" name="Text Placeholder 32"/>
            <p:cNvSpPr txBox="1">
              <a:spLocks/>
            </p:cNvSpPr>
            <p:nvPr/>
          </p:nvSpPr>
          <p:spPr>
            <a:xfrm>
              <a:off x="1702403" y="3093760"/>
              <a:ext cx="2342910" cy="338842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 fontAlgn="auto">
                <a:spcBef>
                  <a:spcPct val="200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r>
                <a:rPr lang="en-US" sz="140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9"/>
                </a:rPr>
                <a:t>@icann</a:t>
              </a:r>
              <a:endParaRPr lang="en-US" sz="140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  <p:pic>
          <p:nvPicPr>
            <p:cNvPr id="17" name="Picture 26" descr="1420948433_social_style_3_twiter-128.png">
              <a:hlinkClick r:id="rId10" action="ppaction://hlinkfile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5726" y="3073176"/>
              <a:ext cx="365760" cy="365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oup 27"/>
          <p:cNvGrpSpPr>
            <a:grpSpLocks/>
          </p:cNvGrpSpPr>
          <p:nvPr userDrawn="1"/>
        </p:nvGrpSpPr>
        <p:grpSpPr bwMode="auto">
          <a:xfrm>
            <a:off x="3402013" y="3232150"/>
            <a:ext cx="3730625" cy="365125"/>
            <a:chOff x="1235727" y="3892739"/>
            <a:chExt cx="3730320" cy="365760"/>
          </a:xfrm>
        </p:grpSpPr>
        <p:sp>
          <p:nvSpPr>
            <p:cNvPr id="19" name="Text Placeholder 32"/>
            <p:cNvSpPr txBox="1">
              <a:spLocks/>
            </p:cNvSpPr>
            <p:nvPr/>
          </p:nvSpPr>
          <p:spPr>
            <a:xfrm>
              <a:off x="1702414" y="3913413"/>
              <a:ext cx="3263633" cy="338725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 fontAlgn="auto">
                <a:spcBef>
                  <a:spcPct val="200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r>
                <a:rPr lang="en-US" sz="140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2"/>
                </a:rPr>
                <a:t>facebook.com/icannorg </a:t>
              </a:r>
              <a:endParaRPr lang="en-US" sz="140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  <p:pic>
          <p:nvPicPr>
            <p:cNvPr id="20" name="Picture 29" descr="1420948141_social_style_3_facebook-128.png">
              <a:hlinkClick r:id="rId13" action="ppaction://hlinkfile"/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5727" y="3892739"/>
              <a:ext cx="365760" cy="365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Group 38"/>
          <p:cNvGrpSpPr>
            <a:grpSpLocks/>
          </p:cNvGrpSpPr>
          <p:nvPr userDrawn="1"/>
        </p:nvGrpSpPr>
        <p:grpSpPr bwMode="auto">
          <a:xfrm>
            <a:off x="3402013" y="3730625"/>
            <a:ext cx="3636962" cy="365125"/>
            <a:chOff x="1235726" y="4721075"/>
            <a:chExt cx="3636602" cy="365760"/>
          </a:xfrm>
        </p:grpSpPr>
        <p:pic>
          <p:nvPicPr>
            <p:cNvPr id="22" name="Picture 39" descr="1420948149_social_style_3_youtube-128.png">
              <a:hlinkClick r:id="rId15" action="ppaction://hlinkfile"/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5726" y="4721075"/>
              <a:ext cx="365760" cy="365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 Placeholder 32"/>
            <p:cNvSpPr txBox="1">
              <a:spLocks/>
            </p:cNvSpPr>
            <p:nvPr/>
          </p:nvSpPr>
          <p:spPr>
            <a:xfrm>
              <a:off x="1702405" y="4735388"/>
              <a:ext cx="3169923" cy="338725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 fontAlgn="auto">
                <a:spcBef>
                  <a:spcPct val="200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r>
                <a:rPr lang="en-US" sz="140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7"/>
                </a:rPr>
                <a:t>youtube.com/icannnews</a:t>
              </a:r>
              <a:endParaRPr lang="en-US" sz="140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</p:grpSp>
      <p:grpSp>
        <p:nvGrpSpPr>
          <p:cNvPr id="24" name="Group 41"/>
          <p:cNvGrpSpPr>
            <a:grpSpLocks/>
          </p:cNvGrpSpPr>
          <p:nvPr userDrawn="1"/>
        </p:nvGrpSpPr>
        <p:grpSpPr bwMode="auto">
          <a:xfrm>
            <a:off x="3402013" y="5722938"/>
            <a:ext cx="2586037" cy="365125"/>
            <a:chOff x="5325979" y="3073176"/>
            <a:chExt cx="2586167" cy="365760"/>
          </a:xfrm>
        </p:grpSpPr>
        <p:sp>
          <p:nvSpPr>
            <p:cNvPr id="25" name="Text Placeholder 32"/>
            <p:cNvSpPr txBox="1">
              <a:spLocks/>
            </p:cNvSpPr>
            <p:nvPr/>
          </p:nvSpPr>
          <p:spPr>
            <a:xfrm>
              <a:off x="5792727" y="3093849"/>
              <a:ext cx="2119419" cy="338726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 fontAlgn="auto">
                <a:spcBef>
                  <a:spcPct val="200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r>
                <a:rPr lang="en-US" sz="140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8"/>
                </a:rPr>
                <a:t>soundcloud/icann</a:t>
              </a:r>
              <a:endParaRPr lang="en-US" sz="140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  <p:pic>
          <p:nvPicPr>
            <p:cNvPr id="26" name="Picture 43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5979" y="3073176"/>
              <a:ext cx="365760" cy="365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" name="Group 44"/>
          <p:cNvGrpSpPr>
            <a:grpSpLocks/>
          </p:cNvGrpSpPr>
          <p:nvPr userDrawn="1"/>
        </p:nvGrpSpPr>
        <p:grpSpPr bwMode="auto">
          <a:xfrm>
            <a:off x="3402013" y="5224463"/>
            <a:ext cx="3416300" cy="365125"/>
            <a:chOff x="5325979" y="5571713"/>
            <a:chExt cx="3416667" cy="365760"/>
          </a:xfrm>
        </p:grpSpPr>
        <p:sp>
          <p:nvSpPr>
            <p:cNvPr id="28" name="Text Placeholder 32"/>
            <p:cNvSpPr txBox="1">
              <a:spLocks/>
            </p:cNvSpPr>
            <p:nvPr/>
          </p:nvSpPr>
          <p:spPr>
            <a:xfrm>
              <a:off x="5792754" y="5592386"/>
              <a:ext cx="2949892" cy="338726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 fontAlgn="auto">
                <a:spcBef>
                  <a:spcPct val="200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r>
                <a:rPr lang="en-US" sz="140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20"/>
                </a:rPr>
                <a:t>slideshare/icannpresentations</a:t>
              </a:r>
              <a:endParaRPr lang="en-US" sz="140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  <p:pic>
          <p:nvPicPr>
            <p:cNvPr id="29" name="Picture 46" descr="1420948164_social_style_3_in-128.png">
              <a:hlinkClick r:id="rId7" action="ppaction://hlinkfile"/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5979" y="5571713"/>
              <a:ext cx="365760" cy="365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Text Placeholder 29"/>
          <p:cNvSpPr>
            <a:spLocks noGrp="1"/>
          </p:cNvSpPr>
          <p:nvPr>
            <p:ph type="body" sz="quarter" idx="10"/>
          </p:nvPr>
        </p:nvSpPr>
        <p:spPr>
          <a:xfrm>
            <a:off x="3391319" y="1865312"/>
            <a:ext cx="7964599" cy="34654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Arial"/>
              </a:defRPr>
            </a:lvl1pPr>
            <a:lvl2pPr marL="457200" indent="0"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Arial"/>
              </a:defRPr>
            </a:lvl2pPr>
            <a:lvl3pPr marL="914400" indent="0"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Arial"/>
              </a:defRPr>
            </a:lvl3pPr>
            <a:lvl4pPr marL="1371600" indent="0"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Arial"/>
              </a:defRPr>
            </a:lvl4pPr>
            <a:lvl5pPr marL="1828800" indent="0">
              <a:buFontTx/>
              <a:buNone/>
              <a:defRPr lang="en-US" sz="2000" kern="1200" dirty="0">
                <a:solidFill>
                  <a:schemeClr val="bg1"/>
                </a:solidFill>
                <a:latin typeface="+mn-lt"/>
                <a:ea typeface="ＭＳ Ｐゴシック" charset="0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4"/>
          <p:cNvSpPr>
            <a:spLocks noGrp="1"/>
          </p:cNvSpPr>
          <p:nvPr>
            <p:ph type="title"/>
          </p:nvPr>
        </p:nvSpPr>
        <p:spPr>
          <a:xfrm>
            <a:off x="420624" y="42394"/>
            <a:ext cx="10547350" cy="531346"/>
          </a:xfrm>
          <a:prstGeom prst="rect">
            <a:avLst/>
          </a:prstGeom>
          <a:noFill/>
        </p:spPr>
        <p:txBody>
          <a:bodyPr lIns="91440" tIns="45720" rIns="91440" bIns="45720"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3427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gage with ICAN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Text Placeholder 32"/>
          <p:cNvSpPr txBox="1">
            <a:spLocks/>
          </p:cNvSpPr>
          <p:nvPr userDrawn="1"/>
        </p:nvSpPr>
        <p:spPr bwMode="auto">
          <a:xfrm>
            <a:off x="2921000" y="2425700"/>
            <a:ext cx="844232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/>
          <a:lstStyle>
            <a:lvl1pPr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5143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8572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2001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15430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0002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4574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29146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3718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ＭＳ Ｐゴシック" charset="0"/>
                <a:cs typeface="+mn-cs"/>
              </a:rPr>
              <a:t>Visite </a:t>
            </a:r>
            <a:r>
              <a:rPr kumimoji="0" lang="es-MX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ＭＳ Ｐゴシック" charset="0"/>
                <a:cs typeface="+mn-cs"/>
              </a:rPr>
              <a:t>icann.org</a:t>
            </a:r>
            <a:endParaRPr kumimoji="0" lang="es-MX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ＭＳ Ｐゴシック" charset="0"/>
              <a:cs typeface="Arial"/>
            </a:endParaRPr>
          </a:p>
        </p:txBody>
      </p:sp>
      <p:sp>
        <p:nvSpPr>
          <p:cNvPr id="5" name="Text Placeholder 33"/>
          <p:cNvSpPr txBox="1">
            <a:spLocks/>
          </p:cNvSpPr>
          <p:nvPr userDrawn="1"/>
        </p:nvSpPr>
        <p:spPr bwMode="auto">
          <a:xfrm>
            <a:off x="498475" y="862013"/>
            <a:ext cx="987107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/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5143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8572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2001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15430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0002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4574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29146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3718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AU" sz="2700" b="1">
              <a:solidFill>
                <a:schemeClr val="bg1"/>
              </a:solidFill>
              <a:latin typeface="+mn-lt"/>
              <a:ea typeface="Segoe UI" charset="0"/>
              <a:cs typeface="Arial"/>
            </a:endParaRPr>
          </a:p>
        </p:txBody>
      </p:sp>
      <p:sp>
        <p:nvSpPr>
          <p:cNvPr id="6" name="Oval 5"/>
          <p:cNvSpPr/>
          <p:nvPr userDrawn="1"/>
        </p:nvSpPr>
        <p:spPr>
          <a:xfrm>
            <a:off x="52705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 userDrawn="1"/>
        </p:nvSpPr>
        <p:spPr>
          <a:xfrm>
            <a:off x="2422525" y="6297613"/>
            <a:ext cx="44450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0" y="6319838"/>
            <a:ext cx="23876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H="1">
            <a:off x="2505075" y="6319838"/>
            <a:ext cx="90662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 userDrawn="1"/>
        </p:nvSpPr>
        <p:spPr>
          <a:xfrm flipH="1">
            <a:off x="11615738" y="6297613"/>
            <a:ext cx="44450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 flipV="1">
            <a:off x="2446338" y="2281238"/>
            <a:ext cx="0" cy="3976687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Arc 13"/>
          <p:cNvSpPr/>
          <p:nvPr userDrawn="1"/>
        </p:nvSpPr>
        <p:spPr>
          <a:xfrm rot="16200000">
            <a:off x="2445544" y="2221707"/>
            <a:ext cx="120650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 flipH="1">
            <a:off x="2505075" y="2220913"/>
            <a:ext cx="90662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 flipH="1">
            <a:off x="11701463" y="6319838"/>
            <a:ext cx="493712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2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338" y="1039813"/>
            <a:ext cx="4287837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13" y="2854325"/>
            <a:ext cx="3149600" cy="323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42899FE2-A8BD-A840-B3BF-6CB1A587BD54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20" name="Oval 19"/>
          <p:cNvSpPr/>
          <p:nvPr userDrawn="1"/>
        </p:nvSpPr>
        <p:spPr>
          <a:xfrm flipH="1">
            <a:off x="11615738" y="2197100"/>
            <a:ext cx="44450" cy="4603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2" name="Straight Connector 21"/>
          <p:cNvCxnSpPr/>
          <p:nvPr userDrawn="1"/>
        </p:nvCxnSpPr>
        <p:spPr>
          <a:xfrm flipH="1">
            <a:off x="11701463" y="2219325"/>
            <a:ext cx="493712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itle 4"/>
          <p:cNvSpPr>
            <a:spLocks noGrp="1"/>
          </p:cNvSpPr>
          <p:nvPr>
            <p:ph type="title" hasCustomPrompt="1"/>
          </p:nvPr>
        </p:nvSpPr>
        <p:spPr>
          <a:xfrm>
            <a:off x="420624" y="42394"/>
            <a:ext cx="11808013" cy="531346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smtClean="0">
                <a:solidFill>
                  <a:schemeClr val="bg1"/>
                </a:solidFill>
                <a:ea typeface="Segoe UI" charset="0"/>
              </a:defRPr>
            </a:lvl1pPr>
          </a:lstStyle>
          <a:p>
            <a:r>
              <a:rPr lang="pt-BR" dirty="0"/>
              <a:t>Participe da ICANN – agradecimento e perguntas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88C6FC-02F3-5F85-0E54-068F0DFA3E0B}"/>
              </a:ext>
            </a:extLst>
          </p:cNvPr>
          <p:cNvSpPr/>
          <p:nvPr userDrawn="1"/>
        </p:nvSpPr>
        <p:spPr>
          <a:xfrm>
            <a:off x="3977005" y="1188973"/>
            <a:ext cx="3896332" cy="532270"/>
          </a:xfrm>
          <a:prstGeom prst="rect">
            <a:avLst/>
          </a:prstGeom>
          <a:solidFill>
            <a:srgbClr val="1768B1"/>
          </a:solidFill>
        </p:spPr>
        <p:txBody>
          <a:bodyPr wrap="square">
            <a:spAutoFit/>
          </a:bodyPr>
          <a:lstStyle/>
          <a:p>
            <a:r>
              <a:rPr lang="fr-FR" sz="2800" kern="1200" dirty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+mn-cs"/>
              </a:rPr>
              <a:t>Un </a:t>
            </a:r>
            <a:r>
              <a:rPr lang="fr-FR" sz="2800" kern="1200" dirty="0" err="1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+mn-cs"/>
              </a:rPr>
              <a:t>mondo</a:t>
            </a:r>
            <a:r>
              <a:rPr lang="fr-FR" sz="2800" kern="1200" dirty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+mn-cs"/>
              </a:rPr>
              <a:t>, </a:t>
            </a:r>
            <a:r>
              <a:rPr lang="fr-FR" sz="2800" kern="1200" dirty="0" err="1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+mn-cs"/>
              </a:rPr>
              <a:t>uma</a:t>
            </a:r>
            <a:r>
              <a:rPr lang="fr-FR" sz="2800" kern="1200" dirty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+mn-cs"/>
              </a:rPr>
              <a:t> internet</a:t>
            </a:r>
            <a:endParaRPr lang="es-MX" sz="2800" kern="1200" dirty="0">
              <a:solidFill>
                <a:schemeClr val="bg1"/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2318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-Wid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6464300"/>
            <a:ext cx="39211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t>   | </a:t>
            </a:r>
            <a:fld id="{BF00AB56-E7EC-2F44-BEE3-08432AC09389}" type="slidenum"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rgbClr val="002B49"/>
              </a:solidFill>
              <a:ea typeface="Arial" charset="0"/>
              <a:cs typeface="Arial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16764" y="616645"/>
            <a:ext cx="12225528" cy="5696712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35" name="Title 19"/>
          <p:cNvSpPr>
            <a:spLocks noGrp="1"/>
          </p:cNvSpPr>
          <p:nvPr>
            <p:ph type="title"/>
          </p:nvPr>
        </p:nvSpPr>
        <p:spPr>
          <a:xfrm>
            <a:off x="420624" y="48278"/>
            <a:ext cx="10847121" cy="434888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6628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1"/>
          <p:cNvGrpSpPr>
            <a:grpSpLocks/>
          </p:cNvGrpSpPr>
          <p:nvPr userDrawn="1"/>
        </p:nvGrpSpPr>
        <p:grpSpPr bwMode="auto">
          <a:xfrm>
            <a:off x="0" y="2109788"/>
            <a:ext cx="12265025" cy="4759325"/>
            <a:chOff x="0" y="2110371"/>
            <a:chExt cx="9198524" cy="4759071"/>
          </a:xfrm>
        </p:grpSpPr>
        <p:sp>
          <p:nvSpPr>
            <p:cNvPr id="4" name="Freeform 3"/>
            <p:cNvSpPr/>
            <p:nvPr userDrawn="1"/>
          </p:nvSpPr>
          <p:spPr>
            <a:xfrm>
              <a:off x="0" y="2110371"/>
              <a:ext cx="9198524" cy="4759071"/>
            </a:xfrm>
            <a:custGeom>
              <a:avLst/>
              <a:gdLst>
                <a:gd name="connsiteX0" fmla="*/ 0 w 9198524"/>
                <a:gd name="connsiteY0" fmla="*/ 0 h 5515904"/>
                <a:gd name="connsiteX1" fmla="*/ 9198524 w 9198524"/>
                <a:gd name="connsiteY1" fmla="*/ 3014506 h 5515904"/>
                <a:gd name="connsiteX2" fmla="*/ 9198524 w 9198524"/>
                <a:gd name="connsiteY2" fmla="*/ 5477421 h 5515904"/>
                <a:gd name="connsiteX3" fmla="*/ 0 w 9198524"/>
                <a:gd name="connsiteY3" fmla="*/ 5515904 h 5515904"/>
                <a:gd name="connsiteX4" fmla="*/ 0 w 9198524"/>
                <a:gd name="connsiteY4" fmla="*/ 0 h 551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8524" h="5515904">
                  <a:moveTo>
                    <a:pt x="0" y="0"/>
                  </a:moveTo>
                  <a:lnTo>
                    <a:pt x="9198524" y="3014506"/>
                  </a:lnTo>
                  <a:lnTo>
                    <a:pt x="9198524" y="5477421"/>
                  </a:lnTo>
                  <a:lnTo>
                    <a:pt x="0" y="5515904"/>
                  </a:lnTo>
                  <a:cubicBezTo>
                    <a:pt x="4276" y="3685821"/>
                    <a:pt x="8553" y="1855738"/>
                    <a:pt x="0" y="0"/>
                  </a:cubicBezTo>
                  <a:close/>
                </a:path>
              </a:pathLst>
            </a:custGeom>
            <a:solidFill>
              <a:srgbClr val="1768B1">
                <a:alpha val="17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" name="Freeform 4"/>
            <p:cNvSpPr/>
            <p:nvPr userDrawn="1"/>
          </p:nvSpPr>
          <p:spPr>
            <a:xfrm>
              <a:off x="0" y="3175526"/>
              <a:ext cx="9143757" cy="3693916"/>
            </a:xfrm>
            <a:custGeom>
              <a:avLst/>
              <a:gdLst>
                <a:gd name="connsiteX0" fmla="*/ 6029715 w 6029715"/>
                <a:gd name="connsiteY0" fmla="*/ 0 h 6875638"/>
                <a:gd name="connsiteX1" fmla="*/ 6029715 w 6029715"/>
                <a:gd name="connsiteY1" fmla="*/ 6875638 h 6875638"/>
                <a:gd name="connsiteX2" fmla="*/ 0 w 6029715"/>
                <a:gd name="connsiteY2" fmla="*/ 6875638 h 6875638"/>
                <a:gd name="connsiteX3" fmla="*/ 6029715 w 6029715"/>
                <a:gd name="connsiteY3" fmla="*/ 0 h 68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29715" h="6875638">
                  <a:moveTo>
                    <a:pt x="6029715" y="0"/>
                  </a:moveTo>
                  <a:lnTo>
                    <a:pt x="6029715" y="6875638"/>
                  </a:lnTo>
                  <a:lnTo>
                    <a:pt x="0" y="6875638"/>
                  </a:lnTo>
                  <a:lnTo>
                    <a:pt x="6029715" y="0"/>
                  </a:lnTo>
                  <a:close/>
                </a:path>
              </a:pathLst>
            </a:custGeom>
            <a:solidFill>
              <a:srgbClr val="1768B1">
                <a:alpha val="1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6" name="Picture 14" descr="foot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8250"/>
            <a:ext cx="12203113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9102725" y="6415088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altLang="en-US" sz="1400">
                <a:solidFill>
                  <a:srgbClr val="FFFFFF"/>
                </a:solidFill>
                <a:ea typeface="Arial" charset="0"/>
                <a:cs typeface="Arial" charset="0"/>
              </a:rPr>
              <a:t>   |   </a:t>
            </a:r>
            <a:fld id="{9B30C630-0188-2749-88C6-A0038318930B}" type="slidenum">
              <a:rPr lang="en-US" altLang="en-US" sz="1400">
                <a:solidFill>
                  <a:srgbClr val="FFFFFF"/>
                </a:solidFill>
                <a:ea typeface="Arial" charset="0"/>
                <a:cs typeface="Arial" charset="0"/>
              </a:rPr>
              <a:pPr algn="r" eaLnBrk="1" hangingPunct="1"/>
              <a:t>‹#›</a:t>
            </a:fld>
            <a:endParaRPr lang="en-US" altLang="en-US" sz="14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35" name="Title 19"/>
          <p:cNvSpPr>
            <a:spLocks noGrp="1"/>
          </p:cNvSpPr>
          <p:nvPr>
            <p:ph type="title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l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154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 Decor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4878388"/>
            <a:ext cx="11938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/>
          <p:nvPr userDrawn="1"/>
        </p:nvSpPr>
        <p:spPr>
          <a:xfrm>
            <a:off x="1825625" y="6102350"/>
            <a:ext cx="44450" cy="4445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0" y="6124575"/>
            <a:ext cx="1793875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1892300" y="6124575"/>
            <a:ext cx="97218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 userDrawn="1"/>
        </p:nvSpPr>
        <p:spPr>
          <a:xfrm flipH="1">
            <a:off x="11642725" y="6102350"/>
            <a:ext cx="44450" cy="4445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Oval 15"/>
          <p:cNvSpPr/>
          <p:nvPr userDrawn="1"/>
        </p:nvSpPr>
        <p:spPr>
          <a:xfrm flipH="1">
            <a:off x="11642725" y="3470275"/>
            <a:ext cx="44450" cy="4603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 flipV="1">
            <a:off x="1849438" y="3552825"/>
            <a:ext cx="0" cy="2530475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Arc 17"/>
          <p:cNvSpPr/>
          <p:nvPr userDrawn="1"/>
        </p:nvSpPr>
        <p:spPr>
          <a:xfrm rot="16200000">
            <a:off x="1847850" y="3495676"/>
            <a:ext cx="122237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1898650" y="3494088"/>
            <a:ext cx="97155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228479" y="4617720"/>
            <a:ext cx="9295500" cy="5751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228479" y="5199656"/>
            <a:ext cx="9295500" cy="390521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228479" y="5602567"/>
            <a:ext cx="9299448" cy="4037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itle 2"/>
          <p:cNvSpPr>
            <a:spLocks noGrp="1"/>
          </p:cNvSpPr>
          <p:nvPr>
            <p:ph type="title"/>
          </p:nvPr>
        </p:nvSpPr>
        <p:spPr>
          <a:xfrm>
            <a:off x="2228479" y="2020824"/>
            <a:ext cx="9295500" cy="13255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>
              <a:spcBef>
                <a:spcPts val="0"/>
              </a:spcBef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228478" y="3666744"/>
            <a:ext cx="9299448" cy="57607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94958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l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0597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l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1891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l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3756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l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871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l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3839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l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0506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l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21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l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5582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l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9433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l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 Regular" charset="0"/>
                <a:cs typeface="Arial Regular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 Regular" charset="0"/>
                <a:cs typeface="Arial Regular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 Regular" charset="0"/>
              <a:cs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178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ackgrou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24" y="46180"/>
            <a:ext cx="10847122" cy="450663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6559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l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6829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l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1081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l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8712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l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740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l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4585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l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4463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l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793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-Wid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 flipH="1">
            <a:off x="0" y="608013"/>
            <a:ext cx="12192000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 flipH="1">
            <a:off x="0" y="6319838"/>
            <a:ext cx="12192000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6464300"/>
            <a:ext cx="39211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t>   | </a:t>
            </a:r>
            <a:fld id="{B2AC7A22-F0D7-574A-83AB-A82FD40602EF}" type="slidenum"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rgbClr val="002B49"/>
              </a:solidFill>
              <a:ea typeface="Arial" charset="0"/>
              <a:cs typeface="Arial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616645"/>
            <a:ext cx="12192000" cy="56967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35" name="Title 19"/>
          <p:cNvSpPr>
            <a:spLocks noGrp="1"/>
          </p:cNvSpPr>
          <p:nvPr>
            <p:ph type="title"/>
          </p:nvPr>
        </p:nvSpPr>
        <p:spPr>
          <a:xfrm>
            <a:off x="420624" y="48278"/>
            <a:ext cx="10847121" cy="434888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746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No Header/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6464300"/>
            <a:ext cx="39211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t>   | </a:t>
            </a:r>
            <a:fld id="{99931139-5A4C-7145-A1AD-20532219DD72}" type="slidenum"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rgbClr val="002B49"/>
              </a:solidFill>
              <a:ea typeface="Arial" charset="0"/>
              <a:cs typeface="Arial" charset="0"/>
            </a:endParaRPr>
          </a:p>
        </p:txBody>
      </p:sp>
      <p:sp>
        <p:nvSpPr>
          <p:cNvPr id="35" name="Title 19"/>
          <p:cNvSpPr>
            <a:spLocks noGrp="1"/>
          </p:cNvSpPr>
          <p:nvPr>
            <p:ph type="title"/>
          </p:nvPr>
        </p:nvSpPr>
        <p:spPr>
          <a:xfrm>
            <a:off x="420624" y="48278"/>
            <a:ext cx="10847121" cy="434888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946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half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329363"/>
            <a:ext cx="12192000" cy="528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 flipH="1">
            <a:off x="0" y="608013"/>
            <a:ext cx="121920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6464300"/>
            <a:ext cx="39211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 flipH="1">
            <a:off x="0" y="6319838"/>
            <a:ext cx="121920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t>   | </a:t>
            </a:r>
            <a:fld id="{1FFE9BB7-BB75-E848-ABD2-28C6BC596575}" type="slidenum"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rgbClr val="002B49"/>
              </a:solidFill>
              <a:ea typeface="Arial" charset="0"/>
              <a:cs typeface="Arial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8965" y="614512"/>
            <a:ext cx="4655184" cy="5696712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12" name="Title 19"/>
          <p:cNvSpPr>
            <a:spLocks noGrp="1"/>
          </p:cNvSpPr>
          <p:nvPr>
            <p:ph type="title"/>
          </p:nvPr>
        </p:nvSpPr>
        <p:spPr>
          <a:xfrm>
            <a:off x="420624" y="48278"/>
            <a:ext cx="10847121" cy="434888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88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t>   | </a:t>
            </a:r>
            <a:fld id="{56A81DCD-8A82-3E40-BA06-914994F785B4}" type="slidenum"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rgbClr val="002B49"/>
              </a:solidFill>
              <a:ea typeface="Arial" charset="0"/>
              <a:cs typeface="Arial" charset="0"/>
            </a:endParaRPr>
          </a:p>
        </p:txBody>
      </p:sp>
      <p:pic>
        <p:nvPicPr>
          <p:cNvPr id="1027" name="Picture 20"/>
          <p:cNvPicPr>
            <a:picLocks noChangeAspect="1"/>
          </p:cNvPicPr>
          <p:nvPr userDrawn="1"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6464300"/>
            <a:ext cx="39211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Oval 30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35" name="Straight Connector 34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38" name="Straight Connector 37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0" r:id="rId1"/>
    <p:sldLayoutId id="2147484222" r:id="rId2"/>
    <p:sldLayoutId id="2147484223" r:id="rId3"/>
    <p:sldLayoutId id="2147484224" r:id="rId4"/>
    <p:sldLayoutId id="2147484225" r:id="rId5"/>
    <p:sldLayoutId id="2147484221" r:id="rId6"/>
    <p:sldLayoutId id="2147484226" r:id="rId7"/>
    <p:sldLayoutId id="2147484227" r:id="rId8"/>
    <p:sldLayoutId id="2147484228" r:id="rId9"/>
    <p:sldLayoutId id="2147484229" r:id="rId10"/>
    <p:sldLayoutId id="2147484230" r:id="rId11"/>
    <p:sldLayoutId id="2147484231" r:id="rId12"/>
    <p:sldLayoutId id="2147484232" r:id="rId13"/>
    <p:sldLayoutId id="2147484233" r:id="rId14"/>
    <p:sldLayoutId id="2147484234" r:id="rId15"/>
    <p:sldLayoutId id="2147484235" r:id="rId16"/>
    <p:sldLayoutId id="2147484236" r:id="rId17"/>
    <p:sldLayoutId id="2147484237" r:id="rId18"/>
    <p:sldLayoutId id="2147484238" r:id="rId19"/>
    <p:sldLayoutId id="2147484239" r:id="rId20"/>
    <p:sldLayoutId id="2147484240" r:id="rId21"/>
    <p:sldLayoutId id="2147484241" r:id="rId22"/>
    <p:sldLayoutId id="2147484242" r:id="rId23"/>
    <p:sldLayoutId id="2147484243" r:id="rId24"/>
    <p:sldLayoutId id="2147484244" r:id="rId25"/>
    <p:sldLayoutId id="2147484245" r:id="rId26"/>
    <p:sldLayoutId id="2147484246" r:id="rId27"/>
    <p:sldLayoutId id="2147484247" r:id="rId28"/>
    <p:sldLayoutId id="2147484248" r:id="rId29"/>
    <p:sldLayoutId id="2147484249" r:id="rId30"/>
    <p:sldLayoutId id="2147484250" r:id="rId31"/>
    <p:sldLayoutId id="2147484251" r:id="rId32"/>
    <p:sldLayoutId id="2147484252" r:id="rId33"/>
    <p:sldLayoutId id="2147484253" r:id="rId34"/>
    <p:sldLayoutId id="2147484254" r:id="rId35"/>
    <p:sldLayoutId id="2147484255" r:id="rId36"/>
    <p:sldLayoutId id="2147484256" r:id="rId37"/>
    <p:sldLayoutId id="2147484257" r:id="rId38"/>
    <p:sldLayoutId id="2147484258" r:id="rId39"/>
    <p:sldLayoutId id="2147484259" r:id="rId40"/>
    <p:sldLayoutId id="2147484260" r:id="rId41"/>
    <p:sldLayoutId id="2147484261" r:id="rId42"/>
    <p:sldLayoutId id="2147484262" r:id="rId43"/>
    <p:sldLayoutId id="2147484263" r:id="rId44"/>
    <p:sldLayoutId id="2147484264" r:id="rId45"/>
    <p:sldLayoutId id="2147484265" r:id="rId46"/>
    <p:sldLayoutId id="2147484266" r:id="rId47"/>
    <p:sldLayoutId id="2147484267" r:id="rId48"/>
    <p:sldLayoutId id="2147484271" r:id="rId49"/>
    <p:sldLayoutId id="2147484277" r:id="rId50"/>
    <p:sldLayoutId id="2147484278" r:id="rId51"/>
    <p:sldLayoutId id="2147484279" r:id="rId52"/>
    <p:sldLayoutId id="2147484280" r:id="rId53"/>
    <p:sldLayoutId id="2147484282" r:id="rId54"/>
    <p:sldLayoutId id="2147484283" r:id="rId55"/>
    <p:sldLayoutId id="2147484284" r:id="rId56"/>
    <p:sldLayoutId id="2147484287" r:id="rId57"/>
    <p:sldLayoutId id="2147484288" r:id="rId58"/>
    <p:sldLayoutId id="2147484290" r:id="rId59"/>
    <p:sldLayoutId id="2147484291" r:id="rId60"/>
    <p:sldLayoutId id="2147484292" r:id="rId61"/>
    <p:sldLayoutId id="2147484293" r:id="rId62"/>
    <p:sldLayoutId id="2147484294" r:id="rId63"/>
    <p:sldLayoutId id="2147484295" r:id="rId64"/>
    <p:sldLayoutId id="2147484296" r:id="rId65"/>
    <p:sldLayoutId id="2147484297" r:id="rId66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lang="en-US" sz="2800" b="1" kern="1200">
          <a:solidFill>
            <a:srgbClr val="0C3459"/>
          </a:solidFill>
          <a:latin typeface="Arial"/>
          <a:ea typeface="Arial" charset="0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C3459"/>
          </a:solidFill>
          <a:latin typeface="Arial" charset="0"/>
          <a:ea typeface="Arial" charset="0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C3459"/>
          </a:solidFill>
          <a:latin typeface="Arial" charset="0"/>
          <a:ea typeface="Arial" charset="0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C3459"/>
          </a:solidFill>
          <a:latin typeface="Arial" charset="0"/>
          <a:ea typeface="Arial" charset="0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C3459"/>
          </a:solidFill>
          <a:latin typeface="Arial" charset="0"/>
          <a:ea typeface="Arial" charset="0"/>
          <a:cs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800" b="1">
          <a:solidFill>
            <a:srgbClr val="0C3459"/>
          </a:solidFill>
          <a:latin typeface="Arial" charset="0"/>
          <a:ea typeface="Arial" charset="0"/>
          <a:cs typeface="Arial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800" b="1">
          <a:solidFill>
            <a:srgbClr val="0C3459"/>
          </a:solidFill>
          <a:latin typeface="Arial" charset="0"/>
          <a:ea typeface="Arial" charset="0"/>
          <a:cs typeface="Arial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800" b="1">
          <a:solidFill>
            <a:srgbClr val="0C3459"/>
          </a:solidFill>
          <a:latin typeface="Arial" charset="0"/>
          <a:ea typeface="Arial" charset="0"/>
          <a:cs typeface="Arial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800" b="1">
          <a:solidFill>
            <a:srgbClr val="0C3459"/>
          </a:solidFill>
          <a:latin typeface="Arial" charset="0"/>
          <a:ea typeface="Arial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svg"/><Relationship Id="rId11" Type="http://schemas.openxmlformats.org/officeDocument/2006/relationships/image" Target="../media/image28.pn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0.svg"/><Relationship Id="rId3" Type="http://schemas.openxmlformats.org/officeDocument/2006/relationships/image" Target="../media/image28.png"/><Relationship Id="rId7" Type="http://schemas.openxmlformats.org/officeDocument/2006/relationships/image" Target="../media/image40.sv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8.svg"/><Relationship Id="rId5" Type="http://schemas.openxmlformats.org/officeDocument/2006/relationships/image" Target="../media/image44.svg"/><Relationship Id="rId10" Type="http://schemas.openxmlformats.org/officeDocument/2006/relationships/image" Target="../media/image47.png"/><Relationship Id="rId4" Type="http://schemas.openxmlformats.org/officeDocument/2006/relationships/image" Target="../media/image43.png"/><Relationship Id="rId9" Type="http://schemas.openxmlformats.org/officeDocument/2006/relationships/image" Target="../media/image4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unicode.org/reports/tr15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hyperlink" Target="https://data.iana.org/TLD/tlds-alpha-by-domain.txt" TargetMode="External"/><Relationship Id="rId4" Type="http://schemas.openxmlformats.org/officeDocument/2006/relationships/hyperlink" Target="https://tools.ietf.org/html/rfc5890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mailto:ray@receive.net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mailto:ray@receive.net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hyperlink" Target="https://uasg.tech/wp-content/uploads/documents/EAI-Software-Test%20Results-UASG030A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uasg.tech/wp-content/uploads/documents/UASG028-en-digital.pdf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ann.org/resources/pages/second-level-lgr-2015-06-21-en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hyperlink" Target="https://www.icann.org/resources/pages/lgr-toolset-2015-06-21-en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uasg.tech/eai-check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uasg.tech/wp-content/uploads/2020/03/UASG_ICANN_Case_Study_UASG013C.2.pdf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tiff"/><Relationship Id="rId4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docs.google.com/forms/d/e/1FAIpQLScRg7caDnbgEo_r6UnP3s5OvtIMlE9btaM--sIWXukWbA52oQ/viewform" TargetMode="External"/><Relationship Id="rId3" Type="http://schemas.openxmlformats.org/officeDocument/2006/relationships/hyperlink" Target="mailto:info@uasg.tech" TargetMode="External"/><Relationship Id="rId7" Type="http://schemas.openxmlformats.org/officeDocument/2006/relationships/hyperlink" Target="https://uasg.tech/subscribe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ommunity.icann.org/display/TUA" TargetMode="External"/><Relationship Id="rId5" Type="http://schemas.openxmlformats.org/officeDocument/2006/relationships/hyperlink" Target="https://uasg.tech/" TargetMode="External"/><Relationship Id="rId4" Type="http://schemas.openxmlformats.org/officeDocument/2006/relationships/hyperlink" Target="mailto:UAProgram@icann.org" TargetMode="External"/><Relationship Id="rId9" Type="http://schemas.openxmlformats.org/officeDocument/2006/relationships/image" Target="../media/image2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uasg.tech/wp-content/uploads/documents/UASG021B-en-digital.pdf" TargetMode="External"/><Relationship Id="rId3" Type="http://schemas.openxmlformats.org/officeDocument/2006/relationships/hyperlink" Target="https://uasg.tech/" TargetMode="External"/><Relationship Id="rId7" Type="http://schemas.openxmlformats.org/officeDocument/2006/relationships/hyperlink" Target="https://uasg.tech/wp-content/uploads/documents/UASG012-en-digital.pdf" TargetMode="External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uasg.tech/wp-content/uploads/documents/UASG014-en-digital.pdf" TargetMode="External"/><Relationship Id="rId11" Type="http://schemas.openxmlformats.org/officeDocument/2006/relationships/hyperlink" Target="https://uasg.tech/wp-content/uploads/documents/UASG030-en-digital.pdf" TargetMode="External"/><Relationship Id="rId5" Type="http://schemas.openxmlformats.org/officeDocument/2006/relationships/hyperlink" Target="https://uasg.tech/wp-content/uploads/documents/UASG007-en-digital.pdf" TargetMode="External"/><Relationship Id="rId10" Type="http://schemas.openxmlformats.org/officeDocument/2006/relationships/hyperlink" Target="https://uasg.tech/wp-content/uploads/documents/UASG028-en-digital.pdf" TargetMode="External"/><Relationship Id="rId4" Type="http://schemas.openxmlformats.org/officeDocument/2006/relationships/hyperlink" Target="https://uasg.tech/wp-content/uploads/documents/UASG005-en-digital.pdf" TargetMode="External"/><Relationship Id="rId9" Type="http://schemas.openxmlformats.org/officeDocument/2006/relationships/hyperlink" Target="https://uasg.tech/wp-content/uploads/documents/UASG026-en-digital.pdf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uasg.tech/wp-content/uploads/documents/UASG012-en-digital.pdf" TargetMode="Externa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uasg.tech/wp-content/uploads/documents/UASG012-en-digital.pdf" TargetMode="Externa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34"/>
          <p:cNvSpPr>
            <a:spLocks noGrp="1"/>
          </p:cNvSpPr>
          <p:nvPr>
            <p:ph type="body" sz="quarter" idx="11"/>
          </p:nvPr>
        </p:nvSpPr>
        <p:spPr>
          <a:xfrm>
            <a:off x="2228478" y="3675379"/>
            <a:ext cx="9295500" cy="799098"/>
          </a:xfrm>
        </p:spPr>
        <p:txBody>
          <a:bodyPr anchor="t">
            <a:normAutofit/>
          </a:bodyPr>
          <a:lstStyle/>
          <a:p>
            <a:r>
              <a:rPr lang="pt-BR" b="1"/>
              <a:t>Programa do Dia da UA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/>
              <a:t>Data</a:t>
            </a:r>
          </a:p>
        </p:txBody>
      </p:sp>
      <p:sp>
        <p:nvSpPr>
          <p:cNvPr id="33" name="Title 32"/>
          <p:cNvSpPr>
            <a:spLocks noGrp="1"/>
          </p:cNvSpPr>
          <p:nvPr>
            <p:ph type="title"/>
          </p:nvPr>
        </p:nvSpPr>
        <p:spPr>
          <a:xfrm>
            <a:off x="2228479" y="2020824"/>
            <a:ext cx="9295500" cy="1325563"/>
          </a:xfrm>
        </p:spPr>
        <p:txBody>
          <a:bodyPr>
            <a:normAutofit/>
          </a:bodyPr>
          <a:lstStyle/>
          <a:p>
            <a:r>
              <a:rPr lang="pt-BR" sz="3100"/>
              <a:t>Suporte para EAI (Endereços de E-mail Internacionalizados) em Servidores de E-mail</a:t>
            </a:r>
          </a:p>
        </p:txBody>
      </p:sp>
      <p:sp>
        <p:nvSpPr>
          <p:cNvPr id="2" name="Text Placeholder 34">
            <a:extLst>
              <a:ext uri="{FF2B5EF4-FFF2-40B4-BE49-F238E27FC236}">
                <a16:creationId xmlns:a16="http://schemas.microsoft.com/office/drawing/2014/main" id="{40619DEB-83EE-5301-071D-E6FF2E52E2E2}"/>
              </a:ext>
            </a:extLst>
          </p:cNvPr>
          <p:cNvSpPr txBox="1">
            <a:spLocks/>
          </p:cNvSpPr>
          <p:nvPr/>
        </p:nvSpPr>
        <p:spPr>
          <a:xfrm>
            <a:off x="2228478" y="4635484"/>
            <a:ext cx="9295500" cy="79909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/>
              <a:t>Nome</a:t>
            </a:r>
          </a:p>
          <a:p>
            <a:r>
              <a:rPr lang="pt-BR" b="1"/>
              <a:t>Evento</a:t>
            </a:r>
          </a:p>
        </p:txBody>
      </p:sp>
    </p:spTree>
    <p:extLst>
      <p:ext uri="{BB962C8B-B14F-4D97-AF65-F5344CB8AC3E}">
        <p14:creationId xmlns:p14="http://schemas.microsoft.com/office/powerpoint/2010/main" val="3255329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roup 142">
            <a:extLst>
              <a:ext uri="{FF2B5EF4-FFF2-40B4-BE49-F238E27FC236}">
                <a16:creationId xmlns:a16="http://schemas.microsoft.com/office/drawing/2014/main" id="{19C80D4A-C459-1EE7-3ABB-522D33F56F64}"/>
              </a:ext>
            </a:extLst>
          </p:cNvPr>
          <p:cNvGrpSpPr/>
          <p:nvPr/>
        </p:nvGrpSpPr>
        <p:grpSpPr>
          <a:xfrm>
            <a:off x="6186110" y="843744"/>
            <a:ext cx="5337770" cy="5057086"/>
            <a:chOff x="6190527" y="830541"/>
            <a:chExt cx="5337770" cy="5057086"/>
          </a:xfrm>
        </p:grpSpPr>
        <p:pic>
          <p:nvPicPr>
            <p:cNvPr id="87" name="Graphic 86" descr="Server with solid fill">
              <a:extLst>
                <a:ext uri="{FF2B5EF4-FFF2-40B4-BE49-F238E27FC236}">
                  <a16:creationId xmlns:a16="http://schemas.microsoft.com/office/drawing/2014/main" id="{E387110D-D34E-0E8A-625E-0F8C95E2E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119504" y="2385144"/>
              <a:ext cx="914400" cy="914400"/>
            </a:xfrm>
            <a:prstGeom prst="rect">
              <a:avLst/>
            </a:prstGeom>
          </p:spPr>
        </p:pic>
        <p:pic>
          <p:nvPicPr>
            <p:cNvPr id="88" name="Graphic 87" descr="Server with solid fill">
              <a:extLst>
                <a:ext uri="{FF2B5EF4-FFF2-40B4-BE49-F238E27FC236}">
                  <a16:creationId xmlns:a16="http://schemas.microsoft.com/office/drawing/2014/main" id="{AD728F4F-1AB6-7848-179F-367D5471D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267192" y="2394486"/>
              <a:ext cx="914400" cy="914400"/>
            </a:xfrm>
            <a:prstGeom prst="rect">
              <a:avLst/>
            </a:prstGeom>
          </p:spPr>
        </p:pic>
        <p:pic>
          <p:nvPicPr>
            <p:cNvPr id="89" name="Graphic 88" descr="Server with solid fill">
              <a:extLst>
                <a:ext uri="{FF2B5EF4-FFF2-40B4-BE49-F238E27FC236}">
                  <a16:creationId xmlns:a16="http://schemas.microsoft.com/office/drawing/2014/main" id="{4474A020-5334-2875-4E08-9A60CDEBC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52218" y="2393183"/>
              <a:ext cx="914400" cy="914400"/>
            </a:xfrm>
            <a:prstGeom prst="rect">
              <a:avLst/>
            </a:prstGeom>
          </p:spPr>
        </p:pic>
        <p:pic>
          <p:nvPicPr>
            <p:cNvPr id="90" name="Graphic 89" descr="Server with solid fill">
              <a:extLst>
                <a:ext uri="{FF2B5EF4-FFF2-40B4-BE49-F238E27FC236}">
                  <a16:creationId xmlns:a16="http://schemas.microsoft.com/office/drawing/2014/main" id="{C8025C81-7DD6-A8E8-EA3B-7DBD1C947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58551" y="4419229"/>
              <a:ext cx="914400" cy="914400"/>
            </a:xfrm>
            <a:prstGeom prst="rect">
              <a:avLst/>
            </a:prstGeom>
          </p:spPr>
        </p:pic>
        <p:pic>
          <p:nvPicPr>
            <p:cNvPr id="91" name="Graphic 90" descr="Database outline">
              <a:extLst>
                <a:ext uri="{FF2B5EF4-FFF2-40B4-BE49-F238E27FC236}">
                  <a16:creationId xmlns:a16="http://schemas.microsoft.com/office/drawing/2014/main" id="{11AB968D-1619-D860-480A-A2A4DBD42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296269" y="4428571"/>
              <a:ext cx="914400" cy="914400"/>
            </a:xfrm>
            <a:prstGeom prst="rect">
              <a:avLst/>
            </a:prstGeom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D199698E-C97A-256C-66DC-4D1CA72F5A6B}"/>
                </a:ext>
              </a:extLst>
            </p:cNvPr>
            <p:cNvSpPr txBox="1"/>
            <p:nvPr/>
          </p:nvSpPr>
          <p:spPr>
            <a:xfrm>
              <a:off x="7980013" y="5352899"/>
              <a:ext cx="1501983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t-BR"/>
                <a:t>Armazenamento de e-mails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423699F8-66A7-0066-FE1C-A92EB569D0D3}"/>
                </a:ext>
              </a:extLst>
            </p:cNvPr>
            <p:cNvSpPr txBox="1"/>
            <p:nvPr/>
          </p:nvSpPr>
          <p:spPr>
            <a:xfrm>
              <a:off x="9743530" y="5374612"/>
              <a:ext cx="1784767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t-BR"/>
                <a:t>MUA: webmail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DDE89012-4C43-C437-D37A-00F0AC9E461B}"/>
                </a:ext>
              </a:extLst>
            </p:cNvPr>
            <p:cNvSpPr txBox="1"/>
            <p:nvPr/>
          </p:nvSpPr>
          <p:spPr>
            <a:xfrm>
              <a:off x="9832062" y="3266886"/>
              <a:ext cx="1501984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t-BR"/>
                <a:t>MSA para remetente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07B45DF0-348E-D86D-7632-2DDBFA360D6D}"/>
                </a:ext>
              </a:extLst>
            </p:cNvPr>
            <p:cNvSpPr txBox="1"/>
            <p:nvPr/>
          </p:nvSpPr>
          <p:spPr>
            <a:xfrm>
              <a:off x="7970484" y="3299544"/>
              <a:ext cx="1501983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t-BR"/>
                <a:t>MTA para remetente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5CC3F5B2-F3CF-7298-5186-E002B9B3669C}"/>
                </a:ext>
              </a:extLst>
            </p:cNvPr>
            <p:cNvSpPr txBox="1"/>
            <p:nvPr/>
          </p:nvSpPr>
          <p:spPr>
            <a:xfrm>
              <a:off x="6308189" y="3263103"/>
              <a:ext cx="1431471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t-BR"/>
                <a:t>MTA para destinatário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2699A504-3912-F483-AC76-A357FA4A1178}"/>
                </a:ext>
              </a:extLst>
            </p:cNvPr>
            <p:cNvSpPr txBox="1"/>
            <p:nvPr/>
          </p:nvSpPr>
          <p:spPr>
            <a:xfrm>
              <a:off x="6190527" y="5333629"/>
              <a:ext cx="1564931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t-BR"/>
                <a:t>MTA: filtro de spam</a:t>
              </a:r>
            </a:p>
          </p:txBody>
        </p:sp>
        <p:cxnSp>
          <p:nvCxnSpPr>
            <p:cNvPr id="100" name="Curved Connector 99">
              <a:extLst>
                <a:ext uri="{FF2B5EF4-FFF2-40B4-BE49-F238E27FC236}">
                  <a16:creationId xmlns:a16="http://schemas.microsoft.com/office/drawing/2014/main" id="{E71A4464-E2C6-C853-3294-29097DC9FCA8}"/>
                </a:ext>
              </a:extLst>
            </p:cNvPr>
            <p:cNvCxnSpPr>
              <a:cxnSpLocks/>
              <a:stCxn id="89" idx="1"/>
              <a:endCxn id="90" idx="1"/>
            </p:cNvCxnSpPr>
            <p:nvPr/>
          </p:nvCxnSpPr>
          <p:spPr>
            <a:xfrm rot="10800000" flipH="1" flipV="1">
              <a:off x="6552217" y="2850383"/>
              <a:ext cx="6333" cy="2026046"/>
            </a:xfrm>
            <a:prstGeom prst="curvedConnector3">
              <a:avLst>
                <a:gd name="adj1" fmla="val -3609664"/>
              </a:avLst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13F5F1EC-44E2-C7C8-2B7C-3BE7586F8FA0}"/>
                </a:ext>
              </a:extLst>
            </p:cNvPr>
            <p:cNvCxnSpPr>
              <a:cxnSpLocks/>
              <a:stCxn id="87" idx="1"/>
              <a:endCxn id="88" idx="3"/>
            </p:cNvCxnSpPr>
            <p:nvPr/>
          </p:nvCxnSpPr>
          <p:spPr>
            <a:xfrm flipH="1">
              <a:off x="9181592" y="2842344"/>
              <a:ext cx="937912" cy="9342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F0B2AABD-6F99-2698-DB5C-CDEBFEFA23A8}"/>
                </a:ext>
              </a:extLst>
            </p:cNvPr>
            <p:cNvCxnSpPr>
              <a:cxnSpLocks/>
              <a:stCxn id="88" idx="1"/>
              <a:endCxn id="89" idx="3"/>
            </p:cNvCxnSpPr>
            <p:nvPr/>
          </p:nvCxnSpPr>
          <p:spPr>
            <a:xfrm flipH="1" flipV="1">
              <a:off x="7466618" y="2850383"/>
              <a:ext cx="800574" cy="1303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64F1753F-319F-7E61-77C1-AD064B0085A6}"/>
                </a:ext>
              </a:extLst>
            </p:cNvPr>
            <p:cNvCxnSpPr>
              <a:cxnSpLocks/>
              <a:stCxn id="90" idx="3"/>
              <a:endCxn id="91" idx="1"/>
            </p:cNvCxnSpPr>
            <p:nvPr/>
          </p:nvCxnSpPr>
          <p:spPr>
            <a:xfrm>
              <a:off x="7472951" y="4876429"/>
              <a:ext cx="823318" cy="9342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77A91FAB-2CE7-F9EC-7065-6466682796CF}"/>
                </a:ext>
              </a:extLst>
            </p:cNvPr>
            <p:cNvCxnSpPr>
              <a:cxnSpLocks/>
              <a:stCxn id="91" idx="3"/>
            </p:cNvCxnSpPr>
            <p:nvPr/>
          </p:nvCxnSpPr>
          <p:spPr>
            <a:xfrm flipV="1">
              <a:off x="9210669" y="4876428"/>
              <a:ext cx="915185" cy="9343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134" name="Graphic 133" descr="Smart Phone with solid fill">
              <a:extLst>
                <a:ext uri="{FF2B5EF4-FFF2-40B4-BE49-F238E27FC236}">
                  <a16:creationId xmlns:a16="http://schemas.microsoft.com/office/drawing/2014/main" id="{EBBE0CB2-1808-E761-A27F-028BACCF3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199114" y="830541"/>
              <a:ext cx="914400" cy="914400"/>
            </a:xfrm>
            <a:prstGeom prst="rect">
              <a:avLst/>
            </a:prstGeom>
          </p:spPr>
        </p:pic>
        <p:pic>
          <p:nvPicPr>
            <p:cNvPr id="136" name="Graphic 135" descr="Browser window with solid fill">
              <a:extLst>
                <a:ext uri="{FF2B5EF4-FFF2-40B4-BE49-F238E27FC236}">
                  <a16:creationId xmlns:a16="http://schemas.microsoft.com/office/drawing/2014/main" id="{6C868721-6726-2462-71B3-F67D66B34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119504" y="4419228"/>
              <a:ext cx="914400" cy="914400"/>
            </a:xfrm>
            <a:prstGeom prst="rect">
              <a:avLst/>
            </a:prstGeom>
          </p:spPr>
        </p:pic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14A6CDF1-1D78-DD22-D2FA-264D2B92D42C}"/>
                </a:ext>
              </a:extLst>
            </p:cNvPr>
            <p:cNvSpPr txBox="1"/>
            <p:nvPr/>
          </p:nvSpPr>
          <p:spPr>
            <a:xfrm>
              <a:off x="9857885" y="1744941"/>
              <a:ext cx="1501984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t-BR" dirty="0"/>
                <a:t>App MUA de smartphone</a:t>
              </a:r>
            </a:p>
          </p:txBody>
        </p:sp>
        <p:cxnSp>
          <p:nvCxnSpPr>
            <p:cNvPr id="138" name="Curved Connector 137">
              <a:extLst>
                <a:ext uri="{FF2B5EF4-FFF2-40B4-BE49-F238E27FC236}">
                  <a16:creationId xmlns:a16="http://schemas.microsoft.com/office/drawing/2014/main" id="{4D213884-63FE-6C5D-2901-4EEEC40D3AD7}"/>
                </a:ext>
              </a:extLst>
            </p:cNvPr>
            <p:cNvCxnSpPr>
              <a:cxnSpLocks/>
              <a:stCxn id="134" idx="3"/>
              <a:endCxn id="87" idx="3"/>
            </p:cNvCxnSpPr>
            <p:nvPr/>
          </p:nvCxnSpPr>
          <p:spPr>
            <a:xfrm flipH="1">
              <a:off x="11033904" y="1287741"/>
              <a:ext cx="79610" cy="1554603"/>
            </a:xfrm>
            <a:prstGeom prst="curvedConnector3">
              <a:avLst>
                <a:gd name="adj1" fmla="val -287150"/>
              </a:avLst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Exemplos de componentes de e-mails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1808436-F257-AE4A-9742-7FF8BBC6ADD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0625" y="929390"/>
            <a:ext cx="5300237" cy="5411449"/>
          </a:xfrm>
        </p:spPr>
        <p:txBody>
          <a:bodyPr/>
          <a:lstStyle/>
          <a:p>
            <a:r>
              <a:rPr lang="pt-BR" sz="2000">
                <a:solidFill>
                  <a:schemeClr val="accent1"/>
                </a:solidFill>
              </a:rPr>
              <a:t>MUA</a:t>
            </a:r>
            <a:r>
              <a:rPr lang="pt-BR" sz="2000"/>
              <a:t> (Agente de Usuário de E-mail): Outlook, Thunderbird, back-end de envios da Amazon, subsistema de e-mails da web do Gmail, formulário para contato de um servidor da web</a:t>
            </a:r>
          </a:p>
          <a:p>
            <a:r>
              <a:rPr lang="pt-BR" sz="2000">
                <a:solidFill>
                  <a:schemeClr val="accent1"/>
                </a:solidFill>
              </a:rPr>
              <a:t>MSA</a:t>
            </a:r>
            <a:r>
              <a:rPr lang="pt-BR" sz="2000"/>
              <a:t> (Agente de Envio de E-mail): Exchange, Postfix, Sendgrid, AWS Workmail</a:t>
            </a:r>
          </a:p>
          <a:p>
            <a:r>
              <a:rPr lang="pt-BR" sz="2000">
                <a:solidFill>
                  <a:schemeClr val="accent1"/>
                </a:solidFill>
              </a:rPr>
              <a:t>MTA</a:t>
            </a:r>
            <a:r>
              <a:rPr lang="pt-BR" sz="2000"/>
              <a:t> (Agente de Transferência de E-mail): Postfix, Exim, Halon, Sendgrid, AWS Workmail</a:t>
            </a:r>
          </a:p>
          <a:p>
            <a:r>
              <a:rPr lang="pt-BR" sz="2000">
                <a:solidFill>
                  <a:schemeClr val="accent1"/>
                </a:solidFill>
              </a:rPr>
              <a:t>MDA</a:t>
            </a:r>
            <a:r>
              <a:rPr lang="pt-BR" sz="2000"/>
              <a:t> (Agente de Entrega de E-mail): parte do Gmail e Exchange, partes do Zendesk </a:t>
            </a:r>
          </a:p>
        </p:txBody>
      </p:sp>
    </p:spTree>
    <p:extLst>
      <p:ext uri="{BB962C8B-B14F-4D97-AF65-F5344CB8AC3E}">
        <p14:creationId xmlns:p14="http://schemas.microsoft.com/office/powerpoint/2010/main" val="1085253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Exemplos de componentes de e-mails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1808436-F257-AE4A-9742-7FF8BBC6ADD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0625" y="929390"/>
            <a:ext cx="5300237" cy="5411449"/>
          </a:xfrm>
        </p:spPr>
        <p:txBody>
          <a:bodyPr/>
          <a:lstStyle/>
          <a:p>
            <a:r>
              <a:rPr lang="pt-BR" sz="2000">
                <a:solidFill>
                  <a:schemeClr val="accent1"/>
                </a:solidFill>
              </a:rPr>
              <a:t>MUA</a:t>
            </a:r>
            <a:r>
              <a:rPr lang="pt-BR" sz="2000"/>
              <a:t> (Agente de Usuário de E-mail): Outlook, Thunderbird, back-end de envios da Amazon, subsistema de e-mails da web do Gmail, formulário para contato de um servidor da web</a:t>
            </a:r>
          </a:p>
          <a:p>
            <a:r>
              <a:rPr lang="pt-BR" sz="2000">
                <a:solidFill>
                  <a:schemeClr val="accent1"/>
                </a:solidFill>
              </a:rPr>
              <a:t>MSA</a:t>
            </a:r>
            <a:r>
              <a:rPr lang="pt-BR" sz="2000"/>
              <a:t> (Agente de Envio de E-mail): Exchange, Postfix, Sendgrid, AWS Workmail</a:t>
            </a:r>
          </a:p>
          <a:p>
            <a:r>
              <a:rPr lang="pt-BR" sz="2000">
                <a:solidFill>
                  <a:schemeClr val="accent1"/>
                </a:solidFill>
              </a:rPr>
              <a:t>MTA</a:t>
            </a:r>
            <a:r>
              <a:rPr lang="pt-BR" sz="2000"/>
              <a:t> (Agente de Transferência de E-mail): Postfix, Exim, Halon, Sendgrid, AWS Workmail</a:t>
            </a:r>
          </a:p>
          <a:p>
            <a:r>
              <a:rPr lang="pt-BR" sz="2000">
                <a:solidFill>
                  <a:schemeClr val="accent1"/>
                </a:solidFill>
              </a:rPr>
              <a:t>MDA</a:t>
            </a:r>
            <a:r>
              <a:rPr lang="pt-BR" sz="2000"/>
              <a:t> (Agente de Entrega de E-mail): parte do Gmail e Exchange, partes do Zendesk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CCCD80B-1823-87DD-347A-8FC383764A9F}"/>
              </a:ext>
            </a:extLst>
          </p:cNvPr>
          <p:cNvGrpSpPr/>
          <p:nvPr/>
        </p:nvGrpSpPr>
        <p:grpSpPr>
          <a:xfrm>
            <a:off x="6096000" y="695436"/>
            <a:ext cx="5427880" cy="5411450"/>
            <a:chOff x="6096000" y="695436"/>
            <a:chExt cx="5427880" cy="541145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89499A0A-ACAE-5FE0-B927-45DA30B244B6}"/>
                </a:ext>
              </a:extLst>
            </p:cNvPr>
            <p:cNvSpPr/>
            <p:nvPr/>
          </p:nvSpPr>
          <p:spPr>
            <a:xfrm>
              <a:off x="6096000" y="695436"/>
              <a:ext cx="5427880" cy="54114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pic>
          <p:nvPicPr>
            <p:cNvPr id="48" name="Graphic 47" descr="Smart Phone with solid fill">
              <a:extLst>
                <a:ext uri="{FF2B5EF4-FFF2-40B4-BE49-F238E27FC236}">
                  <a16:creationId xmlns:a16="http://schemas.microsoft.com/office/drawing/2014/main" id="{D4E0EB1F-0513-BEC3-211D-9F2311EE3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121437" y="4422436"/>
              <a:ext cx="914400" cy="914400"/>
            </a:xfrm>
            <a:prstGeom prst="rect">
              <a:avLst/>
            </a:prstGeom>
          </p:spPr>
        </p:pic>
        <p:pic>
          <p:nvPicPr>
            <p:cNvPr id="49" name="Graphic 48" descr="Server with solid fill">
              <a:extLst>
                <a:ext uri="{FF2B5EF4-FFF2-40B4-BE49-F238E27FC236}">
                  <a16:creationId xmlns:a16="http://schemas.microsoft.com/office/drawing/2014/main" id="{A9B04C8F-56DA-A1D6-CBEC-0AD182CF9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115087" y="2621429"/>
              <a:ext cx="914400" cy="914400"/>
            </a:xfrm>
            <a:prstGeom prst="rect">
              <a:avLst/>
            </a:prstGeom>
          </p:spPr>
        </p:pic>
        <p:pic>
          <p:nvPicPr>
            <p:cNvPr id="50" name="Graphic 49" descr="Server with solid fill">
              <a:extLst>
                <a:ext uri="{FF2B5EF4-FFF2-40B4-BE49-F238E27FC236}">
                  <a16:creationId xmlns:a16="http://schemas.microsoft.com/office/drawing/2014/main" id="{1A13E25A-3B2B-FFDC-A352-25D0F4529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262775" y="2630771"/>
              <a:ext cx="914400" cy="914400"/>
            </a:xfrm>
            <a:prstGeom prst="rect">
              <a:avLst/>
            </a:prstGeom>
          </p:spPr>
        </p:pic>
        <p:pic>
          <p:nvPicPr>
            <p:cNvPr id="51" name="Graphic 50" descr="Server with solid fill">
              <a:extLst>
                <a:ext uri="{FF2B5EF4-FFF2-40B4-BE49-F238E27FC236}">
                  <a16:creationId xmlns:a16="http://schemas.microsoft.com/office/drawing/2014/main" id="{E4454B9B-6A5F-26EC-519B-65486A516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547802" y="2629468"/>
              <a:ext cx="914400" cy="914400"/>
            </a:xfrm>
            <a:prstGeom prst="rect">
              <a:avLst/>
            </a:prstGeom>
          </p:spPr>
        </p:pic>
        <p:pic>
          <p:nvPicPr>
            <p:cNvPr id="52" name="Graphic 51" descr="Server with solid fill">
              <a:extLst>
                <a:ext uri="{FF2B5EF4-FFF2-40B4-BE49-F238E27FC236}">
                  <a16:creationId xmlns:a16="http://schemas.microsoft.com/office/drawing/2014/main" id="{6AD20B44-7818-0DE5-307F-1EB7DE85A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554134" y="4422437"/>
              <a:ext cx="914400" cy="914400"/>
            </a:xfrm>
            <a:prstGeom prst="rect">
              <a:avLst/>
            </a:prstGeom>
          </p:spPr>
        </p:pic>
        <p:pic>
          <p:nvPicPr>
            <p:cNvPr id="53" name="Graphic 52" descr="Database outline">
              <a:extLst>
                <a:ext uri="{FF2B5EF4-FFF2-40B4-BE49-F238E27FC236}">
                  <a16:creationId xmlns:a16="http://schemas.microsoft.com/office/drawing/2014/main" id="{FC80B031-C934-458C-13C3-578DA8519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291852" y="4431779"/>
              <a:ext cx="914400" cy="914400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C048ED0-F717-B901-6396-31A18C4ED4C3}"/>
                </a:ext>
              </a:extLst>
            </p:cNvPr>
            <p:cNvSpPr txBox="1"/>
            <p:nvPr/>
          </p:nvSpPr>
          <p:spPr>
            <a:xfrm>
              <a:off x="7975596" y="5356107"/>
              <a:ext cx="1501983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t-BR"/>
                <a:t>Armazenamento de e-mails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C2DE63F-080C-43CE-F1C4-0E96D0658875}"/>
                </a:ext>
              </a:extLst>
            </p:cNvPr>
            <p:cNvSpPr txBox="1"/>
            <p:nvPr/>
          </p:nvSpPr>
          <p:spPr>
            <a:xfrm>
              <a:off x="9739113" y="5377820"/>
              <a:ext cx="1784767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t-BR"/>
                <a:t>App MUA de smartphone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DA19A57-9C90-642C-BAD7-274877AD4ED1}"/>
                </a:ext>
              </a:extLst>
            </p:cNvPr>
            <p:cNvSpPr txBox="1"/>
            <p:nvPr/>
          </p:nvSpPr>
          <p:spPr>
            <a:xfrm>
              <a:off x="9827645" y="3503171"/>
              <a:ext cx="1501984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t-BR"/>
                <a:t>MSA para remetente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13ADEE02-D5E1-AB7E-CE09-2EB16D1FDDCA}"/>
                </a:ext>
              </a:extLst>
            </p:cNvPr>
            <p:cNvSpPr txBox="1"/>
            <p:nvPr/>
          </p:nvSpPr>
          <p:spPr>
            <a:xfrm>
              <a:off x="7966067" y="3535829"/>
              <a:ext cx="1501983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t-BR"/>
                <a:t>MTA para remetente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27C22A3-B1B5-31DB-2BDB-61AC633AEF64}"/>
                </a:ext>
              </a:extLst>
            </p:cNvPr>
            <p:cNvSpPr txBox="1"/>
            <p:nvPr/>
          </p:nvSpPr>
          <p:spPr>
            <a:xfrm>
              <a:off x="6241100" y="3516920"/>
              <a:ext cx="1431471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t-BR"/>
                <a:t>MTA para destinatário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55D2234-A9A3-5DF8-7A01-E228BDFBD5B6}"/>
                </a:ext>
              </a:extLst>
            </p:cNvPr>
            <p:cNvSpPr txBox="1"/>
            <p:nvPr/>
          </p:nvSpPr>
          <p:spPr>
            <a:xfrm>
              <a:off x="6222537" y="5336837"/>
              <a:ext cx="1564931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t-BR"/>
                <a:t>MTA: filtro de spam</a:t>
              </a:r>
            </a:p>
          </p:txBody>
        </p:sp>
        <p:cxnSp>
          <p:nvCxnSpPr>
            <p:cNvPr id="64" name="Curved Connector 63">
              <a:extLst>
                <a:ext uri="{FF2B5EF4-FFF2-40B4-BE49-F238E27FC236}">
                  <a16:creationId xmlns:a16="http://schemas.microsoft.com/office/drawing/2014/main" id="{1E63C0B8-709D-714D-63A8-282A8A4A6F87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6494015" y="3086667"/>
              <a:ext cx="6332" cy="1792969"/>
            </a:xfrm>
            <a:prstGeom prst="curvedConnector3">
              <a:avLst>
                <a:gd name="adj1" fmla="val -3610234"/>
              </a:avLst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Curved Connector 64">
              <a:extLst>
                <a:ext uri="{FF2B5EF4-FFF2-40B4-BE49-F238E27FC236}">
                  <a16:creationId xmlns:a16="http://schemas.microsoft.com/office/drawing/2014/main" id="{A899E380-7045-AEC8-375F-F465B5D000F9}"/>
                </a:ext>
              </a:extLst>
            </p:cNvPr>
            <p:cNvCxnSpPr>
              <a:cxnSpLocks/>
            </p:cNvCxnSpPr>
            <p:nvPr/>
          </p:nvCxnSpPr>
          <p:spPr>
            <a:xfrm>
              <a:off x="11316354" y="1400572"/>
              <a:ext cx="12700" cy="1552554"/>
            </a:xfrm>
            <a:prstGeom prst="curvedConnector3">
              <a:avLst>
                <a:gd name="adj1" fmla="val 1800000"/>
              </a:avLst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9060F959-378B-4468-5578-2789E0A42355}"/>
                </a:ext>
              </a:extLst>
            </p:cNvPr>
            <p:cNvCxnSpPr>
              <a:cxnSpLocks/>
              <a:stCxn id="49" idx="1"/>
              <a:endCxn id="50" idx="3"/>
            </p:cNvCxnSpPr>
            <p:nvPr/>
          </p:nvCxnSpPr>
          <p:spPr>
            <a:xfrm flipH="1">
              <a:off x="9177175" y="3078629"/>
              <a:ext cx="937912" cy="9342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74D53A68-F67A-A4B9-B514-CD4CBF07492A}"/>
                </a:ext>
              </a:extLst>
            </p:cNvPr>
            <p:cNvCxnSpPr>
              <a:cxnSpLocks/>
              <a:stCxn id="50" idx="1"/>
              <a:endCxn id="51" idx="3"/>
            </p:cNvCxnSpPr>
            <p:nvPr/>
          </p:nvCxnSpPr>
          <p:spPr>
            <a:xfrm flipH="1" flipV="1">
              <a:off x="7462202" y="3086668"/>
              <a:ext cx="800573" cy="1303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D455D83B-0B17-8C09-7ADF-9DC0F2581DB5}"/>
                </a:ext>
              </a:extLst>
            </p:cNvPr>
            <p:cNvCxnSpPr>
              <a:cxnSpLocks/>
              <a:stCxn id="52" idx="3"/>
              <a:endCxn id="53" idx="1"/>
            </p:cNvCxnSpPr>
            <p:nvPr/>
          </p:nvCxnSpPr>
          <p:spPr>
            <a:xfrm>
              <a:off x="7468534" y="4879637"/>
              <a:ext cx="823318" cy="9342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85328185-DABE-1832-57C1-E9B66296CD7A}"/>
                </a:ext>
              </a:extLst>
            </p:cNvPr>
            <p:cNvCxnSpPr>
              <a:cxnSpLocks/>
              <a:stCxn id="53" idx="3"/>
              <a:endCxn id="48" idx="1"/>
            </p:cNvCxnSpPr>
            <p:nvPr/>
          </p:nvCxnSpPr>
          <p:spPr>
            <a:xfrm flipV="1">
              <a:off x="9206252" y="4879636"/>
              <a:ext cx="915185" cy="9343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72" name="Graphic 71" descr="Server with solid fill">
              <a:extLst>
                <a:ext uri="{FF2B5EF4-FFF2-40B4-BE49-F238E27FC236}">
                  <a16:creationId xmlns:a16="http://schemas.microsoft.com/office/drawing/2014/main" id="{D03A04B4-396E-E7F4-E6A5-62127116E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243875" y="830541"/>
              <a:ext cx="914400" cy="914400"/>
            </a:xfrm>
            <a:prstGeom prst="rect">
              <a:avLst/>
            </a:prstGeom>
          </p:spPr>
        </p:pic>
        <p:pic>
          <p:nvPicPr>
            <p:cNvPr id="73" name="Graphic 72" descr="Document with solid fill">
              <a:extLst>
                <a:ext uri="{FF2B5EF4-FFF2-40B4-BE49-F238E27FC236}">
                  <a16:creationId xmlns:a16="http://schemas.microsoft.com/office/drawing/2014/main" id="{6464928E-D048-0649-EA9E-365A3749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102841" y="830541"/>
              <a:ext cx="914400" cy="914400"/>
            </a:xfrm>
            <a:prstGeom prst="rect">
              <a:avLst/>
            </a:prstGeom>
          </p:spPr>
        </p:pic>
        <p:pic>
          <p:nvPicPr>
            <p:cNvPr id="74" name="Graphic 73" descr="Browser window with solid fill">
              <a:extLst>
                <a:ext uri="{FF2B5EF4-FFF2-40B4-BE49-F238E27FC236}">
                  <a16:creationId xmlns:a16="http://schemas.microsoft.com/office/drawing/2014/main" id="{E1CAF974-EB68-03FC-CC71-BF7AE6D1E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476967" y="842922"/>
              <a:ext cx="914400" cy="914400"/>
            </a:xfrm>
            <a:prstGeom prst="rect">
              <a:avLst/>
            </a:prstGeom>
          </p:spPr>
        </p:pic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9F9B2BDF-670C-69CE-9917-B970200EB2EB}"/>
                </a:ext>
              </a:extLst>
            </p:cNvPr>
            <p:cNvCxnSpPr>
              <a:cxnSpLocks/>
              <a:stCxn id="74" idx="3"/>
              <a:endCxn id="72" idx="1"/>
            </p:cNvCxnSpPr>
            <p:nvPr/>
          </p:nvCxnSpPr>
          <p:spPr>
            <a:xfrm flipV="1">
              <a:off x="7391367" y="1287741"/>
              <a:ext cx="852508" cy="12381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B3E7E76-CC15-2013-201D-50C110CADC57}"/>
                </a:ext>
              </a:extLst>
            </p:cNvPr>
            <p:cNvSpPr txBox="1"/>
            <p:nvPr/>
          </p:nvSpPr>
          <p:spPr>
            <a:xfrm>
              <a:off x="7948831" y="1792335"/>
              <a:ext cx="1493863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t-BR" dirty="0"/>
                <a:t>Servidor da web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4353DD5-7FD5-CA8F-1F56-03F2999783CB}"/>
                </a:ext>
              </a:extLst>
            </p:cNvPr>
            <p:cNvSpPr txBox="1"/>
            <p:nvPr/>
          </p:nvSpPr>
          <p:spPr>
            <a:xfrm>
              <a:off x="6285983" y="1776720"/>
              <a:ext cx="1367557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t-BR" dirty="0"/>
                <a:t>Navegador da web</a:t>
              </a:r>
            </a:p>
          </p:txBody>
        </p: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6D3A644B-2EC1-DBCC-BA85-5EBC30DEDF1F}"/>
                </a:ext>
              </a:extLst>
            </p:cNvPr>
            <p:cNvCxnSpPr>
              <a:cxnSpLocks/>
              <a:stCxn id="72" idx="3"/>
              <a:endCxn id="73" idx="1"/>
            </p:cNvCxnSpPr>
            <p:nvPr/>
          </p:nvCxnSpPr>
          <p:spPr>
            <a:xfrm>
              <a:off x="9158275" y="1287741"/>
              <a:ext cx="944566" cy="0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BF4D428B-2E38-44F7-A117-3964384CA064}"/>
                </a:ext>
              </a:extLst>
            </p:cNvPr>
            <p:cNvSpPr txBox="1"/>
            <p:nvPr/>
          </p:nvSpPr>
          <p:spPr>
            <a:xfrm>
              <a:off x="9506371" y="1799184"/>
              <a:ext cx="1973478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t-BR" dirty="0"/>
                <a:t>MUA: software de formulário para contato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969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41366" y="1015806"/>
            <a:ext cx="10682514" cy="5093164"/>
          </a:xfrm>
        </p:spPr>
        <p:txBody>
          <a:bodyPr/>
          <a:lstStyle/>
          <a:p>
            <a:r>
              <a:rPr lang="pt-BR" sz="2400"/>
              <a:t>O que é EAI?</a:t>
            </a:r>
          </a:p>
          <a:p>
            <a:pPr lvl="1"/>
            <a:r>
              <a:rPr lang="pt-BR" sz="2400"/>
              <a:t>Oferecer suporte a UTF-8 para:</a:t>
            </a:r>
          </a:p>
          <a:p>
            <a:pPr lvl="2"/>
            <a:r>
              <a:rPr lang="pt-BR" sz="2400"/>
              <a:t>Nome da caixa de correio (antes do símbolo @)</a:t>
            </a:r>
          </a:p>
          <a:p>
            <a:pPr lvl="2"/>
            <a:r>
              <a:rPr lang="pt-BR" sz="2400"/>
              <a:t>Nome de domínio (depois do símbolo @)</a:t>
            </a:r>
          </a:p>
          <a:p>
            <a:r>
              <a:rPr lang="pt-BR" sz="2400"/>
              <a:t>O que não é EAI?</a:t>
            </a:r>
          </a:p>
          <a:p>
            <a:pPr lvl="1"/>
            <a:r>
              <a:rPr lang="pt-BR" sz="2400"/>
              <a:t>Oferecer suporte a UTF-8 na:</a:t>
            </a:r>
          </a:p>
          <a:p>
            <a:pPr lvl="2"/>
            <a:r>
              <a:rPr lang="pt-BR" sz="2400"/>
              <a:t>Linha de assunto</a:t>
            </a:r>
          </a:p>
          <a:p>
            <a:pPr lvl="2"/>
            <a:r>
              <a:rPr lang="pt-BR" sz="2400"/>
              <a:t>Comentários do endereço</a:t>
            </a:r>
          </a:p>
          <a:p>
            <a:pPr lvl="2"/>
            <a:r>
              <a:rPr lang="pt-BR" sz="2400"/>
              <a:t>Corpo da mensagem</a:t>
            </a:r>
          </a:p>
          <a:p>
            <a:pPr lvl="1"/>
            <a:r>
              <a:rPr lang="pt-BR" sz="2400"/>
              <a:t>O formato MIME oferece isso tudo em e-mails convencionais.</a:t>
            </a:r>
          </a:p>
          <a:p>
            <a:pPr lvl="1"/>
            <a:r>
              <a:rPr lang="pt-BR" sz="2400"/>
              <a:t>O uso de qualquer conjunto de caracteres diferente do UTF-8.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Internacionalização de endereços de e-mail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8633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D10B304-9556-704B-91E5-9AF44BAD7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9779" y="1499589"/>
            <a:ext cx="5625032" cy="1773768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39754" y="937384"/>
            <a:ext cx="6672723" cy="5433435"/>
          </a:xfrm>
        </p:spPr>
        <p:txBody>
          <a:bodyPr/>
          <a:lstStyle/>
          <a:p>
            <a:r>
              <a:rPr lang="pt-BR" sz="2200" dirty="0">
                <a:solidFill>
                  <a:schemeClr val="accent1"/>
                </a:solidFill>
              </a:rPr>
              <a:t>Sem suporte para EAI</a:t>
            </a:r>
            <a:r>
              <a:rPr lang="pt-BR" sz="2200" dirty="0">
                <a:solidFill>
                  <a:schemeClr val="tx1"/>
                </a:solidFill>
              </a:rPr>
              <a:t>: </a:t>
            </a:r>
            <a:r>
              <a:rPr lang="pt-BR" sz="2200" dirty="0"/>
              <a:t>as ferramentas e serviços têm suporte apenas para endereços de e-mail ASCII.</a:t>
            </a:r>
          </a:p>
          <a:p>
            <a:r>
              <a:rPr lang="pt-BR" sz="2200" dirty="0">
                <a:solidFill>
                  <a:schemeClr val="accent1"/>
                </a:solidFill>
              </a:rPr>
              <a:t>Nível 1</a:t>
            </a:r>
            <a:r>
              <a:rPr lang="pt-BR" sz="2200" dirty="0">
                <a:solidFill>
                  <a:schemeClr val="tx1"/>
                </a:solidFill>
              </a:rPr>
              <a:t>:</a:t>
            </a:r>
            <a:r>
              <a:rPr lang="pt-BR" sz="2200" dirty="0"/>
              <a:t> troca de e-mails com endereços EAI</a:t>
            </a:r>
          </a:p>
          <a:p>
            <a:pPr lvl="1"/>
            <a:r>
              <a:rPr lang="pt-BR" sz="2200" dirty="0"/>
              <a:t>Recebe e-mails de endereços EAI</a:t>
            </a:r>
          </a:p>
          <a:p>
            <a:pPr lvl="1"/>
            <a:r>
              <a:rPr lang="pt-BR" sz="2200" dirty="0"/>
              <a:t>Envia e-mails para endereços EAI</a:t>
            </a:r>
          </a:p>
          <a:p>
            <a:pPr lvl="1"/>
            <a:r>
              <a:rPr lang="pt-BR" sz="2200" dirty="0"/>
              <a:t>Não cria caixas de correio nem nomes de domínios em UTF-8</a:t>
            </a:r>
          </a:p>
          <a:p>
            <a:r>
              <a:rPr lang="pt-BR" sz="2200" dirty="0">
                <a:solidFill>
                  <a:schemeClr val="accent1"/>
                </a:solidFill>
              </a:rPr>
              <a:t>Nível 2</a:t>
            </a:r>
            <a:r>
              <a:rPr lang="pt-BR" sz="2200" dirty="0">
                <a:solidFill>
                  <a:schemeClr val="tx1"/>
                </a:solidFill>
              </a:rPr>
              <a:t>:</a:t>
            </a:r>
            <a:r>
              <a:rPr lang="pt-BR" sz="2200" dirty="0"/>
              <a:t> Nível 1 + criação de endereços EAI</a:t>
            </a:r>
          </a:p>
          <a:p>
            <a:pPr lvl="1"/>
            <a:r>
              <a:rPr lang="pt-BR" sz="2200" dirty="0"/>
              <a:t>Recebe e-mails de endereços EAI</a:t>
            </a:r>
          </a:p>
          <a:p>
            <a:pPr lvl="1"/>
            <a:r>
              <a:rPr lang="pt-BR" sz="2200" dirty="0"/>
              <a:t>Envia e-mails para endereços EAI</a:t>
            </a:r>
          </a:p>
          <a:p>
            <a:pPr lvl="1"/>
            <a:r>
              <a:rPr lang="pt-BR" sz="2200" dirty="0"/>
              <a:t>Cria caixas de correio e nomes de domínios em UTF-8</a:t>
            </a:r>
          </a:p>
          <a:p>
            <a:pPr lvl="1"/>
            <a:endParaRPr lang="en-US" sz="2200" dirty="0"/>
          </a:p>
          <a:p>
            <a:pPr lvl="1"/>
            <a:endParaRPr lang="en-US" sz="22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Níveis de implementação da EAI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37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2850" y="1308848"/>
            <a:ext cx="9215903" cy="1701535"/>
          </a:xfrm>
        </p:spPr>
        <p:txBody>
          <a:bodyPr/>
          <a:lstStyle/>
          <a:p>
            <a:r>
              <a:rPr lang="pt-BR"/>
              <a:t>Teste</a:t>
            </a:r>
          </a:p>
        </p:txBody>
      </p:sp>
    </p:spTree>
    <p:extLst>
      <p:ext uri="{BB962C8B-B14F-4D97-AF65-F5344CB8AC3E}">
        <p14:creationId xmlns:p14="http://schemas.microsoft.com/office/powerpoint/2010/main" val="26388736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41365" y="1015806"/>
            <a:ext cx="10910923" cy="4769222"/>
          </a:xfrm>
        </p:spPr>
        <p:txBody>
          <a:bodyPr/>
          <a:lstStyle/>
          <a:p>
            <a:pPr marL="0" indent="0">
              <a:buNone/>
            </a:pPr>
            <a:r>
              <a:rPr lang="pt-BR" sz="2400"/>
              <a:t>Os aplicativos apresentam IDNs (Nomes de Domínio Internacionalizados) e EAI (Internacionalização de Endereços de E-mail) para os usuários no(s) seguinte(s) formato(s) de codificação:</a:t>
            </a:r>
          </a:p>
          <a:p>
            <a:pPr marL="457200" indent="-457200">
              <a:buFont typeface="+mj-lt"/>
              <a:buAutoNum type="alphaLcPeriod"/>
            </a:pPr>
            <a:r>
              <a:rPr lang="pt-BR" sz="2400"/>
              <a:t>ASCII</a:t>
            </a:r>
          </a:p>
          <a:p>
            <a:pPr marL="457200" indent="-457200">
              <a:buFont typeface="+mj-lt"/>
              <a:buAutoNum type="alphaLcPeriod"/>
            </a:pPr>
            <a:r>
              <a:rPr lang="pt-BR" sz="2400"/>
              <a:t>UTF-8</a:t>
            </a:r>
          </a:p>
          <a:p>
            <a:pPr marL="457200" indent="-457200">
              <a:buFont typeface="+mj-lt"/>
              <a:buAutoNum type="alphaLcPeriod"/>
            </a:pPr>
            <a:r>
              <a:rPr lang="pt-BR" sz="2400"/>
              <a:t>UTF-16</a:t>
            </a:r>
          </a:p>
          <a:p>
            <a:pPr marL="457200" indent="-457200">
              <a:buFont typeface="+mj-lt"/>
              <a:buAutoNum type="alphaLcPeriod"/>
            </a:pPr>
            <a:r>
              <a:rPr lang="pt-BR" sz="2400"/>
              <a:t>UTF-32</a:t>
            </a:r>
          </a:p>
          <a:p>
            <a:pPr marL="457200" indent="-457200">
              <a:buFont typeface="+mj-lt"/>
              <a:buAutoNum type="alphaLcPeriod"/>
            </a:pPr>
            <a:r>
              <a:rPr lang="pt-BR" sz="2400"/>
              <a:t>Alguns dos anteriores</a:t>
            </a:r>
          </a:p>
          <a:p>
            <a:endParaRPr lang="en-US" sz="2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7B9B07C-C611-6748-A390-99D3B6371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Pergunta 1</a:t>
            </a:r>
          </a:p>
        </p:txBody>
      </p:sp>
    </p:spTree>
    <p:extLst>
      <p:ext uri="{BB962C8B-B14F-4D97-AF65-F5344CB8AC3E}">
        <p14:creationId xmlns:p14="http://schemas.microsoft.com/office/powerpoint/2010/main" val="39125593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41366" y="1015806"/>
            <a:ext cx="10682514" cy="4769222"/>
          </a:xfrm>
        </p:spPr>
        <p:txBody>
          <a:bodyPr/>
          <a:lstStyle/>
          <a:p>
            <a:pPr marL="0" indent="0">
              <a:buNone/>
            </a:pPr>
            <a:r>
              <a:rPr lang="pt-BR" sz="2400"/>
              <a:t>O </a:t>
            </a:r>
            <a:r>
              <a:rPr lang="pt-BR" sz="2400">
                <a:solidFill>
                  <a:srgbClr val="FF0000"/>
                </a:solidFill>
              </a:rPr>
              <a:t>.ieee </a:t>
            </a:r>
            <a:r>
              <a:rPr lang="pt-BR" sz="2400"/>
              <a:t>é um Domínio de Primeiro Nível válido? </a:t>
            </a:r>
            <a:r>
              <a:rPr lang="pt-BR" sz="1800"/>
              <a:t> </a:t>
            </a:r>
          </a:p>
          <a:p>
            <a:endParaRPr lang="en-US" sz="2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7B9B07C-C611-6748-A390-99D3B6371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Pergunta 2</a:t>
            </a:r>
          </a:p>
        </p:txBody>
      </p:sp>
    </p:spTree>
    <p:extLst>
      <p:ext uri="{BB962C8B-B14F-4D97-AF65-F5344CB8AC3E}">
        <p14:creationId xmlns:p14="http://schemas.microsoft.com/office/powerpoint/2010/main" val="31789249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2850" y="1308848"/>
            <a:ext cx="9215903" cy="1701535"/>
          </a:xfrm>
        </p:spPr>
        <p:txBody>
          <a:bodyPr/>
          <a:lstStyle/>
          <a:p>
            <a:r>
              <a:rPr lang="pt-BR"/>
              <a:t>Configurações para EAI</a:t>
            </a:r>
          </a:p>
        </p:txBody>
      </p:sp>
    </p:spTree>
    <p:extLst>
      <p:ext uri="{BB962C8B-B14F-4D97-AF65-F5344CB8AC3E}">
        <p14:creationId xmlns:p14="http://schemas.microsoft.com/office/powerpoint/2010/main" val="39909524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87295" y="1075766"/>
            <a:ext cx="10682514" cy="4769222"/>
          </a:xfrm>
        </p:spPr>
        <p:txBody>
          <a:bodyPr/>
          <a:lstStyle/>
          <a:p>
            <a:r>
              <a:rPr lang="pt-BR" sz="2100" dirty="0"/>
              <a:t>Normalizar cadeia de caracteres Unicode (UTF-8) antes de processar, armazenar etc. Para </a:t>
            </a:r>
            <a:r>
              <a:rPr lang="pt-BR" sz="2100" dirty="0" err="1"/>
              <a:t>IDNs</a:t>
            </a:r>
            <a:r>
              <a:rPr lang="pt-BR" sz="2100" dirty="0"/>
              <a:t> use a </a:t>
            </a:r>
            <a:r>
              <a:rPr lang="pt-BR" sz="2100" dirty="0">
                <a:hlinkClick r:id="rId3"/>
              </a:rPr>
              <a:t>forma NFC</a:t>
            </a:r>
            <a:r>
              <a:rPr lang="pt-BR" sz="2100" dirty="0"/>
              <a:t>: e + ` (</a:t>
            </a:r>
            <a:r>
              <a:rPr lang="pt-BR" sz="2100" dirty="0" err="1"/>
              <a:t>è</a:t>
            </a:r>
            <a:r>
              <a:rPr lang="pt-BR" sz="2100" dirty="0"/>
              <a:t>: U+0065 U+0300) </a:t>
            </a:r>
            <a:r>
              <a:rPr lang="pt-BR" sz="2100" dirty="0">
                <a:sym typeface="Wingdings" pitchFamily="2" charset="2"/>
              </a:rPr>
              <a:t></a:t>
            </a:r>
            <a:r>
              <a:rPr lang="pt-BR" sz="2100" dirty="0"/>
              <a:t> </a:t>
            </a:r>
            <a:r>
              <a:rPr lang="pt-BR" sz="2100" dirty="0" err="1"/>
              <a:t>è</a:t>
            </a:r>
            <a:r>
              <a:rPr lang="pt-BR" sz="2100" dirty="0"/>
              <a:t> (U+00E8).</a:t>
            </a:r>
          </a:p>
          <a:p>
            <a:r>
              <a:rPr lang="pt-BR" sz="2100" dirty="0"/>
              <a:t>Suporte para as duas </a:t>
            </a:r>
            <a:r>
              <a:rPr lang="pt-BR" sz="2100" dirty="0">
                <a:hlinkClick r:id="rId4"/>
              </a:rPr>
              <a:t>representações de rótulos de IDN</a:t>
            </a:r>
            <a:r>
              <a:rPr lang="pt-BR" sz="2100" dirty="0"/>
              <a:t>: </a:t>
            </a:r>
            <a:r>
              <a:rPr lang="pt-BR" sz="2100" dirty="0" err="1"/>
              <a:t>rótulo-U</a:t>
            </a:r>
            <a:r>
              <a:rPr lang="pt-BR" sz="2100" dirty="0"/>
              <a:t> e </a:t>
            </a:r>
            <a:r>
              <a:rPr lang="pt-BR" sz="2100" dirty="0" err="1"/>
              <a:t>rótulo-A</a:t>
            </a:r>
            <a:r>
              <a:rPr lang="pt-BR" sz="2100" dirty="0"/>
              <a:t>. O </a:t>
            </a:r>
            <a:r>
              <a:rPr lang="pt-BR" sz="2100" dirty="0" err="1"/>
              <a:t>rótulo-U</a:t>
            </a:r>
            <a:r>
              <a:rPr lang="pt-BR" sz="2100" dirty="0"/>
              <a:t> é usado para exibir e comparar; o </a:t>
            </a:r>
            <a:r>
              <a:rPr lang="pt-BR" sz="2100" dirty="0" err="1"/>
              <a:t>rótulo-A</a:t>
            </a:r>
            <a:r>
              <a:rPr lang="pt-BR" sz="2100" dirty="0"/>
              <a:t> é usado para processar:</a:t>
            </a:r>
          </a:p>
          <a:p>
            <a:pPr lvl="1"/>
            <a:r>
              <a:rPr lang="pt-BR" sz="2100" dirty="0" err="1"/>
              <a:t>exâmple</a:t>
            </a:r>
            <a:r>
              <a:rPr lang="pt-BR" sz="2100" dirty="0"/>
              <a:t> =&gt; </a:t>
            </a:r>
            <a:r>
              <a:rPr lang="pt-BR" sz="2100" dirty="0" err="1"/>
              <a:t>exmple-xta</a:t>
            </a:r>
            <a:r>
              <a:rPr lang="pt-BR" sz="2100" dirty="0"/>
              <a:t> =&gt; </a:t>
            </a:r>
            <a:r>
              <a:rPr lang="pt-BR" sz="2100" dirty="0" err="1"/>
              <a:t>xn</a:t>
            </a:r>
            <a:r>
              <a:rPr lang="pt-BR" sz="2100" dirty="0"/>
              <a:t>--</a:t>
            </a:r>
            <a:r>
              <a:rPr lang="pt-BR" sz="2100" dirty="0" err="1"/>
              <a:t>exmple-xta</a:t>
            </a:r>
            <a:endParaRPr lang="pt-BR" sz="2100" dirty="0"/>
          </a:p>
          <a:p>
            <a:r>
              <a:rPr lang="pt-BR" sz="2100" dirty="0"/>
              <a:t>Use sempre o IDNA2008, e não a versão IDNA2003 mais antiga.</a:t>
            </a:r>
          </a:p>
          <a:p>
            <a:r>
              <a:rPr lang="pt-BR" sz="2100" dirty="0"/>
              <a:t>Não use códigos/bibliotecas que têm uma lista estática de </a:t>
            </a:r>
            <a:r>
              <a:rPr lang="pt-BR" sz="2100" dirty="0" err="1"/>
              <a:t>TLDs</a:t>
            </a:r>
            <a:r>
              <a:rPr lang="pt-BR" sz="2100" dirty="0"/>
              <a:t> (Domínios de Primeiro Nível) porque eles podem mudar com frequência. Consulte a </a:t>
            </a:r>
            <a:r>
              <a:rPr lang="pt-BR" sz="2100" dirty="0">
                <a:hlinkClick r:id="rId5"/>
              </a:rPr>
              <a:t>lista de TLDs da IANA</a:t>
            </a:r>
            <a:r>
              <a:rPr lang="pt-BR" sz="2100" dirty="0"/>
              <a:t>, que tem atualizações regulares.</a:t>
            </a:r>
          </a:p>
          <a:p>
            <a:r>
              <a:rPr lang="pt-BR" sz="2100" dirty="0"/>
              <a:t>Não use </a:t>
            </a:r>
            <a:r>
              <a:rPr lang="pt-BR" sz="2100" dirty="0" err="1"/>
              <a:t>regex</a:t>
            </a:r>
            <a:r>
              <a:rPr lang="pt-BR" sz="2100" dirty="0"/>
              <a:t> para a validação de identificadores internacionalizados em entradas de usuários. Use bibliotecas de IDNA2008 para </a:t>
            </a:r>
            <a:r>
              <a:rPr lang="pt-BR" sz="2100" dirty="0" err="1"/>
              <a:t>IDNs</a:t>
            </a:r>
            <a:r>
              <a:rPr lang="pt-BR" sz="2100" dirty="0"/>
              <a:t>; a parte local de EAI pode ser difícil de validar.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Pré-requisitos para configurar EAI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788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CustomShape 2"/>
          <p:cNvSpPr/>
          <p:nvPr/>
        </p:nvSpPr>
        <p:spPr>
          <a:xfrm>
            <a:off x="451298" y="1016451"/>
            <a:ext cx="10566472" cy="44099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 lnSpcReduction="10000"/>
          </a:bodyPr>
          <a:lstStyle/>
          <a:p>
            <a:pPr marL="343080" indent="-342360">
              <a:spcBef>
                <a:spcPts val="2001"/>
              </a:spcBef>
              <a:buClr>
                <a:srgbClr val="000000"/>
              </a:buClr>
              <a:buSzPct val="75000"/>
              <a:buFont typeface="Wingdings" charset="2"/>
              <a:buChar char=""/>
            </a:pPr>
            <a:r>
              <a:rPr lang="pt-BR" sz="2400">
                <a:solidFill>
                  <a:srgbClr val="000000"/>
                </a:solidFill>
                <a:latin typeface="Arial"/>
              </a:rPr>
              <a:t>Ao enviar um e-mail para user@example.com, o método para encontrar o servidor de e-mail de destino é consultar o DNS para os registros MX do domínio.</a:t>
            </a:r>
          </a:p>
          <a:p>
            <a:pPr marL="343080" indent="-342360">
              <a:spcBef>
                <a:spcPts val="2001"/>
              </a:spcBef>
              <a:buClr>
                <a:srgbClr val="000000"/>
              </a:buClr>
              <a:buSzPct val="75000"/>
              <a:buFont typeface="Wingdings" charset="2"/>
              <a:buChar char=""/>
            </a:pPr>
            <a:r>
              <a:rPr lang="pt-BR" sz="2400">
                <a:solidFill>
                  <a:srgbClr val="000000"/>
                </a:solidFill>
                <a:latin typeface="Arial"/>
              </a:rPr>
              <a:t>Por exemplo, os registros MX de example.com podem ser:</a:t>
            </a:r>
          </a:p>
          <a:p>
            <a:pPr marL="798480" lvl="1" indent="-340560">
              <a:spcBef>
                <a:spcPts val="499"/>
              </a:spcBef>
              <a:buClr>
                <a:srgbClr val="000000"/>
              </a:buClr>
              <a:buSzPct val="75000"/>
              <a:buFont typeface="Wingdings" charset="2"/>
              <a:buChar char=""/>
            </a:pPr>
            <a:r>
              <a:rPr lang="pt-BR" sz="2400">
                <a:solidFill>
                  <a:srgbClr val="000000"/>
                </a:solidFill>
                <a:latin typeface="Arial"/>
              </a:rPr>
              <a:t>MX 10 server1.example.com</a:t>
            </a:r>
          </a:p>
          <a:p>
            <a:pPr marL="798480" lvl="1" indent="-340560">
              <a:spcBef>
                <a:spcPts val="499"/>
              </a:spcBef>
              <a:buClr>
                <a:srgbClr val="000000"/>
              </a:buClr>
              <a:buSzPct val="75000"/>
              <a:buFont typeface="Wingdings" charset="2"/>
              <a:buChar char=""/>
            </a:pPr>
            <a:r>
              <a:rPr lang="pt-BR" sz="2400">
                <a:solidFill>
                  <a:srgbClr val="000000"/>
                </a:solidFill>
                <a:latin typeface="Arial"/>
              </a:rPr>
              <a:t>MX 10 server2.example.com</a:t>
            </a:r>
          </a:p>
          <a:p>
            <a:pPr marL="798480" lvl="1" indent="-340560">
              <a:spcBef>
                <a:spcPts val="499"/>
              </a:spcBef>
              <a:buClr>
                <a:srgbClr val="000000"/>
              </a:buClr>
              <a:buSzPct val="75000"/>
              <a:buFont typeface="Wingdings" charset="2"/>
              <a:buChar char=""/>
            </a:pPr>
            <a:r>
              <a:rPr lang="pt-BR" sz="2400">
                <a:solidFill>
                  <a:srgbClr val="000000"/>
                </a:solidFill>
                <a:latin typeface="Arial"/>
              </a:rPr>
              <a:t>MX 20 server3.example.com</a:t>
            </a:r>
          </a:p>
          <a:p>
            <a:pPr marL="343080" indent="-342360">
              <a:spcBef>
                <a:spcPts val="2001"/>
              </a:spcBef>
              <a:buClr>
                <a:srgbClr val="000000"/>
              </a:buClr>
              <a:buSzPct val="75000"/>
              <a:buFont typeface="Wingdings" charset="2"/>
              <a:buChar char=""/>
            </a:pPr>
            <a:r>
              <a:rPr lang="pt-BR" sz="2400">
                <a:solidFill>
                  <a:srgbClr val="000000"/>
                </a:solidFill>
              </a:rPr>
              <a:t>O servidor de e-mail do remetente tentará se conectar ao server1 ou ao server2, já que eles têm a mesma prioridade (10). Se nenhum dos dois responder, ele tentará o server3, já que ele tem uma prioridade menor (20).</a:t>
            </a:r>
          </a:p>
          <a:p>
            <a:pPr marL="798480" lvl="1" indent="-340560">
              <a:spcBef>
                <a:spcPts val="499"/>
              </a:spcBef>
              <a:buClr>
                <a:srgbClr val="000000"/>
              </a:buClr>
              <a:buSzPct val="75000"/>
              <a:buFont typeface="Wingdings" charset="2"/>
              <a:buChar char=""/>
            </a:pPr>
            <a:r>
              <a:rPr lang="pt-BR" sz="2400">
                <a:solidFill>
                  <a:srgbClr val="000000"/>
                </a:solidFill>
              </a:rPr>
              <a:t>Quanto mais o número, menor a prioridade.</a:t>
            </a:r>
          </a:p>
          <a:p>
            <a:pPr marL="341280" indent="-340560">
              <a:spcBef>
                <a:spcPts val="499"/>
              </a:spcBef>
              <a:buClr>
                <a:srgbClr val="000000"/>
              </a:buClr>
              <a:buSzPct val="75000"/>
              <a:buFont typeface="Wingdings" charset="2"/>
              <a:buChar char=""/>
            </a:pPr>
            <a:endParaRPr lang="en-ZA" sz="2400" spc="-1" dirty="0">
              <a:latin typeface="Arial"/>
            </a:endParaRPr>
          </a:p>
          <a:p>
            <a:pPr>
              <a:spcBef>
                <a:spcPts val="2001"/>
              </a:spcBef>
            </a:pPr>
            <a:endParaRPr lang="en-ZA" sz="2400" spc="-1" dirty="0"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F8A6AC-4A3B-B34B-961B-9E5DE60AE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298" y="0"/>
            <a:ext cx="10847122" cy="450663"/>
          </a:xfrm>
        </p:spPr>
        <p:txBody>
          <a:bodyPr/>
          <a:lstStyle/>
          <a:p>
            <a:r>
              <a:rPr lang="pt-BR"/>
              <a:t>E-mail: como encontrar o servidor de destino</a:t>
            </a:r>
            <a:br>
              <a:rPr lang="pt-BR"/>
            </a:br>
            <a:endParaRPr lang="pt-B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F778DE-BC63-22A0-9B6D-7CEE0F6D2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069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4230" y="1308848"/>
            <a:ext cx="11303540" cy="1701535"/>
          </a:xfrm>
        </p:spPr>
        <p:txBody>
          <a:bodyPr/>
          <a:lstStyle/>
          <a:p>
            <a:r>
              <a:rPr lang="pt-BR" sz="3200" dirty="0"/>
              <a:t>Introdução à Internacionalização de Endereços de E-mail </a:t>
            </a:r>
          </a:p>
        </p:txBody>
      </p:sp>
    </p:spTree>
    <p:extLst>
      <p:ext uri="{BB962C8B-B14F-4D97-AF65-F5344CB8AC3E}">
        <p14:creationId xmlns:p14="http://schemas.microsoft.com/office/powerpoint/2010/main" val="39118841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/>
              <a:t>Alterações em protocolos de e-mail para EAI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46130" y="1480534"/>
            <a:ext cx="10805055" cy="4418241"/>
          </a:xfrm>
        </p:spPr>
        <p:txBody>
          <a:bodyPr>
            <a:normAutofit/>
          </a:bodyPr>
          <a:lstStyle/>
          <a:p>
            <a:r>
              <a:rPr lang="pt-BR" sz="2400"/>
              <a:t>SMTP:</a:t>
            </a:r>
          </a:p>
          <a:p>
            <a:pPr lvl="1"/>
            <a:r>
              <a:rPr lang="pt-BR" sz="2400"/>
              <a:t>É aumentado para dar suporte à EAI.</a:t>
            </a:r>
          </a:p>
          <a:p>
            <a:pPr lvl="1"/>
            <a:r>
              <a:rPr lang="pt-BR" sz="2400"/>
              <a:t>Tem uma flag de sinalização (SMTPUTF8) para especificar o suporte para EAI.</a:t>
            </a:r>
          </a:p>
          <a:p>
            <a:pPr lvl="1"/>
            <a:r>
              <a:rPr lang="pt-BR" sz="2400"/>
              <a:t>Todos os servidores SMTP no caminho devem ter suporte para EAI a fim de concluir a entrega do e-mail.</a:t>
            </a:r>
          </a:p>
          <a:p>
            <a:r>
              <a:rPr lang="pt-BR" sz="2400"/>
              <a:t>POP/IMAP:</a:t>
            </a:r>
          </a:p>
          <a:p>
            <a:pPr lvl="1"/>
            <a:r>
              <a:rPr lang="pt-BR" sz="2400"/>
              <a:t>São aumentados para dar suporte adequado à EAI.</a:t>
            </a:r>
          </a:p>
          <a:p>
            <a:pPr lvl="1"/>
            <a:r>
              <a:rPr lang="pt-BR" sz="2400"/>
              <a:t>Têm uma flag de sinalização para especificar o suporte para EAI.</a:t>
            </a:r>
          </a:p>
          <a:p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EB9582-5BBB-707C-88D0-D25500906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1056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/>
              <a:t>Exemplo de SMTPUTF8</a:t>
            </a:r>
          </a:p>
        </p:txBody>
      </p:sp>
      <p:sp>
        <p:nvSpPr>
          <p:cNvPr id="7" name="Google Shape;152;p28">
            <a:extLst>
              <a:ext uri="{FF2B5EF4-FFF2-40B4-BE49-F238E27FC236}">
                <a16:creationId xmlns:a16="http://schemas.microsoft.com/office/drawing/2014/main" id="{D7096F23-3519-524C-A045-D22EC642F5D2}"/>
              </a:ext>
            </a:extLst>
          </p:cNvPr>
          <p:cNvSpPr txBox="1">
            <a:spLocks/>
          </p:cNvSpPr>
          <p:nvPr/>
        </p:nvSpPr>
        <p:spPr>
          <a:xfrm>
            <a:off x="1455381" y="22782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600"/>
              </a:spcAft>
              <a:buNone/>
            </a:pPr>
            <a:r>
              <a:rPr lang="pt-BR" sz="2400" dirty="0" err="1"/>
              <a:t>S</a:t>
            </a:r>
            <a:r>
              <a:rPr lang="pt-BR" sz="2400" dirty="0"/>
              <a:t>: &lt;</a:t>
            </a:r>
            <a:r>
              <a:rPr lang="pt-BR" sz="2400" dirty="0" err="1"/>
              <a:t>connect</a:t>
            </a:r>
            <a:r>
              <a:rPr lang="pt-BR" sz="2400" dirty="0"/>
              <a:t>&gt;</a:t>
            </a:r>
            <a:br>
              <a:rPr lang="pt-BR" sz="2400" dirty="0"/>
            </a:br>
            <a:r>
              <a:rPr lang="pt-BR" sz="2400" dirty="0" err="1"/>
              <a:t>R</a:t>
            </a:r>
            <a:r>
              <a:rPr lang="pt-BR" sz="2400" dirty="0"/>
              <a:t>: 220 </a:t>
            </a:r>
            <a:r>
              <a:rPr lang="pt-BR" sz="2400" dirty="0" err="1"/>
              <a:t>receive.net</a:t>
            </a:r>
            <a:r>
              <a:rPr lang="pt-BR" sz="2400" dirty="0"/>
              <a:t> ESMTP </a:t>
            </a:r>
            <a:br>
              <a:rPr lang="pt-BR" sz="2400" dirty="0"/>
            </a:br>
            <a:r>
              <a:rPr lang="pt-BR" sz="2400" dirty="0" err="1"/>
              <a:t>S</a:t>
            </a:r>
            <a:r>
              <a:rPr lang="pt-BR" sz="2400" dirty="0"/>
              <a:t>: EHLO </a:t>
            </a:r>
            <a:r>
              <a:rPr lang="pt-BR" sz="2400" dirty="0" err="1"/>
              <a:t>sender.org</a:t>
            </a:r>
            <a:br>
              <a:rPr lang="pt-BR" sz="2400" dirty="0"/>
            </a:br>
            <a:r>
              <a:rPr lang="pt-BR" sz="2400" dirty="0" err="1"/>
              <a:t>R</a:t>
            </a:r>
            <a:r>
              <a:rPr lang="pt-BR" sz="2400" dirty="0"/>
              <a:t>: 250-8BITMIME</a:t>
            </a:r>
            <a:br>
              <a:rPr lang="pt-BR" sz="2400" dirty="0"/>
            </a:br>
            <a:r>
              <a:rPr lang="pt-BR" sz="2400" dirty="0" err="1"/>
              <a:t>R</a:t>
            </a:r>
            <a:r>
              <a:rPr lang="pt-BR" sz="2400" dirty="0"/>
              <a:t>: 250-</a:t>
            </a:r>
            <a:r>
              <a:rPr lang="pt-BR" sz="2400" b="1" u="sng" dirty="0"/>
              <a:t>SMTPUTF8</a:t>
            </a:r>
            <a:br>
              <a:rPr lang="pt-BR" sz="2400" dirty="0"/>
            </a:br>
            <a:r>
              <a:rPr lang="pt-BR" sz="2400" dirty="0" err="1"/>
              <a:t>R</a:t>
            </a:r>
            <a:r>
              <a:rPr lang="pt-BR" sz="2400" dirty="0"/>
              <a:t>: 250 PIPELINING</a:t>
            </a:r>
            <a:br>
              <a:rPr lang="pt-BR" sz="2400" dirty="0"/>
            </a:br>
            <a:r>
              <a:rPr lang="pt-BR" sz="2400" dirty="0" err="1"/>
              <a:t>S</a:t>
            </a:r>
            <a:r>
              <a:rPr lang="pt-BR" sz="2400" dirty="0"/>
              <a:t>: MAIL FROM:&lt;</a:t>
            </a:r>
            <a:r>
              <a:rPr lang="pt-BR" sz="2400" dirty="0" err="1"/>
              <a:t>猫王@普遍接受-测试.世界</a:t>
            </a:r>
            <a:r>
              <a:rPr lang="pt-BR" sz="2400" dirty="0"/>
              <a:t>&gt; </a:t>
            </a:r>
            <a:r>
              <a:rPr lang="pt-BR" sz="2400" b="1" u="sng" dirty="0"/>
              <a:t>SMTPUTF8</a:t>
            </a:r>
            <a:br>
              <a:rPr lang="pt-BR" sz="2400" dirty="0"/>
            </a:br>
            <a:r>
              <a:rPr lang="pt-BR" sz="2400" dirty="0" err="1"/>
              <a:t>R</a:t>
            </a:r>
            <a:r>
              <a:rPr lang="pt-BR" sz="2400" dirty="0"/>
              <a:t>: 250 </a:t>
            </a:r>
            <a:r>
              <a:rPr lang="pt-BR" sz="2400" dirty="0" err="1"/>
              <a:t>Sender</a:t>
            </a:r>
            <a:r>
              <a:rPr lang="pt-BR" sz="2400" dirty="0"/>
              <a:t> </a:t>
            </a:r>
            <a:r>
              <a:rPr lang="pt-BR" sz="2400" dirty="0" err="1"/>
              <a:t>accepted</a:t>
            </a:r>
            <a:br>
              <a:rPr lang="pt-BR" sz="2400" dirty="0"/>
            </a:br>
            <a:r>
              <a:rPr lang="pt-BR" sz="2400" dirty="0"/>
              <a:t>S:RCPT TO:&lt;</a:t>
            </a:r>
            <a:r>
              <a:rPr lang="pt-BR" sz="2400" u="sng" dirty="0">
                <a:solidFill>
                  <a:schemeClr val="hlink"/>
                </a:solidFill>
                <a:hlinkClick r:id="rId2"/>
              </a:rPr>
              <a:t>ray@receive.net</a:t>
            </a:r>
            <a:r>
              <a:rPr lang="pt-BR" sz="2400" dirty="0"/>
              <a:t>&gt;</a:t>
            </a:r>
            <a:br>
              <a:rPr lang="pt-BR" sz="2400" dirty="0"/>
            </a:br>
            <a:r>
              <a:rPr lang="pt-BR" sz="2400" dirty="0"/>
              <a:t>R:250 </a:t>
            </a:r>
            <a:r>
              <a:rPr lang="pt-BR" sz="2400" dirty="0" err="1"/>
              <a:t>Recipient</a:t>
            </a:r>
            <a:r>
              <a:rPr lang="pt-BR" sz="2400" dirty="0"/>
              <a:t> </a:t>
            </a:r>
            <a:r>
              <a:rPr lang="pt-BR" sz="2400" dirty="0" err="1"/>
              <a:t>accepted</a:t>
            </a:r>
            <a:endParaRPr lang="pt-BR" sz="2400" dirty="0"/>
          </a:p>
        </p:txBody>
      </p:sp>
      <p:pic>
        <p:nvPicPr>
          <p:cNvPr id="8" name="Google Shape;105;p21">
            <a:extLst>
              <a:ext uri="{FF2B5EF4-FFF2-40B4-BE49-F238E27FC236}">
                <a16:creationId xmlns:a16="http://schemas.microsoft.com/office/drawing/2014/main" id="{E6215851-1351-6548-A455-F6B9E450B97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2635" y="707696"/>
            <a:ext cx="10012111" cy="122145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ZoneTexte 1">
            <a:extLst>
              <a:ext uri="{FF2B5EF4-FFF2-40B4-BE49-F238E27FC236}">
                <a16:creationId xmlns:a16="http://schemas.microsoft.com/office/drawing/2014/main" id="{D44670A7-1002-914E-956D-E6CFB1249F2E}"/>
              </a:ext>
            </a:extLst>
          </p:cNvPr>
          <p:cNvSpPr txBox="1"/>
          <p:nvPr/>
        </p:nvSpPr>
        <p:spPr>
          <a:xfrm>
            <a:off x="5060773" y="957210"/>
            <a:ext cx="65490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1600">
                <a:cs typeface="Source Sans Pro"/>
              </a:rPr>
              <a:t>SMTP</a:t>
            </a:r>
          </a:p>
        </p:txBody>
      </p:sp>
      <p:sp>
        <p:nvSpPr>
          <p:cNvPr id="10" name="ZoneTexte 2">
            <a:extLst>
              <a:ext uri="{FF2B5EF4-FFF2-40B4-BE49-F238E27FC236}">
                <a16:creationId xmlns:a16="http://schemas.microsoft.com/office/drawing/2014/main" id="{A62F375F-E3F7-A444-8083-A2F1E7EAC0A4}"/>
              </a:ext>
            </a:extLst>
          </p:cNvPr>
          <p:cNvSpPr txBox="1"/>
          <p:nvPr/>
        </p:nvSpPr>
        <p:spPr>
          <a:xfrm>
            <a:off x="4384473" y="1692170"/>
            <a:ext cx="19770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2400" b="1">
                <a:cs typeface="Source Sans Pro"/>
              </a:rPr>
              <a:t>S</a:t>
            </a:r>
          </a:p>
        </p:txBody>
      </p:sp>
      <p:sp>
        <p:nvSpPr>
          <p:cNvPr id="11" name="ZoneTexte 4">
            <a:extLst>
              <a:ext uri="{FF2B5EF4-FFF2-40B4-BE49-F238E27FC236}">
                <a16:creationId xmlns:a16="http://schemas.microsoft.com/office/drawing/2014/main" id="{D06650EA-0FCB-FB45-A217-1D7944F8CEE0}"/>
              </a:ext>
            </a:extLst>
          </p:cNvPr>
          <p:cNvSpPr txBox="1"/>
          <p:nvPr/>
        </p:nvSpPr>
        <p:spPr>
          <a:xfrm>
            <a:off x="6110293" y="1713685"/>
            <a:ext cx="22242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2400" b="1">
                <a:cs typeface="Source Sans Pro"/>
              </a:rPr>
              <a:t>R</a:t>
            </a:r>
          </a:p>
        </p:txBody>
      </p:sp>
      <p:sp>
        <p:nvSpPr>
          <p:cNvPr id="12" name="ZoneTexte 5">
            <a:extLst>
              <a:ext uri="{FF2B5EF4-FFF2-40B4-BE49-F238E27FC236}">
                <a16:creationId xmlns:a16="http://schemas.microsoft.com/office/drawing/2014/main" id="{50F99B0B-389D-CC4D-9A9A-B6CB3A3EED56}"/>
              </a:ext>
            </a:extLst>
          </p:cNvPr>
          <p:cNvSpPr txBox="1"/>
          <p:nvPr/>
        </p:nvSpPr>
        <p:spPr>
          <a:xfrm>
            <a:off x="3646098" y="2083018"/>
            <a:ext cx="578973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dirty="0"/>
              <a:t>Servidor </a:t>
            </a:r>
            <a:r>
              <a:rPr lang="pt-BR" dirty="0" err="1"/>
              <a:t>S</a:t>
            </a:r>
            <a:r>
              <a:rPr lang="pt-BR" dirty="0"/>
              <a:t> encaminhando um e-mail para o servidor </a:t>
            </a:r>
            <a:r>
              <a:rPr lang="pt-BR" dirty="0" err="1"/>
              <a:t>R</a:t>
            </a:r>
            <a:endParaRPr lang="pt-BR" dirty="0"/>
          </a:p>
        </p:txBody>
      </p:sp>
      <p:sp>
        <p:nvSpPr>
          <p:cNvPr id="13" name="ZoneTexte 6">
            <a:extLst>
              <a:ext uri="{FF2B5EF4-FFF2-40B4-BE49-F238E27FC236}">
                <a16:creationId xmlns:a16="http://schemas.microsoft.com/office/drawing/2014/main" id="{7A5F845F-E997-2340-B4B5-50F8082E5EC4}"/>
              </a:ext>
            </a:extLst>
          </p:cNvPr>
          <p:cNvSpPr txBox="1"/>
          <p:nvPr/>
        </p:nvSpPr>
        <p:spPr>
          <a:xfrm>
            <a:off x="6597057" y="2649087"/>
            <a:ext cx="450153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t-BR" dirty="0"/>
              <a:t>Sinalização específica de SMTPUTF8 (suporte para EAI)</a:t>
            </a:r>
          </a:p>
        </p:txBody>
      </p:sp>
      <p:cxnSp>
        <p:nvCxnSpPr>
          <p:cNvPr id="14" name="Connecteur droit avec flèche 8">
            <a:extLst>
              <a:ext uri="{FF2B5EF4-FFF2-40B4-BE49-F238E27FC236}">
                <a16:creationId xmlns:a16="http://schemas.microsoft.com/office/drawing/2014/main" id="{E1B32064-B380-DC43-B87A-85C7218C4E0F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4563763" y="2926086"/>
            <a:ext cx="2033294" cy="171244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0">
            <a:extLst>
              <a:ext uri="{FF2B5EF4-FFF2-40B4-BE49-F238E27FC236}">
                <a16:creationId xmlns:a16="http://schemas.microsoft.com/office/drawing/2014/main" id="{957E5E97-96AA-0E4A-A3FA-21737884A431}"/>
              </a:ext>
            </a:extLst>
          </p:cNvPr>
          <p:cNvCxnSpPr>
            <a:cxnSpLocks/>
          </p:cNvCxnSpPr>
          <p:nvPr/>
        </p:nvCxnSpPr>
        <p:spPr>
          <a:xfrm flipH="1">
            <a:off x="4384473" y="3196289"/>
            <a:ext cx="4218558" cy="857498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4">
            <a:extLst>
              <a:ext uri="{FF2B5EF4-FFF2-40B4-BE49-F238E27FC236}">
                <a16:creationId xmlns:a16="http://schemas.microsoft.com/office/drawing/2014/main" id="{669484D7-2998-6348-ACB6-DF8EA4FCA917}"/>
              </a:ext>
            </a:extLst>
          </p:cNvPr>
          <p:cNvCxnSpPr>
            <a:cxnSpLocks/>
          </p:cNvCxnSpPr>
          <p:nvPr/>
        </p:nvCxnSpPr>
        <p:spPr>
          <a:xfrm>
            <a:off x="8603032" y="3196288"/>
            <a:ext cx="260883" cy="1400426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E8F0FF20-7E00-8BBA-534B-C6B9DF3BB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9226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/>
              <a:t>Exemplo de SMTPUTF8</a:t>
            </a:r>
          </a:p>
        </p:txBody>
      </p:sp>
      <p:sp>
        <p:nvSpPr>
          <p:cNvPr id="7" name="Google Shape;158;p29">
            <a:extLst>
              <a:ext uri="{FF2B5EF4-FFF2-40B4-BE49-F238E27FC236}">
                <a16:creationId xmlns:a16="http://schemas.microsoft.com/office/drawing/2014/main" id="{F96B6563-0B4B-CC42-A279-A05D786FAD10}"/>
              </a:ext>
            </a:extLst>
          </p:cNvPr>
          <p:cNvSpPr txBox="1">
            <a:spLocks/>
          </p:cNvSpPr>
          <p:nvPr/>
        </p:nvSpPr>
        <p:spPr>
          <a:xfrm>
            <a:off x="1835700" y="1214894"/>
            <a:ext cx="8520600" cy="44174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/>
              <a:t>S:DATA</a:t>
            </a:r>
            <a:br>
              <a:rPr lang="pt-BR" sz="2400"/>
            </a:br>
            <a:r>
              <a:rPr lang="pt-BR" sz="2400"/>
              <a:t>R:354 Send your message</a:t>
            </a:r>
            <a:br>
              <a:rPr lang="pt-BR" sz="2400"/>
            </a:br>
            <a:r>
              <a:rPr lang="pt-BR" sz="2400"/>
              <a:t>S:From: 猫王 &lt;猫王@普遍接受-测试.世界&gt;</a:t>
            </a:r>
            <a:br>
              <a:rPr lang="pt-BR" sz="2400"/>
            </a:br>
            <a:r>
              <a:rPr lang="pt-BR" sz="2400"/>
              <a:t>S:To: </a:t>
            </a:r>
            <a:r>
              <a:rPr lang="pt-BR" sz="2400" u="sng">
                <a:solidFill>
                  <a:schemeClr val="hlink"/>
                </a:solidFill>
                <a:hlinkClick r:id="rId2"/>
              </a:rPr>
              <a:t>ray@receive.net</a:t>
            </a:r>
            <a:br>
              <a:rPr lang="pt-BR" sz="2400"/>
            </a:br>
            <a:r>
              <a:rPr lang="pt-BR" sz="2400"/>
              <a:t>S:Subject: 我们要吃午饭吗?</a:t>
            </a:r>
            <a:br>
              <a:rPr lang="pt-BR" sz="2400"/>
            </a:br>
            <a:r>
              <a:rPr lang="pt-BR" sz="2400"/>
              <a:t>S:</a:t>
            </a:r>
            <a:br>
              <a:rPr lang="pt-BR" sz="2400"/>
            </a:br>
            <a:r>
              <a:rPr lang="pt-BR" sz="2400"/>
              <a:t>S:How about lunch at 12:30?</a:t>
            </a:r>
            <a:br>
              <a:rPr lang="pt-BR" sz="2400"/>
            </a:br>
            <a:r>
              <a:rPr lang="pt-BR" sz="2400"/>
              <a:t>S:.</a:t>
            </a:r>
            <a:br>
              <a:rPr lang="pt-BR" sz="2400"/>
            </a:br>
            <a:r>
              <a:rPr lang="pt-BR" sz="2400"/>
              <a:t>R:250 Message accepted 389dck343fg34 </a:t>
            </a:r>
            <a:br>
              <a:rPr lang="pt-BR" sz="2400"/>
            </a:br>
            <a:r>
              <a:rPr lang="pt-BR" sz="2400"/>
              <a:t>S:QUIT</a:t>
            </a:r>
            <a:br>
              <a:rPr lang="pt-BR" sz="2400"/>
            </a:br>
            <a:r>
              <a:rPr lang="pt-BR" sz="2400"/>
              <a:t>R:221 Sayonara</a:t>
            </a: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lang="en-US" dirty="0"/>
          </a:p>
        </p:txBody>
      </p:sp>
      <p:sp>
        <p:nvSpPr>
          <p:cNvPr id="9" name="Google Shape;160;p29">
            <a:extLst>
              <a:ext uri="{FF2B5EF4-FFF2-40B4-BE49-F238E27FC236}">
                <a16:creationId xmlns:a16="http://schemas.microsoft.com/office/drawing/2014/main" id="{2EACC933-2FC3-DA4A-A8FE-B6FCB4380FE3}"/>
              </a:ext>
            </a:extLst>
          </p:cNvPr>
          <p:cNvSpPr/>
          <p:nvPr/>
        </p:nvSpPr>
        <p:spPr>
          <a:xfrm>
            <a:off x="7552050" y="2073729"/>
            <a:ext cx="447600" cy="1753742"/>
          </a:xfrm>
          <a:prstGeom prst="rightBrace">
            <a:avLst>
              <a:gd name="adj1" fmla="val 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" name="Google Shape;161;p29">
            <a:extLst>
              <a:ext uri="{FF2B5EF4-FFF2-40B4-BE49-F238E27FC236}">
                <a16:creationId xmlns:a16="http://schemas.microsoft.com/office/drawing/2014/main" id="{391FAE28-59EB-124B-B86F-CCFE714F9478}"/>
              </a:ext>
            </a:extLst>
          </p:cNvPr>
          <p:cNvSpPr txBox="1"/>
          <p:nvPr/>
        </p:nvSpPr>
        <p:spPr>
          <a:xfrm>
            <a:off x="8129625" y="2721250"/>
            <a:ext cx="20967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BR"/>
              <a:t>O e-mail em si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87AB56-00F6-1E83-E458-7895AFFA9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7065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CustomShape 2"/>
          <p:cNvSpPr/>
          <p:nvPr/>
        </p:nvSpPr>
        <p:spPr>
          <a:xfrm>
            <a:off x="934496" y="3909701"/>
            <a:ext cx="9873411" cy="22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 lnSpcReduction="10000"/>
          </a:bodyPr>
          <a:lstStyle/>
          <a:p>
            <a:pPr marL="343080" indent="-342360">
              <a:spcBef>
                <a:spcPts val="2001"/>
              </a:spcBef>
              <a:buClr>
                <a:srgbClr val="000000"/>
              </a:buClr>
              <a:buSzPct val="75000"/>
              <a:buFont typeface="Wingdings" charset="2"/>
              <a:buChar char=""/>
            </a:pPr>
            <a:r>
              <a:rPr lang="pt-BR" sz="2000">
                <a:solidFill>
                  <a:srgbClr val="000000"/>
                </a:solidFill>
                <a:latin typeface="Arial"/>
              </a:rPr>
              <a:t>Uma combinação também é muito comum: software de e-mails para um usuário e webmail para o outro.</a:t>
            </a:r>
          </a:p>
          <a:p>
            <a:pPr marL="343080" indent="-342360">
              <a:spcBef>
                <a:spcPts val="2001"/>
              </a:spcBef>
              <a:buClr>
                <a:srgbClr val="000000"/>
              </a:buClr>
              <a:buSzPct val="75000"/>
              <a:buFont typeface="Wingdings" charset="2"/>
              <a:buChar char=""/>
            </a:pPr>
            <a:r>
              <a:rPr lang="pt-BR" sz="2000">
                <a:solidFill>
                  <a:srgbClr val="000000"/>
                </a:solidFill>
                <a:latin typeface="Arial"/>
              </a:rPr>
              <a:t>O servidor de e-mails é o MTA; os servidores de origem e destino são MSA e MDA, respectivamente.</a:t>
            </a:r>
          </a:p>
          <a:p>
            <a:pPr marL="343080" indent="-342360">
              <a:spcBef>
                <a:spcPts val="2001"/>
              </a:spcBef>
              <a:buClr>
                <a:srgbClr val="000000"/>
              </a:buClr>
              <a:buSzPct val="75000"/>
              <a:buFont typeface="Wingdings" charset="2"/>
              <a:buChar char=""/>
            </a:pPr>
            <a:r>
              <a:rPr lang="pt-BR" sz="2000">
                <a:solidFill>
                  <a:srgbClr val="000000"/>
                </a:solidFill>
                <a:latin typeface="Arial"/>
              </a:rPr>
              <a:t>O Cliente de Usuário de E-mail pode estar em um computador, notebook ou dispositivo móvel.</a:t>
            </a:r>
          </a:p>
        </p:txBody>
      </p:sp>
      <p:pic>
        <p:nvPicPr>
          <p:cNvPr id="402" name="Google Shape;117;p23"/>
          <p:cNvPicPr/>
          <p:nvPr/>
        </p:nvPicPr>
        <p:blipFill>
          <a:blip r:embed="rId2"/>
          <a:stretch/>
        </p:blipFill>
        <p:spPr>
          <a:xfrm>
            <a:off x="1749537" y="1078661"/>
            <a:ext cx="6323760" cy="780480"/>
          </a:xfrm>
          <a:prstGeom prst="rect">
            <a:avLst/>
          </a:prstGeom>
          <a:ln>
            <a:noFill/>
          </a:ln>
        </p:spPr>
      </p:pic>
      <p:pic>
        <p:nvPicPr>
          <p:cNvPr id="403" name="Google Shape;119;p23"/>
          <p:cNvPicPr/>
          <p:nvPr/>
        </p:nvPicPr>
        <p:blipFill>
          <a:blip r:embed="rId3"/>
          <a:stretch/>
        </p:blipFill>
        <p:spPr>
          <a:xfrm>
            <a:off x="1749537" y="2447741"/>
            <a:ext cx="6323760" cy="780480"/>
          </a:xfrm>
          <a:prstGeom prst="rect">
            <a:avLst/>
          </a:prstGeom>
          <a:ln>
            <a:noFill/>
          </a:ln>
        </p:spPr>
      </p:pic>
      <p:sp>
        <p:nvSpPr>
          <p:cNvPr id="404" name="CustomShape 3"/>
          <p:cNvSpPr/>
          <p:nvPr/>
        </p:nvSpPr>
        <p:spPr>
          <a:xfrm>
            <a:off x="3225896" y="1923220"/>
            <a:ext cx="5743005" cy="2769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pt-BR" dirty="0">
                <a:solidFill>
                  <a:srgbClr val="0A1F24"/>
                </a:solidFill>
                <a:latin typeface="Arial"/>
                <a:ea typeface="DejaVu Sans"/>
              </a:rPr>
              <a:t>Usando software de e-mails nos dois usuários.</a:t>
            </a:r>
          </a:p>
        </p:txBody>
      </p:sp>
      <p:sp>
        <p:nvSpPr>
          <p:cNvPr id="405" name="CustomShape 4"/>
          <p:cNvSpPr/>
          <p:nvPr/>
        </p:nvSpPr>
        <p:spPr>
          <a:xfrm>
            <a:off x="3225896" y="3292300"/>
            <a:ext cx="5125015" cy="2769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pt-BR" dirty="0">
                <a:solidFill>
                  <a:srgbClr val="0A1F24"/>
                </a:solidFill>
                <a:latin typeface="Arial"/>
                <a:ea typeface="DejaVu Sans"/>
              </a:rPr>
              <a:t>Usando webmail nos dois usuários.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85EBC8-1F34-BE42-BD3C-EC478A232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Caminho de entrega de e-mails</a:t>
            </a:r>
            <a:br>
              <a:rPr lang="pt-BR"/>
            </a:br>
            <a:endParaRPr lang="pt-B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29E0AE-1458-8CA7-3511-A279B5367B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4852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CustomShape 2"/>
          <p:cNvSpPr/>
          <p:nvPr/>
        </p:nvSpPr>
        <p:spPr>
          <a:xfrm>
            <a:off x="420625" y="1076411"/>
            <a:ext cx="11406614" cy="45448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 fontScale="92500" lnSpcReduction="20000"/>
          </a:bodyPr>
          <a:lstStyle/>
          <a:p>
            <a:pPr marL="343080" indent="-342360">
              <a:spcBef>
                <a:spcPts val="2001"/>
              </a:spcBef>
              <a:buClr>
                <a:srgbClr val="000000"/>
              </a:buClr>
              <a:buSzPct val="75000"/>
              <a:buFont typeface="Wingdings" charset="2"/>
              <a:buChar char=""/>
            </a:pPr>
            <a:r>
              <a:rPr lang="pt-BR" sz="2400">
                <a:solidFill>
                  <a:srgbClr val="000000"/>
                </a:solidFill>
                <a:latin typeface="Arial"/>
              </a:rPr>
              <a:t>Cada usuário de uma comunicação por e-mail escolhe seu próprio ambiente/software/configurações de e-mail de maneira independente.</a:t>
            </a:r>
          </a:p>
          <a:p>
            <a:pPr marL="343080" indent="-342360">
              <a:spcBef>
                <a:spcPts val="2001"/>
              </a:spcBef>
              <a:buClr>
                <a:srgbClr val="000000"/>
              </a:buClr>
              <a:buSzPct val="75000"/>
              <a:buFont typeface="Wingdings" charset="2"/>
              <a:buChar char=""/>
            </a:pPr>
            <a:r>
              <a:rPr lang="pt-BR" sz="2400">
                <a:solidFill>
                  <a:srgbClr val="000000"/>
                </a:solidFill>
                <a:latin typeface="Arial"/>
              </a:rPr>
              <a:t>O remetente não conhece o ambiente de e-mail do destinatário, ou seja:</a:t>
            </a:r>
          </a:p>
          <a:p>
            <a:pPr marL="798480" lvl="1" indent="-340560">
              <a:spcBef>
                <a:spcPts val="499"/>
              </a:spcBef>
              <a:buClr>
                <a:srgbClr val="000000"/>
              </a:buClr>
              <a:buSzPct val="75000"/>
              <a:buFont typeface="Wingdings" charset="2"/>
              <a:buChar char=""/>
            </a:pPr>
            <a:r>
              <a:rPr lang="pt-BR" sz="2400">
                <a:solidFill>
                  <a:srgbClr val="000000"/>
                </a:solidFill>
                <a:latin typeface="Arial"/>
              </a:rPr>
              <a:t>O remetente não sabe que protocolos são usados para entregar o e-mail</a:t>
            </a:r>
          </a:p>
          <a:p>
            <a:pPr marL="798480" lvl="1" indent="-340560">
              <a:spcBef>
                <a:spcPts val="499"/>
              </a:spcBef>
              <a:buClr>
                <a:srgbClr val="000000"/>
              </a:buClr>
              <a:buSzPct val="75000"/>
              <a:buFont typeface="Wingdings" charset="2"/>
              <a:buChar char=""/>
            </a:pPr>
            <a:r>
              <a:rPr lang="pt-BR" sz="2400">
                <a:solidFill>
                  <a:srgbClr val="000000"/>
                </a:solidFill>
                <a:latin typeface="Arial"/>
              </a:rPr>
              <a:t>O remetente não sabe se o e-mail do destinatário tem suporte para alguns recursos</a:t>
            </a:r>
          </a:p>
          <a:p>
            <a:pPr marL="343080" indent="-342360">
              <a:spcBef>
                <a:spcPts val="2001"/>
              </a:spcBef>
              <a:buClr>
                <a:srgbClr val="000000"/>
              </a:buClr>
              <a:buSzPct val="75000"/>
              <a:buFont typeface="Wingdings" charset="2"/>
              <a:buChar char=""/>
            </a:pPr>
            <a:r>
              <a:rPr lang="pt-BR" sz="2400">
                <a:solidFill>
                  <a:srgbClr val="000000"/>
                </a:solidFill>
              </a:rPr>
              <a:t>A entrega passa para uma cadeia de servidores de e-mail.</a:t>
            </a:r>
          </a:p>
          <a:p>
            <a:pPr marL="798480" lvl="1" indent="-340560">
              <a:spcBef>
                <a:spcPts val="499"/>
              </a:spcBef>
              <a:buClr>
                <a:srgbClr val="000000"/>
              </a:buClr>
              <a:buSzPct val="75000"/>
              <a:buFont typeface="Wingdings" charset="2"/>
              <a:buChar char=""/>
            </a:pPr>
            <a:r>
              <a:rPr lang="pt-BR" sz="2400">
                <a:solidFill>
                  <a:srgbClr val="000000"/>
                </a:solidFill>
              </a:rPr>
              <a:t>O número de servidores de e-mail é desconhecido.</a:t>
            </a:r>
          </a:p>
          <a:p>
            <a:pPr marL="798480" lvl="1" indent="-340560">
              <a:spcBef>
                <a:spcPts val="499"/>
              </a:spcBef>
              <a:buClr>
                <a:srgbClr val="000000"/>
              </a:buClr>
              <a:buSzPct val="75000"/>
              <a:buFont typeface="Wingdings" charset="2"/>
              <a:buChar char=""/>
            </a:pPr>
            <a:r>
              <a:rPr lang="pt-BR" sz="2400">
                <a:solidFill>
                  <a:srgbClr val="000000"/>
                </a:solidFill>
              </a:rPr>
              <a:t>A cadeia real de servidores:</a:t>
            </a:r>
          </a:p>
          <a:p>
            <a:pPr marL="1255680" lvl="2" indent="-340560"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pt-BR" sz="2400">
                <a:solidFill>
                  <a:srgbClr val="000000"/>
                </a:solidFill>
              </a:rPr>
              <a:t>É desconhecida no início</a:t>
            </a:r>
          </a:p>
          <a:p>
            <a:pPr marL="1255680" lvl="2" indent="-340560"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pt-BR" sz="2400">
                <a:solidFill>
                  <a:srgbClr val="000000"/>
                </a:solidFill>
              </a:rPr>
              <a:t>Pode mudar para e-mails enviados posteriormente</a:t>
            </a:r>
          </a:p>
          <a:p>
            <a:pPr marL="798480" lvl="1" indent="-340560">
              <a:spcBef>
                <a:spcPts val="499"/>
              </a:spcBef>
              <a:buClr>
                <a:srgbClr val="000000"/>
              </a:buClr>
              <a:buSzPct val="75000"/>
              <a:buFont typeface="Wingdings" charset="2"/>
              <a:buChar char=""/>
            </a:pPr>
            <a:r>
              <a:rPr lang="pt-BR" sz="2400">
                <a:solidFill>
                  <a:srgbClr val="000000"/>
                </a:solidFill>
              </a:rPr>
              <a:t>Os recursos compatíveis em cada servidor de e-mail são desconhecidos para o caminho ou do remetente.</a:t>
            </a:r>
          </a:p>
          <a:p>
            <a:pPr marL="798480" lvl="1" indent="-340560">
              <a:spcBef>
                <a:spcPts val="499"/>
              </a:spcBef>
              <a:buClr>
                <a:srgbClr val="000000"/>
              </a:buClr>
              <a:buSzPct val="75000"/>
              <a:buFont typeface="Wingdings" charset="2"/>
              <a:buChar char=""/>
            </a:pPr>
            <a:r>
              <a:rPr lang="pt-BR" sz="2400">
                <a:solidFill>
                  <a:srgbClr val="000000"/>
                </a:solidFill>
              </a:rPr>
              <a:t>Os recursos só são descobertos um salto de cada vez (ou seja, no próximo salto).</a:t>
            </a:r>
          </a:p>
          <a:p>
            <a:pPr marL="341280" indent="-340560">
              <a:spcBef>
                <a:spcPts val="499"/>
              </a:spcBef>
              <a:buClr>
                <a:srgbClr val="000000"/>
              </a:buClr>
              <a:buSzPct val="75000"/>
              <a:buFont typeface="Wingdings" charset="2"/>
              <a:buChar char=""/>
            </a:pPr>
            <a:endParaRPr lang="en-ZA" sz="2400" spc="-1" dirty="0"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FBE554-67A1-BA42-8308-0B53C7E6D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Considerações sobre o caminho de entrega de e-mails</a:t>
            </a:r>
            <a:br>
              <a:rPr lang="pt-BR"/>
            </a:br>
            <a:endParaRPr lang="pt-B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570E75-E9CC-25F0-BE16-949BA7AE1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7840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2400"/>
              <a:t>Alterações em protocolos, considerações sobre o caminho de entrega</a:t>
            </a:r>
          </a:p>
        </p:txBody>
      </p:sp>
      <p:sp>
        <p:nvSpPr>
          <p:cNvPr id="11" name="Google Shape;197;p35">
            <a:extLst>
              <a:ext uri="{FF2B5EF4-FFF2-40B4-BE49-F238E27FC236}">
                <a16:creationId xmlns:a16="http://schemas.microsoft.com/office/drawing/2014/main" id="{840CABAC-C641-E543-ADCE-041500BA9A46}"/>
              </a:ext>
            </a:extLst>
          </p:cNvPr>
          <p:cNvSpPr txBox="1">
            <a:spLocks/>
          </p:cNvSpPr>
          <p:nvPr/>
        </p:nvSpPr>
        <p:spPr>
          <a:xfrm>
            <a:off x="1645079" y="3429000"/>
            <a:ext cx="8520600" cy="25007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/>
              <a:t>Para enviar e receber um e-mail com EAI: </a:t>
            </a:r>
          </a:p>
          <a:p>
            <a:pPr lvl="1">
              <a:spcBef>
                <a:spcPts val="0"/>
              </a:spcBef>
            </a:pPr>
            <a:r>
              <a:rPr lang="pt-BR" sz="2400" u="sng"/>
              <a:t>Todas as partes do e-mail incluídas no caminho da entrega precisam ser atualizadas para dar suporte à EAI</a:t>
            </a:r>
          </a:p>
          <a:p>
            <a:pPr lvl="1">
              <a:spcBef>
                <a:spcPts val="0"/>
              </a:spcBef>
            </a:pPr>
            <a:r>
              <a:rPr lang="pt-BR" sz="2400"/>
              <a:t>Se um único server SMTP no caminho não tiver suporte para EAI, o e-mail não será entregue.</a:t>
            </a:r>
          </a:p>
        </p:txBody>
      </p:sp>
      <p:pic>
        <p:nvPicPr>
          <p:cNvPr id="12" name="Google Shape;198;p35">
            <a:extLst>
              <a:ext uri="{FF2B5EF4-FFF2-40B4-BE49-F238E27FC236}">
                <a16:creationId xmlns:a16="http://schemas.microsoft.com/office/drawing/2014/main" id="{B8EC4275-6E1D-0049-ACDA-517A944686A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9972" y="928255"/>
            <a:ext cx="10805055" cy="13468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Connecteur droit avec flèche 6">
            <a:extLst>
              <a:ext uri="{FF2B5EF4-FFF2-40B4-BE49-F238E27FC236}">
                <a16:creationId xmlns:a16="http://schemas.microsoft.com/office/drawing/2014/main" id="{2A128F3D-612C-C340-8A21-7E84B01055A9}"/>
              </a:ext>
            </a:extLst>
          </p:cNvPr>
          <p:cNvCxnSpPr>
            <a:cxnSpLocks/>
          </p:cNvCxnSpPr>
          <p:nvPr/>
        </p:nvCxnSpPr>
        <p:spPr>
          <a:xfrm flipH="1" flipV="1">
            <a:off x="2402541" y="1977080"/>
            <a:ext cx="2779059" cy="134689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9">
            <a:extLst>
              <a:ext uri="{FF2B5EF4-FFF2-40B4-BE49-F238E27FC236}">
                <a16:creationId xmlns:a16="http://schemas.microsoft.com/office/drawing/2014/main" id="{FAB2C844-A96E-1D47-8735-C1A6438CBD7C}"/>
              </a:ext>
            </a:extLst>
          </p:cNvPr>
          <p:cNvCxnSpPr>
            <a:cxnSpLocks/>
          </p:cNvCxnSpPr>
          <p:nvPr/>
        </p:nvCxnSpPr>
        <p:spPr>
          <a:xfrm flipH="1" flipV="1">
            <a:off x="4141694" y="1977079"/>
            <a:ext cx="1039906" cy="1346891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1">
            <a:extLst>
              <a:ext uri="{FF2B5EF4-FFF2-40B4-BE49-F238E27FC236}">
                <a16:creationId xmlns:a16="http://schemas.microsoft.com/office/drawing/2014/main" id="{66FF3126-3FF3-EE41-AEAA-C0AA1FA15C64}"/>
              </a:ext>
            </a:extLst>
          </p:cNvPr>
          <p:cNvCxnSpPr>
            <a:cxnSpLocks/>
          </p:cNvCxnSpPr>
          <p:nvPr/>
        </p:nvCxnSpPr>
        <p:spPr>
          <a:xfrm flipV="1">
            <a:off x="5181600" y="1977081"/>
            <a:ext cx="827902" cy="1346888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3">
            <a:extLst>
              <a:ext uri="{FF2B5EF4-FFF2-40B4-BE49-F238E27FC236}">
                <a16:creationId xmlns:a16="http://schemas.microsoft.com/office/drawing/2014/main" id="{4770A288-13F5-4F41-8451-AE4B7D5BE500}"/>
              </a:ext>
            </a:extLst>
          </p:cNvPr>
          <p:cNvCxnSpPr>
            <a:cxnSpLocks/>
          </p:cNvCxnSpPr>
          <p:nvPr/>
        </p:nvCxnSpPr>
        <p:spPr>
          <a:xfrm flipV="1">
            <a:off x="5181600" y="1991782"/>
            <a:ext cx="2635624" cy="1332188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5936452A-6FCC-FF45-A507-DAB7A29652C1}"/>
              </a:ext>
            </a:extLst>
          </p:cNvPr>
          <p:cNvCxnSpPr>
            <a:cxnSpLocks/>
          </p:cNvCxnSpPr>
          <p:nvPr/>
        </p:nvCxnSpPr>
        <p:spPr>
          <a:xfrm flipV="1">
            <a:off x="5181600" y="1991782"/>
            <a:ext cx="4805082" cy="1332188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0A844B09-CACA-3680-1F30-E90B192FE0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6640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2400" dirty="0"/>
              <a:t>Alterações em protocolos, considerações sobre o caminho de entrega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40980" y="1488858"/>
            <a:ext cx="9788920" cy="4543747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</a:pPr>
            <a:r>
              <a:rPr lang="pt-BR" sz="2400"/>
              <a:t>O que acontece quando um servidor (SMTP) de e-mail no caminho não tem suporte para EAI?</a:t>
            </a:r>
          </a:p>
          <a:p>
            <a:pPr lvl="1">
              <a:lnSpc>
                <a:spcPct val="114000"/>
              </a:lnSpc>
            </a:pPr>
            <a:r>
              <a:rPr lang="pt-BR" sz="2400"/>
              <a:t>O último servidor que tentar enviar para o próximo salto:</a:t>
            </a:r>
          </a:p>
          <a:p>
            <a:pPr lvl="2">
              <a:lnSpc>
                <a:spcPct val="114000"/>
              </a:lnSpc>
            </a:pPr>
            <a:r>
              <a:rPr lang="pt-BR" sz="2400"/>
              <a:t>enviará de volta ao usuário remetente um relatório de falha na entrega.</a:t>
            </a:r>
          </a:p>
          <a:p>
            <a:pPr lvl="2">
              <a:lnSpc>
                <a:spcPct val="114000"/>
              </a:lnSpc>
            </a:pPr>
            <a:r>
              <a:rPr lang="pt-BR" sz="2400"/>
              <a:t>Larga o e-mail.</a:t>
            </a:r>
          </a:p>
          <a:p>
            <a:pPr lvl="1">
              <a:lnSpc>
                <a:spcPct val="114000"/>
              </a:lnSpc>
            </a:pPr>
            <a:r>
              <a:rPr lang="pt-BR" sz="2400"/>
              <a:t>É semelhante aos relatórios recebidos por um remetente quando um endereço de e-mail não existe.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030F1A-4D8F-2060-4681-F76D2BE9A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9549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/>
              <a:t>Considerações adicionais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34659" y="1273629"/>
            <a:ext cx="10391020" cy="4735285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pt-BR" sz="2100" dirty="0"/>
              <a:t>Distinção entre maiúsculas/minúsculas: </a:t>
            </a:r>
          </a:p>
          <a:p>
            <a:pPr lvl="1">
              <a:lnSpc>
                <a:spcPct val="114000"/>
              </a:lnSpc>
              <a:spcBef>
                <a:spcPts val="600"/>
              </a:spcBef>
            </a:pPr>
            <a:r>
              <a:rPr lang="pt-BR" sz="2100" dirty="0"/>
              <a:t>Com ASCII, os usuários de e-mail esperam a equivalência de letras minúsculas e maiúsculas. Por exemplo, os e-mails enviados para </a:t>
            </a:r>
            <a:r>
              <a:rPr lang="pt-BR" sz="2100" dirty="0" err="1"/>
              <a:t>PETER@example.com</a:t>
            </a:r>
            <a:r>
              <a:rPr lang="pt-BR" sz="2100" dirty="0"/>
              <a:t> e </a:t>
            </a:r>
            <a:r>
              <a:rPr lang="pt-BR" sz="2100" dirty="0" err="1"/>
              <a:t>peter@example.com</a:t>
            </a:r>
            <a:r>
              <a:rPr lang="pt-BR" sz="2100" dirty="0"/>
              <a:t> serão entregues na mesma caixa de correio.</a:t>
            </a:r>
          </a:p>
          <a:p>
            <a:pPr lvl="1">
              <a:lnSpc>
                <a:spcPct val="114000"/>
              </a:lnSpc>
              <a:spcBef>
                <a:spcPts val="600"/>
              </a:spcBef>
            </a:pPr>
            <a:r>
              <a:rPr lang="pt-BR" sz="2100" dirty="0"/>
              <a:t>Em geral, esse tipo de funcionalidade não é implementada automaticamente na maioria dos softwares com suporte para EAI.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pt-BR" sz="2100" dirty="0"/>
              <a:t>SPAM: </a:t>
            </a:r>
          </a:p>
          <a:p>
            <a:pPr lvl="1">
              <a:lnSpc>
                <a:spcPct val="114000"/>
              </a:lnSpc>
              <a:spcBef>
                <a:spcPts val="600"/>
              </a:spcBef>
            </a:pPr>
            <a:r>
              <a:rPr lang="pt-BR" sz="2100" dirty="0"/>
              <a:t>Os e-mails de EAI podem ser considerados como spam pelo software de filtragem, mesmo se os registros SPF/DKIM apropriados estiverem habilitados.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pt-BR" sz="2100" dirty="0"/>
              <a:t>Software/serviços: </a:t>
            </a:r>
          </a:p>
          <a:p>
            <a:pPr lvl="1">
              <a:lnSpc>
                <a:spcPct val="114000"/>
              </a:lnSpc>
              <a:spcBef>
                <a:spcPts val="600"/>
              </a:spcBef>
            </a:pPr>
            <a:r>
              <a:rPr lang="pt-BR" sz="2100" dirty="0"/>
              <a:t>Nem todos os serviços e softwares de servidor/cliente têm suporte para EAI.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FAC961-DCE7-2980-6076-E332CE823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346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2850" y="1308848"/>
            <a:ext cx="11095439" cy="1701535"/>
          </a:xfrm>
        </p:spPr>
        <p:txBody>
          <a:bodyPr/>
          <a:lstStyle/>
          <a:p>
            <a:r>
              <a:rPr lang="pt-BR" sz="3200" dirty="0"/>
              <a:t>Suporte para EAI em ferramentas e serviços de e-mail</a:t>
            </a:r>
          </a:p>
        </p:txBody>
      </p:sp>
    </p:spTree>
    <p:extLst>
      <p:ext uri="{BB962C8B-B14F-4D97-AF65-F5344CB8AC3E}">
        <p14:creationId xmlns:p14="http://schemas.microsoft.com/office/powerpoint/2010/main" val="38340766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Suporte para EAI em ferramentas e serviços de e-mail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F83E4C9-8936-5547-885A-72BB83BBB173}"/>
              </a:ext>
            </a:extLst>
          </p:cNvPr>
          <p:cNvSpPr/>
          <p:nvPr/>
        </p:nvSpPr>
        <p:spPr>
          <a:xfrm>
            <a:off x="7989757" y="1127134"/>
            <a:ext cx="40351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/>
              <a:t>Consulte os resultados detalhados de testes em </a:t>
            </a:r>
            <a:r>
              <a:rPr lang="pt-BR" sz="2000">
                <a:hlinkClick r:id="rId4"/>
              </a:rPr>
              <a:t>UASG030A: resultados de testes de software com EAI</a:t>
            </a: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6251A1A0-A6F5-674B-81AA-C77A8BC1D7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9002" y="671420"/>
            <a:ext cx="6046484" cy="551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701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8BD06-17DB-4584-AF10-02AE8394A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/>
              <a:t>Aceitação Universal de nomes de domínio e e-mails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A36FDA-29B9-254C-8975-5ABB15D41994}"/>
              </a:ext>
            </a:extLst>
          </p:cNvPr>
          <p:cNvSpPr/>
          <p:nvPr/>
        </p:nvSpPr>
        <p:spPr>
          <a:xfrm>
            <a:off x="926617" y="1244348"/>
            <a:ext cx="1032734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</a:p>
          <a:p>
            <a:pPr algn="ctr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Todos os nomes de domínio e endereços de e-mail funcionam em todos os aplicativos de software.</a:t>
            </a:r>
          </a:p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b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Impacto</a:t>
            </a:r>
          </a:p>
          <a:p>
            <a:pPr algn="ctr">
              <a:buSzPct val="75000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Promover a escolha do consumidor, melhorar a concorrência e oferecer acesso mais amplo aos usuários finais.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C1B50C-EDBD-8641-99F1-BC6C9BFBF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5255C7D-13CB-134D-8DFF-BD06822A13DC}"/>
              </a:ext>
            </a:extLst>
          </p:cNvPr>
          <p:cNvGrpSpPr/>
          <p:nvPr/>
        </p:nvGrpSpPr>
        <p:grpSpPr>
          <a:xfrm>
            <a:off x="1566121" y="2781269"/>
            <a:ext cx="9048332" cy="1295462"/>
            <a:chOff x="1927228" y="5269981"/>
            <a:chExt cx="7921353" cy="97651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5A9A148-1189-604C-915D-FD1B81715167}"/>
                </a:ext>
              </a:extLst>
            </p:cNvPr>
            <p:cNvGrpSpPr/>
            <p:nvPr/>
          </p:nvGrpSpPr>
          <p:grpSpPr>
            <a:xfrm>
              <a:off x="1927228" y="5273672"/>
              <a:ext cx="1302251" cy="972822"/>
              <a:chOff x="820555" y="1643185"/>
              <a:chExt cx="2011680" cy="1644160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53B0FFF-D62B-BA42-9EA7-DEF0A2F5543A}"/>
                  </a:ext>
                </a:extLst>
              </p:cNvPr>
              <p:cNvSpPr/>
              <p:nvPr/>
            </p:nvSpPr>
            <p:spPr>
              <a:xfrm>
                <a:off x="820555" y="2835439"/>
                <a:ext cx="2011680" cy="451906"/>
              </a:xfrm>
              <a:prstGeom prst="rect">
                <a:avLst/>
              </a:prstGeom>
            </p:spPr>
            <p:txBody>
              <a:bodyPr wrap="square" lIns="0" tIns="0" bIns="0">
                <a:spAutoFit/>
              </a:bodyPr>
              <a:lstStyle/>
              <a:p>
                <a:pPr algn="ctr"/>
                <a:r>
                  <a:rPr lang="pt-BR" sz="2000">
                    <a:solidFill>
                      <a:srgbClr val="000000"/>
                    </a:solidFill>
                    <a:latin typeface="Source Sans Pro Light"/>
                    <a:cs typeface="Source Sans Pro Light"/>
                  </a:rPr>
                  <a:t>Aceitar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B509CDC-38A5-3E44-BA9F-0B43F0AB760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20555" y="1643185"/>
                <a:ext cx="2011680" cy="1188720"/>
              </a:xfrm>
              <a:prstGeom prst="rect">
                <a:avLst/>
              </a:prstGeom>
              <a:solidFill>
                <a:srgbClr val="ED92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d-ID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pic>
            <p:nvPicPr>
              <p:cNvPr id="26" name="Picture 25" descr="ua-capability-icons_wht_Accept.png">
                <a:extLst>
                  <a:ext uri="{FF2B5EF4-FFF2-40B4-BE49-F238E27FC236}">
                    <a16:creationId xmlns:a16="http://schemas.microsoft.com/office/drawing/2014/main" id="{A3FC9F62-C8A6-104F-A7BF-5D02A5953F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9630" y="1900022"/>
                <a:ext cx="562359" cy="643725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E29E730-3E39-8049-B0C6-604B4668396D}"/>
                </a:ext>
              </a:extLst>
            </p:cNvPr>
            <p:cNvGrpSpPr/>
            <p:nvPr/>
          </p:nvGrpSpPr>
          <p:grpSpPr>
            <a:xfrm>
              <a:off x="3582203" y="5273672"/>
              <a:ext cx="1314106" cy="967039"/>
              <a:chOff x="3554360" y="1646720"/>
              <a:chExt cx="2029993" cy="1634387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F8FD134-8EFA-D841-8A37-364D64D4E49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554360" y="1646720"/>
                <a:ext cx="2011680" cy="1188720"/>
              </a:xfrm>
              <a:prstGeom prst="rect">
                <a:avLst/>
              </a:prstGeom>
              <a:solidFill>
                <a:srgbClr val="ED92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d-ID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610E1AF-5059-4948-88FF-11A20D84E186}"/>
                  </a:ext>
                </a:extLst>
              </p:cNvPr>
              <p:cNvSpPr/>
              <p:nvPr/>
            </p:nvSpPr>
            <p:spPr>
              <a:xfrm>
                <a:off x="3572673" y="2829201"/>
                <a:ext cx="2011680" cy="451906"/>
              </a:xfrm>
              <a:prstGeom prst="rect">
                <a:avLst/>
              </a:prstGeom>
            </p:spPr>
            <p:txBody>
              <a:bodyPr wrap="square" lIns="0" tIns="0" bIns="0">
                <a:spAutoFit/>
              </a:bodyPr>
              <a:lstStyle/>
              <a:p>
                <a:pPr algn="ctr"/>
                <a:r>
                  <a:rPr lang="pt-BR" sz="2000">
                    <a:solidFill>
                      <a:srgbClr val="000000"/>
                    </a:solidFill>
                    <a:latin typeface="Source Sans Pro Light"/>
                    <a:cs typeface="Source Sans Pro Light"/>
                  </a:rPr>
                  <a:t>Validar</a:t>
                </a:r>
              </a:p>
            </p:txBody>
          </p:sp>
          <p:pic>
            <p:nvPicPr>
              <p:cNvPr id="23" name="Picture 22" descr="ua-capability-icons_wht_Validate.png">
                <a:extLst>
                  <a:ext uri="{FF2B5EF4-FFF2-40B4-BE49-F238E27FC236}">
                    <a16:creationId xmlns:a16="http://schemas.microsoft.com/office/drawing/2014/main" id="{BB8C988F-291A-784C-A6A5-AED6204651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70348" y="1895569"/>
                <a:ext cx="779705" cy="643725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E3E800B-2439-F042-A9FC-FFF438C6D884}"/>
                </a:ext>
              </a:extLst>
            </p:cNvPr>
            <p:cNvGrpSpPr/>
            <p:nvPr/>
          </p:nvGrpSpPr>
          <p:grpSpPr>
            <a:xfrm>
              <a:off x="6892153" y="5269981"/>
              <a:ext cx="1302251" cy="968544"/>
              <a:chOff x="6331693" y="1643185"/>
              <a:chExt cx="2011680" cy="163693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19C5217-5055-A349-A69E-4CEEE01447A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331693" y="1643185"/>
                <a:ext cx="2011680" cy="1188720"/>
              </a:xfrm>
              <a:prstGeom prst="rect">
                <a:avLst/>
              </a:prstGeom>
              <a:solidFill>
                <a:srgbClr val="ED92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d-ID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09AF5EA-C7F7-8949-BAE7-999C4072E6A1}"/>
                  </a:ext>
                </a:extLst>
              </p:cNvPr>
              <p:cNvSpPr/>
              <p:nvPr/>
            </p:nvSpPr>
            <p:spPr>
              <a:xfrm>
                <a:off x="6331693" y="2828209"/>
                <a:ext cx="2011680" cy="451906"/>
              </a:xfrm>
              <a:prstGeom prst="rect">
                <a:avLst/>
              </a:prstGeom>
            </p:spPr>
            <p:txBody>
              <a:bodyPr wrap="square" lIns="0" tIns="0" bIns="0">
                <a:spAutoFit/>
              </a:bodyPr>
              <a:lstStyle/>
              <a:p>
                <a:pPr algn="ctr"/>
                <a:r>
                  <a:rPr lang="pt-BR" sz="2000">
                    <a:solidFill>
                      <a:srgbClr val="000000"/>
                    </a:solidFill>
                    <a:latin typeface="Source Sans Pro Light"/>
                    <a:cs typeface="Source Sans Pro Light"/>
                  </a:rPr>
                  <a:t>Armazenar</a:t>
                </a:r>
              </a:p>
            </p:txBody>
          </p:sp>
          <p:pic>
            <p:nvPicPr>
              <p:cNvPr id="20" name="Picture 19" descr="ua-capability-icons_wht_Store.png">
                <a:extLst>
                  <a:ext uri="{FF2B5EF4-FFF2-40B4-BE49-F238E27FC236}">
                    <a16:creationId xmlns:a16="http://schemas.microsoft.com/office/drawing/2014/main" id="{55AEF64D-1014-CA43-92AC-C28675F725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99490" y="1900022"/>
                <a:ext cx="647296" cy="647296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FE7A928-6B2B-D149-9E3D-E8D67BAD1CF9}"/>
                </a:ext>
              </a:extLst>
            </p:cNvPr>
            <p:cNvGrpSpPr/>
            <p:nvPr/>
          </p:nvGrpSpPr>
          <p:grpSpPr>
            <a:xfrm>
              <a:off x="5237178" y="5269981"/>
              <a:ext cx="1302251" cy="970730"/>
              <a:chOff x="2202899" y="3852184"/>
              <a:chExt cx="2011680" cy="1640625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9AF2BE2-43A4-CC42-A89A-9361309A685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202899" y="3852184"/>
                <a:ext cx="2011680" cy="1188720"/>
              </a:xfrm>
              <a:prstGeom prst="rect">
                <a:avLst/>
              </a:prstGeom>
              <a:solidFill>
                <a:srgbClr val="ED92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d-ID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72A64C5-D2D2-0641-8BFE-7A7EEF8B4300}"/>
                  </a:ext>
                </a:extLst>
              </p:cNvPr>
              <p:cNvSpPr/>
              <p:nvPr/>
            </p:nvSpPr>
            <p:spPr>
              <a:xfrm>
                <a:off x="2202899" y="5040903"/>
                <a:ext cx="2011680" cy="451906"/>
              </a:xfrm>
              <a:prstGeom prst="rect">
                <a:avLst/>
              </a:prstGeom>
            </p:spPr>
            <p:txBody>
              <a:bodyPr wrap="square" lIns="0" tIns="0" bIns="0">
                <a:spAutoFit/>
              </a:bodyPr>
              <a:lstStyle/>
              <a:p>
                <a:pPr algn="ctr"/>
                <a:r>
                  <a:rPr lang="pt-BR" sz="2000">
                    <a:solidFill>
                      <a:srgbClr val="000000"/>
                    </a:solidFill>
                    <a:latin typeface="Source Sans Pro Light"/>
                    <a:cs typeface="Source Sans Pro Light"/>
                  </a:rPr>
                  <a:t>Processo</a:t>
                </a:r>
              </a:p>
            </p:txBody>
          </p:sp>
          <p:pic>
            <p:nvPicPr>
              <p:cNvPr id="17" name="Picture 16" descr="ua-capability-icons_wht_Process.png">
                <a:extLst>
                  <a:ext uri="{FF2B5EF4-FFF2-40B4-BE49-F238E27FC236}">
                    <a16:creationId xmlns:a16="http://schemas.microsoft.com/office/drawing/2014/main" id="{9C85F0AF-F102-FF46-A99C-175B877B48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6759" y="4119754"/>
                <a:ext cx="1027282" cy="632806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7E2B7F1-96BF-4F43-891A-7B4E2B3C1DA2}"/>
                </a:ext>
              </a:extLst>
            </p:cNvPr>
            <p:cNvGrpSpPr/>
            <p:nvPr/>
          </p:nvGrpSpPr>
          <p:grpSpPr>
            <a:xfrm>
              <a:off x="8546330" y="5275764"/>
              <a:ext cx="1302251" cy="970730"/>
              <a:chOff x="4943583" y="3852184"/>
              <a:chExt cx="2011680" cy="1640625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1BFDF30-349B-E24F-AB98-84F90FEDAA7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943583" y="3852184"/>
                <a:ext cx="2011680" cy="1188720"/>
              </a:xfrm>
              <a:prstGeom prst="rect">
                <a:avLst/>
              </a:prstGeom>
              <a:solidFill>
                <a:srgbClr val="ED92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d-ID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EF55CE9-2650-AA40-8961-6407A9809694}"/>
                  </a:ext>
                </a:extLst>
              </p:cNvPr>
              <p:cNvSpPr/>
              <p:nvPr/>
            </p:nvSpPr>
            <p:spPr>
              <a:xfrm>
                <a:off x="4946287" y="5040903"/>
                <a:ext cx="2008976" cy="451906"/>
              </a:xfrm>
              <a:prstGeom prst="rect">
                <a:avLst/>
              </a:prstGeom>
            </p:spPr>
            <p:txBody>
              <a:bodyPr wrap="square" lIns="0" tIns="0" bIns="0">
                <a:spAutoFit/>
              </a:bodyPr>
              <a:lstStyle/>
              <a:p>
                <a:pPr algn="ctr"/>
                <a:r>
                  <a:rPr lang="pt-BR" sz="2000">
                    <a:solidFill>
                      <a:srgbClr val="000000"/>
                    </a:solidFill>
                    <a:latin typeface="Source Sans Pro Light"/>
                    <a:cs typeface="Source Sans Pro Light"/>
                  </a:rPr>
                  <a:t>Exibir</a:t>
                </a:r>
              </a:p>
            </p:txBody>
          </p:sp>
          <p:pic>
            <p:nvPicPr>
              <p:cNvPr id="14" name="Picture 13" descr="ua-capability-icons_wht_Display.png">
                <a:extLst>
                  <a:ext uri="{FF2B5EF4-FFF2-40B4-BE49-F238E27FC236}">
                    <a16:creationId xmlns:a16="http://schemas.microsoft.com/office/drawing/2014/main" id="{5335CEBD-96A7-1D48-9F7D-294B56A756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11163" y="4126903"/>
                <a:ext cx="489490" cy="63339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9613953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2850" y="1308848"/>
            <a:ext cx="9215903" cy="1701535"/>
          </a:xfrm>
        </p:spPr>
        <p:txBody>
          <a:bodyPr/>
          <a:lstStyle/>
          <a:p>
            <a:r>
              <a:rPr lang="pt-BR"/>
              <a:t>Teste</a:t>
            </a:r>
          </a:p>
        </p:txBody>
      </p:sp>
    </p:spTree>
    <p:extLst>
      <p:ext uri="{BB962C8B-B14F-4D97-AF65-F5344CB8AC3E}">
        <p14:creationId xmlns:p14="http://schemas.microsoft.com/office/powerpoint/2010/main" val="41416492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41366" y="1015806"/>
            <a:ext cx="10682514" cy="4769222"/>
          </a:xfrm>
        </p:spPr>
        <p:txBody>
          <a:bodyPr/>
          <a:lstStyle/>
          <a:p>
            <a:pPr marL="0" indent="0">
              <a:buNone/>
            </a:pPr>
            <a:r>
              <a:rPr lang="pt-BR" sz="2000" dirty="0"/>
              <a:t>Para a EAI (Internacionalização de Endereços de E-mail) funcionar, os </a:t>
            </a:r>
            <a:r>
              <a:rPr lang="pt-BR" sz="2000" dirty="0" err="1"/>
              <a:t>MTAs</a:t>
            </a:r>
            <a:r>
              <a:rPr lang="pt-BR" sz="2000" dirty="0"/>
              <a:t> precisam ter suporte para a flag de sinalização SMTPUTF8.</a:t>
            </a:r>
          </a:p>
          <a:p>
            <a:pPr marL="0" indent="0">
              <a:buNone/>
            </a:pPr>
            <a:r>
              <a:rPr lang="pt-BR" sz="2000" dirty="0"/>
              <a:t>- Verdadeiro ou falso? 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pt-BR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7B9B07C-C611-6748-A390-99D3B6371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Pergunta 3</a:t>
            </a:r>
          </a:p>
        </p:txBody>
      </p:sp>
    </p:spTree>
    <p:extLst>
      <p:ext uri="{BB962C8B-B14F-4D97-AF65-F5344CB8AC3E}">
        <p14:creationId xmlns:p14="http://schemas.microsoft.com/office/powerpoint/2010/main" val="9962979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41366" y="1015806"/>
            <a:ext cx="10682514" cy="4769222"/>
          </a:xfrm>
        </p:spPr>
        <p:txBody>
          <a:bodyPr/>
          <a:lstStyle/>
          <a:p>
            <a:pPr marL="0" indent="0">
              <a:buNone/>
            </a:pPr>
            <a:r>
              <a:rPr lang="pt-BR" sz="2000"/>
              <a:t>Qual(ais) da(s) declaração(ões) a seguir é(são) </a:t>
            </a:r>
            <a:r>
              <a:rPr lang="pt-BR" sz="2000" i="1"/>
              <a:t>Verdadeira(s)</a:t>
            </a:r>
            <a:r>
              <a:rPr lang="pt-BR" sz="2000"/>
              <a:t> ao enviar e receber um e-mail com EAI:  </a:t>
            </a:r>
          </a:p>
          <a:p>
            <a:pPr marL="457200" indent="-457200">
              <a:buFont typeface="+mj-lt"/>
              <a:buAutoNum type="alphaLcParenR"/>
            </a:pPr>
            <a:r>
              <a:rPr lang="pt-BR" sz="2000"/>
              <a:t>Todas as partes/nós do e-mail incluídas no caminho da entrega precisam ser atualizadas para dar suporte à EAI</a:t>
            </a:r>
          </a:p>
          <a:p>
            <a:pPr marL="457200" indent="-457200">
              <a:buFont typeface="+mj-lt"/>
              <a:buAutoNum type="alphaLcParenR"/>
            </a:pPr>
            <a:r>
              <a:rPr lang="pt-BR" sz="2000"/>
              <a:t>Se um único server SMTP no caminho não tiver suporte para EAI, o e-mail não será entregue.</a:t>
            </a:r>
          </a:p>
          <a:p>
            <a:pPr marL="457200" indent="-457200">
              <a:buFont typeface="+mj-lt"/>
              <a:buAutoNum type="alphaLcParenR"/>
            </a:pPr>
            <a:r>
              <a:rPr lang="pt-BR" sz="2000"/>
              <a:t>Os servidores POP/IMAP podem fornecer e-mails menos avançados sem EAI conforme o cliente de e-mail, mas isso não é recomendado.</a:t>
            </a:r>
          </a:p>
          <a:p>
            <a:pPr marL="457200" indent="-457200">
              <a:buFont typeface="+mj-lt"/>
              <a:buAutoNum type="alphaLcParenR"/>
            </a:pPr>
            <a:r>
              <a:rPr lang="pt-BR" sz="2000"/>
              <a:t>Nenhuma das anteriores</a:t>
            </a:r>
          </a:p>
          <a:p>
            <a:endParaRPr lang="en-US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7B9B07C-C611-6748-A390-99D3B6371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Pergunta 4</a:t>
            </a:r>
          </a:p>
        </p:txBody>
      </p:sp>
    </p:spTree>
    <p:extLst>
      <p:ext uri="{BB962C8B-B14F-4D97-AF65-F5344CB8AC3E}">
        <p14:creationId xmlns:p14="http://schemas.microsoft.com/office/powerpoint/2010/main" val="5737528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3412" y="1308848"/>
            <a:ext cx="11510682" cy="1701535"/>
          </a:xfrm>
        </p:spPr>
        <p:txBody>
          <a:bodyPr/>
          <a:lstStyle/>
          <a:p>
            <a:pPr algn="ctr"/>
            <a:r>
              <a:rPr lang="pt-BR" sz="3100" dirty="0"/>
              <a:t>Considerações para nomes de caixas de correio ao usar EAI </a:t>
            </a:r>
          </a:p>
        </p:txBody>
      </p:sp>
    </p:spTree>
    <p:extLst>
      <p:ext uri="{BB962C8B-B14F-4D97-AF65-F5344CB8AC3E}">
        <p14:creationId xmlns:p14="http://schemas.microsoft.com/office/powerpoint/2010/main" val="6217739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54742" y="1044389"/>
            <a:ext cx="10805055" cy="5208130"/>
          </a:xfrm>
        </p:spPr>
        <p:txBody>
          <a:bodyPr/>
          <a:lstStyle/>
          <a:p>
            <a:r>
              <a:rPr lang="pt-BR" sz="1800" dirty="0">
                <a:hlinkClick r:id="rId3"/>
              </a:rPr>
              <a:t>UASG028</a:t>
            </a:r>
            <a:r>
              <a:rPr lang="pt-BR" sz="1800" dirty="0"/>
              <a:t>: considerações para a nomenclatura de caixas de correio de e-mails internacionalizados</a:t>
            </a:r>
          </a:p>
          <a:p>
            <a:r>
              <a:rPr lang="pt-BR" sz="1800" dirty="0"/>
              <a:t>Escritas compatíveis:</a:t>
            </a:r>
          </a:p>
          <a:p>
            <a:pPr lvl="1"/>
            <a:r>
              <a:rPr lang="pt-BR" sz="1800" dirty="0"/>
              <a:t>Conheça as expectativas dos usuários quanto aos sistemas de escrita para a parte do nome da caixa de correio e do nome de domínio. </a:t>
            </a:r>
          </a:p>
          <a:p>
            <a:pPr lvl="1"/>
            <a:r>
              <a:rPr lang="pt-BR" sz="1800" dirty="0"/>
              <a:t>Entenda as complexidades envolvidas em escritas adicionais (ex.: segurança, confusão etc.)</a:t>
            </a:r>
          </a:p>
          <a:p>
            <a:r>
              <a:rPr lang="pt-BR" sz="1800" dirty="0"/>
              <a:t> Comprimento da cadeia de caracteres do nome da caixa de correio:</a:t>
            </a:r>
          </a:p>
          <a:p>
            <a:pPr lvl="1"/>
            <a:r>
              <a:rPr lang="pt-BR" sz="1800" dirty="0"/>
              <a:t>Conheça as restrições do seu sistema e as expectativas dos usuários.</a:t>
            </a:r>
          </a:p>
          <a:p>
            <a:pPr lvl="1"/>
            <a:r>
              <a:rPr lang="pt-BR" sz="1800" dirty="0"/>
              <a:t>Considere aplicar a mesma política, ou algo parecido, usada para nomes de caixa de correio ASCII.</a:t>
            </a:r>
          </a:p>
          <a:p>
            <a:r>
              <a:rPr lang="pt-BR" sz="1800" dirty="0"/>
              <a:t>Combinação de escritas:</a:t>
            </a:r>
          </a:p>
          <a:p>
            <a:pPr lvl="1"/>
            <a:r>
              <a:rPr lang="pt-BR" sz="1800" dirty="0"/>
              <a:t>Permite uma combinação limitada de escritas apenas quando houver uma necessidade clara para os usuário com base nas práticas locais.</a:t>
            </a:r>
          </a:p>
          <a:p>
            <a:pPr lvl="1"/>
            <a:r>
              <a:rPr lang="pt-BR" sz="1800" dirty="0"/>
              <a:t>Considere problemas relacionados à segurança e confusão resultantes da combinação de escritas para a caixa de correio e nome de domínio.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Considerações para nomes de caixas de correio ao usar EAI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0570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54742" y="971473"/>
            <a:ext cx="10952575" cy="4769222"/>
          </a:xfrm>
        </p:spPr>
        <p:txBody>
          <a:bodyPr/>
          <a:lstStyle/>
          <a:p>
            <a:r>
              <a:rPr lang="pt-BR" sz="2000" dirty="0"/>
              <a:t>Para evitar cadeias de caracteres inválidas ou de interpretação instável:</a:t>
            </a:r>
          </a:p>
          <a:p>
            <a:pPr lvl="1"/>
            <a:r>
              <a:rPr lang="pt-BR" sz="2000" dirty="0"/>
              <a:t>Verifique se as </a:t>
            </a:r>
            <a:r>
              <a:rPr lang="pt-BR" sz="2000" dirty="0">
                <a:hlinkClick r:id="rId3"/>
              </a:rPr>
              <a:t>tabelas de referência de IDNs</a:t>
            </a:r>
            <a:r>
              <a:rPr lang="pt-BR" sz="2000" dirty="0"/>
              <a:t> estão de acordo com a cadeia de caracteres desejada para a caixa de correio e atualize conforme necessário.</a:t>
            </a:r>
          </a:p>
          <a:p>
            <a:pPr lvl="1"/>
            <a:r>
              <a:rPr lang="pt-BR" sz="2000" dirty="0"/>
              <a:t>Use uma ferramenta de validação de cadeias de caracteres (ex.: </a:t>
            </a:r>
            <a:r>
              <a:rPr lang="pt-BR" sz="2000" dirty="0">
                <a:hlinkClick r:id="rId4"/>
              </a:rPr>
              <a:t>Ferramenta de LGR</a:t>
            </a:r>
            <a:r>
              <a:rPr lang="pt-BR" sz="2000" dirty="0"/>
              <a:t>) para validar as cadeias de caracteres da caixa de correio.</a:t>
            </a:r>
          </a:p>
          <a:p>
            <a:r>
              <a:rPr lang="pt-BR" sz="2000" dirty="0"/>
              <a:t>Consideração para a escrita RTL (da direita para a esquerda):</a:t>
            </a:r>
          </a:p>
          <a:p>
            <a:pPr lvl="1"/>
            <a:r>
              <a:rPr lang="pt-BR" sz="2000" dirty="0"/>
              <a:t>Evite a combinação de escritas ao usar escritas da direita para a esquerda para não ter problemas de confusão e segurança.</a:t>
            </a:r>
          </a:p>
          <a:p>
            <a:r>
              <a:rPr lang="pt-BR" sz="2000" dirty="0"/>
              <a:t>Considerações sobre </a:t>
            </a:r>
            <a:r>
              <a:rPr lang="pt-BR" sz="2000" dirty="0" err="1"/>
              <a:t>aliases</a:t>
            </a:r>
            <a:r>
              <a:rPr lang="pt-BR" sz="2000" dirty="0"/>
              <a:t> e nomes de exibição:</a:t>
            </a:r>
          </a:p>
          <a:p>
            <a:pPr lvl="1"/>
            <a:r>
              <a:rPr lang="pt-BR" sz="2000" dirty="0"/>
              <a:t>Considere a opção de criação de </a:t>
            </a:r>
            <a:r>
              <a:rPr lang="pt-BR" sz="2000" dirty="0" err="1"/>
              <a:t>aliases</a:t>
            </a:r>
            <a:r>
              <a:rPr lang="pt-BR" sz="2000" dirty="0"/>
              <a:t> para a interface do usuário durante o processo de seleção de nome da caixa de correio. </a:t>
            </a:r>
            <a:r>
              <a:rPr lang="pt-BR" sz="2000" dirty="0" err="1"/>
              <a:t>Aliases</a:t>
            </a:r>
            <a:r>
              <a:rPr lang="pt-BR" sz="2000" dirty="0"/>
              <a:t> ASCII podem ser permitidos com um nome de caixa de correio EAI.</a:t>
            </a:r>
          </a:p>
          <a:p>
            <a:pPr lvl="1"/>
            <a:r>
              <a:rPr lang="pt-BR" sz="2000" dirty="0"/>
              <a:t>Você também pode permitir que os usuários adicionem mais </a:t>
            </a:r>
            <a:r>
              <a:rPr lang="pt-BR" sz="2000" dirty="0" err="1"/>
              <a:t>aliases</a:t>
            </a:r>
            <a:r>
              <a:rPr lang="pt-BR" sz="2000" dirty="0"/>
              <a:t> mais tarde.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Considerações para nomes de caixas de correio ao usar EAI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2747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54742" y="1360579"/>
            <a:ext cx="10952575" cy="4769222"/>
          </a:xfrm>
        </p:spPr>
        <p:txBody>
          <a:bodyPr/>
          <a:lstStyle/>
          <a:p>
            <a:r>
              <a:rPr lang="pt-BR" sz="2000"/>
              <a:t>Sinais e símbolos:</a:t>
            </a:r>
          </a:p>
          <a:p>
            <a:pPr lvl="1"/>
            <a:r>
              <a:rPr lang="pt-BR" sz="2000"/>
              <a:t>Evite usar sinais e símbolos, especialmente se eles não existirem em teclados/dispositivos de entrada.</a:t>
            </a:r>
          </a:p>
          <a:p>
            <a:pPr lvl="1"/>
            <a:r>
              <a:rPr lang="pt-BR" sz="2000"/>
              <a:t>Se forem necessários para o seu segmento de mercado, o ponto (.), sublinhado (_), hífen (-) e sinal de mais (+) são usados com frequência.</a:t>
            </a:r>
          </a:p>
          <a:p>
            <a:pPr lvl="1"/>
            <a:r>
              <a:rPr lang="pt-BR" sz="2000"/>
              <a:t>Revise quaisquer sinais adicionais (se necessário) e certifique-se de que eles não gerem um problema de segurança.</a:t>
            </a:r>
          </a:p>
          <a:p>
            <a:r>
              <a:rPr lang="pt-BR" sz="2000"/>
              <a:t>Normalização de caracteres Unicode:</a:t>
            </a:r>
          </a:p>
          <a:p>
            <a:pPr lvl="1"/>
            <a:r>
              <a:rPr lang="pt-BR" sz="2000"/>
              <a:t>Entenda o tipo de normalização do seu sistema de e-mail.</a:t>
            </a:r>
          </a:p>
          <a:p>
            <a:pPr lvl="1"/>
            <a:r>
              <a:rPr lang="pt-BR" sz="2000"/>
              <a:t>Certifique-se de que seu programa de e-mail execute comparações de nomes independentes da forma normalizada.</a:t>
            </a:r>
          </a:p>
          <a:p>
            <a:pPr lvl="1"/>
            <a:r>
              <a:rPr lang="pt-BR" sz="2000"/>
              <a:t>Se for possível selecionar a normalização, prefira usar a forma NFC.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Considerações para nomes de caixas de correio ao usar EAI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2795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54742" y="869292"/>
            <a:ext cx="10952575" cy="4769222"/>
          </a:xfrm>
        </p:spPr>
        <p:txBody>
          <a:bodyPr/>
          <a:lstStyle/>
          <a:p>
            <a:r>
              <a:rPr lang="pt-BR" sz="2000" dirty="0"/>
              <a:t>Considerações de equivalência:</a:t>
            </a:r>
          </a:p>
          <a:p>
            <a:pPr lvl="1"/>
            <a:r>
              <a:rPr lang="pt-BR" sz="2000" dirty="0"/>
              <a:t>Defina uma política para determinar nomes de caixa de correio “iguais” ou equivalentes com base no sistema de escrita, nas expectativas dos usuários e nos recursos técnicos da sua implementação.</a:t>
            </a:r>
          </a:p>
          <a:p>
            <a:pPr lvl="1"/>
            <a:r>
              <a:rPr lang="pt-BR" sz="2000" dirty="0"/>
              <a:t>Examine as tabelas de </a:t>
            </a:r>
            <a:r>
              <a:rPr lang="pt-BR" sz="2000" dirty="0" err="1"/>
              <a:t>IDNs</a:t>
            </a:r>
            <a:r>
              <a:rPr lang="pt-BR" sz="2000" dirty="0"/>
              <a:t>, distinção entre maiúsculas/minúsculas, separadores, numerais e símbolos para a política.</a:t>
            </a:r>
          </a:p>
          <a:p>
            <a:pPr lvl="1"/>
            <a:r>
              <a:rPr lang="pt-BR" sz="2000" dirty="0"/>
              <a:t>Evite criar caixas de correio diferentes usando nomes que sejam equivalentes.</a:t>
            </a:r>
          </a:p>
          <a:p>
            <a:pPr lvl="1"/>
            <a:r>
              <a:rPr lang="pt-BR" sz="2000" dirty="0"/>
              <a:t>Compartilhe sua política para ajudar os usuários finais a entenderem quais caracteres e combinações serão considerados válidos e quais poderão ter uma equivalência.</a:t>
            </a:r>
          </a:p>
          <a:p>
            <a:r>
              <a:rPr lang="pt-BR" sz="2000" dirty="0"/>
              <a:t>Outras considerações:</a:t>
            </a:r>
          </a:p>
          <a:p>
            <a:pPr lvl="1"/>
            <a:r>
              <a:rPr lang="pt-BR" sz="2000" dirty="0"/>
              <a:t>Escreva os nomes de domínio com seus nomes internacionalizados não ASCII. Evite exibir o nome alternativo “</a:t>
            </a:r>
            <a:r>
              <a:rPr lang="pt-BR" sz="2000" dirty="0" err="1"/>
              <a:t>xn</a:t>
            </a:r>
            <a:r>
              <a:rPr lang="pt-BR" sz="2000" dirty="0"/>
              <a:t>--”.</a:t>
            </a:r>
          </a:p>
          <a:p>
            <a:pPr lvl="1"/>
            <a:r>
              <a:rPr lang="pt-BR" sz="2000" dirty="0"/>
              <a:t>Alguns clientes de e-mail talvez não façam a correspondência automática de formas de </a:t>
            </a:r>
            <a:r>
              <a:rPr lang="pt-BR" sz="2000" dirty="0" err="1"/>
              <a:t>rótulo-U</a:t>
            </a:r>
            <a:r>
              <a:rPr lang="pt-BR" sz="2000" dirty="0"/>
              <a:t> e </a:t>
            </a:r>
            <a:r>
              <a:rPr lang="pt-BR" sz="2000" dirty="0" err="1"/>
              <a:t>rótulo-A</a:t>
            </a:r>
            <a:r>
              <a:rPr lang="pt-BR" sz="2000" dirty="0"/>
              <a:t> de nomes de caixas de correio de endereços de e-mail, então confirme se os dois rótulos estão mapeados entre si.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Considerações para nomes de caixas de correio ao usar EAI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7914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2850" y="1308848"/>
            <a:ext cx="9215903" cy="1701535"/>
          </a:xfrm>
        </p:spPr>
        <p:txBody>
          <a:bodyPr/>
          <a:lstStyle/>
          <a:p>
            <a:r>
              <a:rPr lang="pt-BR"/>
              <a:t>Teste</a:t>
            </a:r>
          </a:p>
        </p:txBody>
      </p:sp>
    </p:spTree>
    <p:extLst>
      <p:ext uri="{BB962C8B-B14F-4D97-AF65-F5344CB8AC3E}">
        <p14:creationId xmlns:p14="http://schemas.microsoft.com/office/powerpoint/2010/main" val="10826291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41366" y="1015806"/>
            <a:ext cx="10682514" cy="4769222"/>
          </a:xfrm>
        </p:spPr>
        <p:txBody>
          <a:bodyPr/>
          <a:lstStyle/>
          <a:p>
            <a:pPr marL="0" indent="0">
              <a:buNone/>
            </a:pPr>
            <a:r>
              <a:rPr lang="pt-BR" sz="2000"/>
              <a:t>Qual(ais) da(s) declaração(ões) a seguir é(são) </a:t>
            </a:r>
            <a:r>
              <a:rPr lang="pt-BR" sz="2000" i="1"/>
              <a:t>Falsa(s)</a:t>
            </a:r>
            <a:r>
              <a:rPr lang="pt-BR" sz="2000"/>
              <a:t>:</a:t>
            </a:r>
          </a:p>
          <a:p>
            <a:pPr marL="457200" indent="-457200">
              <a:buFont typeface="+mj-lt"/>
              <a:buAutoNum type="alphaLcParenR"/>
            </a:pPr>
            <a:r>
              <a:rPr lang="pt-BR" sz="2000"/>
              <a:t>A UA (Aceitação Universal) é o estado em que todos os nomes de domínio e endereços de e-mail válidos são aceitos, validados, armazenados, processados e exibidos de maneira correta e consistente.</a:t>
            </a:r>
          </a:p>
          <a:p>
            <a:pPr marL="457200" indent="-457200">
              <a:buFont typeface="+mj-lt"/>
              <a:buAutoNum type="alphaLcParenR"/>
            </a:pPr>
            <a:r>
              <a:rPr lang="pt-BR" sz="2000"/>
              <a:t>Para concretizar a Aceitação Universal, os sistemas e aplicativos da Internet precisam tratar todos os TLDs (Domínios de Primeiro Nível) de maneira consistente, inclusive os novos TLDs genéricos e todos os TLDs internacionalizados.</a:t>
            </a:r>
          </a:p>
          <a:p>
            <a:pPr marL="457200" indent="-457200">
              <a:buFont typeface="+mj-lt"/>
              <a:buAutoNum type="alphaLcParenR"/>
            </a:pPr>
            <a:r>
              <a:rPr lang="pt-BR" sz="2000"/>
              <a:t>Todos os nomes de domínio devem ser validados com base no padrão IDNA2003 de nomes de domínio internacionalizados em aplicativos.</a:t>
            </a:r>
          </a:p>
          <a:p>
            <a:pPr marL="457200" indent="-457200">
              <a:buFont typeface="+mj-lt"/>
              <a:buAutoNum type="alphaLcParenR"/>
            </a:pPr>
            <a:r>
              <a:rPr lang="pt-BR" sz="2000"/>
              <a:t>O rótulo-A representa um rótulo de domínio no formato UTF-8 do Unicode.</a:t>
            </a:r>
          </a:p>
          <a:p>
            <a:pPr marL="457200" indent="-457200">
              <a:buFont typeface="+mj-lt"/>
              <a:buAutoNum type="alphaLcParenR"/>
            </a:pPr>
            <a:r>
              <a:rPr lang="pt-BR" sz="2000"/>
              <a:t>O formato de rótulo-A é usado para representar nomes de caixas de correio em EAI.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7B9B07C-C611-6748-A390-99D3B6371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Pergunta 5</a:t>
            </a:r>
          </a:p>
        </p:txBody>
      </p:sp>
    </p:spTree>
    <p:extLst>
      <p:ext uri="{BB962C8B-B14F-4D97-AF65-F5344CB8AC3E}">
        <p14:creationId xmlns:p14="http://schemas.microsoft.com/office/powerpoint/2010/main" val="4033433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Categorias de nomes de domínio e sistemas de e-mail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33B2F-47D5-42AE-81CF-737E5878B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24441" y="933038"/>
            <a:ext cx="10543117" cy="5389942"/>
          </a:xfrm>
        </p:spPr>
        <p:txBody>
          <a:bodyPr/>
          <a:lstStyle/>
          <a:p>
            <a:pPr lvl="0"/>
            <a:r>
              <a:rPr lang="pt-BR" sz="2000" dirty="0"/>
              <a:t>Agora é possível ter nomes de domínio e endereços de e-mail em idiomas locais:</a:t>
            </a:r>
          </a:p>
          <a:p>
            <a:pPr lvl="1"/>
            <a:r>
              <a:rPr lang="pt-BR" sz="2000" dirty="0" err="1"/>
              <a:t>IDNs</a:t>
            </a:r>
            <a:r>
              <a:rPr lang="pt-BR" sz="2000" dirty="0"/>
              <a:t> (Nomes de Domínio Internacionalizados)</a:t>
            </a:r>
          </a:p>
          <a:p>
            <a:pPr lvl="1"/>
            <a:r>
              <a:rPr lang="pt-BR" sz="2000" dirty="0"/>
              <a:t>EAI (Internacionalização de Endereços de E-mail)</a:t>
            </a:r>
          </a:p>
          <a:p>
            <a:pPr lvl="1"/>
            <a:r>
              <a:rPr lang="pt-BR" sz="2000" dirty="0"/>
              <a:t>Formato UTF-8 do Unicode usado para </a:t>
            </a:r>
            <a:r>
              <a:rPr lang="pt-BR" sz="2000" dirty="0" err="1"/>
              <a:t>IDNs</a:t>
            </a:r>
            <a:r>
              <a:rPr lang="pt-BR" sz="2000" dirty="0"/>
              <a:t> e EAI</a:t>
            </a:r>
          </a:p>
          <a:p>
            <a:pPr lvl="0"/>
            <a:r>
              <a:rPr lang="pt-BR" sz="2000" dirty="0"/>
              <a:t>Nomes de domínio</a:t>
            </a:r>
          </a:p>
          <a:p>
            <a:pPr lvl="1"/>
            <a:r>
              <a:rPr lang="pt-BR" sz="2000" dirty="0"/>
              <a:t>Nomes de domínio de primeiro nível </a:t>
            </a:r>
            <a:r>
              <a:rPr lang="pt-BR" sz="2000" b="1" dirty="0"/>
              <a:t>mais novos</a:t>
            </a:r>
            <a:r>
              <a:rPr lang="pt-BR" sz="2000" dirty="0"/>
              <a:t>:		</a:t>
            </a:r>
            <a:r>
              <a:rPr lang="pt-BR" sz="2000" dirty="0" err="1"/>
              <a:t>example.</a:t>
            </a:r>
            <a:r>
              <a:rPr lang="pt-BR" sz="2000" dirty="0" err="1">
                <a:solidFill>
                  <a:srgbClr val="FF0000"/>
                </a:solidFill>
              </a:rPr>
              <a:t>sky</a:t>
            </a:r>
            <a:endParaRPr lang="pt-BR" sz="2000" dirty="0">
              <a:solidFill>
                <a:srgbClr val="FF0000"/>
              </a:solidFill>
            </a:endParaRPr>
          </a:p>
          <a:p>
            <a:pPr lvl="1"/>
            <a:r>
              <a:rPr lang="pt-BR" sz="2000" dirty="0"/>
              <a:t>Nomes de domínio de primeiro nível </a:t>
            </a:r>
            <a:r>
              <a:rPr lang="pt-BR" sz="2000" b="1" dirty="0"/>
              <a:t>mais longos</a:t>
            </a:r>
            <a:r>
              <a:rPr lang="pt-BR" sz="2000" dirty="0"/>
              <a:t>:		</a:t>
            </a:r>
            <a:r>
              <a:rPr lang="pt-BR" sz="2000" dirty="0" err="1"/>
              <a:t>example.</a:t>
            </a:r>
            <a:r>
              <a:rPr lang="pt-BR" sz="2000" dirty="0" err="1">
                <a:solidFill>
                  <a:srgbClr val="FF0000"/>
                </a:solidFill>
              </a:rPr>
              <a:t>abudhabi</a:t>
            </a:r>
            <a:endParaRPr lang="pt-BR" sz="2000" dirty="0">
              <a:solidFill>
                <a:srgbClr val="FF0000"/>
              </a:solidFill>
            </a:endParaRPr>
          </a:p>
          <a:p>
            <a:pPr lvl="1"/>
            <a:r>
              <a:rPr lang="pt-BR" sz="2000" dirty="0"/>
              <a:t>Nomes de domínio </a:t>
            </a:r>
            <a:r>
              <a:rPr lang="pt-BR" sz="2000" b="1" dirty="0"/>
              <a:t>internacionalizados</a:t>
            </a:r>
            <a:r>
              <a:rPr lang="pt-BR" sz="2000" dirty="0"/>
              <a:t>		</a:t>
            </a:r>
            <a:r>
              <a:rPr lang="pt-BR" dirty="0" err="1">
                <a:solidFill>
                  <a:srgbClr val="FF0000"/>
                </a:solidFill>
              </a:rPr>
              <a:t>普遍接受-测试.世界</a:t>
            </a:r>
            <a:endParaRPr lang="pt-BR" dirty="0">
              <a:solidFill>
                <a:srgbClr val="FF0000"/>
              </a:solidFill>
            </a:endParaRPr>
          </a:p>
          <a:p>
            <a:pPr lvl="0"/>
            <a:r>
              <a:rPr lang="pt-BR" sz="2000" dirty="0"/>
              <a:t>EAI (Endereços de E-mail Internacionalizados)</a:t>
            </a:r>
          </a:p>
          <a:p>
            <a:pPr lvl="1"/>
            <a:r>
              <a:rPr lang="pt-BR" sz="2000" dirty="0"/>
              <a:t>ASCII@IDN							</a:t>
            </a:r>
            <a:r>
              <a:rPr lang="pt-BR" sz="2000" dirty="0" err="1"/>
              <a:t>marc@</a:t>
            </a:r>
            <a:r>
              <a:rPr lang="pt-BR" sz="2000" dirty="0" err="1">
                <a:solidFill>
                  <a:srgbClr val="FF0000"/>
                </a:solidFill>
              </a:rPr>
              <a:t>société</a:t>
            </a:r>
            <a:r>
              <a:rPr lang="pt-BR" sz="2000" dirty="0" err="1"/>
              <a:t>.org</a:t>
            </a:r>
            <a:endParaRPr lang="pt-BR" sz="2000" dirty="0"/>
          </a:p>
          <a:p>
            <a:pPr lvl="1"/>
            <a:r>
              <a:rPr lang="pt-BR" sz="2000" dirty="0"/>
              <a:t>UTF8@ASCII						</a:t>
            </a:r>
            <a:r>
              <a:rPr lang="pt-BR" sz="2000" dirty="0" err="1">
                <a:solidFill>
                  <a:srgbClr val="FF0000"/>
                </a:solidFill>
              </a:rPr>
              <a:t>ईमेल</a:t>
            </a:r>
            <a:r>
              <a:rPr lang="pt-BR" sz="2000" dirty="0" err="1"/>
              <a:t>@example.com</a:t>
            </a:r>
            <a:endParaRPr lang="pt-BR" sz="2000" dirty="0"/>
          </a:p>
          <a:p>
            <a:pPr lvl="1"/>
            <a:r>
              <a:rPr lang="pt-BR" sz="2000" dirty="0"/>
              <a:t>UTF8@IDN							</a:t>
            </a:r>
            <a:r>
              <a:rPr lang="pt-BR" sz="2000" dirty="0" err="1">
                <a:solidFill>
                  <a:srgbClr val="FF0000"/>
                </a:solidFill>
              </a:rPr>
              <a:t>测试@普遍接受-测试.世界</a:t>
            </a:r>
            <a:endParaRPr lang="pt-BR" sz="2000" dirty="0">
              <a:solidFill>
                <a:srgbClr val="FF0000"/>
              </a:solidFill>
            </a:endParaRPr>
          </a:p>
          <a:p>
            <a:pPr lvl="1"/>
            <a:r>
              <a:rPr lang="pt-BR" sz="2000" dirty="0"/>
              <a:t>UTF@IDN; escritas da direita para a esquerda		</a:t>
            </a:r>
            <a:r>
              <a:rPr lang="pt-BR" sz="2000" dirty="0" err="1">
                <a:solidFill>
                  <a:srgbClr val="FF0000"/>
                </a:solidFill>
              </a:rPr>
              <a:t>موقع.مثال@میل-ای</a:t>
            </a:r>
            <a:r>
              <a:rPr lang="pt-BR" sz="2000" dirty="0"/>
              <a:t>		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EA9148D-896E-9E4F-995D-F147C62A9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833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3035" y="1308848"/>
            <a:ext cx="11465859" cy="1701535"/>
          </a:xfrm>
        </p:spPr>
        <p:txBody>
          <a:bodyPr/>
          <a:lstStyle/>
          <a:p>
            <a:r>
              <a:rPr lang="pt-BR" sz="3200" dirty="0"/>
              <a:t>Os seus aplicativos de software tem suporte para a UA?</a:t>
            </a:r>
          </a:p>
        </p:txBody>
      </p:sp>
    </p:spTree>
    <p:extLst>
      <p:ext uri="{BB962C8B-B14F-4D97-AF65-F5344CB8AC3E}">
        <p14:creationId xmlns:p14="http://schemas.microsoft.com/office/powerpoint/2010/main" val="8893284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Verificação de EAI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682562" y="760761"/>
            <a:ext cx="10677100" cy="5293842"/>
          </a:xfrm>
        </p:spPr>
        <p:txBody>
          <a:bodyPr/>
          <a:lstStyle/>
          <a:p>
            <a:r>
              <a:rPr lang="pt-BR" sz="2000"/>
              <a:t>Verifique se o seu servidor de e-mail tem suporte para a EAI (Internacionalização de Endereços de E-mail): </a:t>
            </a:r>
          </a:p>
          <a:p>
            <a:pPr lvl="1"/>
            <a:r>
              <a:rPr lang="pt-BR" sz="200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https://uasg.tech/eai-check/</a:t>
            </a:r>
            <a:r>
              <a:rPr lang="pt-BR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AFB733-20E6-7346-9DD8-246B211B9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5C042572-198F-FF44-88B6-E237D22F6E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7" t="18548" r="5909" b="7725"/>
          <a:stretch/>
        </p:blipFill>
        <p:spPr>
          <a:xfrm>
            <a:off x="1965953" y="1752147"/>
            <a:ext cx="8260094" cy="453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163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Jornada da ICANN de preparação para a UA: modelo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33B2F-47D5-42AE-81CF-737E5878B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12801" y="944920"/>
            <a:ext cx="7257773" cy="4571813"/>
          </a:xfrm>
        </p:spPr>
        <p:txBody>
          <a:bodyPr/>
          <a:lstStyle/>
          <a:p>
            <a:r>
              <a:rPr lang="pt-BR"/>
              <a:t>Etapa 1: atualizar os serviços de modo a oferecer suporte para novos TLDs ASCII curtos e longos.</a:t>
            </a:r>
          </a:p>
          <a:p>
            <a:r>
              <a:rPr lang="pt-BR"/>
              <a:t>Etapa 2: atualizar os serviços de modo a oferecer suporte a IDNs (Nomes de Domínio Internacionalizados) não ASCII em Unicode (rótulo-U) e representações de IDNs baseadas em ASCII em Punycode (rótulo-A).</a:t>
            </a:r>
          </a:p>
          <a:p>
            <a:r>
              <a:rPr lang="pt-BR"/>
              <a:t>Etapa 3: atualizar a infraestrutura e os serviços de modo a oferecer suporte a endereços de e-mail não ASCII.</a:t>
            </a:r>
          </a:p>
          <a:p>
            <a:pPr lvl="1"/>
            <a:r>
              <a:rPr lang="pt-BR"/>
              <a:t>Observação: todos os componentes devem ter suporte para EAI (Internacionalização de Endereços de E-mail) antes de a infraestrutura ser considerada como em conformidade.</a:t>
            </a:r>
          </a:p>
          <a:p>
            <a:pPr lvl="1"/>
            <a:endParaRPr lang="en-US" dirty="0"/>
          </a:p>
          <a:p>
            <a:r>
              <a:rPr lang="pt-BR"/>
              <a:t>Saiba mais no </a:t>
            </a:r>
            <a:r>
              <a:rPr lang="pt-BR">
                <a:hlinkClick r:id="rId3"/>
              </a:rPr>
              <a:t>Estudo de Caso da ICANN</a:t>
            </a:r>
            <a:r>
              <a:rPr lang="pt-BR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DBD555-1B30-154C-B63A-6D74109AF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946471-6B8F-284B-A21E-F1FB18E5EE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7133" y="784708"/>
            <a:ext cx="3557630" cy="52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4929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Próximas etapas e apoio da comunidade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33B2F-47D5-42AE-81CF-737E5878B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12801" y="911114"/>
            <a:ext cx="10412878" cy="5380290"/>
          </a:xfrm>
        </p:spPr>
        <p:txBody>
          <a:bodyPr/>
          <a:lstStyle/>
          <a:p>
            <a:r>
              <a:rPr lang="pt-BR" sz="1800" dirty="0"/>
              <a:t>O UASG e a ICANN continuam analisando as lacunas e executando atividades de remediação, treinamento e divulgação:</a:t>
            </a:r>
          </a:p>
          <a:p>
            <a:pPr lvl="1"/>
            <a:r>
              <a:rPr lang="pt-BR" sz="1800" dirty="0"/>
              <a:t>Análises de lacunas: redes sociais, navegadores, linguagens de programação, ferramentas de EAI etc. </a:t>
            </a:r>
          </a:p>
          <a:p>
            <a:pPr lvl="1"/>
            <a:r>
              <a:rPr lang="pt-BR" sz="1800" dirty="0"/>
              <a:t>Remediação: participação em fóruns de tecnologia (ex.: </a:t>
            </a:r>
            <a:r>
              <a:rPr lang="pt-BR" sz="1800" dirty="0" err="1"/>
              <a:t>Github</a:t>
            </a:r>
            <a:r>
              <a:rPr lang="pt-BR" sz="1800" dirty="0"/>
              <a:t>) e relatórios de erros.</a:t>
            </a:r>
          </a:p>
          <a:p>
            <a:pPr lvl="1"/>
            <a:r>
              <a:rPr lang="pt-BR" sz="1800" dirty="0"/>
              <a:t>Treinamento e divulgação: por meio de iniciativas locais e embaixadores.</a:t>
            </a:r>
          </a:p>
          <a:p>
            <a:pPr marL="0" indent="0">
              <a:buNone/>
            </a:pPr>
            <a:r>
              <a:rPr lang="pt-BR" sz="1800" dirty="0"/>
              <a:t>Convidamos a comunidade a promover a preparação para a UA e liderar pelo exemplo: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1800" b="1" dirty="0"/>
              <a:t>Divulgue informações </a:t>
            </a:r>
            <a:r>
              <a:rPr lang="pt-BR" sz="1800" dirty="0"/>
              <a:t>sobre problemas técnicos entre os membros da comunidade.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1800" b="1" dirty="0"/>
              <a:t>Atualize e use sistemas com suporte para a UA </a:t>
            </a:r>
            <a:r>
              <a:rPr lang="pt-BR" sz="1800" dirty="0"/>
              <a:t>enquanto comunidade para criar a demanda necessária, ou seja, faça o upgrade de servidores de e-mail, use e-mails no idioma local.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1800" b="1" dirty="0"/>
              <a:t>Defenda essa iniciativa amplamente </a:t>
            </a:r>
            <a:r>
              <a:rPr lang="pt-BR" sz="1800" dirty="0"/>
              <a:t>para apoiar a UA em seus sistemas (ex.: serviços governamentais eletrônicos, organizações do setor privado etc.).</a:t>
            </a:r>
          </a:p>
          <a:p>
            <a:pPr marL="0" indent="0">
              <a:buNone/>
            </a:pPr>
            <a:r>
              <a:rPr lang="pt-BR" sz="1800" dirty="0"/>
              <a:t>Essas atividades podem ser realizadas em colaboração com a Iniciativa Local de UA e Embaixadores da UA.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DBD555-1B30-154C-B63A-6D74109AF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8667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2850" y="1308848"/>
            <a:ext cx="9215903" cy="1701535"/>
          </a:xfrm>
        </p:spPr>
        <p:txBody>
          <a:bodyPr/>
          <a:lstStyle/>
          <a:p>
            <a:r>
              <a:rPr lang="pt-BR"/>
              <a:t>Participe!</a:t>
            </a:r>
          </a:p>
        </p:txBody>
      </p:sp>
    </p:spTree>
    <p:extLst>
      <p:ext uri="{BB962C8B-B14F-4D97-AF65-F5344CB8AC3E}">
        <p14:creationId xmlns:p14="http://schemas.microsoft.com/office/powerpoint/2010/main" val="26300685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12800" y="1470213"/>
            <a:ext cx="10805055" cy="4769222"/>
          </a:xfrm>
        </p:spPr>
        <p:txBody>
          <a:bodyPr/>
          <a:lstStyle/>
          <a:p>
            <a:r>
              <a:rPr lang="pt-BR" sz="2000"/>
              <a:t>Para mais informações, envie um e-mail para </a:t>
            </a:r>
            <a:r>
              <a:rPr lang="pt-BR" sz="2000">
                <a:hlinkClick r:id="rId3"/>
              </a:rPr>
              <a:t>info@uasg.tech</a:t>
            </a:r>
            <a:r>
              <a:rPr lang="pt-BR" sz="2000"/>
              <a:t> ou </a:t>
            </a:r>
            <a:r>
              <a:rPr lang="pt-BR" sz="2000">
                <a:hlinkClick r:id="rId4"/>
              </a:rPr>
              <a:t>UAProgram@icann.org</a:t>
            </a:r>
          </a:p>
          <a:p>
            <a:r>
              <a:rPr lang="pt-BR" sz="2000"/>
              <a:t>Acesse todos os documentos e apresentações do UA em </a:t>
            </a:r>
            <a:r>
              <a:rPr lang="pt-BR" sz="2000">
                <a:hlinkClick r:id="rId5"/>
              </a:rPr>
              <a:t>https://uasg.tech</a:t>
            </a:r>
          </a:p>
          <a:p>
            <a:endParaRPr lang="en-US" sz="2000" dirty="0"/>
          </a:p>
          <a:p>
            <a:r>
              <a:rPr lang="pt-BR" sz="2000"/>
              <a:t>Confira os detalhes das iniciativas em andamento nas páginas wiki: </a:t>
            </a:r>
            <a:r>
              <a:rPr lang="pt-BR" sz="2000">
                <a:hlinkClick r:id="rId6"/>
              </a:rPr>
              <a:t>https://community.icann.org/display/TUA</a:t>
            </a:r>
          </a:p>
          <a:p>
            <a:r>
              <a:rPr lang="pt-BR" sz="2000"/>
              <a:t>Inscreva-se para participar ou acompanhar a lista de discussão sobre UA em </a:t>
            </a:r>
            <a:r>
              <a:rPr lang="pt-BR" sz="2000">
                <a:hlinkClick r:id="rId7"/>
              </a:rPr>
              <a:t>https://uasg.tech/subscribe</a:t>
            </a:r>
          </a:p>
          <a:p>
            <a:r>
              <a:rPr lang="pt-BR" sz="2000"/>
              <a:t>Inscreva-se para participar em grupos de trabalho sobre UA </a:t>
            </a:r>
            <a:r>
              <a:rPr lang="pt-BR" sz="2000">
                <a:hlinkClick r:id="rId8"/>
              </a:rPr>
              <a:t>aqui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Participe!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6601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3124" y="1497006"/>
            <a:ext cx="10805055" cy="4528240"/>
          </a:xfrm>
        </p:spPr>
        <p:txBody>
          <a:bodyPr/>
          <a:lstStyle/>
          <a:p>
            <a:r>
              <a:rPr lang="pt-BR" sz="2000"/>
              <a:t>Consulte </a:t>
            </a:r>
            <a:r>
              <a:rPr lang="pt-BR" sz="2000">
                <a:hlinkClick r:id="rId3"/>
              </a:rPr>
              <a:t>https://uasg.tech</a:t>
            </a:r>
            <a:r>
              <a:rPr lang="pt-BR" sz="2000"/>
              <a:t> para ver uma lista completa de relatórios</a:t>
            </a:r>
          </a:p>
          <a:p>
            <a:pPr lvl="1"/>
            <a:r>
              <a:rPr lang="pt-BR" sz="2000"/>
              <a:t>Guia Rápido da Aceitação Universal: </a:t>
            </a:r>
            <a:r>
              <a:rPr lang="pt-BR" sz="2000">
                <a:hlinkClick r:id="rId4"/>
              </a:rPr>
              <a:t>UASG005</a:t>
            </a:r>
          </a:p>
          <a:p>
            <a:pPr lvl="1"/>
            <a:r>
              <a:rPr lang="pt-BR" sz="2000"/>
              <a:t>Introdução à Aceitação Universal: </a:t>
            </a:r>
            <a:r>
              <a:rPr lang="pt-BR" sz="2000">
                <a:hlinkClick r:id="rId5"/>
              </a:rPr>
              <a:t>UASG007</a:t>
            </a:r>
          </a:p>
          <a:p>
            <a:pPr lvl="1"/>
            <a:r>
              <a:rPr lang="pt-BR" sz="2000"/>
              <a:t>Guia Rápido da EAI: </a:t>
            </a:r>
            <a:r>
              <a:rPr lang="pt-BR" sz="2000">
                <a:hlinkClick r:id="rId6"/>
              </a:rPr>
              <a:t>UASG014</a:t>
            </a:r>
          </a:p>
          <a:p>
            <a:pPr lvl="1"/>
            <a:r>
              <a:rPr lang="pt-BR" sz="2000"/>
              <a:t>EAI – Uma Visão Geral Técnica: </a:t>
            </a:r>
            <a:r>
              <a:rPr lang="pt-BR" sz="2000">
                <a:hlinkClick r:id="rId7"/>
              </a:rPr>
              <a:t>UASG012</a:t>
            </a:r>
          </a:p>
          <a:p>
            <a:pPr lvl="1"/>
            <a:r>
              <a:rPr lang="pt-BR" sz="2000"/>
              <a:t>EAI – avaliação dos principais softwares e serviços de e-mail: </a:t>
            </a:r>
            <a:r>
              <a:rPr lang="pt-BR" sz="2000">
                <a:hlinkClick r:id="rId8"/>
              </a:rPr>
              <a:t>UASG021B</a:t>
            </a:r>
          </a:p>
          <a:p>
            <a:pPr lvl="1"/>
            <a:r>
              <a:rPr lang="pt-BR" sz="2000"/>
              <a:t>Estrutura de preparação para a Aceitação Universal: </a:t>
            </a:r>
            <a:r>
              <a:rPr lang="pt-BR" sz="2000">
                <a:hlinkClick r:id="rId9"/>
              </a:rPr>
              <a:t>UASG026</a:t>
            </a:r>
          </a:p>
          <a:p>
            <a:pPr lvl="1"/>
            <a:r>
              <a:rPr lang="pt-BR" sz="2000"/>
              <a:t>Considerações para a nomenclatura de caixas de correio de e-mails internacionalizados: </a:t>
            </a:r>
            <a:r>
              <a:rPr lang="pt-BR" sz="2000">
                <a:hlinkClick r:id="rId10"/>
              </a:rPr>
              <a:t>UASG028</a:t>
            </a:r>
          </a:p>
          <a:p>
            <a:pPr lvl="1"/>
            <a:r>
              <a:rPr lang="pt-BR" sz="2000"/>
              <a:t>Relatório de avaliação do suporte para EAI em softwares e serviços de e-mail: </a:t>
            </a:r>
            <a:r>
              <a:rPr lang="pt-BR" sz="2000">
                <a:hlinkClick r:id="rId11"/>
              </a:rPr>
              <a:t>UASG030</a:t>
            </a:r>
          </a:p>
          <a:p>
            <a:endParaRPr lang="en-US" sz="2400" dirty="0"/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Alguns materiais relevantes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1068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/>
          <p:cNvSpPr>
            <a:spLocks noGrp="1"/>
          </p:cNvSpPr>
          <p:nvPr>
            <p:ph type="title"/>
          </p:nvPr>
        </p:nvSpPr>
        <p:spPr bwMode="auto">
          <a:xfrm>
            <a:off x="420688" y="42863"/>
            <a:ext cx="11807825" cy="530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>
                <a:latin typeface="Arial" charset="0"/>
                <a:cs typeface="Segoe UI" charset="0"/>
              </a:rPr>
              <a:t>Participe da ICANN – agradecimento e perguntas</a:t>
            </a:r>
          </a:p>
        </p:txBody>
      </p:sp>
    </p:spTree>
    <p:extLst>
      <p:ext uri="{BB962C8B-B14F-4D97-AF65-F5344CB8AC3E}">
        <p14:creationId xmlns:p14="http://schemas.microsoft.com/office/powerpoint/2010/main" val="1865435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C9993-228B-44C2-BDEE-DA87AC7A4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Suporte para EAI em e-mails de gTLDs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4F726FC-2B94-D136-589F-7C071772F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895EC40-991A-92E8-5706-E46B0CF5D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09" y="1257300"/>
            <a:ext cx="12085302" cy="470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72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10111C86-D13C-B30C-F4F7-1B8F73C9505A}"/>
              </a:ext>
            </a:extLst>
          </p:cNvPr>
          <p:cNvGrpSpPr/>
          <p:nvPr/>
        </p:nvGrpSpPr>
        <p:grpSpPr>
          <a:xfrm>
            <a:off x="7895533" y="1292552"/>
            <a:ext cx="3938202" cy="4417258"/>
            <a:chOff x="7895533" y="1292552"/>
            <a:chExt cx="3938202" cy="441725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4A5AA12-B7CF-8CDA-5F1A-D47914840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95533" y="1292552"/>
              <a:ext cx="3938202" cy="388251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941706D-7E36-7DA0-D30D-84EAFD3562FA}"/>
                </a:ext>
              </a:extLst>
            </p:cNvPr>
            <p:cNvSpPr txBox="1"/>
            <p:nvPr/>
          </p:nvSpPr>
          <p:spPr>
            <a:xfrm>
              <a:off x="7895533" y="5432811"/>
              <a:ext cx="3938201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t-BR"/>
                <a:t>Outlook exibindo EAI</a:t>
              </a:r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68D243DE-F680-D36D-8AB1-AE0E531E7215}"/>
              </a:ext>
            </a:extLst>
          </p:cNvPr>
          <p:cNvSpPr/>
          <p:nvPr/>
        </p:nvSpPr>
        <p:spPr>
          <a:xfrm>
            <a:off x="8507186" y="3095308"/>
            <a:ext cx="2057400" cy="1084806"/>
          </a:xfrm>
          <a:prstGeom prst="ellipse">
            <a:avLst/>
          </a:prstGeom>
          <a:noFill/>
          <a:ln>
            <a:solidFill>
              <a:srgbClr val="FF93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2824CADD-4E7A-3441-9B10-9EB05AE7EC9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58266" y="900503"/>
            <a:ext cx="7003826" cy="5348779"/>
          </a:xfrm>
        </p:spPr>
        <p:txBody>
          <a:bodyPr/>
          <a:lstStyle/>
          <a:p>
            <a:r>
              <a:rPr lang="pt-BR" sz="2000">
                <a:solidFill>
                  <a:schemeClr val="accent1"/>
                </a:solidFill>
              </a:rPr>
              <a:t>Serviços de e-mail gratuitos</a:t>
            </a:r>
            <a:r>
              <a:rPr lang="pt-BR" sz="2000"/>
              <a:t>: o Gmail, Office365 e diversos serviços menores têm suporte para EAI.</a:t>
            </a:r>
          </a:p>
          <a:p>
            <a:r>
              <a:rPr lang="pt-BR" sz="2000">
                <a:solidFill>
                  <a:schemeClr val="accent1"/>
                </a:solidFill>
              </a:rPr>
              <a:t>Produtos de e-mail</a:t>
            </a:r>
            <a:r>
              <a:rPr lang="pt-BR" sz="2000"/>
              <a:t>: o Microsoft Exchange (a partir da versão 2019), Outlook, iPhone Mail (em algumas condições) e outros têm suporte para EAI.</a:t>
            </a:r>
          </a:p>
          <a:p>
            <a:r>
              <a:rPr lang="pt-BR" sz="2000">
                <a:solidFill>
                  <a:schemeClr val="accent1"/>
                </a:solidFill>
              </a:rPr>
              <a:t>Softwares de código aberto</a:t>
            </a:r>
            <a:r>
              <a:rPr lang="pt-BR" sz="2000"/>
              <a:t>: MTAs Postfix e Exim, o programa cliente Thunderbird, o suporte para e-mails em Java, Ruby e Python, entre outros, têm suporte para EAI.</a:t>
            </a:r>
          </a:p>
          <a:p>
            <a:r>
              <a:rPr lang="pt-BR" sz="2000">
                <a:solidFill>
                  <a:schemeClr val="accent1"/>
                </a:solidFill>
              </a:rPr>
              <a:t>Provedores de serviços de e-mail</a:t>
            </a:r>
            <a:r>
              <a:rPr lang="pt-BR" sz="2000"/>
              <a:t>: empresas como a Elastic Email, Mailgun, Return Path etc. podem enviar e-mails (“notificação de envio de pedido”) para endereços EAI; muitas outras têm suporte parcial.</a:t>
            </a:r>
          </a:p>
          <a:p>
            <a:r>
              <a:rPr lang="pt-BR" sz="2000">
                <a:solidFill>
                  <a:schemeClr val="accent1"/>
                </a:solidFill>
              </a:rPr>
              <a:t>Outros softwares de e-mail</a:t>
            </a:r>
            <a:r>
              <a:rPr lang="pt-BR" sz="2000"/>
              <a:t>: bibliotecas habilitadas para EAI têm milhares de downloads.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Suporte para EAI nos principais softwares e serviços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180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2824CADD-4E7A-3441-9B10-9EB05AE7EC9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58266" y="900503"/>
            <a:ext cx="7003826" cy="5348779"/>
          </a:xfrm>
        </p:spPr>
        <p:txBody>
          <a:bodyPr/>
          <a:lstStyle/>
          <a:p>
            <a:r>
              <a:rPr lang="pt-BR" sz="2000">
                <a:solidFill>
                  <a:schemeClr val="accent1"/>
                </a:solidFill>
              </a:rPr>
              <a:t>Serviços de e-mail gratuitos</a:t>
            </a:r>
            <a:r>
              <a:rPr lang="pt-BR" sz="2000"/>
              <a:t>: o Gmail, Office365 e diversos serviços menores têm suporte para EAI.</a:t>
            </a:r>
          </a:p>
          <a:p>
            <a:r>
              <a:rPr lang="pt-BR" sz="2000">
                <a:solidFill>
                  <a:schemeClr val="accent1"/>
                </a:solidFill>
              </a:rPr>
              <a:t>Produtos de e-mail</a:t>
            </a:r>
            <a:r>
              <a:rPr lang="pt-BR" sz="2000"/>
              <a:t>: o Microsoft Exchange (a partir da versão 2019), Outlook, iPhone Mail (em algumas condições) e outros têm suporte para EAI.</a:t>
            </a:r>
          </a:p>
          <a:p>
            <a:r>
              <a:rPr lang="pt-BR" sz="2000">
                <a:solidFill>
                  <a:schemeClr val="accent1"/>
                </a:solidFill>
              </a:rPr>
              <a:t>Softwares de código aberto</a:t>
            </a:r>
            <a:r>
              <a:rPr lang="pt-BR" sz="2000"/>
              <a:t>: MTAs Postfix e Exim, o programa cliente Thunderbird, o suporte para e-mails em Java, Ruby e Python, entre outros, têm suporte para EAI.</a:t>
            </a:r>
          </a:p>
          <a:p>
            <a:r>
              <a:rPr lang="pt-BR" sz="2000">
                <a:solidFill>
                  <a:schemeClr val="accent1"/>
                </a:solidFill>
              </a:rPr>
              <a:t>Provedores de serviços de e-mail</a:t>
            </a:r>
            <a:r>
              <a:rPr lang="pt-BR" sz="2000"/>
              <a:t>: empresas como a Elastic Email, Mailgun, Return Path etc. podem enviar e-mails (“notificação de envio de pedido”) para endereços EAI; muitas outras têm suporte parcial.</a:t>
            </a:r>
          </a:p>
          <a:p>
            <a:r>
              <a:rPr lang="pt-BR" sz="2000">
                <a:solidFill>
                  <a:schemeClr val="accent1"/>
                </a:solidFill>
              </a:rPr>
              <a:t>Outros softwares de e-mail</a:t>
            </a:r>
            <a:r>
              <a:rPr lang="pt-BR" sz="2000"/>
              <a:t>: bibliotecas habilitadas para EAI têm milhares de downloads.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Suporte para EAI nos principais softwares e serviços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E2E5FDC-ED3D-50DB-155B-6DDA3D8655BA}"/>
              </a:ext>
            </a:extLst>
          </p:cNvPr>
          <p:cNvGrpSpPr/>
          <p:nvPr/>
        </p:nvGrpSpPr>
        <p:grpSpPr>
          <a:xfrm>
            <a:off x="7919572" y="1292552"/>
            <a:ext cx="3914162" cy="4434843"/>
            <a:chOff x="6846276" y="861682"/>
            <a:chExt cx="3914162" cy="4434843"/>
          </a:xfrm>
          <a:solidFill>
            <a:schemeClr val="bg1"/>
          </a:solidFill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A3B1E61-9A6E-0FCF-DEF2-014414D78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46276" y="861682"/>
              <a:ext cx="3890121" cy="3900096"/>
            </a:xfrm>
            <a:prstGeom prst="rect">
              <a:avLst/>
            </a:prstGeom>
            <a:grpFill/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1A70D6E-77FE-AD47-6F1E-9272A20F8484}"/>
                </a:ext>
              </a:extLst>
            </p:cNvPr>
            <p:cNvSpPr txBox="1"/>
            <p:nvPr/>
          </p:nvSpPr>
          <p:spPr>
            <a:xfrm>
              <a:off x="6870317" y="5019526"/>
              <a:ext cx="3890121" cy="276999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t-BR"/>
                <a:t>iPhone Mail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106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Estrutura de mensagens de e-mail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D94CF0-7AF4-9841-9853-C57D1C2922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232" r="21790" b="3148"/>
          <a:stretch/>
        </p:blipFill>
        <p:spPr>
          <a:xfrm>
            <a:off x="7172415" y="1393393"/>
            <a:ext cx="4972395" cy="3933495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2824CADD-4E7A-3441-9B10-9EB05AE7EC9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58266" y="822683"/>
            <a:ext cx="7031885" cy="5348779"/>
          </a:xfrm>
        </p:spPr>
        <p:txBody>
          <a:bodyPr/>
          <a:lstStyle/>
          <a:p>
            <a:r>
              <a:rPr lang="pt-BR" sz="2000" dirty="0">
                <a:solidFill>
                  <a:schemeClr val="accent1"/>
                </a:solidFill>
              </a:rPr>
              <a:t>Envelope</a:t>
            </a:r>
            <a:r>
              <a:rPr lang="pt-BR" sz="2000" dirty="0"/>
              <a:t>: informações que acompanham uma mensagem em trânsito, incluindo o(</a:t>
            </a:r>
            <a:r>
              <a:rPr lang="pt-BR" sz="2000" dirty="0" err="1"/>
              <a:t>s</a:t>
            </a:r>
            <a:r>
              <a:rPr lang="pt-BR" sz="2000" dirty="0"/>
              <a:t>) endereço(</a:t>
            </a:r>
            <a:r>
              <a:rPr lang="pt-BR" sz="2000" dirty="0" err="1"/>
              <a:t>s</a:t>
            </a:r>
            <a:r>
              <a:rPr lang="pt-BR" sz="2000" dirty="0"/>
              <a:t>) a que está sendo enviada e o endereço de devolução para a entrega de relatórios de erro ou falha.</a:t>
            </a:r>
          </a:p>
          <a:p>
            <a:r>
              <a:rPr lang="pt-BR" sz="2000" dirty="0">
                <a:solidFill>
                  <a:schemeClr val="accent1"/>
                </a:solidFill>
              </a:rPr>
              <a:t>Cabeçalho da mensagem</a:t>
            </a:r>
            <a:r>
              <a:rPr lang="pt-BR" sz="2000" dirty="0"/>
              <a:t>: uma série de campos estruturados com um nome de cabeçalho, como De: Para: ou Assunto: seguido do conteúdo do cabeçalho.</a:t>
            </a:r>
          </a:p>
          <a:p>
            <a:pPr lvl="1"/>
            <a:r>
              <a:rPr lang="pt-BR" sz="2000" dirty="0"/>
              <a:t>Formato livre, como em Assunto:</a:t>
            </a:r>
          </a:p>
          <a:p>
            <a:pPr lvl="1"/>
            <a:r>
              <a:rPr lang="pt-BR" sz="2000" dirty="0"/>
              <a:t>Formato fixo, como em Data: e ID da mensagem:</a:t>
            </a:r>
          </a:p>
          <a:p>
            <a:pPr lvl="1"/>
            <a:r>
              <a:rPr lang="pt-BR" sz="2000" dirty="0"/>
              <a:t>Uma combinação de formato livre e fixo, como em Para:, Para: e </a:t>
            </a:r>
            <a:r>
              <a:rPr lang="pt-BR" sz="2000" dirty="0" err="1"/>
              <a:t>Cc</a:t>
            </a:r>
            <a:r>
              <a:rPr lang="pt-BR" sz="2000" dirty="0"/>
              <a:t>: com endereços em formato fixo e texto de comentário em formato livre</a:t>
            </a:r>
          </a:p>
          <a:p>
            <a:r>
              <a:rPr lang="pt-BR" sz="2000" dirty="0">
                <a:solidFill>
                  <a:schemeClr val="accent1"/>
                </a:solidFill>
              </a:rPr>
              <a:t>Corpo da mensagem</a:t>
            </a:r>
            <a:r>
              <a:rPr lang="pt-BR" sz="2000" dirty="0"/>
              <a:t>: o conteúdo de uma mensagem, que pode ser em texto não formatado ou em uma ou mais partes MIME formatadas ou codificadas.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9F60F5CA-AA0E-4D42-AB4E-1309B31D9635}"/>
              </a:ext>
            </a:extLst>
          </p:cNvPr>
          <p:cNvSpPr txBox="1">
            <a:spLocks/>
          </p:cNvSpPr>
          <p:nvPr/>
        </p:nvSpPr>
        <p:spPr>
          <a:xfrm>
            <a:off x="7871334" y="5474145"/>
            <a:ext cx="3962400" cy="563488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0" fontAlgn="base" hangingPunct="0"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Wingdings" panose="05000000000000000000" pitchFamily="2" charset="2"/>
              <a:buChar char=""/>
              <a:defRPr sz="1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98513" indent="-341313" algn="l" defTabSz="457200" rtl="0" eaLnBrk="0" fontAlgn="base" hangingPunct="0">
              <a:spcBef>
                <a:spcPts val="5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"/>
              <a:defRPr sz="1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255713" indent="-341313" algn="l" defTabSz="457200" rtl="0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pt-BR" sz="2000"/>
              <a:t>Consulte </a:t>
            </a:r>
            <a:r>
              <a:rPr lang="pt-BR" sz="2000">
                <a:hlinkClick r:id="rId5"/>
              </a:rPr>
              <a:t>EAI: Uma Visão Geral Técnica</a:t>
            </a:r>
            <a:r>
              <a:rPr lang="pt-BR" sz="2000"/>
              <a:t> para saber mais.</a:t>
            </a:r>
          </a:p>
        </p:txBody>
      </p:sp>
    </p:spTree>
    <p:extLst>
      <p:ext uri="{BB962C8B-B14F-4D97-AF65-F5344CB8AC3E}">
        <p14:creationId xmlns:p14="http://schemas.microsoft.com/office/powerpoint/2010/main" val="1718319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Sistemas de e-mail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14A1BF-7739-7C46-90AA-80A50EE2A8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67" r="4665"/>
          <a:stretch/>
        </p:blipFill>
        <p:spPr>
          <a:xfrm>
            <a:off x="7461444" y="1274430"/>
            <a:ext cx="4683367" cy="3402500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1808436-F257-AE4A-9742-7FF8BBC6ADD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0625" y="773749"/>
            <a:ext cx="6984516" cy="5411449"/>
          </a:xfrm>
        </p:spPr>
        <p:txBody>
          <a:bodyPr/>
          <a:lstStyle/>
          <a:p>
            <a:r>
              <a:rPr lang="pt-BR" sz="2000" dirty="0">
                <a:solidFill>
                  <a:schemeClr val="accent1"/>
                </a:solidFill>
              </a:rPr>
              <a:t>MUA</a:t>
            </a:r>
            <a:r>
              <a:rPr lang="pt-BR" sz="2000" dirty="0"/>
              <a:t> (Agente de Usuário de E-mail): um programa cliente usado para enviar, receber e gerenciar e-mails.</a:t>
            </a:r>
          </a:p>
          <a:p>
            <a:r>
              <a:rPr lang="pt-BR" sz="2000" dirty="0">
                <a:solidFill>
                  <a:schemeClr val="accent1"/>
                </a:solidFill>
              </a:rPr>
              <a:t>MSA</a:t>
            </a:r>
            <a:r>
              <a:rPr lang="pt-BR" sz="2000" dirty="0"/>
              <a:t> (Agente de Envio de E-mail): um programa servidor que recebe e-mails de um MUA e os prepara para transmissão e entrega.</a:t>
            </a:r>
          </a:p>
          <a:p>
            <a:r>
              <a:rPr lang="pt-BR" sz="2000" dirty="0">
                <a:solidFill>
                  <a:schemeClr val="accent1"/>
                </a:solidFill>
              </a:rPr>
              <a:t>MTA</a:t>
            </a:r>
            <a:r>
              <a:rPr lang="pt-BR" sz="2000" dirty="0"/>
              <a:t> (Agente de Transferência de E-mail): um programa servidor que envia e recebe e-mails de outros hosts da Internet. Um MTA pode receber e-mails de um MSA e/ou enviar e-mails para um MDA.</a:t>
            </a:r>
          </a:p>
          <a:p>
            <a:r>
              <a:rPr lang="pt-BR" sz="2000" dirty="0">
                <a:solidFill>
                  <a:schemeClr val="accent1"/>
                </a:solidFill>
              </a:rPr>
              <a:t>MDA</a:t>
            </a:r>
            <a:r>
              <a:rPr lang="pt-BR" sz="2000" dirty="0"/>
              <a:t> (Agente de Entrega de E-mail): um programa servidor que administra e-mails recebidos e geralmente os armazena em uma caixa de correio ou pasta.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519EAA06-AF0C-9241-B82B-DA05372D043F}"/>
              </a:ext>
            </a:extLst>
          </p:cNvPr>
          <p:cNvSpPr txBox="1">
            <a:spLocks/>
          </p:cNvSpPr>
          <p:nvPr/>
        </p:nvSpPr>
        <p:spPr>
          <a:xfrm>
            <a:off x="420624" y="5310169"/>
            <a:ext cx="11174746" cy="573471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0" fontAlgn="base" hangingPunct="0"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Wingdings" panose="05000000000000000000" pitchFamily="2" charset="2"/>
              <a:buChar char=""/>
              <a:defRPr sz="1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98513" indent="-341313" algn="l" defTabSz="457200" rtl="0" eaLnBrk="0" fontAlgn="base" hangingPunct="0">
              <a:spcBef>
                <a:spcPts val="5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"/>
              <a:defRPr sz="1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255713" indent="-341313" algn="l" defTabSz="457200" rtl="0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pt-BR" sz="2000" dirty="0"/>
              <a:t>Esses agentes criam e processam o envelope, o cabeçalho e o corpo da mensagem de e-mails e precisam ser melhorados para lidar com texto Unicode no formato UTF-8 para dar suporte à EAI.  Consulte </a:t>
            </a:r>
            <a:r>
              <a:rPr lang="pt-BR" sz="2000" dirty="0">
                <a:hlinkClick r:id="rId5"/>
              </a:rPr>
              <a:t>EAI: Uma Visão Geral Técnica</a:t>
            </a:r>
            <a:r>
              <a:rPr lang="pt-BR" sz="2000" dirty="0"/>
              <a:t> para saber mais.</a:t>
            </a:r>
          </a:p>
        </p:txBody>
      </p:sp>
    </p:spTree>
    <p:extLst>
      <p:ext uri="{BB962C8B-B14F-4D97-AF65-F5344CB8AC3E}">
        <p14:creationId xmlns:p14="http://schemas.microsoft.com/office/powerpoint/2010/main" val="1691987221"/>
      </p:ext>
    </p:extLst>
  </p:cSld>
  <p:clrMapOvr>
    <a:masterClrMapping/>
  </p:clrMapOvr>
</p:sld>
</file>

<file path=ppt/theme/theme1.xml><?xml version="1.0" encoding="utf-8"?>
<a:theme xmlns:a="http://schemas.openxmlformats.org/drawingml/2006/main" name="ICANN PPT_Arial_16x9_June 2017_potx">
  <a:themeElements>
    <a:clrScheme name="ICANN PPT Colors">
      <a:dk1>
        <a:srgbClr val="0A1F24"/>
      </a:dk1>
      <a:lt1>
        <a:sysClr val="window" lastClr="FFFFFF"/>
      </a:lt1>
      <a:dk2>
        <a:srgbClr val="1A87C9"/>
      </a:dk2>
      <a:lt2>
        <a:srgbClr val="EEECE1"/>
      </a:lt2>
      <a:accent1>
        <a:srgbClr val="1A87C9"/>
      </a:accent1>
      <a:accent2>
        <a:srgbClr val="0D436C"/>
      </a:accent2>
      <a:accent3>
        <a:srgbClr val="1B6F74"/>
      </a:accent3>
      <a:accent4>
        <a:srgbClr val="EA903A"/>
      </a:accent4>
      <a:accent5>
        <a:srgbClr val="DB6033"/>
      </a:accent5>
      <a:accent6>
        <a:srgbClr val="1768B1"/>
      </a:accent6>
      <a:hlink>
        <a:srgbClr val="1D98D3"/>
      </a:hlink>
      <a:folHlink>
        <a:srgbClr val="427BB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>
          <a:defRPr dirty="0" err="1" smtClean="0">
            <a:cs typeface="Source Sans Pro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PT-Presentation-26072017" id="{AA49E00F-9AA3-F742-AFFA-5D348C96265D}" vid="{0A417597-D941-CA49-AF8B-3E3E6D22B1F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41419</TotalTime>
  <Words>3822</Words>
  <Application>Microsoft Macintosh PowerPoint</Application>
  <PresentationFormat>Widescreen</PresentationFormat>
  <Paragraphs>321</Paragraphs>
  <Slides>47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Arial</vt:lpstr>
      <vt:lpstr>Arial Regular</vt:lpstr>
      <vt:lpstr>Calibri</vt:lpstr>
      <vt:lpstr>Source Sans Pro Light</vt:lpstr>
      <vt:lpstr>Wingdings</vt:lpstr>
      <vt:lpstr>ICANN PPT_Arial_16x9_June 2017_potx</vt:lpstr>
      <vt:lpstr>Suporte para EAI (Endereços de E-mail Internacionalizados) em Servidores de E-mail</vt:lpstr>
      <vt:lpstr>Introdução à Internacionalização de Endereços de E-mail </vt:lpstr>
      <vt:lpstr>Aceitação Universal de nomes de domínio e e-mails</vt:lpstr>
      <vt:lpstr>Categorias de nomes de domínio e sistemas de e-mail</vt:lpstr>
      <vt:lpstr>Suporte para EAI em e-mails de gTLDs</vt:lpstr>
      <vt:lpstr>Suporte para EAI nos principais softwares e serviços</vt:lpstr>
      <vt:lpstr>Suporte para EAI nos principais softwares e serviços</vt:lpstr>
      <vt:lpstr>Estrutura de mensagens de e-mail</vt:lpstr>
      <vt:lpstr>Sistemas de e-mail</vt:lpstr>
      <vt:lpstr>Exemplos de componentes de e-mails</vt:lpstr>
      <vt:lpstr>Exemplos de componentes de e-mails</vt:lpstr>
      <vt:lpstr>Internacionalização de endereços de e-mail </vt:lpstr>
      <vt:lpstr>Níveis de implementação da EAI</vt:lpstr>
      <vt:lpstr>Teste</vt:lpstr>
      <vt:lpstr>Pergunta 1</vt:lpstr>
      <vt:lpstr>Pergunta 2</vt:lpstr>
      <vt:lpstr>Configurações para EAI</vt:lpstr>
      <vt:lpstr>Pré-requisitos para configurar EAI</vt:lpstr>
      <vt:lpstr>E-mail: como encontrar o servidor de destino </vt:lpstr>
      <vt:lpstr>Alterações em protocolos de e-mail para EAI</vt:lpstr>
      <vt:lpstr>Exemplo de SMTPUTF8</vt:lpstr>
      <vt:lpstr>Exemplo de SMTPUTF8</vt:lpstr>
      <vt:lpstr>Caminho de entrega de e-mails </vt:lpstr>
      <vt:lpstr>Considerações sobre o caminho de entrega de e-mails </vt:lpstr>
      <vt:lpstr>Alterações em protocolos, considerações sobre o caminho de entrega</vt:lpstr>
      <vt:lpstr>Alterações em protocolos, considerações sobre o caminho de entrega</vt:lpstr>
      <vt:lpstr>Considerações adicionais</vt:lpstr>
      <vt:lpstr>Suporte para EAI em ferramentas e serviços de e-mail</vt:lpstr>
      <vt:lpstr>Suporte para EAI em ferramentas e serviços de e-mail</vt:lpstr>
      <vt:lpstr>Teste</vt:lpstr>
      <vt:lpstr>Pergunta 3</vt:lpstr>
      <vt:lpstr>Pergunta 4</vt:lpstr>
      <vt:lpstr>Considerações para nomes de caixas de correio ao usar EAI </vt:lpstr>
      <vt:lpstr>Considerações para nomes de caixas de correio ao usar EAI </vt:lpstr>
      <vt:lpstr>Considerações para nomes de caixas de correio ao usar EAI </vt:lpstr>
      <vt:lpstr>Considerações para nomes de caixas de correio ao usar EAI </vt:lpstr>
      <vt:lpstr>Considerações para nomes de caixas de correio ao usar EAI </vt:lpstr>
      <vt:lpstr>Teste</vt:lpstr>
      <vt:lpstr>Pergunta 5</vt:lpstr>
      <vt:lpstr>Os seus aplicativos de software tem suporte para a UA?</vt:lpstr>
      <vt:lpstr>Verificação de EAI</vt:lpstr>
      <vt:lpstr>Jornada da ICANN de preparação para a UA: modelo</vt:lpstr>
      <vt:lpstr>Próximas etapas e apoio da comunidade</vt:lpstr>
      <vt:lpstr>Participe!</vt:lpstr>
      <vt:lpstr>Participe!</vt:lpstr>
      <vt:lpstr>Alguns materiais relevantes</vt:lpstr>
      <vt:lpstr>Participe da ICANN – agradecimento e perguntas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Title Here (150 character limit)</dc:title>
  <dc:creator>Julio Polito</dc:creator>
  <cp:lastModifiedBy>Elif Mantarcı</cp:lastModifiedBy>
  <cp:revision>455</cp:revision>
  <cp:lastPrinted>2018-09-21T10:58:18Z</cp:lastPrinted>
  <dcterms:created xsi:type="dcterms:W3CDTF">2017-05-30T19:34:46Z</dcterms:created>
  <dcterms:modified xsi:type="dcterms:W3CDTF">2024-02-22T12:42:06Z</dcterms:modified>
</cp:coreProperties>
</file>