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48" r:id="rId2"/>
    <p:sldId id="847" r:id="rId3"/>
    <p:sldId id="833" r:id="rId4"/>
    <p:sldId id="822" r:id="rId5"/>
    <p:sldId id="807" r:id="rId6"/>
    <p:sldId id="804" r:id="rId7"/>
    <p:sldId id="1391" r:id="rId8"/>
    <p:sldId id="266" r:id="rId9"/>
    <p:sldId id="826" r:id="rId10"/>
    <p:sldId id="854" r:id="rId11"/>
    <p:sldId id="824" r:id="rId12"/>
    <p:sldId id="1393" r:id="rId13"/>
    <p:sldId id="1394" r:id="rId14"/>
    <p:sldId id="1306" r:id="rId15"/>
    <p:sldId id="1307" r:id="rId16"/>
    <p:sldId id="1389" r:id="rId17"/>
    <p:sldId id="1308" r:id="rId18"/>
    <p:sldId id="1310" r:id="rId19"/>
    <p:sldId id="1318" r:id="rId20"/>
    <p:sldId id="1365" r:id="rId21"/>
    <p:sldId id="1317" r:id="rId22"/>
    <p:sldId id="1313" r:id="rId23"/>
    <p:sldId id="1311" r:id="rId24"/>
    <p:sldId id="1309" r:id="rId25"/>
    <p:sldId id="1331" r:id="rId26"/>
    <p:sldId id="1335" r:id="rId27"/>
    <p:sldId id="1334" r:id="rId28"/>
    <p:sldId id="1332" r:id="rId29"/>
    <p:sldId id="1333" r:id="rId30"/>
    <p:sldId id="1367" r:id="rId31"/>
    <p:sldId id="1320" r:id="rId32"/>
    <p:sldId id="1375" r:id="rId33"/>
    <p:sldId id="1336" r:id="rId34"/>
    <p:sldId id="1337" r:id="rId35"/>
    <p:sldId id="848" r:id="rId36"/>
    <p:sldId id="865" r:id="rId37"/>
    <p:sldId id="1338" r:id="rId38"/>
    <p:sldId id="1339" r:id="rId39"/>
    <p:sldId id="1369" r:id="rId40"/>
    <p:sldId id="1370" r:id="rId41"/>
    <p:sldId id="1340" r:id="rId42"/>
    <p:sldId id="1388" r:id="rId43"/>
    <p:sldId id="1344" r:id="rId44"/>
    <p:sldId id="1392" r:id="rId45"/>
    <p:sldId id="1383" r:id="rId46"/>
    <p:sldId id="1384" r:id="rId47"/>
    <p:sldId id="1377" r:id="rId48"/>
    <p:sldId id="1378" r:id="rId49"/>
    <p:sldId id="1387" r:id="rId50"/>
    <p:sldId id="1345" r:id="rId51"/>
    <p:sldId id="1346" r:id="rId52"/>
    <p:sldId id="1347" r:id="rId53"/>
    <p:sldId id="1357" r:id="rId54"/>
    <p:sldId id="1348" r:id="rId55"/>
    <p:sldId id="1350" r:id="rId56"/>
    <p:sldId id="866" r:id="rId57"/>
    <p:sldId id="1351" r:id="rId58"/>
    <p:sldId id="1353" r:id="rId59"/>
    <p:sldId id="1354" r:id="rId60"/>
    <p:sldId id="1386" r:id="rId61"/>
    <p:sldId id="1355" r:id="rId62"/>
    <p:sldId id="1356" r:id="rId63"/>
    <p:sldId id="1382" r:id="rId64"/>
    <p:sldId id="1385" r:id="rId65"/>
    <p:sldId id="1360" r:id="rId66"/>
    <p:sldId id="1361" r:id="rId67"/>
    <p:sldId id="1362" r:id="rId68"/>
    <p:sldId id="1376" r:id="rId69"/>
    <p:sldId id="1379" r:id="rId70"/>
    <p:sldId id="1363" r:id="rId71"/>
    <p:sldId id="1364" r:id="rId72"/>
    <p:sldId id="1380" r:id="rId73"/>
    <p:sldId id="1305" r:id="rId74"/>
    <p:sldId id="1268" r:id="rId75"/>
    <p:sldId id="1299" r:id="rId76"/>
    <p:sldId id="846" r:id="rId77"/>
    <p:sldId id="789" r:id="rId78"/>
    <p:sldId id="818" r:id="rId79"/>
    <p:sldId id="756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Jane Sexton" initials="JS" lastIdx="1" clrIdx="1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7B2"/>
    <a:srgbClr val="F0A240"/>
    <a:srgbClr val="36A240"/>
    <a:srgbClr val="FF9300"/>
    <a:srgbClr val="FA5B36"/>
    <a:srgbClr val="FFFFFF"/>
    <a:srgbClr val="000000"/>
    <a:srgbClr val="DEDEDE"/>
    <a:srgbClr val="002B49"/>
    <a:srgbClr val="9C2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73" autoAdjust="0"/>
    <p:restoredTop sz="88615" autoAdjust="0"/>
  </p:normalViewPr>
  <p:slideViewPr>
    <p:cSldViewPr snapToGrid="0" snapToObjects="1">
      <p:cViewPr varScale="1">
        <p:scale>
          <a:sx n="63" d="100"/>
          <a:sy n="63" d="100"/>
        </p:scale>
        <p:origin x="176" y="1664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ct\_dchkt890t9b566kstk40dqnl99nk2\T\com.microsoft.Outlook\Outlook%20Temp\EAI-Testing-Results-charts-02-04-2022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imSun"/>
                <a:cs typeface="+mn-cs"/>
              </a:defRPr>
            </a:pPr>
            <a:r>
              <a:rPr lang="zh-CN" sz="1800" b="1">
                <a:latin typeface="+mj-lt"/>
                <a:ea typeface="SimSun"/>
              </a:rPr>
              <a:t>2017 年到 2022 年的 EAI 适用性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SimSun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0.34483381835247207"/>
          <c:y val="9.9523140565116006E-2"/>
          <c:w val="0.61523880059949065"/>
          <c:h val="0.817803881420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'2017-2022'!$C$1</c:f>
              <c:strCache>
                <c:ptCount val="1"/>
                <c:pt idx="0">
                  <c:v>2017 年</c:v>
                </c:pt>
              </c:strCache>
            </c:strRef>
          </c:tx>
          <c:spPr>
            <a:solidFill>
              <a:srgbClr val="C1500B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'2017-2022'!$C$2:$C$8</c:f>
              <c:numCache>
                <c:formatCode>0%</c:formatCode>
                <c:ptCount val="7"/>
                <c:pt idx="0">
                  <c:v>0.91</c:v>
                </c:pt>
                <c:pt idx="1">
                  <c:v>0.78</c:v>
                </c:pt>
                <c:pt idx="2">
                  <c:v>0.45</c:v>
                </c:pt>
                <c:pt idx="4">
                  <c:v>0.14000000000000001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C-446D-BA0A-F9C4B81A066C}"/>
            </c:ext>
          </c:extLst>
        </c:ser>
        <c:ser>
          <c:idx val="1"/>
          <c:order val="1"/>
          <c:tx>
            <c:strRef>
              <c:f>'2017-2022'!$D$1</c:f>
              <c:strCache>
                <c:ptCount val="1"/>
                <c:pt idx="0">
                  <c:v>2019 年</c:v>
                </c:pt>
              </c:strCache>
            </c:strRef>
          </c:tx>
          <c:spPr>
            <a:solidFill>
              <a:srgbClr val="ED7E33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'2017-2022'!$D$2:$D$8</c:f>
              <c:numCache>
                <c:formatCode>0%</c:formatCode>
                <c:ptCount val="7"/>
                <c:pt idx="0">
                  <c:v>0.97</c:v>
                </c:pt>
                <c:pt idx="1">
                  <c:v>0.84</c:v>
                </c:pt>
                <c:pt idx="2">
                  <c:v>0.5</c:v>
                </c:pt>
                <c:pt idx="4">
                  <c:v>0.13</c:v>
                </c:pt>
                <c:pt idx="5">
                  <c:v>0.08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C-446D-BA0A-F9C4B81A066C}"/>
            </c:ext>
          </c:extLst>
        </c:ser>
        <c:ser>
          <c:idx val="2"/>
          <c:order val="2"/>
          <c:tx>
            <c:strRef>
              <c:f>'2017-2022'!$E$1</c:f>
              <c:strCache>
                <c:ptCount val="1"/>
                <c:pt idx="0">
                  <c:v>2020 年</c:v>
                </c:pt>
              </c:strCache>
            </c:strRef>
          </c:tx>
          <c:spPr>
            <a:solidFill>
              <a:srgbClr val="F4B488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'2017-2022'!$E$2:$E$8</c:f>
              <c:numCache>
                <c:formatCode>0.00%</c:formatCode>
                <c:ptCount val="7"/>
                <c:pt idx="0">
                  <c:v>0.98299999999999998</c:v>
                </c:pt>
                <c:pt idx="1">
                  <c:v>0.84799999999999998</c:v>
                </c:pt>
                <c:pt idx="2">
                  <c:v>0.47899999999999998</c:v>
                </c:pt>
                <c:pt idx="4">
                  <c:v>0.187</c:v>
                </c:pt>
                <c:pt idx="5">
                  <c:v>0.11</c:v>
                </c:pt>
                <c:pt idx="6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C-446D-BA0A-F9C4B81A066C}"/>
            </c:ext>
          </c:extLst>
        </c:ser>
        <c:ser>
          <c:idx val="3"/>
          <c:order val="3"/>
          <c:tx>
            <c:strRef>
              <c:f>'2017-2022'!$F$1</c:f>
              <c:strCache>
                <c:ptCount val="1"/>
                <c:pt idx="0">
                  <c:v>2022 年</c:v>
                </c:pt>
              </c:strCache>
            </c:strRef>
          </c:tx>
          <c:spPr>
            <a:solidFill>
              <a:srgbClr val="FADDCA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'2017-2022'!$F$2:$F$8</c:f>
              <c:numCache>
                <c:formatCode>0.00%</c:formatCode>
                <c:ptCount val="7"/>
                <c:pt idx="0">
                  <c:v>0.92789999999999995</c:v>
                </c:pt>
                <c:pt idx="1">
                  <c:v>0.80900000000000005</c:v>
                </c:pt>
                <c:pt idx="2">
                  <c:v>0.52239999999999998</c:v>
                </c:pt>
                <c:pt idx="3">
                  <c:v>0.3488</c:v>
                </c:pt>
                <c:pt idx="4">
                  <c:v>8.1100000000000005E-2</c:v>
                </c:pt>
                <c:pt idx="5">
                  <c:v>8.7099999999999997E-2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C-446D-BA0A-F9C4B81A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27625680"/>
        <c:axId val="127629840"/>
      </c:barChart>
      <c:catAx>
        <c:axId val="1276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9840"/>
        <c:crosses val="autoZero"/>
        <c:auto val="1"/>
        <c:lblAlgn val="ctr"/>
        <c:lblOffset val="100"/>
        <c:noMultiLvlLbl val="0"/>
      </c:catAx>
      <c:valAx>
        <c:axId val="1276298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95318779265637"/>
          <c:y val="4.6807027637674747E-2"/>
          <c:w val="0.11532880624270388"/>
          <c:h val="0.24370125024258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38DED-47CF-484F-B90A-48141953B4EF}" type="doc">
      <dgm:prSet loTypeId="urn:microsoft.com/office/officeart/2008/layout/LinedList" loCatId="" qsTypeId="urn:microsoft.com/office/officeart/2005/8/quickstyle/simple4" qsCatId="simple" csTypeId="urn:microsoft.com/office/officeart/2005/8/colors/accent1_5" csCatId="accent1" phldr="1"/>
      <dgm:spPr/>
    </dgm:pt>
    <dgm:pt modelId="{D8ED19D0-93EC-D24C-A3FA-E8AB7A543827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CN" sz="2000" b="1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应用程序和网站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Wikipedia.org、ICANN.org、Amazon.com、全球自定义网站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PowerPoint、Google-Docs、Safari、Acrobat、自定义应用程序</a:t>
          </a:r>
        </a:p>
        <a:p>
          <a:pPr>
            <a:lnSpc>
              <a:spcPct val="70000"/>
            </a:lnSpc>
            <a:spcAft>
              <a:spcPts val="0"/>
            </a:spcAft>
          </a:pPr>
          <a:endParaRPr lang="en-US" sz="2000" baseline="0" dirty="0">
            <a:solidFill>
              <a:schemeClr val="tx1"/>
            </a:solidFill>
            <a:ea typeface="Noto Sans CJK SC Regular" panose="020B0500000000000000" pitchFamily="34" charset="-122"/>
          </a:endParaRPr>
        </a:p>
      </dgm:t>
    </dgm:pt>
    <dgm:pt modelId="{8969D3B3-593F-8F47-BCB9-ED0CC2E0B8F2}" type="par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08C87E-BC25-124D-9812-51DA685D48FC}" type="sib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A4BC098-568F-9943-897C-AF42FA6EDD66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CN" sz="2000" b="1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编程语言和框架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JavaScript、Java、Swift、C#、PHP、Python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Angular、Spring、.NET core、J2EE、WordPress、SAP、Oracle</a:t>
          </a:r>
        </a:p>
      </dgm:t>
    </dgm:pt>
    <dgm:pt modelId="{02509E6F-8172-D942-ACA4-951AE6D914B7}" type="par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D18029D-45C2-C746-9F73-507B699B3B3E}" type="sib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49DE2A3-B3A4-7348-B74B-55D7164A2187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CN" sz="2000" b="1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标准和最佳实践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IETF RFC、W3C HTML、统一码 CLDR、WHATWG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基于行业的标准（健康、航空...）</a:t>
          </a:r>
        </a:p>
      </dgm:t>
    </dgm:pt>
    <dgm:pt modelId="{B967C7CB-EA3C-D241-B5DD-64A37B3293D9}" type="par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B5E6614-9F4C-FE40-98B5-A880DA6C8667}" type="sib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56F6CAC-B7E2-E948-84D1-3F7C766850BA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CN" sz="2000" b="1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平台、操作系统和系统工具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iOS、Windows、Linux、Android、应用商店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Active Directory、OpenLDAP、OpenSSL、Ping、Telnet</a:t>
          </a:r>
        </a:p>
      </dgm:t>
    </dgm:pt>
    <dgm:pt modelId="{54145543-887D-4B43-BE72-D1DE13930196}" type="par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6A8BB8D-CCD7-4B44-BBAB-96E992068CC0}" type="sib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2162790-E0C0-5C47-A0F1-7C7C7AAD44E0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CN" sz="2000" b="1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社交媒体和搜索引擎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Chrome、Bing、Safari、Firefox、本地（如中文）浏览器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zh-CN" sz="18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Facebook、Instagram、Twitter、Skype、微信、WhatsApp、Viber</a:t>
          </a:r>
        </a:p>
        <a:p>
          <a:pPr>
            <a:lnSpc>
              <a:spcPct val="70000"/>
            </a:lnSpc>
            <a:spcAft>
              <a:spcPts val="0"/>
            </a:spcAft>
          </a:pPr>
          <a:endParaRPr lang="en-US" sz="2000" baseline="0" dirty="0">
            <a:solidFill>
              <a:schemeClr val="tx1"/>
            </a:solidFill>
            <a:ea typeface="Noto Sans CJK SC Regular" panose="020B0500000000000000" pitchFamily="34" charset="-122"/>
          </a:endParaRPr>
        </a:p>
      </dgm:t>
    </dgm:pt>
    <dgm:pt modelId="{6C5A299F-F90B-6848-A7CD-D1C1A710A3EC}" type="par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0D3D4E6A-E1F8-EF4D-BBA1-07FFABA7255C}" type="sib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D4B27A-8852-714A-8E39-5BFAA57B8D3A}" type="pres">
      <dgm:prSet presAssocID="{95338DED-47CF-484F-B90A-48141953B4EF}" presName="vert0" presStyleCnt="0">
        <dgm:presLayoutVars>
          <dgm:dir/>
          <dgm:animOne val="branch"/>
          <dgm:animLvl val="lvl"/>
        </dgm:presLayoutVars>
      </dgm:prSet>
      <dgm:spPr/>
    </dgm:pt>
    <dgm:pt modelId="{E99B148B-51D3-984B-908D-35C7BA697A68}" type="pres">
      <dgm:prSet presAssocID="{D8ED19D0-93EC-D24C-A3FA-E8AB7A543827}" presName="thickLine" presStyleLbl="alignNode1" presStyleIdx="0" presStyleCnt="5" custLinFactNeighborY="-1121"/>
      <dgm:spPr/>
    </dgm:pt>
    <dgm:pt modelId="{FA7C3AA4-AB12-EB4B-84F8-9DDB7555CDDA}" type="pres">
      <dgm:prSet presAssocID="{D8ED19D0-93EC-D24C-A3FA-E8AB7A543827}" presName="horz1" presStyleCnt="0"/>
      <dgm:spPr/>
    </dgm:pt>
    <dgm:pt modelId="{E62B68A4-435C-8148-A715-C7125705757F}" type="pres">
      <dgm:prSet presAssocID="{D8ED19D0-93EC-D24C-A3FA-E8AB7A543827}" presName="tx1" presStyleLbl="revTx" presStyleIdx="0" presStyleCnt="5"/>
      <dgm:spPr/>
    </dgm:pt>
    <dgm:pt modelId="{2B05AB6D-D740-FC4B-95CB-522EEA00CC61}" type="pres">
      <dgm:prSet presAssocID="{D8ED19D0-93EC-D24C-A3FA-E8AB7A543827}" presName="vert1" presStyleCnt="0"/>
      <dgm:spPr/>
    </dgm:pt>
    <dgm:pt modelId="{08610D36-A3D1-0746-974B-24AE6B01A103}" type="pres">
      <dgm:prSet presAssocID="{F2162790-E0C0-5C47-A0F1-7C7C7AAD44E0}" presName="thickLine" presStyleLbl="alignNode1" presStyleIdx="1" presStyleCnt="5" custLinFactNeighborY="-1559"/>
      <dgm:spPr/>
    </dgm:pt>
    <dgm:pt modelId="{B15A0974-3D8F-2341-A09B-5CA8CCB44349}" type="pres">
      <dgm:prSet presAssocID="{F2162790-E0C0-5C47-A0F1-7C7C7AAD44E0}" presName="horz1" presStyleCnt="0"/>
      <dgm:spPr/>
    </dgm:pt>
    <dgm:pt modelId="{41E0D395-EC50-2947-92E2-6D4A0981FA7B}" type="pres">
      <dgm:prSet presAssocID="{F2162790-E0C0-5C47-A0F1-7C7C7AAD44E0}" presName="tx1" presStyleLbl="revTx" presStyleIdx="1" presStyleCnt="5" custLinFactNeighborY="1559"/>
      <dgm:spPr/>
    </dgm:pt>
    <dgm:pt modelId="{F3DBCFDC-3BED-064E-B811-EED69BE20A50}" type="pres">
      <dgm:prSet presAssocID="{F2162790-E0C0-5C47-A0F1-7C7C7AAD44E0}" presName="vert1" presStyleCnt="0"/>
      <dgm:spPr/>
    </dgm:pt>
    <dgm:pt modelId="{93CB4C11-E67D-834C-94DD-E9D82BBF2892}" type="pres">
      <dgm:prSet presAssocID="{DA4BC098-568F-9943-897C-AF42FA6EDD66}" presName="thickLine" presStyleLbl="alignNode1" presStyleIdx="2" presStyleCnt="5" custLinFactNeighborY="3118"/>
      <dgm:spPr/>
    </dgm:pt>
    <dgm:pt modelId="{DA1CBBF6-54E6-E14D-B0FB-6273B2AC7AAC}" type="pres">
      <dgm:prSet presAssocID="{DA4BC098-568F-9943-897C-AF42FA6EDD66}" presName="horz1" presStyleCnt="0"/>
      <dgm:spPr/>
    </dgm:pt>
    <dgm:pt modelId="{53123178-6898-254C-B4C4-043BAED9F64E}" type="pres">
      <dgm:prSet presAssocID="{DA4BC098-568F-9943-897C-AF42FA6EDD66}" presName="tx1" presStyleLbl="revTx" presStyleIdx="2" presStyleCnt="5" custLinFactNeighborY="6236"/>
      <dgm:spPr/>
    </dgm:pt>
    <dgm:pt modelId="{F4452919-CC43-5B49-9440-4B1A9FA4661B}" type="pres">
      <dgm:prSet presAssocID="{DA4BC098-568F-9943-897C-AF42FA6EDD66}" presName="vert1" presStyleCnt="0"/>
      <dgm:spPr/>
    </dgm:pt>
    <dgm:pt modelId="{CF2C3791-F942-FC4E-A629-DAA25967F316}" type="pres">
      <dgm:prSet presAssocID="{756F6CAC-B7E2-E948-84D1-3F7C766850BA}" presName="thickLine" presStyleLbl="alignNode1" presStyleIdx="3" presStyleCnt="5" custLinFactNeighborY="4677"/>
      <dgm:spPr/>
    </dgm:pt>
    <dgm:pt modelId="{171813FA-554B-F348-AD24-A1B4715C4360}" type="pres">
      <dgm:prSet presAssocID="{756F6CAC-B7E2-E948-84D1-3F7C766850BA}" presName="horz1" presStyleCnt="0"/>
      <dgm:spPr/>
    </dgm:pt>
    <dgm:pt modelId="{D490B8E8-8416-A141-B449-8D5A186CE04C}" type="pres">
      <dgm:prSet presAssocID="{756F6CAC-B7E2-E948-84D1-3F7C766850BA}" presName="tx1" presStyleLbl="revTx" presStyleIdx="3" presStyleCnt="5" custLinFactNeighborY="7795"/>
      <dgm:spPr/>
    </dgm:pt>
    <dgm:pt modelId="{18AEA3C5-538D-7148-A3A5-177B630D0FC2}" type="pres">
      <dgm:prSet presAssocID="{756F6CAC-B7E2-E948-84D1-3F7C766850BA}" presName="vert1" presStyleCnt="0"/>
      <dgm:spPr/>
    </dgm:pt>
    <dgm:pt modelId="{688EAB7A-C341-F546-9C09-DC0CB073740B}" type="pres">
      <dgm:prSet presAssocID="{249DE2A3-B3A4-7348-B74B-55D7164A2187}" presName="thickLine" presStyleLbl="alignNode1" presStyleIdx="4" presStyleCnt="5" custLinFactNeighborY="4677"/>
      <dgm:spPr/>
    </dgm:pt>
    <dgm:pt modelId="{4CC31AC9-8E35-0E41-B57D-A2AD88DAF681}" type="pres">
      <dgm:prSet presAssocID="{249DE2A3-B3A4-7348-B74B-55D7164A2187}" presName="horz1" presStyleCnt="0"/>
      <dgm:spPr/>
    </dgm:pt>
    <dgm:pt modelId="{7B68092B-0275-0C43-9211-DA4EB30107E2}" type="pres">
      <dgm:prSet presAssocID="{249DE2A3-B3A4-7348-B74B-55D7164A2187}" presName="tx1" presStyleLbl="revTx" presStyleIdx="4" presStyleCnt="5" custLinFactNeighborY="1620"/>
      <dgm:spPr/>
    </dgm:pt>
    <dgm:pt modelId="{8381162C-0F26-C546-983F-56EAB730E4A7}" type="pres">
      <dgm:prSet presAssocID="{249DE2A3-B3A4-7348-B74B-55D7164A2187}" presName="vert1" presStyleCnt="0"/>
      <dgm:spPr/>
    </dgm:pt>
  </dgm:ptLst>
  <dgm:cxnLst>
    <dgm:cxn modelId="{1961110B-6E3B-E246-A4D1-B0FB33DC8465}" srcId="{95338DED-47CF-484F-B90A-48141953B4EF}" destId="{756F6CAC-B7E2-E948-84D1-3F7C766850BA}" srcOrd="3" destOrd="0" parTransId="{54145543-887D-4B43-BE72-D1DE13930196}" sibTransId="{E6A8BB8D-CCD7-4B44-BBAB-96E992068CC0}"/>
    <dgm:cxn modelId="{E259C721-AA1F-E948-B376-4F5CDFE05F1A}" type="presOf" srcId="{DA4BC098-568F-9943-897C-AF42FA6EDD66}" destId="{53123178-6898-254C-B4C4-043BAED9F64E}" srcOrd="0" destOrd="0" presId="urn:microsoft.com/office/officeart/2008/layout/LinedList"/>
    <dgm:cxn modelId="{00D41834-7977-AA44-AD96-5B63CF3212A2}" srcId="{95338DED-47CF-484F-B90A-48141953B4EF}" destId="{D8ED19D0-93EC-D24C-A3FA-E8AB7A543827}" srcOrd="0" destOrd="0" parTransId="{8969D3B3-593F-8F47-BCB9-ED0CC2E0B8F2}" sibTransId="{4508C87E-BC25-124D-9812-51DA685D48FC}"/>
    <dgm:cxn modelId="{2F8D154E-5493-4D40-8DB2-C8E4CDE0CCB5}" type="presOf" srcId="{756F6CAC-B7E2-E948-84D1-3F7C766850BA}" destId="{D490B8E8-8416-A141-B449-8D5A186CE04C}" srcOrd="0" destOrd="0" presId="urn:microsoft.com/office/officeart/2008/layout/LinedList"/>
    <dgm:cxn modelId="{73E6DF57-BEEB-3943-8BDF-7339AE7FFA14}" type="presOf" srcId="{F2162790-E0C0-5C47-A0F1-7C7C7AAD44E0}" destId="{41E0D395-EC50-2947-92E2-6D4A0981FA7B}" srcOrd="0" destOrd="0" presId="urn:microsoft.com/office/officeart/2008/layout/LinedList"/>
    <dgm:cxn modelId="{13E52063-4F85-CE49-97C6-45398289B9C0}" srcId="{95338DED-47CF-484F-B90A-48141953B4EF}" destId="{F2162790-E0C0-5C47-A0F1-7C7C7AAD44E0}" srcOrd="1" destOrd="0" parTransId="{6C5A299F-F90B-6848-A7CD-D1C1A710A3EC}" sibTransId="{0D3D4E6A-E1F8-EF4D-BBA1-07FFABA7255C}"/>
    <dgm:cxn modelId="{54F64B88-E47E-BC43-878F-53A218663B82}" type="presOf" srcId="{D8ED19D0-93EC-D24C-A3FA-E8AB7A543827}" destId="{E62B68A4-435C-8148-A715-C7125705757F}" srcOrd="0" destOrd="0" presId="urn:microsoft.com/office/officeart/2008/layout/LinedList"/>
    <dgm:cxn modelId="{39F20CA2-7591-5E45-BEDC-0D35FB66B537}" srcId="{95338DED-47CF-484F-B90A-48141953B4EF}" destId="{249DE2A3-B3A4-7348-B74B-55D7164A2187}" srcOrd="4" destOrd="0" parTransId="{B967C7CB-EA3C-D241-B5DD-64A37B3293D9}" sibTransId="{2B5E6614-9F4C-FE40-98B5-A880DA6C8667}"/>
    <dgm:cxn modelId="{3438EBBD-DC74-BE48-A5F5-6825F949864A}" srcId="{95338DED-47CF-484F-B90A-48141953B4EF}" destId="{DA4BC098-568F-9943-897C-AF42FA6EDD66}" srcOrd="2" destOrd="0" parTransId="{02509E6F-8172-D942-ACA4-951AE6D914B7}" sibTransId="{2D18029D-45C2-C746-9F73-507B699B3B3E}"/>
    <dgm:cxn modelId="{7E06B7CD-9007-AE4E-96B8-7C99F4144CAF}" type="presOf" srcId="{249DE2A3-B3A4-7348-B74B-55D7164A2187}" destId="{7B68092B-0275-0C43-9211-DA4EB30107E2}" srcOrd="0" destOrd="0" presId="urn:microsoft.com/office/officeart/2008/layout/LinedList"/>
    <dgm:cxn modelId="{ADBC19E7-460F-004C-9FD5-2DBB3CF7F269}" type="presOf" srcId="{95338DED-47CF-484F-B90A-48141953B4EF}" destId="{EDD4B27A-8852-714A-8E39-5BFAA57B8D3A}" srcOrd="0" destOrd="0" presId="urn:microsoft.com/office/officeart/2008/layout/LinedList"/>
    <dgm:cxn modelId="{A6CDCB25-198E-8C4E-BA98-79E82098A898}" type="presParOf" srcId="{EDD4B27A-8852-714A-8E39-5BFAA57B8D3A}" destId="{E99B148B-51D3-984B-908D-35C7BA697A68}" srcOrd="0" destOrd="0" presId="urn:microsoft.com/office/officeart/2008/layout/LinedList"/>
    <dgm:cxn modelId="{B34D5538-AE63-EF49-B2B1-07C96B99B16F}" type="presParOf" srcId="{EDD4B27A-8852-714A-8E39-5BFAA57B8D3A}" destId="{FA7C3AA4-AB12-EB4B-84F8-9DDB7555CDDA}" srcOrd="1" destOrd="0" presId="urn:microsoft.com/office/officeart/2008/layout/LinedList"/>
    <dgm:cxn modelId="{1131D26B-AB6F-E54F-9A8B-5F170BA70E2E}" type="presParOf" srcId="{FA7C3AA4-AB12-EB4B-84F8-9DDB7555CDDA}" destId="{E62B68A4-435C-8148-A715-C7125705757F}" srcOrd="0" destOrd="0" presId="urn:microsoft.com/office/officeart/2008/layout/LinedList"/>
    <dgm:cxn modelId="{B07D78A0-5526-5D4E-B3AB-FB08916021DB}" type="presParOf" srcId="{FA7C3AA4-AB12-EB4B-84F8-9DDB7555CDDA}" destId="{2B05AB6D-D740-FC4B-95CB-522EEA00CC61}" srcOrd="1" destOrd="0" presId="urn:microsoft.com/office/officeart/2008/layout/LinedList"/>
    <dgm:cxn modelId="{4BFCEFEC-D05D-544D-8BE5-7C09595D7B40}" type="presParOf" srcId="{EDD4B27A-8852-714A-8E39-5BFAA57B8D3A}" destId="{08610D36-A3D1-0746-974B-24AE6B01A103}" srcOrd="2" destOrd="0" presId="urn:microsoft.com/office/officeart/2008/layout/LinedList"/>
    <dgm:cxn modelId="{90BE6CD8-BBD4-F544-A3AC-265C13A77DD5}" type="presParOf" srcId="{EDD4B27A-8852-714A-8E39-5BFAA57B8D3A}" destId="{B15A0974-3D8F-2341-A09B-5CA8CCB44349}" srcOrd="3" destOrd="0" presId="urn:microsoft.com/office/officeart/2008/layout/LinedList"/>
    <dgm:cxn modelId="{C1FBD3D5-7AA7-C64C-9C7C-D07B57712C63}" type="presParOf" srcId="{B15A0974-3D8F-2341-A09B-5CA8CCB44349}" destId="{41E0D395-EC50-2947-92E2-6D4A0981FA7B}" srcOrd="0" destOrd="0" presId="urn:microsoft.com/office/officeart/2008/layout/LinedList"/>
    <dgm:cxn modelId="{0DCFE4FD-00C1-BD48-B2C8-4432F3011FDF}" type="presParOf" srcId="{B15A0974-3D8F-2341-A09B-5CA8CCB44349}" destId="{F3DBCFDC-3BED-064E-B811-EED69BE20A50}" srcOrd="1" destOrd="0" presId="urn:microsoft.com/office/officeart/2008/layout/LinedList"/>
    <dgm:cxn modelId="{F89F5CFB-896F-324B-8D73-564C9C5C3549}" type="presParOf" srcId="{EDD4B27A-8852-714A-8E39-5BFAA57B8D3A}" destId="{93CB4C11-E67D-834C-94DD-E9D82BBF2892}" srcOrd="4" destOrd="0" presId="urn:microsoft.com/office/officeart/2008/layout/LinedList"/>
    <dgm:cxn modelId="{F8D02814-A826-B84A-A9DA-FAC1C0F2AD63}" type="presParOf" srcId="{EDD4B27A-8852-714A-8E39-5BFAA57B8D3A}" destId="{DA1CBBF6-54E6-E14D-B0FB-6273B2AC7AAC}" srcOrd="5" destOrd="0" presId="urn:microsoft.com/office/officeart/2008/layout/LinedList"/>
    <dgm:cxn modelId="{E9D146EF-559B-8640-897F-F85EF76C8438}" type="presParOf" srcId="{DA1CBBF6-54E6-E14D-B0FB-6273B2AC7AAC}" destId="{53123178-6898-254C-B4C4-043BAED9F64E}" srcOrd="0" destOrd="0" presId="urn:microsoft.com/office/officeart/2008/layout/LinedList"/>
    <dgm:cxn modelId="{6F93A30C-49B1-464E-862C-C9A667E83942}" type="presParOf" srcId="{DA1CBBF6-54E6-E14D-B0FB-6273B2AC7AAC}" destId="{F4452919-CC43-5B49-9440-4B1A9FA4661B}" srcOrd="1" destOrd="0" presId="urn:microsoft.com/office/officeart/2008/layout/LinedList"/>
    <dgm:cxn modelId="{611FC892-1F6C-FE4A-A9D0-4B29521DA3C3}" type="presParOf" srcId="{EDD4B27A-8852-714A-8E39-5BFAA57B8D3A}" destId="{CF2C3791-F942-FC4E-A629-DAA25967F316}" srcOrd="6" destOrd="0" presId="urn:microsoft.com/office/officeart/2008/layout/LinedList"/>
    <dgm:cxn modelId="{B3B4663E-0275-D145-B1B2-D3E753C2126A}" type="presParOf" srcId="{EDD4B27A-8852-714A-8E39-5BFAA57B8D3A}" destId="{171813FA-554B-F348-AD24-A1B4715C4360}" srcOrd="7" destOrd="0" presId="urn:microsoft.com/office/officeart/2008/layout/LinedList"/>
    <dgm:cxn modelId="{472F48BF-49F7-4D41-B3B9-ECBA97DC1E38}" type="presParOf" srcId="{171813FA-554B-F348-AD24-A1B4715C4360}" destId="{D490B8E8-8416-A141-B449-8D5A186CE04C}" srcOrd="0" destOrd="0" presId="urn:microsoft.com/office/officeart/2008/layout/LinedList"/>
    <dgm:cxn modelId="{CF77122B-4B0A-F747-BF26-DE891985B912}" type="presParOf" srcId="{171813FA-554B-F348-AD24-A1B4715C4360}" destId="{18AEA3C5-538D-7148-A3A5-177B630D0FC2}" srcOrd="1" destOrd="0" presId="urn:microsoft.com/office/officeart/2008/layout/LinedList"/>
    <dgm:cxn modelId="{5B7AD268-7074-8849-BC62-35D604BE128B}" type="presParOf" srcId="{EDD4B27A-8852-714A-8E39-5BFAA57B8D3A}" destId="{688EAB7A-C341-F546-9C09-DC0CB073740B}" srcOrd="8" destOrd="0" presId="urn:microsoft.com/office/officeart/2008/layout/LinedList"/>
    <dgm:cxn modelId="{8E87067B-5F5F-804D-A415-824AC1B06987}" type="presParOf" srcId="{EDD4B27A-8852-714A-8E39-5BFAA57B8D3A}" destId="{4CC31AC9-8E35-0E41-B57D-A2AD88DAF681}" srcOrd="9" destOrd="0" presId="urn:microsoft.com/office/officeart/2008/layout/LinedList"/>
    <dgm:cxn modelId="{F21F4A1A-089D-B446-B640-3AD70FB85525}" type="presParOf" srcId="{4CC31AC9-8E35-0E41-B57D-A2AD88DAF681}" destId="{7B68092B-0275-0C43-9211-DA4EB30107E2}" srcOrd="0" destOrd="0" presId="urn:microsoft.com/office/officeart/2008/layout/LinedList"/>
    <dgm:cxn modelId="{5656945D-1BBC-5A43-86F1-87005A8E3E4A}" type="presParOf" srcId="{4CC31AC9-8E35-0E41-B57D-A2AD88DAF681}" destId="{8381162C-0F26-C546-983F-56EAB730E4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148B-51D3-984B-908D-35C7BA697A68}">
      <dsp:nvSpPr>
        <dsp:cNvPr id="0" name=""/>
        <dsp:cNvSpPr/>
      </dsp:nvSpPr>
      <dsp:spPr>
        <a:xfrm>
          <a:off x="0" y="0"/>
          <a:ext cx="729937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B68A4-435C-8148-A715-C7125705757F}">
      <dsp:nvSpPr>
        <dsp:cNvPr id="0" name=""/>
        <dsp:cNvSpPr/>
      </dsp:nvSpPr>
      <dsp:spPr>
        <a:xfrm>
          <a:off x="0" y="651"/>
          <a:ext cx="729937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2000" b="1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应用程序和网站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Wikipedia.org、ICANN.org、Amazon.com、全球自定义网站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PowerPoint、Google-Docs、Safari、Acrobat、自定义应用程序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baseline="0" dirty="0">
            <a:solidFill>
              <a:schemeClr val="tx1"/>
            </a:solidFill>
            <a:ea typeface="Noto Sans CJK SC Regular" panose="020B0500000000000000" pitchFamily="34" charset="-122"/>
          </a:endParaRPr>
        </a:p>
      </dsp:txBody>
      <dsp:txXfrm>
        <a:off x="0" y="651"/>
        <a:ext cx="7299376" cy="1066625"/>
      </dsp:txXfrm>
    </dsp:sp>
    <dsp:sp modelId="{08610D36-A3D1-0746-974B-24AE6B01A103}">
      <dsp:nvSpPr>
        <dsp:cNvPr id="0" name=""/>
        <dsp:cNvSpPr/>
      </dsp:nvSpPr>
      <dsp:spPr>
        <a:xfrm>
          <a:off x="0" y="1050648"/>
          <a:ext cx="729937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0D395-EC50-2947-92E2-6D4A0981FA7B}">
      <dsp:nvSpPr>
        <dsp:cNvPr id="0" name=""/>
        <dsp:cNvSpPr/>
      </dsp:nvSpPr>
      <dsp:spPr>
        <a:xfrm>
          <a:off x="0" y="1083905"/>
          <a:ext cx="729937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2000" b="1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社交媒体和搜索引擎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Chrome、Bing、Safari、Firefox、本地（如中文）浏览器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Facebook、Instagram、Twitter、Skype、微信、WhatsApp、Viber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baseline="0" dirty="0">
            <a:solidFill>
              <a:schemeClr val="tx1"/>
            </a:solidFill>
            <a:ea typeface="Noto Sans CJK SC Regular" panose="020B0500000000000000" pitchFamily="34" charset="-122"/>
          </a:endParaRPr>
        </a:p>
      </dsp:txBody>
      <dsp:txXfrm>
        <a:off x="0" y="1083905"/>
        <a:ext cx="7299376" cy="1066625"/>
      </dsp:txXfrm>
    </dsp:sp>
    <dsp:sp modelId="{93CB4C11-E67D-834C-94DD-E9D82BBF2892}">
      <dsp:nvSpPr>
        <dsp:cNvPr id="0" name=""/>
        <dsp:cNvSpPr/>
      </dsp:nvSpPr>
      <dsp:spPr>
        <a:xfrm>
          <a:off x="0" y="2167160"/>
          <a:ext cx="729937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23178-6898-254C-B4C4-043BAED9F64E}">
      <dsp:nvSpPr>
        <dsp:cNvPr id="0" name=""/>
        <dsp:cNvSpPr/>
      </dsp:nvSpPr>
      <dsp:spPr>
        <a:xfrm>
          <a:off x="0" y="2200417"/>
          <a:ext cx="729937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编程语言和框架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JavaScript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Java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Swift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C#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PHP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Python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Angular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Spring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.NET core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J2EE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WordPress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SAP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Oracle</a:t>
          </a:r>
        </a:p>
      </dsp:txBody>
      <dsp:txXfrm>
        <a:off x="0" y="2200417"/>
        <a:ext cx="7299376" cy="1066625"/>
      </dsp:txXfrm>
    </dsp:sp>
    <dsp:sp modelId="{CF2C3791-F942-FC4E-A629-DAA25967F316}">
      <dsp:nvSpPr>
        <dsp:cNvPr id="0" name=""/>
        <dsp:cNvSpPr/>
      </dsp:nvSpPr>
      <dsp:spPr>
        <a:xfrm>
          <a:off x="0" y="3250415"/>
          <a:ext cx="729937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0B8E8-8416-A141-B449-8D5A186CE04C}">
      <dsp:nvSpPr>
        <dsp:cNvPr id="0" name=""/>
        <dsp:cNvSpPr/>
      </dsp:nvSpPr>
      <dsp:spPr>
        <a:xfrm>
          <a:off x="0" y="3283672"/>
          <a:ext cx="729937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平台、操作系统和系统工具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iOS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Windows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Linux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Android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、应用商店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Active Directory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OpenLDAP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OpenSSL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Ping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Telnet</a:t>
          </a:r>
        </a:p>
      </dsp:txBody>
      <dsp:txXfrm>
        <a:off x="0" y="3283672"/>
        <a:ext cx="7299376" cy="1066625"/>
      </dsp:txXfrm>
    </dsp:sp>
    <dsp:sp modelId="{688EAB7A-C341-F546-9C09-DC0CB073740B}">
      <dsp:nvSpPr>
        <dsp:cNvPr id="0" name=""/>
        <dsp:cNvSpPr/>
      </dsp:nvSpPr>
      <dsp:spPr>
        <a:xfrm>
          <a:off x="0" y="4317040"/>
          <a:ext cx="729937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8092B-0275-0C43-9211-DA4EB30107E2}">
      <dsp:nvSpPr>
        <dsp:cNvPr id="0" name=""/>
        <dsp:cNvSpPr/>
      </dsp:nvSpPr>
      <dsp:spPr>
        <a:xfrm>
          <a:off x="0" y="4267806"/>
          <a:ext cx="729937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标准和最佳实践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IETF RFC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W3C HTML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、统一码 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CLDR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、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WHATWG</a:t>
          </a:r>
        </a:p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- 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基于行业的标准（健康、航空</a:t>
          </a:r>
          <a:r>
            <a:rPr lang="en-US" altLang="zh-CN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...</a:t>
          </a:r>
          <a:r>
            <a:rPr lang="zh-CN" altLang="en-US" sz="1800" kern="1200" baseline="0" dirty="0">
              <a:solidFill>
                <a:schemeClr val="tx1"/>
              </a:solidFill>
              <a:ea typeface="Noto Sans CJK SC Regular" panose="020B0500000000000000" pitchFamily="34" charset="-122"/>
            </a:rPr>
            <a:t>）</a:t>
          </a:r>
        </a:p>
      </dsp:txBody>
      <dsp:txXfrm>
        <a:off x="0" y="4267806"/>
        <a:ext cx="7299376" cy="106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4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5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3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0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1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5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2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8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4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903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6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7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51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5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0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6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09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2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8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0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31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34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0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4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8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27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5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3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64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85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13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8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109E3-1F78-D74C-90F3-E36E832CAE1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2a6a9eb7f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2a6a9eb7f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每个 MX 服务器切换到一个点 - 多个 MX 服务器可能解析为相同的 IP 地址。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全部</a:t>
            </a:r>
            <a:r>
              <a:rPr lang="zh-CN"/>
              <a:t>：所有解析的 IP 均通过测试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部分</a:t>
            </a:r>
            <a:r>
              <a:rPr lang="zh-CN"/>
              <a:t>：部分 IP 通过了测试，部分未通过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无：</a:t>
            </a:r>
            <a:r>
              <a:rPr lang="zh-CN"/>
              <a:t>所有 MX 服务器 IP 均未通过测试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无 IP：</a:t>
            </a:r>
            <a:r>
              <a:rPr lang="zh-CN"/>
              <a:t>无法解析 MX 服务器的 IP（如 NXdomain）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未测试：</a:t>
            </a:r>
            <a:r>
              <a:rPr lang="zh-CN"/>
              <a:t>无法测试 IP（如超时、连接被拒、特殊用途 IP 等）</a:t>
            </a:r>
          </a:p>
        </p:txBody>
      </p:sp>
      <p:sp>
        <p:nvSpPr>
          <p:cNvPr id="865" name="Google Shape;865;g132a6a9eb7f_0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312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zh-CN" altLang="es-MX" sz="1500" dirty="0">
                <a:solidFill>
                  <a:schemeClr val="bg1"/>
                </a:solidFill>
                <a:latin typeface="SimSun"/>
                <a:cs typeface="+mn-cs"/>
              </a:rPr>
              <a:t>请访问我们的网站：</a:t>
            </a:r>
            <a:r>
              <a:rPr lang="es-MX" altLang="zh-C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icann.org</a:t>
            </a:r>
            <a:endParaRPr lang="zh-CN" alt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zh-CN" altLang="es-MX" dirty="0">
                <a:solidFill>
                  <a:schemeClr val="bg1"/>
                </a:solidFill>
                <a:latin typeface="+mn-lt"/>
              </a:rPr>
              <a:t>与 </a:t>
            </a:r>
            <a:r>
              <a:rPr lang="es-MX" altLang="zh-CN" dirty="0">
                <a:solidFill>
                  <a:schemeClr val="bg1"/>
                </a:solidFill>
                <a:latin typeface="+mn-lt"/>
              </a:rPr>
              <a:t>ICANN </a:t>
            </a:r>
            <a:r>
              <a:rPr lang="zh-CN" altLang="es-MX" dirty="0">
                <a:solidFill>
                  <a:schemeClr val="bg1"/>
                </a:solidFill>
                <a:latin typeface="+mn-lt"/>
              </a:rPr>
              <a:t>交流</a:t>
            </a:r>
            <a:r>
              <a:rPr lang="es-MX" altLang="zh-CN" dirty="0">
                <a:solidFill>
                  <a:schemeClr val="bg1"/>
                </a:solidFill>
                <a:latin typeface="+mn-lt"/>
              </a:rPr>
              <a:t>——</a:t>
            </a:r>
            <a:r>
              <a:rPr lang="zh-CN" altLang="es-MX" dirty="0">
                <a:solidFill>
                  <a:schemeClr val="bg1"/>
                </a:solidFill>
                <a:latin typeface="+mn-lt"/>
              </a:rPr>
              <a:t>谢谢！敬请提问！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1383" cy="75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6EE3147-9F77-8BB7-BD68-06F4770C0A99}"/>
              </a:ext>
            </a:extLst>
          </p:cNvPr>
          <p:cNvSpPr/>
          <p:nvPr userDrawn="1"/>
        </p:nvSpPr>
        <p:spPr>
          <a:xfrm>
            <a:off x="3935473" y="1259617"/>
            <a:ext cx="4062240" cy="461665"/>
          </a:xfrm>
          <a:prstGeom prst="rect">
            <a:avLst/>
          </a:prstGeom>
          <a:solidFill>
            <a:srgbClr val="1867B2"/>
          </a:solidFill>
        </p:spPr>
        <p:txBody>
          <a:bodyPr wrap="square">
            <a:spAutoFit/>
          </a:bodyPr>
          <a:lstStyle/>
          <a:p>
            <a:r>
              <a:rPr lang="zh-CN" altLang="es-MX" sz="2400" kern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同一个世界，同一个互联网 </a:t>
            </a:r>
            <a:endParaRPr lang="es-MX" sz="2400" kern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96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uasg.tech/wp-content/uploads/documents/UASG012-en-digital.pdf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2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40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char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icann/ua-code-s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15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.u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data.iana.org/TLD/tlds-alpha-by-domain.tx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&#226;mple.c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46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yname@example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mailto:myname@xn--exmple-xta.ca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k&#233;vin@example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wasp.org/www-community/OWASP_Validation_Regex_Repository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owtodoinjava.com/regex/java-regex-validate-email-addres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hyperlink" Target="https://uasg.tech/wp-content/uploads/documents/UASG027-en-digital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name.lastname@gmail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uasg.tech/download/uasg-028-considerations-for-naming-internationalized-email-mailboxes-en/" TargetMode="External"/><Relationship Id="rId4" Type="http://schemas.openxmlformats.org/officeDocument/2006/relationships/hyperlink" Target="mailto:firstnamelastname@gmail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uasg.tech/wp-content/uploads/documents/UASG018A-en-digital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Relationship Id="rId9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uasg.tech/wp-content/uploads/documents/UASG018A-en-digital.pdf" TargetMode="External"/><Relationship Id="rId13" Type="http://schemas.openxmlformats.org/officeDocument/2006/relationships/hyperlink" Target="https://uasg.tech/wp-content/uploads/documents/UASG032-en-digital.pdf" TargetMode="External"/><Relationship Id="rId3" Type="http://schemas.openxmlformats.org/officeDocument/2006/relationships/hyperlink" Target="https://uasg.tech/" TargetMode="External"/><Relationship Id="rId7" Type="http://schemas.openxmlformats.org/officeDocument/2006/relationships/hyperlink" Target="https://uasg.tech/wp-content/uploads/documents/UASG012-en-digital.pdf" TargetMode="External"/><Relationship Id="rId12" Type="http://schemas.openxmlformats.org/officeDocument/2006/relationships/hyperlink" Target="https://uasg.tech/wp-content/uploads/documents/UASG030-en-digital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asg.tech/wp-content/uploads/documents/UASG014-en-digital.pdf" TargetMode="External"/><Relationship Id="rId11" Type="http://schemas.openxmlformats.org/officeDocument/2006/relationships/hyperlink" Target="https://uasg.tech/wp-content/uploads/documents/UASG028-en-digital.pdf" TargetMode="External"/><Relationship Id="rId5" Type="http://schemas.openxmlformats.org/officeDocument/2006/relationships/hyperlink" Target="https://uasg.tech/wp-content/uploads/documents/UASG007-en-digital.pdf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s://uasg.tech/wp-content/uploads/documents/UASG026-en-digital.pdf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14" Type="http://schemas.openxmlformats.org/officeDocument/2006/relationships/hyperlink" Target="https://github.com/icann/ua-code-samples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82" y="0"/>
            <a:ext cx="11234727" cy="2533369"/>
          </a:xfrm>
        </p:spPr>
        <p:txBody>
          <a:bodyPr/>
          <a:lstStyle/>
          <a:p>
            <a:r>
              <a:rPr lang="zh-CN" dirty="0">
                <a:latin typeface="Arial" panose="020B0604020202020204" pitchFamily="34" charset="0"/>
                <a:ea typeface="Noto Sans CJK SC Regular" panose="020B0500000000000000" pitchFamily="34" charset="-122"/>
              </a:rPr>
              <a:t>在编程中支持域名和电子邮件地址普遍适用性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66928" y="4755604"/>
            <a:ext cx="10788321" cy="403785"/>
          </a:xfrm>
        </p:spPr>
        <p:txBody>
          <a:bodyPr/>
          <a:lstStyle/>
          <a:p>
            <a:r>
              <a:rPr lang="zh-CN" dirty="0">
                <a:latin typeface="Arial" panose="020B0604020202020204" pitchFamily="34" charset="0"/>
                <a:ea typeface="Noto Sans CJK SC Regular" panose="020B0500000000000000" pitchFamily="34" charset="-122"/>
              </a:rPr>
              <a:t>2024 年    月    日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7041" y="2455029"/>
            <a:ext cx="10808208" cy="716808"/>
          </a:xfrm>
        </p:spPr>
        <p:txBody>
          <a:bodyPr>
            <a:normAutofit/>
          </a:bodyPr>
          <a:lstStyle/>
          <a:p>
            <a:r>
              <a:rPr lang="zh-CN" dirty="0">
                <a:latin typeface="Arial" panose="020B0604020202020204" pitchFamily="34" charset="0"/>
                <a:ea typeface="Noto Sans CJK SC Regular" panose="020B0500000000000000" pitchFamily="34" charset="-122"/>
              </a:rPr>
              <a:t> </a:t>
            </a:r>
          </a:p>
          <a:p>
            <a:r>
              <a:rPr lang="zh-CN" dirty="0">
                <a:latin typeface="Arial" panose="020B0604020202020204" pitchFamily="34" charset="0"/>
                <a:ea typeface="Noto Sans CJK SC Regular" panose="020B0500000000000000" pitchFamily="34" charset="-122"/>
              </a:rPr>
              <a:t>“UA 日”项目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8E9707-2818-8D10-FA19-24F447819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ea typeface="Noto Sans CJK SC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40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F512-A707-6942-97D9-A27B346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用于考虑实现 UA 的技术堆栈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126D98-EB57-E54E-B9E7-E94B7FB00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599286"/>
              </p:ext>
            </p:extLst>
          </p:nvPr>
        </p:nvGraphicFramePr>
        <p:xfrm>
          <a:off x="768791" y="761784"/>
          <a:ext cx="7299376" cy="533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ADB858-09EA-274A-9841-5D52984C8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FF6C9-4EF8-4E44-B71B-E4D99D5BD8A5}"/>
              </a:ext>
            </a:extLst>
          </p:cNvPr>
          <p:cNvSpPr txBox="1"/>
          <p:nvPr/>
        </p:nvSpPr>
        <p:spPr>
          <a:xfrm>
            <a:off x="9024079" y="2956812"/>
            <a:ext cx="292308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sz="2000" dirty="0">
                <a:ea typeface="Noto Sans CJK SC Regular" panose="020B0500000000000000" pitchFamily="34" charset="-122"/>
                <a:cs typeface="Source Sans Pro"/>
              </a:rPr>
              <a:t>接受、验证、处理、</a:t>
            </a:r>
            <a:endParaRPr lang="en-US" altLang="zh-CN" sz="2000" dirty="0">
              <a:ea typeface="Noto Sans CJK SC Regular" panose="020B0500000000000000" pitchFamily="34" charset="-122"/>
              <a:cs typeface="Source Sans Pro"/>
            </a:endParaRPr>
          </a:p>
          <a:p>
            <a:pPr algn="ctr"/>
            <a:r>
              <a:rPr lang="zh-CN" sz="2000" dirty="0">
                <a:ea typeface="Noto Sans CJK SC Regular" panose="020B0500000000000000" pitchFamily="34" charset="-122"/>
                <a:cs typeface="Source Sans Pro"/>
              </a:rPr>
              <a:t>存储和显示所有域名和</a:t>
            </a:r>
            <a:br>
              <a:rPr lang="en-US" altLang="zh-CN" sz="2000" dirty="0">
                <a:ea typeface="Noto Sans CJK SC Regular" panose="020B0500000000000000" pitchFamily="34" charset="-122"/>
                <a:cs typeface="Source Sans Pro"/>
              </a:rPr>
            </a:br>
            <a:r>
              <a:rPr lang="zh-CN" sz="2000" dirty="0">
                <a:ea typeface="Noto Sans CJK SC Regular" panose="020B0500000000000000" pitchFamily="34" charset="-122"/>
                <a:cs typeface="Source Sans Pro"/>
              </a:rPr>
              <a:t>电子邮件地址。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581D396-B699-FE4D-B22B-B94B964B53FD}"/>
              </a:ext>
            </a:extLst>
          </p:cNvPr>
          <p:cNvSpPr/>
          <p:nvPr/>
        </p:nvSpPr>
        <p:spPr>
          <a:xfrm>
            <a:off x="8217877" y="836734"/>
            <a:ext cx="656492" cy="5205262"/>
          </a:xfrm>
          <a:prstGeom prst="rightBrac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Noto Sans CJK SC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6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电子邮件系统和 EAI 支持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14A1BF-7739-7C46-90AA-80A50EE2A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7" r="4665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6984516" cy="5411449"/>
          </a:xfrm>
        </p:spPr>
        <p:txBody>
          <a:bodyPr/>
          <a:lstStyle/>
          <a:p>
            <a:pPr algn="just"/>
            <a:r>
              <a:rPr lang="zh-CN" sz="2000" dirty="0">
                <a:ea typeface="Noto Sans CJK SC Regular" panose="020B0500000000000000" pitchFamily="34" charset="-122"/>
              </a:rPr>
              <a:t>所有电子邮件代理都必须配置为发送和接收国际化电子邮件地址。请参阅</a:t>
            </a:r>
            <a:r>
              <a:rPr lang="zh-CN" sz="2000" dirty="0">
                <a:ea typeface="Noto Sans CJK SC Regular" panose="020B0500000000000000" pitchFamily="34" charset="-122"/>
                <a:hlinkClick r:id="rId5"/>
              </a:rPr>
              <a:t>《EAI：技术概述》</a:t>
            </a:r>
            <a:r>
              <a:rPr lang="zh-CN" sz="2000" dirty="0">
                <a:ea typeface="Noto Sans CJK SC Regular" panose="020B0500000000000000" pitchFamily="34" charset="-122"/>
              </a:rPr>
              <a:t>获取详细信息。</a:t>
            </a:r>
          </a:p>
          <a:p>
            <a:pPr lvl="1" algn="just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MUA</a:t>
            </a:r>
            <a:r>
              <a:rPr lang="zh-CN" sz="2000" dirty="0">
                <a:ea typeface="Noto Sans CJK SC Regular" panose="020B0500000000000000" pitchFamily="34" charset="-122"/>
              </a:rPr>
              <a:t> – 邮件用户代理 (Mail User Agent)：用户用来发送、接收和管理邮件的客户端程序</a:t>
            </a:r>
          </a:p>
          <a:p>
            <a:pPr lvl="1" algn="just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MSA</a:t>
            </a:r>
            <a:r>
              <a:rPr lang="zh-CN" sz="2000" dirty="0">
                <a:ea typeface="Noto Sans CJK SC Regular" panose="020B0500000000000000" pitchFamily="34" charset="-122"/>
              </a:rPr>
              <a:t> – 邮件提交代理 (Mail Submission Agent)：一种服务器程序，用于从 MUA 接收邮件并准备好邮件以供传输和交付</a:t>
            </a:r>
          </a:p>
          <a:p>
            <a:pPr lvl="1" algn="just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MTA</a:t>
            </a:r>
            <a:r>
              <a:rPr lang="zh-CN" sz="2000" dirty="0">
                <a:ea typeface="Noto Sans CJK SC Regular" panose="020B0500000000000000" pitchFamily="34" charset="-122"/>
              </a:rPr>
              <a:t> – 邮件传输代理 (Mail Transfer Agent)：一种服务器程序，用于向其他互联网主机发送邮件以及接收来自这些主机的邮件。MTA 可以接收来自 MSA 的邮件和/或向 MDA 发送邮件</a:t>
            </a:r>
          </a:p>
          <a:p>
            <a:pPr lvl="1" algn="just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MDA</a:t>
            </a:r>
            <a:r>
              <a:rPr lang="zh-CN" sz="2000" dirty="0">
                <a:ea typeface="Noto Sans CJK SC Regular" panose="020B0500000000000000" pitchFamily="34" charset="-122"/>
              </a:rPr>
              <a:t> – 邮件交付代理 (Mail Delivery Agent)：一种服务器程序，用于处理传入邮件，并且通常将邮件存储在邮箱或文件夹中</a:t>
            </a:r>
          </a:p>
          <a:p>
            <a:pPr algn="just"/>
            <a:endParaRPr lang="en-US" sz="2000" dirty="0">
              <a:ea typeface="Noto Sans CJK SC Regular" panose="020B0500000000000000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7B79-8902-4740-B3C3-CDE15F4C5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012" y="4388649"/>
            <a:ext cx="4096904" cy="12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9C80D4A-C459-1EE7-3ABB-522D33F56F64}"/>
              </a:ext>
            </a:extLst>
          </p:cNvPr>
          <p:cNvGrpSpPr/>
          <p:nvPr/>
        </p:nvGrpSpPr>
        <p:grpSpPr>
          <a:xfrm>
            <a:off x="6186110" y="843744"/>
            <a:ext cx="5337770" cy="5057086"/>
            <a:chOff x="6190527" y="830541"/>
            <a:chExt cx="5337770" cy="5057086"/>
          </a:xfrm>
        </p:grpSpPr>
        <p:pic>
          <p:nvPicPr>
            <p:cNvPr id="87" name="Graphic 86" descr="Server with solid fill">
              <a:extLst>
                <a:ext uri="{FF2B5EF4-FFF2-40B4-BE49-F238E27FC236}">
                  <a16:creationId xmlns:a16="http://schemas.microsoft.com/office/drawing/2014/main" id="{E387110D-D34E-0E8A-625E-0F8C95E2E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19504" y="2456860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 descr="Server with solid fill">
              <a:extLst>
                <a:ext uri="{FF2B5EF4-FFF2-40B4-BE49-F238E27FC236}">
                  <a16:creationId xmlns:a16="http://schemas.microsoft.com/office/drawing/2014/main" id="{AD728F4F-1AB6-7848-179F-367D5471D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192" y="2466202"/>
              <a:ext cx="914400" cy="914400"/>
            </a:xfrm>
            <a:prstGeom prst="rect">
              <a:avLst/>
            </a:prstGeom>
          </p:spPr>
        </p:pic>
        <p:pic>
          <p:nvPicPr>
            <p:cNvPr id="89" name="Graphic 88" descr="Server with solid fill">
              <a:extLst>
                <a:ext uri="{FF2B5EF4-FFF2-40B4-BE49-F238E27FC236}">
                  <a16:creationId xmlns:a16="http://schemas.microsoft.com/office/drawing/2014/main" id="{4474A020-5334-2875-4E08-9A60CDEB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2218" y="2464899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Server with solid fill">
              <a:extLst>
                <a:ext uri="{FF2B5EF4-FFF2-40B4-BE49-F238E27FC236}">
                  <a16:creationId xmlns:a16="http://schemas.microsoft.com/office/drawing/2014/main" id="{C8025C81-7DD6-A8E8-EA3B-7DBD1C947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8551" y="4419229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Database outline">
              <a:extLst>
                <a:ext uri="{FF2B5EF4-FFF2-40B4-BE49-F238E27FC236}">
                  <a16:creationId xmlns:a16="http://schemas.microsoft.com/office/drawing/2014/main" id="{11AB968D-1619-D860-480A-A2A4DBD42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96269" y="4428571"/>
              <a:ext cx="914400" cy="9144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99698E-C97A-256C-66DC-4D1CA72F5A6B}"/>
                </a:ext>
              </a:extLst>
            </p:cNvPr>
            <p:cNvSpPr txBox="1"/>
            <p:nvPr/>
          </p:nvSpPr>
          <p:spPr>
            <a:xfrm>
              <a:off x="7980013" y="5352899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邮件存储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3699F8-66A7-0066-FE1C-A92EB569D0D3}"/>
                </a:ext>
              </a:extLst>
            </p:cNvPr>
            <p:cNvSpPr txBox="1"/>
            <p:nvPr/>
          </p:nvSpPr>
          <p:spPr>
            <a:xfrm>
              <a:off x="9743530" y="5374612"/>
              <a:ext cx="17847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MUA：Webmail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E89012-4C43-C437-D37A-00F0AC9E461B}"/>
                </a:ext>
              </a:extLst>
            </p:cNvPr>
            <p:cNvSpPr txBox="1"/>
            <p:nvPr/>
          </p:nvSpPr>
          <p:spPr>
            <a:xfrm>
              <a:off x="9832062" y="3338602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发件人的 </a:t>
              </a:r>
              <a:br>
                <a:rPr lang="en-US" altLang="zh-CN" dirty="0">
                  <a:ea typeface="Noto Sans CJK SC Regular" panose="020B0500000000000000" pitchFamily="34" charset="-122"/>
                </a:rPr>
              </a:br>
              <a:r>
                <a:rPr lang="zh-CN" dirty="0">
                  <a:ea typeface="Noto Sans CJK SC Regular" panose="020B0500000000000000" pitchFamily="34" charset="-122"/>
                </a:rPr>
                <a:t>MSA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7B45DF0-348E-D86D-7632-2DDBFA360D6D}"/>
                </a:ext>
              </a:extLst>
            </p:cNvPr>
            <p:cNvSpPr txBox="1"/>
            <p:nvPr/>
          </p:nvSpPr>
          <p:spPr>
            <a:xfrm>
              <a:off x="7970484" y="3371260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发件人的 </a:t>
              </a:r>
              <a:br>
                <a:rPr lang="en-US" altLang="zh-CN" dirty="0">
                  <a:ea typeface="Noto Sans CJK SC Regular" panose="020B0500000000000000" pitchFamily="34" charset="-122"/>
                </a:rPr>
              </a:br>
              <a:r>
                <a:rPr lang="zh-CN" dirty="0">
                  <a:ea typeface="Noto Sans CJK SC Regular" panose="020B0500000000000000" pitchFamily="34" charset="-122"/>
                </a:rPr>
                <a:t>MTA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C3F5B2-F3CF-7298-5186-E002B9B3669C}"/>
                </a:ext>
              </a:extLst>
            </p:cNvPr>
            <p:cNvSpPr txBox="1"/>
            <p:nvPr/>
          </p:nvSpPr>
          <p:spPr>
            <a:xfrm>
              <a:off x="6308189" y="3334819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收件人的 MTA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99A504-3912-F483-AC76-A357FA4A1178}"/>
                </a:ext>
              </a:extLst>
            </p:cNvPr>
            <p:cNvSpPr txBox="1"/>
            <p:nvPr/>
          </p:nvSpPr>
          <p:spPr>
            <a:xfrm>
              <a:off x="6190527" y="5333629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MTA：垃圾邮件过滤器</a:t>
              </a:r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E71A4464-E2C6-C853-3294-29097DC9FCA8}"/>
                </a:ext>
              </a:extLst>
            </p:cNvPr>
            <p:cNvCxnSpPr>
              <a:cxnSpLocks/>
              <a:stCxn id="89" idx="1"/>
              <a:endCxn id="90" idx="1"/>
            </p:cNvCxnSpPr>
            <p:nvPr/>
          </p:nvCxnSpPr>
          <p:spPr>
            <a:xfrm rot="10800000" flipH="1" flipV="1">
              <a:off x="6552217" y="2922099"/>
              <a:ext cx="6333" cy="1954330"/>
            </a:xfrm>
            <a:prstGeom prst="curvedConnector3">
              <a:avLst>
                <a:gd name="adj1" fmla="val -360966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3F5F1EC-44E2-C7C8-2B7C-3BE7586F8FA0}"/>
                </a:ext>
              </a:extLst>
            </p:cNvPr>
            <p:cNvCxnSpPr>
              <a:cxnSpLocks/>
              <a:stCxn id="87" idx="1"/>
              <a:endCxn id="88" idx="3"/>
            </p:cNvCxnSpPr>
            <p:nvPr/>
          </p:nvCxnSpPr>
          <p:spPr>
            <a:xfrm flipH="1">
              <a:off x="9181592" y="2914060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0B2AABD-6F99-2698-DB5C-CDEBFEFA23A8}"/>
                </a:ext>
              </a:extLst>
            </p:cNvPr>
            <p:cNvCxnSpPr>
              <a:cxnSpLocks/>
              <a:stCxn id="88" idx="1"/>
              <a:endCxn id="89" idx="3"/>
            </p:cNvCxnSpPr>
            <p:nvPr/>
          </p:nvCxnSpPr>
          <p:spPr>
            <a:xfrm flipH="1" flipV="1">
              <a:off x="7466618" y="2922099"/>
              <a:ext cx="800574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4F1753F-319F-7E61-77C1-AD064B0085A6}"/>
                </a:ext>
              </a:extLst>
            </p:cNvPr>
            <p:cNvCxnSpPr>
              <a:cxnSpLocks/>
              <a:stCxn id="90" idx="3"/>
              <a:endCxn id="91" idx="1"/>
            </p:cNvCxnSpPr>
            <p:nvPr/>
          </p:nvCxnSpPr>
          <p:spPr>
            <a:xfrm>
              <a:off x="7472951" y="4876429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7A91FAB-2CE7-F9EC-7065-6466682796CF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 flipV="1">
              <a:off x="9210669" y="4876428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34" name="Graphic 133" descr="Smart Phone with solid fill">
              <a:extLst>
                <a:ext uri="{FF2B5EF4-FFF2-40B4-BE49-F238E27FC236}">
                  <a16:creationId xmlns:a16="http://schemas.microsoft.com/office/drawing/2014/main" id="{EBBE0CB2-1808-E761-A27F-028BACCF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82739" y="830541"/>
              <a:ext cx="914400" cy="914400"/>
            </a:xfrm>
            <a:prstGeom prst="rect">
              <a:avLst/>
            </a:prstGeom>
          </p:spPr>
        </p:pic>
        <p:pic>
          <p:nvPicPr>
            <p:cNvPr id="136" name="Graphic 135" descr="Browser window with solid fill">
              <a:extLst>
                <a:ext uri="{FF2B5EF4-FFF2-40B4-BE49-F238E27FC236}">
                  <a16:creationId xmlns:a16="http://schemas.microsoft.com/office/drawing/2014/main" id="{6C868721-6726-2462-71B3-F67D66B3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9504" y="4419228"/>
              <a:ext cx="914400" cy="914400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4A6CDF1-1D78-DD22-D2FA-264D2B92D42C}"/>
                </a:ext>
              </a:extLst>
            </p:cNvPr>
            <p:cNvSpPr txBox="1"/>
            <p:nvPr/>
          </p:nvSpPr>
          <p:spPr>
            <a:xfrm>
              <a:off x="9762047" y="1744941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智能手机 </a:t>
              </a:r>
              <a:br>
                <a:rPr lang="en-US" altLang="zh-CN" dirty="0">
                  <a:ea typeface="Noto Sans CJK SC Regular" panose="020B0500000000000000" pitchFamily="34" charset="-122"/>
                </a:rPr>
              </a:br>
              <a:r>
                <a:rPr lang="zh-CN" dirty="0">
                  <a:ea typeface="Noto Sans CJK SC Regular" panose="020B0500000000000000" pitchFamily="34" charset="-122"/>
                </a:rPr>
                <a:t>MUA 应用程序</a:t>
              </a:r>
            </a:p>
          </p:txBody>
        </p:sp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4D213884-63FE-6C5D-2901-4EEEC40D3AD7}"/>
                </a:ext>
              </a:extLst>
            </p:cNvPr>
            <p:cNvCxnSpPr>
              <a:cxnSpLocks/>
            </p:cNvCxnSpPr>
            <p:nvPr/>
          </p:nvCxnSpPr>
          <p:spPr>
            <a:xfrm>
              <a:off x="11047014" y="1287741"/>
              <a:ext cx="36765" cy="1554603"/>
            </a:xfrm>
            <a:prstGeom prst="curvedConnector3">
              <a:avLst>
                <a:gd name="adj1" fmla="val 721787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电子邮件组件示例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669040" cy="5411449"/>
          </a:xfrm>
        </p:spPr>
        <p:txBody>
          <a:bodyPr/>
          <a:lstStyle/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MUA</a:t>
            </a:r>
            <a:r>
              <a:rPr lang="zh-CN" sz="2000" dirty="0">
                <a:ea typeface="Noto Sans CJK SC Regular" panose="020B0500000000000000" pitchFamily="34" charset="-122"/>
              </a:rPr>
              <a:t> – 邮件用户代理 – Outlook、Thunderbird、亚马逊的配送后端、Gmail 的 Webmail 子系统、网络服务器的 Contact Form</a:t>
            </a:r>
          </a:p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MSA</a:t>
            </a:r>
            <a:r>
              <a:rPr lang="zh-CN" sz="2000" dirty="0">
                <a:ea typeface="Noto Sans CJK SC Regular" panose="020B0500000000000000" pitchFamily="34" charset="-122"/>
              </a:rPr>
              <a:t> – 邮件提交代理 – Exchange、Postfix、Sendgrid、AWS Workmail</a:t>
            </a:r>
          </a:p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MTA</a:t>
            </a:r>
            <a:r>
              <a:rPr lang="zh-CN" sz="2000" dirty="0">
                <a:ea typeface="Noto Sans CJK SC Regular" panose="020B0500000000000000" pitchFamily="34" charset="-122"/>
              </a:rPr>
              <a:t> – 邮件传输代理 – Postfix、Exim、Halon、Sendgrid、AWS Workmail</a:t>
            </a:r>
          </a:p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MDA</a:t>
            </a:r>
            <a:r>
              <a:rPr lang="zh-CN" sz="2000" dirty="0">
                <a:ea typeface="Noto Sans CJK SC Regular" panose="020B0500000000000000" pitchFamily="34" charset="-122"/>
              </a:rPr>
              <a:t> – 邮件交付代理 – Gmail 和 Exchange 的一部分、Zendesk 的一部分 </a:t>
            </a:r>
          </a:p>
        </p:txBody>
      </p:sp>
    </p:spTree>
    <p:extLst>
      <p:ext uri="{BB962C8B-B14F-4D97-AF65-F5344CB8AC3E}">
        <p14:creationId xmlns:p14="http://schemas.microsoft.com/office/powerpoint/2010/main" val="108525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电子邮件组件示例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549703" cy="5411449"/>
          </a:xfrm>
        </p:spPr>
        <p:txBody>
          <a:bodyPr/>
          <a:lstStyle/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MUA</a:t>
            </a:r>
            <a:r>
              <a:rPr lang="zh-CN" sz="2000" dirty="0">
                <a:ea typeface="Noto Sans CJK SC Regular" panose="020B0500000000000000" pitchFamily="34" charset="-122"/>
              </a:rPr>
              <a:t> – 邮件用户代理 – Outlook、Thunderbird、亚马逊的配送后端、Gmail 的 Webmail 子系统、网络服务器的 Contact Form</a:t>
            </a:r>
          </a:p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MSA</a:t>
            </a:r>
            <a:r>
              <a:rPr lang="zh-CN" sz="2000" dirty="0">
                <a:ea typeface="Noto Sans CJK SC Regular" panose="020B0500000000000000" pitchFamily="34" charset="-122"/>
              </a:rPr>
              <a:t> – 邮件提交代理 – Exchange、Postfix、Sendgrid、AWS Workmail</a:t>
            </a:r>
          </a:p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MTA</a:t>
            </a:r>
            <a:r>
              <a:rPr lang="zh-CN" sz="2000" dirty="0">
                <a:ea typeface="Noto Sans CJK SC Regular" panose="020B0500000000000000" pitchFamily="34" charset="-122"/>
              </a:rPr>
              <a:t> – 邮件传输代理 – Postfix、Exim、Halon、Sendgrid、AWS Workmail</a:t>
            </a:r>
          </a:p>
          <a:p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MDA</a:t>
            </a:r>
            <a:r>
              <a:rPr lang="zh-CN" sz="2000" dirty="0">
                <a:ea typeface="Noto Sans CJK SC Regular" panose="020B0500000000000000" pitchFamily="34" charset="-122"/>
              </a:rPr>
              <a:t> – 邮件交付代理 – Gmail 和 Exchange 的一部分、Zendesk 的一部分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CCD80B-1823-87DD-347A-8FC383764A9F}"/>
              </a:ext>
            </a:extLst>
          </p:cNvPr>
          <p:cNvGrpSpPr/>
          <p:nvPr/>
        </p:nvGrpSpPr>
        <p:grpSpPr>
          <a:xfrm>
            <a:off x="6096000" y="695436"/>
            <a:ext cx="5427880" cy="5411450"/>
            <a:chOff x="6096000" y="695436"/>
            <a:chExt cx="5427880" cy="541145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499A0A-ACAE-5FE0-B927-45DA30B244B6}"/>
                </a:ext>
              </a:extLst>
            </p:cNvPr>
            <p:cNvSpPr/>
            <p:nvPr/>
          </p:nvSpPr>
          <p:spPr>
            <a:xfrm>
              <a:off x="6096000" y="695436"/>
              <a:ext cx="5427880" cy="541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ea typeface="Noto Sans CJK SC Regular" panose="020B0500000000000000" pitchFamily="34" charset="-122"/>
              </a:endParaRPr>
            </a:p>
          </p:txBody>
        </p:sp>
        <p:pic>
          <p:nvPicPr>
            <p:cNvPr id="48" name="Graphic 47" descr="Smart Phone with solid fill">
              <a:extLst>
                <a:ext uri="{FF2B5EF4-FFF2-40B4-BE49-F238E27FC236}">
                  <a16:creationId xmlns:a16="http://schemas.microsoft.com/office/drawing/2014/main" id="{D4E0EB1F-0513-BEC3-211D-9F2311EE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1437" y="4422436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Server with solid fill">
              <a:extLst>
                <a:ext uri="{FF2B5EF4-FFF2-40B4-BE49-F238E27FC236}">
                  <a16:creationId xmlns:a16="http://schemas.microsoft.com/office/drawing/2014/main" id="{A9B04C8F-56DA-A1D6-CBEC-0AD182CF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15087" y="238835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1A13E25A-3B2B-FFDC-A352-25D0F452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62775" y="2397694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Server with solid fill">
              <a:extLst>
                <a:ext uri="{FF2B5EF4-FFF2-40B4-BE49-F238E27FC236}">
                  <a16:creationId xmlns:a16="http://schemas.microsoft.com/office/drawing/2014/main" id="{E4454B9B-6A5F-26EC-519B-65486A51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47802" y="2396391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Server with solid fill">
              <a:extLst>
                <a:ext uri="{FF2B5EF4-FFF2-40B4-BE49-F238E27FC236}">
                  <a16:creationId xmlns:a16="http://schemas.microsoft.com/office/drawing/2014/main" id="{6AD20B44-7818-0DE5-307F-1EB7DE85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54134" y="4422437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Database outline">
              <a:extLst>
                <a:ext uri="{FF2B5EF4-FFF2-40B4-BE49-F238E27FC236}">
                  <a16:creationId xmlns:a16="http://schemas.microsoft.com/office/drawing/2014/main" id="{FC80B031-C934-458C-13C3-578DA851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91852" y="4431779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048ED0-F717-B901-6396-31A18C4ED4C3}"/>
                </a:ext>
              </a:extLst>
            </p:cNvPr>
            <p:cNvSpPr txBox="1"/>
            <p:nvPr/>
          </p:nvSpPr>
          <p:spPr>
            <a:xfrm>
              <a:off x="7975596" y="5356107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邮件存储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2DE63F-080C-43CE-F1C4-0E96D0658875}"/>
                </a:ext>
              </a:extLst>
            </p:cNvPr>
            <p:cNvSpPr txBox="1"/>
            <p:nvPr/>
          </p:nvSpPr>
          <p:spPr>
            <a:xfrm>
              <a:off x="9739113" y="5377820"/>
              <a:ext cx="178476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智能手机 MUA </a:t>
              </a:r>
              <a:br>
                <a:rPr lang="en-US" altLang="zh-CN" dirty="0">
                  <a:ea typeface="Noto Sans CJK SC Regular" panose="020B0500000000000000" pitchFamily="34" charset="-122"/>
                </a:rPr>
              </a:br>
              <a:r>
                <a:rPr lang="zh-CN" dirty="0">
                  <a:ea typeface="Noto Sans CJK SC Regular" panose="020B0500000000000000" pitchFamily="34" charset="-122"/>
                </a:rPr>
                <a:t>应用程序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A19A57-9C90-642C-BAD7-274877AD4ED1}"/>
                </a:ext>
              </a:extLst>
            </p:cNvPr>
            <p:cNvSpPr txBox="1"/>
            <p:nvPr/>
          </p:nvSpPr>
          <p:spPr>
            <a:xfrm>
              <a:off x="9827645" y="3270094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发件人的 </a:t>
              </a:r>
              <a:br>
                <a:rPr lang="en-US" altLang="zh-CN" dirty="0">
                  <a:ea typeface="Noto Sans CJK SC Regular" panose="020B0500000000000000" pitchFamily="34" charset="-122"/>
                </a:rPr>
              </a:br>
              <a:r>
                <a:rPr lang="zh-CN" dirty="0">
                  <a:ea typeface="Noto Sans CJK SC Regular" panose="020B0500000000000000" pitchFamily="34" charset="-122"/>
                </a:rPr>
                <a:t>MSA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DEE02-D5E1-AB7E-CE09-2EB16D1FDDCA}"/>
                </a:ext>
              </a:extLst>
            </p:cNvPr>
            <p:cNvSpPr txBox="1"/>
            <p:nvPr/>
          </p:nvSpPr>
          <p:spPr>
            <a:xfrm>
              <a:off x="7966067" y="3302752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发件人的 </a:t>
              </a:r>
              <a:br>
                <a:rPr lang="en-US" altLang="zh-CN" dirty="0">
                  <a:ea typeface="Noto Sans CJK SC Regular" panose="020B0500000000000000" pitchFamily="34" charset="-122"/>
                </a:rPr>
              </a:br>
              <a:r>
                <a:rPr lang="zh-CN" dirty="0">
                  <a:ea typeface="Noto Sans CJK SC Regular" panose="020B0500000000000000" pitchFamily="34" charset="-122"/>
                </a:rPr>
                <a:t>MTA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7C22A3-B1B5-31DB-2BDB-61AC633AEF64}"/>
                </a:ext>
              </a:extLst>
            </p:cNvPr>
            <p:cNvSpPr txBox="1"/>
            <p:nvPr/>
          </p:nvSpPr>
          <p:spPr>
            <a:xfrm>
              <a:off x="6241100" y="3283843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收件人的 MTA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D2234-A9A3-5DF8-7A01-E228BDFBD5B6}"/>
                </a:ext>
              </a:extLst>
            </p:cNvPr>
            <p:cNvSpPr txBox="1"/>
            <p:nvPr/>
          </p:nvSpPr>
          <p:spPr>
            <a:xfrm>
              <a:off x="6222537" y="5336837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MTA：垃圾邮件过滤器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1E63C0B8-709D-714D-63A8-282A8A4A6F87}"/>
                </a:ext>
              </a:extLst>
            </p:cNvPr>
            <p:cNvCxnSpPr>
              <a:cxnSpLocks/>
              <a:stCxn id="51" idx="1"/>
              <a:endCxn id="52" idx="1"/>
            </p:cNvCxnSpPr>
            <p:nvPr/>
          </p:nvCxnSpPr>
          <p:spPr>
            <a:xfrm rot="10800000" flipH="1" flipV="1">
              <a:off x="6547802" y="2853591"/>
              <a:ext cx="6332" cy="2026046"/>
            </a:xfrm>
            <a:prstGeom prst="curvedConnector3">
              <a:avLst>
                <a:gd name="adj1" fmla="val -361023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A899E380-7045-AEC8-375F-F465B5D000F9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>
              <a:off x="11029487" y="1292998"/>
              <a:ext cx="12700" cy="1552554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0F959-378B-4468-5578-2789E0A42355}"/>
                </a:ext>
              </a:extLst>
            </p:cNvPr>
            <p:cNvCxnSpPr>
              <a:cxnSpLocks/>
              <a:stCxn id="49" idx="1"/>
              <a:endCxn id="50" idx="3"/>
            </p:cNvCxnSpPr>
            <p:nvPr/>
          </p:nvCxnSpPr>
          <p:spPr>
            <a:xfrm flipH="1">
              <a:off x="9177175" y="2845552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4D53A68-F67A-A4B9-B514-CD4CBF07492A}"/>
                </a:ext>
              </a:extLst>
            </p:cNvPr>
            <p:cNvCxnSpPr>
              <a:cxnSpLocks/>
              <a:stCxn id="50" idx="1"/>
              <a:endCxn id="51" idx="3"/>
            </p:cNvCxnSpPr>
            <p:nvPr/>
          </p:nvCxnSpPr>
          <p:spPr>
            <a:xfrm flipH="1" flipV="1">
              <a:off x="7462202" y="2853591"/>
              <a:ext cx="800573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455D83B-0B17-8C09-7ADF-9DC0F2581DB5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7468534" y="4879637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328185-DABE-1832-57C1-E9B66296CD7A}"/>
                </a:ext>
              </a:extLst>
            </p:cNvPr>
            <p:cNvCxnSpPr>
              <a:cxnSpLocks/>
              <a:stCxn id="53" idx="3"/>
              <a:endCxn id="48" idx="1"/>
            </p:cNvCxnSpPr>
            <p:nvPr/>
          </p:nvCxnSpPr>
          <p:spPr>
            <a:xfrm flipV="1">
              <a:off x="9206252" y="4879636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Graphic 71" descr="Server with solid fill">
              <a:extLst>
                <a:ext uri="{FF2B5EF4-FFF2-40B4-BE49-F238E27FC236}">
                  <a16:creationId xmlns:a16="http://schemas.microsoft.com/office/drawing/2014/main" id="{D03A04B4-396E-E7F4-E6A5-62127116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43875" y="830541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Document with solid fill">
              <a:extLst>
                <a:ext uri="{FF2B5EF4-FFF2-40B4-BE49-F238E27FC236}">
                  <a16:creationId xmlns:a16="http://schemas.microsoft.com/office/drawing/2014/main" id="{6464928E-D048-0649-EA9E-365A3749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53216" y="830541"/>
              <a:ext cx="914400" cy="914400"/>
            </a:xfrm>
            <a:prstGeom prst="rect">
              <a:avLst/>
            </a:prstGeom>
          </p:spPr>
        </p:pic>
        <p:pic>
          <p:nvPicPr>
            <p:cNvPr id="74" name="Graphic 73" descr="Browser window with solid fill">
              <a:extLst>
                <a:ext uri="{FF2B5EF4-FFF2-40B4-BE49-F238E27FC236}">
                  <a16:creationId xmlns:a16="http://schemas.microsoft.com/office/drawing/2014/main" id="{E1CAF974-EB68-03FC-CC71-BF7AE6D1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76967" y="842922"/>
              <a:ext cx="914400" cy="914400"/>
            </a:xfrm>
            <a:prstGeom prst="rect">
              <a:avLst/>
            </a:prstGeom>
          </p:spPr>
        </p:pic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F9B2BDF-670C-69CE-9917-B970200EB2EB}"/>
                </a:ext>
              </a:extLst>
            </p:cNvPr>
            <p:cNvCxnSpPr>
              <a:cxnSpLocks/>
              <a:stCxn id="74" idx="3"/>
              <a:endCxn id="72" idx="1"/>
            </p:cNvCxnSpPr>
            <p:nvPr/>
          </p:nvCxnSpPr>
          <p:spPr>
            <a:xfrm flipV="1">
              <a:off x="7391367" y="1287741"/>
              <a:ext cx="852508" cy="1238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B3E7E76-CC15-2013-201D-50C110CADC57}"/>
                </a:ext>
              </a:extLst>
            </p:cNvPr>
            <p:cNvSpPr txBox="1"/>
            <p:nvPr/>
          </p:nvSpPr>
          <p:spPr>
            <a:xfrm>
              <a:off x="7787468" y="1792335"/>
              <a:ext cx="19076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网络服务器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4353DD5-7FD5-CA8F-1F56-03F2999783CB}"/>
                </a:ext>
              </a:extLst>
            </p:cNvPr>
            <p:cNvSpPr txBox="1"/>
            <p:nvPr/>
          </p:nvSpPr>
          <p:spPr>
            <a:xfrm>
              <a:off x="6285983" y="1776720"/>
              <a:ext cx="155646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>
                  <a:ea typeface="Noto Sans CJK SC Regular" panose="020B0500000000000000" pitchFamily="34" charset="-122"/>
                </a:rPr>
                <a:t>网络浏览器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3A644B-2EC1-DBCC-BA85-5EBC30DEDF1F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9158275" y="1287741"/>
              <a:ext cx="794941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4D428B-2E38-44F7-A117-3964384CA064}"/>
                </a:ext>
              </a:extLst>
            </p:cNvPr>
            <p:cNvSpPr txBox="1"/>
            <p:nvPr/>
          </p:nvSpPr>
          <p:spPr>
            <a:xfrm>
              <a:off x="9545456" y="1799184"/>
              <a:ext cx="178476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dirty="0">
                  <a:ea typeface="Noto Sans CJK SC Regular" panose="020B0500000000000000" pitchFamily="34" charset="-122"/>
                </a:rPr>
                <a:t>MUA：Contact Form 软件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3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测验</a:t>
            </a:r>
          </a:p>
        </p:txBody>
      </p:sp>
    </p:spTree>
    <p:extLst>
      <p:ext uri="{BB962C8B-B14F-4D97-AF65-F5344CB8AC3E}">
        <p14:creationId xmlns:p14="http://schemas.microsoft.com/office/powerpoint/2010/main" val="155919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ea typeface="Noto Sans CJK SC Regular" panose="020B0500000000000000" pitchFamily="34" charset="-122"/>
              </a:rPr>
              <a:t>测验 1 问题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要增强系统以实现普遍适用性 (UA) 就绪，以下哪类域名和电子邮件地址与此相关？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ASCII 域名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国际化域名 (IDN)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国际化电子邮件地址 (EAI)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以上全部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仅第 2 项和第 3 项</a:t>
            </a:r>
          </a:p>
          <a:p>
            <a:pPr marL="0" indent="0">
              <a:buNone/>
            </a:pPr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测验 1 问题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zh-CN" sz="2000">
                <a:ea typeface="Noto Sans CJK SC Regular" panose="020B0500000000000000" pitchFamily="34" charset="-122"/>
              </a:rPr>
              <a:t>要增强系统以实现普遍适用性 (UA) 就绪，以下哪类域名和电子邮件地址与此相关？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>
                <a:ea typeface="Noto Sans CJK SC Regular" panose="020B0500000000000000" pitchFamily="34" charset="-122"/>
              </a:rPr>
              <a:t>ASCII 域名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>
                <a:ea typeface="Noto Sans CJK SC Regular" panose="020B0500000000000000" pitchFamily="34" charset="-122"/>
              </a:rPr>
              <a:t>国际化域名 (IDN)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>
                <a:ea typeface="Noto Sans CJK SC Regular" panose="020B0500000000000000" pitchFamily="34" charset="-122"/>
              </a:rPr>
              <a:t>国际化电子邮件地址 (EAI)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>
                <a:solidFill>
                  <a:srgbClr val="00B050"/>
                </a:solidFill>
                <a:ea typeface="Noto Sans CJK SC Regular" panose="020B0500000000000000" pitchFamily="34" charset="-122"/>
              </a:rPr>
              <a:t>以上全部</a:t>
            </a:r>
          </a:p>
          <a:p>
            <a:pPr marL="912813" lvl="1" indent="-457200">
              <a:buFont typeface="+mj-lt"/>
              <a:buAutoNum type="arabicPeriod"/>
            </a:pPr>
            <a:r>
              <a:rPr lang="zh-CN" sz="2000">
                <a:ea typeface="Noto Sans CJK SC Regular" panose="020B0500000000000000" pitchFamily="34" charset="-122"/>
              </a:rPr>
              <a:t>仅第 2 项和第 3 项</a:t>
            </a:r>
          </a:p>
          <a:p>
            <a:pPr marL="0" indent="0">
              <a:buNone/>
            </a:pPr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统一码基础知识</a:t>
            </a:r>
          </a:p>
        </p:txBody>
      </p:sp>
    </p:spTree>
    <p:extLst>
      <p:ext uri="{BB962C8B-B14F-4D97-AF65-F5344CB8AC3E}">
        <p14:creationId xmlns:p14="http://schemas.microsoft.com/office/powerpoint/2010/main" val="73611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字符和字符集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标签或字符串（如</a:t>
            </a:r>
            <a:r>
              <a:rPr lang="ar-AE" altLang="zh-CN" sz="2000" b="0" i="0" dirty="0">
                <a:solidFill>
                  <a:schemeClr val="tx1"/>
                </a:solidFill>
                <a:effectLst/>
              </a:rPr>
              <a:t>أهلا </a:t>
            </a:r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、</a:t>
            </a:r>
            <a:r>
              <a:rPr lang="hi-IN" altLang="zh-CN" sz="2000" b="0" i="0" dirty="0">
                <a:solidFill>
                  <a:schemeClr val="tx1"/>
                </a:solidFill>
                <a:effectLst/>
              </a:rPr>
              <a:t>नमस्ते</a:t>
            </a:r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、Hello）由字符组成</a:t>
            </a:r>
          </a:p>
          <a:p>
            <a:pPr lvl="1"/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Hello </a:t>
            </a:r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  <a:sym typeface="Wingdings" pitchFamily="2" charset="2"/>
              </a:rPr>
              <a:t></a:t>
            </a:r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 </a:t>
            </a:r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 H  e  l   l   o</a:t>
            </a:r>
          </a:p>
          <a:p>
            <a:pPr lvl="0"/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字符是用于组织、控制或表示文本数据的信息单位</a:t>
            </a:r>
          </a:p>
          <a:p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字符示例：</a:t>
            </a:r>
          </a:p>
          <a:p>
            <a:pPr lvl="1"/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字母 </a:t>
            </a:r>
          </a:p>
          <a:p>
            <a:pPr lvl="1"/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数字 </a:t>
            </a:r>
          </a:p>
          <a:p>
            <a:pPr lvl="1"/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特殊字符，如数学符号、标点符号</a:t>
            </a:r>
          </a:p>
          <a:p>
            <a:pPr lvl="1"/>
            <a:r>
              <a:rPr lang="zh-CN" sz="2000" b="0" i="0" dirty="0">
                <a:solidFill>
                  <a:schemeClr val="tx1"/>
                </a:solidFill>
                <a:effectLst/>
                <a:ea typeface="Noto Sans CJK SC Regular" panose="020B0500000000000000" pitchFamily="34" charset="-122"/>
              </a:rPr>
              <a:t>控制字符 - 通常不可见</a:t>
            </a:r>
          </a:p>
          <a:p>
            <a:pPr lvl="0"/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美国信息交换标准码 (American Standard Code for Information Interchange, ASCII) 分配用于计算的编码字符，包括字母 a-z、数字 0-9 和其他字符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码点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zh-CN" sz="2000">
                <a:solidFill>
                  <a:srgbClr val="3B3835"/>
                </a:solidFill>
                <a:ea typeface="Noto Sans CJK SC Regular" panose="020B0500000000000000" pitchFamily="34" charset="-122"/>
              </a:rPr>
              <a:t>码点是任何编码字符集中的某个字符对应的值或位置</a:t>
            </a:r>
          </a:p>
          <a:p>
            <a:pPr lvl="0"/>
            <a:r>
              <a:rPr lang="zh-CN" sz="2000">
                <a:solidFill>
                  <a:srgbClr val="3B3835"/>
                </a:solidFill>
                <a:ea typeface="Noto Sans CJK SC Regular" panose="020B0500000000000000" pitchFamily="34" charset="-122"/>
              </a:rPr>
              <a:t>码点是在表示文本的系统中分配用来表示抽象字符的编号</a:t>
            </a:r>
          </a:p>
          <a:p>
            <a:pPr marL="0" indent="0">
              <a:buNone/>
            </a:pPr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367474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743" y="1553737"/>
            <a:ext cx="10682514" cy="4410762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简介 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普遍适用性概述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测验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统一码基础知识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IDN 和 EAI 基础知识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在编程中支持 UA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处理域名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处理电子邮件地址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结语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议程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码点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zh-CN" sz="2000">
                <a:solidFill>
                  <a:srgbClr val="3B3835"/>
                </a:solidFill>
                <a:ea typeface="Noto Sans CJK SC Regular" panose="020B0500000000000000" pitchFamily="34" charset="-122"/>
              </a:rPr>
              <a:t>码点是任何编码字符集中的某个字符对应的值或位置</a:t>
            </a:r>
          </a:p>
          <a:p>
            <a:pPr lvl="0"/>
            <a:r>
              <a:rPr lang="zh-CN" sz="2000">
                <a:solidFill>
                  <a:srgbClr val="3B3835"/>
                </a:solidFill>
                <a:ea typeface="Noto Sans CJK SC Regular" panose="020B0500000000000000" pitchFamily="34" charset="-122"/>
              </a:rPr>
              <a:t>码点是在表示文本的系统中分配用来表示抽象字符的编号</a:t>
            </a:r>
          </a:p>
          <a:p>
            <a:pPr marL="0" indent="0">
              <a:buNone/>
            </a:pPr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355442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631117-823A-4B9D-52CB-7CCAEDA3E33F}"/>
              </a:ext>
            </a:extLst>
          </p:cNvPr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>
              <a:ea typeface="Noto Sans CJK SC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8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字形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zh-CN" sz="2000" b="0" i="0">
                <a:solidFill>
                  <a:srgbClr val="3B3835"/>
                </a:solidFill>
                <a:effectLst/>
                <a:ea typeface="Noto Sans CJK SC Regular" panose="020B0500000000000000" pitchFamily="34" charset="-122"/>
              </a:rPr>
              <a:t> 字符的排版表示形式称为字形</a:t>
            </a:r>
          </a:p>
          <a:p>
            <a:pPr lvl="1"/>
            <a:r>
              <a:rPr lang="zh-CN" sz="2000" b="0" i="0">
                <a:solidFill>
                  <a:srgbClr val="3B3835"/>
                </a:solidFill>
                <a:effectLst/>
                <a:ea typeface="Noto Sans CJK SC Regular" panose="020B0500000000000000" pitchFamily="34" charset="-122"/>
              </a:rPr>
              <a:t>英语：</a:t>
            </a:r>
            <a:r>
              <a:rPr lang="zh-CN" sz="2000" i="1">
                <a:solidFill>
                  <a:srgbClr val="3B3835"/>
                </a:solidFill>
                <a:latin typeface="Times New Roman" panose="02020603050405020304" pitchFamily="18" charset="0"/>
                <a:ea typeface="Noto Sans CJK SC Regular" panose="020B0500000000000000" pitchFamily="34" charset="-122"/>
                <a:cs typeface="Times New Roman" panose="02020603050405020304" pitchFamily="18" charset="0"/>
              </a:rPr>
              <a:t>a</a:t>
            </a:r>
            <a:r>
              <a:rPr lang="zh-CN" sz="2000" b="0" i="0">
                <a:solidFill>
                  <a:srgbClr val="3B3835"/>
                </a:solidFill>
                <a:effectLst/>
                <a:ea typeface="Noto Sans CJK SC Regular" panose="020B0500000000000000" pitchFamily="34" charset="-122"/>
              </a:rPr>
              <a:t>、a  </a:t>
            </a:r>
          </a:p>
          <a:p>
            <a:pPr lvl="1"/>
            <a:r>
              <a:rPr lang="zh-CN" sz="2000" b="0" i="0">
                <a:solidFill>
                  <a:srgbClr val="3B3835"/>
                </a:solidFill>
                <a:effectLst/>
                <a:ea typeface="Noto Sans CJK SC Regular" panose="020B0500000000000000" pitchFamily="34" charset="-122"/>
              </a:rPr>
              <a:t>每个阿拉伯文字母通常有四种字形，具体取决于它们在字符串中出现的位置。</a:t>
            </a:r>
            <a:r>
              <a:rPr lang="zh-CN" sz="2000">
                <a:ea typeface="Noto Sans CJK SC Regular" panose="020B0500000000000000" pitchFamily="34" charset="-122"/>
              </a:rPr>
              <a:t>例如，阿拉伯文字母 GHAIN 具有以下四种字形：</a:t>
            </a:r>
          </a:p>
          <a:p>
            <a:pPr lvl="1"/>
            <a:endParaRPr lang="en-US" sz="2000" dirty="0">
              <a:solidFill>
                <a:srgbClr val="3B3835"/>
              </a:solidFill>
              <a:ea typeface="Noto Sans CJK SC Regular" panose="020B0500000000000000" pitchFamily="34" charset="-122"/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  <a:ea typeface="Noto Sans CJK SC Regular" panose="020B0500000000000000" pitchFamily="34" charset="-122"/>
            </a:endParaRPr>
          </a:p>
          <a:p>
            <a:pPr lvl="1"/>
            <a:endParaRPr lang="en-US" sz="2000" dirty="0">
              <a:solidFill>
                <a:srgbClr val="3B3835"/>
              </a:solidFill>
              <a:ea typeface="Noto Sans CJK SC Regular" panose="020B0500000000000000" pitchFamily="34" charset="-122"/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  <a:ea typeface="Noto Sans CJK SC Regular" panose="020B0500000000000000" pitchFamily="34" charset="-122"/>
            </a:endParaRPr>
          </a:p>
          <a:p>
            <a:pPr lvl="1"/>
            <a:endParaRPr lang="en-US" sz="2000" dirty="0">
              <a:solidFill>
                <a:srgbClr val="3B3835"/>
              </a:solidFill>
              <a:ea typeface="Noto Sans CJK SC Regular" panose="020B0500000000000000" pitchFamily="34" charset="-122"/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  <a:ea typeface="Noto Sans CJK SC Regular" panose="020B0500000000000000" pitchFamily="34" charset="-122"/>
            </a:endParaRPr>
          </a:p>
          <a:p>
            <a:pPr lvl="1"/>
            <a:endParaRPr lang="en-US" sz="2000" dirty="0">
              <a:solidFill>
                <a:srgbClr val="3B3835"/>
              </a:solidFill>
              <a:ea typeface="Noto Sans CJK SC Regular" panose="020B0500000000000000" pitchFamily="34" charset="-122"/>
            </a:endParaRPr>
          </a:p>
          <a:p>
            <a:pPr lvl="1"/>
            <a:r>
              <a:rPr lang="zh-CN" sz="2000">
                <a:solidFill>
                  <a:srgbClr val="3B3835"/>
                </a:solidFill>
                <a:ea typeface="Noto Sans CJK SC Regular" panose="020B0500000000000000" pitchFamily="34" charset="-122"/>
              </a:rPr>
              <a:t>语言可以按从右到左和从左到右的顺序书写/显示，但数据的读取基于文件中的按键顺序，而不依赖于书写方向</a:t>
            </a:r>
          </a:p>
          <a:p>
            <a:pPr lvl="1"/>
            <a:endParaRPr lang="en-US" sz="2000" b="0" i="0" dirty="0">
              <a:solidFill>
                <a:srgbClr val="3B3835"/>
              </a:solidFill>
              <a:effectLst/>
              <a:ea typeface="Noto Sans CJK SC Regular" panose="020B0500000000000000" pitchFamily="34" charset="-122"/>
            </a:endParaRPr>
          </a:p>
          <a:p>
            <a:pPr lvl="0"/>
            <a:endParaRPr lang="en-US" sz="2000" b="0" i="0" dirty="0">
              <a:solidFill>
                <a:srgbClr val="3B3835"/>
              </a:solidFill>
              <a:effectLst/>
              <a:ea typeface="Noto Sans CJK SC Regular" panose="020B0500000000000000" pitchFamily="34" charset="-122"/>
            </a:endParaRPr>
          </a:p>
          <a:p>
            <a:pPr marL="0" indent="0">
              <a:buNone/>
            </a:pPr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050" name="Picture 2" descr="Context-dependent and Directional Text - Complex-Text Languages - An  Overview">
            <a:extLst>
              <a:ext uri="{FF2B5EF4-FFF2-40B4-BE49-F238E27FC236}">
                <a16:creationId xmlns:a16="http://schemas.microsoft.com/office/drawing/2014/main" id="{94403C9C-44D4-1561-C1FB-936A7BA2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8" y="2498183"/>
            <a:ext cx="1783637" cy="21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字符编码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zh-CN" sz="2000" b="0" i="0">
                <a:solidFill>
                  <a:srgbClr val="000000"/>
                </a:solidFill>
                <a:effectLst/>
                <a:ea typeface="Noto Sans CJK SC Regular" panose="020B0500000000000000" pitchFamily="34" charset="-122"/>
              </a:rPr>
              <a:t>字符编码是从字符集定义到用于表示数据的实际代码单元的映射</a:t>
            </a:r>
          </a:p>
          <a:p>
            <a:pPr lvl="0"/>
            <a:r>
              <a:rPr lang="zh-CN" sz="2000">
                <a:ea typeface="Noto Sans CJK SC Regular" panose="020B0500000000000000" pitchFamily="34" charset="-122"/>
              </a:rPr>
              <a:t>编码描述了如何将码点编码为字节，以及如何将字节解码为码点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发展简史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2" y="1010858"/>
            <a:ext cx="10613872" cy="5389942"/>
          </a:xfrm>
        </p:spPr>
        <p:txBody>
          <a:bodyPr/>
          <a:lstStyle/>
          <a:p>
            <a:pPr lvl="0"/>
            <a:r>
              <a:rPr lang="zh-CN" sz="2000" dirty="0">
                <a:solidFill>
                  <a:srgbClr val="3B3835"/>
                </a:solidFill>
                <a:latin typeface="+mj-lt"/>
                <a:ea typeface="Noto Sans CJK SC Regular" panose="020B0500000000000000" pitchFamily="34" charset="-122"/>
              </a:rPr>
              <a:t>基本 ASCII 单个 7 位字符，限制为最多 128 个字符</a:t>
            </a:r>
          </a:p>
          <a:p>
            <a:pPr lvl="0"/>
            <a:r>
              <a:rPr lang="zh-CN" sz="2000" b="0" i="0" dirty="0">
                <a:solidFill>
                  <a:srgbClr val="3B3835"/>
                </a:solidFill>
                <a:effectLst/>
                <a:latin typeface="+mj-lt"/>
                <a:ea typeface="Noto Sans CJK SC Regular" panose="020B0500000000000000" pitchFamily="34" charset="-122"/>
              </a:rPr>
              <a:t>扩展 ASCII 单个 8 位字符，限制为最多 256 个字符</a:t>
            </a:r>
          </a:p>
          <a:p>
            <a:pPr lvl="0"/>
            <a:r>
              <a:rPr lang="zh-CN" sz="2000" b="0" i="0" dirty="0">
                <a:solidFill>
                  <a:srgbClr val="3B3835"/>
                </a:solidFill>
                <a:effectLst/>
                <a:latin typeface="+mj-lt"/>
                <a:ea typeface="Noto Sans CJK SC Regular" panose="020B0500000000000000" pitchFamily="34" charset="-122"/>
              </a:rPr>
              <a:t>ASCII 编码可以包含足够的字符来涵盖所有语言</a:t>
            </a:r>
          </a:p>
          <a:p>
            <a:pPr lvl="0"/>
            <a:r>
              <a:rPr lang="zh-CN" sz="2000" b="0" i="0" dirty="0">
                <a:solidFill>
                  <a:srgbClr val="3B3835"/>
                </a:solidFill>
                <a:effectLst/>
                <a:latin typeface="+mj-lt"/>
                <a:ea typeface="Noto Sans CJK SC Regular" panose="020B0500000000000000" pitchFamily="34" charset="-122"/>
              </a:rPr>
              <a:t>因此，开发了不同的编码系统，为不同语言和文字的字符分配编号，这就导致产生了互用性问题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统一码标准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2" y="1010858"/>
            <a:ext cx="10401238" cy="5389942"/>
          </a:xfrm>
        </p:spPr>
        <p:txBody>
          <a:bodyPr/>
          <a:lstStyle/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用于书写世界所有语言的字符的数字表示标准</a:t>
            </a:r>
          </a:p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在文字级别组织的字符</a:t>
            </a:r>
          </a:p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统一码为存储、搜索和交换任何语言的文本提供了统一的方法</a:t>
            </a:r>
          </a:p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它被所有现代计算机使用，也是在互联网上处理文本的基础</a:t>
            </a:r>
          </a:p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表示世界语言的编号范围是 0000 - 10FFFF。请参阅 </a:t>
            </a:r>
            <a:r>
              <a:rPr lang="zh-CN" sz="2000" dirty="0">
                <a:ea typeface="Noto Sans CJK SC Regular" panose="020B0500000000000000" pitchFamily="34" charset="-122"/>
                <a:hlinkClick r:id="rId3"/>
              </a:rPr>
              <a:t>https://unicode.org/charts/</a:t>
            </a:r>
            <a:r>
              <a:rPr lang="zh-CN" sz="2000" dirty="0">
                <a:ea typeface="Noto Sans CJK SC Regular" panose="020B0500000000000000" pitchFamily="34" charset="-122"/>
              </a:rPr>
              <a:t>，以查看文字覆盖率和编码范围。</a:t>
            </a:r>
          </a:p>
          <a:p>
            <a:pPr marL="0" indent="0">
              <a:buNone/>
            </a:pPr>
            <a:endParaRPr lang="en-US" sz="2000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统一码编码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zh-CN" sz="2000" b="0" i="0">
                <a:solidFill>
                  <a:srgbClr val="000000"/>
                </a:solidFill>
                <a:effectLst/>
                <a:ea typeface="Noto Sans CJK SC Regular" panose="020B0500000000000000" pitchFamily="34" charset="-122"/>
              </a:rPr>
              <a:t>统一码可以通过不同的字符编码实现：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UTF-8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UTF-16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UTF-32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域名系统 (Domain Name System, DNS) 通常使用 UTF-8 编码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UTF-8 是长度可变的字符编码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UTF-8 使用一到四个字节对码点进行编码，每次读取一个字节：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对于 ASCII 字符，使用 1 个字节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对于阿拉伯文字符，使用 2 个字节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对于梵文字符，使用 3 个字节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对于中文字符，使用 4 个字节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因此，对于字节级别读取，我们需要在读取文件之前指定编码</a:t>
            </a:r>
          </a:p>
          <a:p>
            <a:pPr marL="0" indent="0">
              <a:buNone/>
            </a:pPr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Hello World：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endParaRPr lang="en-US" sz="2000" dirty="0">
              <a:latin typeface="Courier New" panose="02070309020205020404" pitchFamily="49" charset="0"/>
              <a:ea typeface="Noto Sans CJK SC Regular" panose="020B0500000000000000" pitchFamily="34" charset="-122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2000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027FB-0B23-070D-80DE-986B8F2931A0}"/>
              </a:ext>
            </a:extLst>
          </p:cNvPr>
          <p:cNvSpPr txBox="1"/>
          <p:nvPr/>
        </p:nvSpPr>
        <p:spPr>
          <a:xfrm>
            <a:off x="543356" y="5708642"/>
            <a:ext cx="110729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>
                <a:ea typeface="Noto Sans CJK SC Regular" panose="020B0500000000000000" pitchFamily="34" charset="-122"/>
              </a:rPr>
              <a:t>本演示文稿中的所有代码均可在 github 上获取：</a:t>
            </a:r>
            <a:r>
              <a:rPr lang="zh-CN">
                <a:ea typeface="Noto Sans CJK SC Regular" panose="020B0500000000000000" pitchFamily="34" charset="-122"/>
                <a:cs typeface="Source Sans Pro"/>
                <a:hlinkClick r:id="rId4"/>
              </a:rPr>
              <a:t>https://github.com/icann/ua-code-samples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0B883-47EF-AF99-82AF-C88E1163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56" y="763601"/>
            <a:ext cx="10027661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your input: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#default character encoding is UTF-8</a:t>
            </a:r>
            <a:b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"Input data is: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9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ea typeface="Noto Sans CJK SC Regular" panose="020B0500000000000000" pitchFamily="34" charset="-122"/>
              </a:rPr>
              <a:t>Hello World：Java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2B19F3-D884-DB60-0EDF-5DA8F5021A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ReadWriteUnicode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main(String[]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Scanner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input");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String Input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scr.nextLine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//default character encoding is UTF-8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Receieved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input is: "+Input);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5935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统一码编码 – 采用 Python 读取/写入文件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读取 UTF-8 文件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ea typeface="Noto Sans CJK SC Regular" panose="020B0500000000000000" pitchFamily="34" charset="-122"/>
              <a:cs typeface="Courier New" panose="02070309020205020404" pitchFamily="49" charset="0"/>
            </a:endParaRP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r>
              <a:rPr lang="zh-CN" sz="2000">
                <a:ea typeface="Noto Sans CJK SC Regular" panose="020B0500000000000000" pitchFamily="34" charset="-122"/>
              </a:rPr>
              <a:t>写入 UTF-8 文件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106FE8-8AE0-8CC4-670A-F9A4C77CD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1540364"/>
            <a:ext cx="625042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r'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file: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(line)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61CC2E-D97D-27DF-0128-AD80212B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3758344"/>
            <a:ext cx="638828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kumimoji="0" lang="en-US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اُن کے وکلا کی کوشش ہو گی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file2.writelines(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file2.close()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3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统一码编码 – 采用 Java 读取文件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8DAD7FE-9266-70F0-6FA5-8274936C5F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786926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line = "";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while((line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br.readLine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())!=null)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(line);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941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zh-CN">
                <a:latin typeface="Arial" panose="020B0604020202020204" pitchFamily="34" charset="0"/>
                <a:ea typeface="Noto Sans CJK SC Regular" panose="020B0500000000000000" pitchFamily="34" charset="-122"/>
              </a:rPr>
              <a:t>普遍适用性 (UA) 概述 </a:t>
            </a:r>
          </a:p>
        </p:txBody>
      </p:sp>
    </p:spTree>
    <p:extLst>
      <p:ext uri="{BB962C8B-B14F-4D97-AF65-F5344CB8AC3E}">
        <p14:creationId xmlns:p14="http://schemas.microsoft.com/office/powerpoint/2010/main" val="67851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统一码编码 – 采用 Java 写入文件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F1A3909-DE85-0227-A6E2-AC0D261018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86926"/>
            <a:ext cx="11771375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filename, String text){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(text);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bw.flush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923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规范化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134255"/>
            <a:ext cx="10962747" cy="4737657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在统一码中可以使用多种方法对特定字形进行编码：</a:t>
            </a:r>
          </a:p>
          <a:p>
            <a:pPr lvl="1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è =  U+00E8</a:t>
            </a:r>
          </a:p>
          <a:p>
            <a:pPr lvl="1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e + ` = è = U+0065 + U+0300</a:t>
            </a:r>
          </a:p>
          <a:p>
            <a:pPr lvl="1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آ = U+0622</a:t>
            </a:r>
          </a:p>
          <a:p>
            <a:pPr lvl="1"/>
            <a:r>
              <a:rPr lang="ar-AE" altLang="zh-CN" sz="2000" dirty="0">
                <a:solidFill>
                  <a:schemeClr val="accent1"/>
                </a:solidFill>
              </a:rPr>
              <a:t>ٓ</a:t>
            </a:r>
            <a:r>
              <a:rPr lang="en-US" altLang="zh-CN" sz="2000" dirty="0">
                <a:solidFill>
                  <a:schemeClr val="accent1"/>
                </a:solidFill>
              </a:rPr>
              <a:t> + </a:t>
            </a:r>
            <a:r>
              <a:rPr lang="ar-AE" altLang="zh-CN" sz="2000" dirty="0">
                <a:solidFill>
                  <a:schemeClr val="accent1"/>
                </a:solidFill>
              </a:rPr>
              <a:t>ا</a:t>
            </a:r>
            <a:r>
              <a:rPr lang="en-US" altLang="zh-CN" sz="2000" dirty="0">
                <a:solidFill>
                  <a:schemeClr val="accent1"/>
                </a:solidFill>
              </a:rPr>
              <a:t> = </a:t>
            </a:r>
            <a:r>
              <a:rPr lang="ar-AE" altLang="zh-CN" sz="2000" dirty="0">
                <a:solidFill>
                  <a:schemeClr val="accent1"/>
                </a:solidFill>
              </a:rPr>
              <a:t>آ</a:t>
            </a:r>
            <a:r>
              <a:rPr lang="en-US" altLang="zh-CN" sz="2000" dirty="0">
                <a:solidFill>
                  <a:schemeClr val="accent1"/>
                </a:solidFill>
              </a:rPr>
              <a:t> 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=U+0627 U+0653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以下字符串可能以下面第一个字符串的形式存在于语料库中，而输入字符串则以下面第二个字符串的形式存在。因此，搜索结果将为空。 </a:t>
            </a:r>
          </a:p>
          <a:p>
            <a:pPr lvl="1"/>
            <a:r>
              <a:rPr lang="ar-AE" altLang="zh-CN" sz="2000" dirty="0"/>
              <a:t>آدم</a:t>
            </a:r>
            <a:r>
              <a:rPr lang="zh-CN" sz="2000" dirty="0">
                <a:ea typeface="Noto Sans CJK SC Regular" panose="020B0500000000000000" pitchFamily="34" charset="-122"/>
              </a:rPr>
              <a:t>  (U+0622 U+062F U+0645)</a:t>
            </a:r>
          </a:p>
          <a:p>
            <a:pPr lvl="1"/>
            <a:r>
              <a:rPr lang="ar-AE" altLang="zh-CN" sz="2000" dirty="0"/>
              <a:t>آدم</a:t>
            </a:r>
            <a:r>
              <a:rPr lang="zh-CN" sz="2000" dirty="0">
                <a:ea typeface="Noto Sans CJK SC Regular" panose="020B0500000000000000" pitchFamily="34" charset="-122"/>
              </a:rPr>
              <a:t> (U+0627 U+0653 U+062F U+0645)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对于搜索、排序和任何字符串操作，我们都需要规范化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规范化可确保即使用户输入的方式不同，最终的表示形式也是相同的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规范化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350498"/>
            <a:ext cx="10962747" cy="4751725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下面列出了统一码定义的不同</a:t>
            </a:r>
            <a:r>
              <a:rPr lang="zh-CN" sz="2000">
                <a:ea typeface="Noto Sans CJK SC Regular" panose="020B0500000000000000" pitchFamily="34" charset="-122"/>
                <a:hlinkClick r:id="rId3"/>
              </a:rPr>
              <a:t>规范化形式</a:t>
            </a:r>
            <a:r>
              <a:rPr lang="zh-CN" sz="2000">
                <a:ea typeface="Noto Sans CJK SC Regular" panose="020B0500000000000000" pitchFamily="34" charset="-122"/>
              </a:rPr>
              <a:t>：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规范化形式 D (Normalization Form D, NFD)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规范化形式 C (Normalization Form C, NFC)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规范化形式 KD (Normalization Form KD, NFKD)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规范化形式 KC (Normalization Form KC, NFKC)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在域名中，使用的是 NFC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C 是组合形式（å 是一个字符），而 D 是分解形式（å 是 a + 上方的小圆圈）。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K 包含额外的错误兼容性，现在很少使用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规范化代码 - Python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90333-737F-3CC4-7B38-254EB0337EB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750720"/>
            <a:ext cx="11586545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take input from user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user input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4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规范化代码 -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D3CB897-5A94-4DA6-73F3-2DBF15C6E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com.ibm.icu.text.Normalizer2;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Scanner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Normalizer2 norm = Normalizer2.getNFCInstance(); //get NFC object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input;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input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sc.nextline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norm.normalize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99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8496082" cy="1701535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国际化域名</a:t>
            </a:r>
          </a:p>
        </p:txBody>
      </p:sp>
    </p:spTree>
    <p:extLst>
      <p:ext uri="{BB962C8B-B14F-4D97-AF65-F5344CB8AC3E}">
        <p14:creationId xmlns:p14="http://schemas.microsoft.com/office/powerpoint/2010/main" val="127755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域名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域名是一组有序的标签或字符串：  </a:t>
            </a:r>
            <a:r>
              <a:rPr lang="zh-CN" sz="2000">
                <a:ea typeface="Noto Sans CJK SC Regular" panose="020B0500000000000000" pitchFamily="34" charset="-122"/>
                <a:hlinkClick r:id="rId3"/>
              </a:rPr>
              <a:t>www.example.co.uk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顶级域 (Top-Level Domain, TLD) 是最右边的标签：“uk”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二级域：“co”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三级域：“example”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最初，TLD 长度只有两三个字符（例如，</a:t>
            </a:r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.ca、.com</a:t>
            </a:r>
            <a:r>
              <a:rPr lang="zh-CN" sz="2000">
                <a:ea typeface="Noto Sans CJK SC Regular" panose="020B0500000000000000" pitchFamily="34" charset="-122"/>
              </a:rPr>
              <a:t>）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现在，TLD 可以是更长的字符串（例如，</a:t>
            </a:r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.info、.google、.engineering</a:t>
            </a:r>
            <a:r>
              <a:rPr lang="zh-CN" sz="2000">
                <a:ea typeface="Noto Sans CJK SC Regular" panose="020B0500000000000000" pitchFamily="34" charset="-122"/>
              </a:rPr>
              <a:t>）</a:t>
            </a:r>
          </a:p>
          <a:p>
            <a:r>
              <a:rPr lang="zh-CN" sz="2000">
                <a:ea typeface="Noto Sans CJK SC Regular" panose="020B0500000000000000" pitchFamily="34" charset="-122"/>
                <a:hlinkClick r:id="rId4"/>
              </a:rPr>
              <a:t>根区</a:t>
            </a:r>
            <a:r>
              <a:rPr lang="zh-CN" sz="2000">
                <a:ea typeface="Noto Sans CJK SC Regular" panose="020B0500000000000000" pitchFamily="34" charset="-122"/>
              </a:rPr>
              <a:t>中授权的 TLD 会随着时间的推移而变更，因此固定列表可能会过时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每个标签为 63 个八位字节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域名总长度不能超过 255 个字符（包括分隔符）</a:t>
            </a: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国际化域名 (IDN)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当其中一个标签包含至少一个非 ASCII 字符时，域名也可以国际化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例如：</a:t>
            </a:r>
            <a:r>
              <a:rPr lang="zh-CN" sz="2000" dirty="0">
                <a:ea typeface="Noto Sans CJK SC Regular" panose="020B0500000000000000" pitchFamily="34" charset="-122"/>
                <a:hlinkClick r:id="rId3"/>
              </a:rPr>
              <a:t>www.exâmple.ca</a:t>
            </a:r>
            <a:r>
              <a:rPr lang="zh-CN" sz="2000" dirty="0">
                <a:ea typeface="Noto Sans CJK SC Regular" panose="020B0500000000000000" pitchFamily="34" charset="-122"/>
              </a:rPr>
              <a:t>、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普遍接受-测试.世界.</a:t>
            </a:r>
            <a:r>
              <a:rPr lang="zh-CN" sz="2000" dirty="0">
                <a:ea typeface="Noto Sans CJK SC Regular" panose="020B0500000000000000" pitchFamily="34" charset="-122"/>
              </a:rPr>
              <a:t>、</a:t>
            </a:r>
            <a:r>
              <a:rPr lang="ar-AE" altLang="ja-JP" sz="2000" dirty="0">
                <a:solidFill>
                  <a:schemeClr val="accent1"/>
                </a:solidFill>
              </a:rPr>
              <a:t> صحة.مصر</a:t>
            </a:r>
            <a:r>
              <a:rPr lang="zh-CN" sz="2000" dirty="0">
                <a:ea typeface="Noto Sans CJK SC Regular" panose="020B0500000000000000" pitchFamily="34" charset="-122"/>
              </a:rPr>
              <a:t>、</a:t>
            </a:r>
            <a:r>
              <a:rPr lang="th-TH" altLang="ja-JP" sz="2000" dirty="0">
                <a:solidFill>
                  <a:schemeClr val="accent1"/>
                </a:solidFill>
              </a:rPr>
              <a:t>ทัวร์เที่ยวไทย.ไทย</a:t>
            </a:r>
            <a:endParaRPr lang="zh-CN" sz="2000" dirty="0">
              <a:solidFill>
                <a:schemeClr val="accent1"/>
              </a:solidFill>
              <a:ea typeface="Noto Sans CJK SC Regular" panose="020B0500000000000000" pitchFamily="34" charset="-122"/>
            </a:endParaRPr>
          </a:p>
          <a:p>
            <a:r>
              <a:rPr lang="zh-CN" sz="2000" dirty="0">
                <a:ea typeface="Noto Sans CJK SC Regular" panose="020B0500000000000000" pitchFamily="34" charset="-122"/>
              </a:rPr>
              <a:t>IDN 域名标签有两种等效形式：U-标签和 A-标签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人类用户使用的 IDN 版本称为 U-标签（使用 UTF-8 格式）：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exâmple 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DNS 使用等效的 ASCII，称为 A-标签：</a:t>
            </a:r>
          </a:p>
          <a:p>
            <a:pPr marL="1371600" lvl="2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获取用户输入，进行规范化，并与 IDNA2008 进行核对，以形成 IDN U-标签</a:t>
            </a:r>
          </a:p>
          <a:p>
            <a:pPr marL="1371600" lvl="2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将 U-标签转换为国际化域名编码（使用 RFC3492）</a:t>
            </a:r>
          </a:p>
          <a:p>
            <a:pPr marL="1371600" lvl="2" indent="-457200">
              <a:buFont typeface="+mj-lt"/>
              <a:buAutoNum type="arabicPeriod"/>
            </a:pPr>
            <a:r>
              <a:rPr lang="zh-CN" sz="2000" dirty="0">
                <a:ea typeface="Noto Sans CJK SC Regular" panose="020B0500000000000000" pitchFamily="34" charset="-122"/>
              </a:rPr>
              <a:t>添加“xn--”前缀以将 ASCII 字符串标识为 IDN A-标签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exâmple </a:t>
            </a:r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=&gt; 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exmple-xta </a:t>
            </a:r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=&gt;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 xn--exmple-xta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普遍接受-测试 </a:t>
            </a:r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=&gt;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 --f38am99bqvcd5liy1cxsg </a:t>
            </a:r>
            <a:r>
              <a:rPr lang="zh-CN" sz="2000" dirty="0">
                <a:solidFill>
                  <a:schemeClr val="tx1"/>
                </a:solidFill>
                <a:ea typeface="Noto Sans CJK SC Regular" panose="020B0500000000000000" pitchFamily="34" charset="-122"/>
              </a:rPr>
              <a:t>=&gt;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 xn----f38am99bqvcd5liy1cxsg 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大多数系统都应使用 U-标签，尤其是数据库</a:t>
            </a: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U-标签 </a:t>
            </a:r>
            <a:r>
              <a:rPr lang="zh-CN">
                <a:ea typeface="Noto Sans CJK SC Regular" panose="020B0500000000000000" pitchFamily="34" charset="-122"/>
                <a:sym typeface="Wingdings" pitchFamily="2" charset="2"/>
              </a:rPr>
              <a:t></a:t>
            </a:r>
            <a:r>
              <a:rPr lang="zh-CN">
                <a:ea typeface="Noto Sans CJK SC Regular" panose="020B0500000000000000" pitchFamily="34" charset="-122"/>
              </a:rPr>
              <a:t> A-标签相互转换：Python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A5428-7937-EC72-1C94-A336F2B0C56D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348336" y="1031212"/>
            <a:ext cx="11787201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idna.decode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00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U-标签 </a:t>
            </a:r>
            <a:r>
              <a:rPr lang="zh-CN">
                <a:ea typeface="Noto Sans CJK SC Regular" panose="020B0500000000000000" pitchFamily="34" charset="-122"/>
                <a:sym typeface="Wingdings" pitchFamily="2" charset="2"/>
              </a:rPr>
              <a:t></a:t>
            </a:r>
            <a:r>
              <a:rPr lang="zh-CN">
                <a:ea typeface="Noto Sans CJK SC Regular" panose="020B0500000000000000" pitchFamily="34" charset="-122"/>
              </a:rPr>
              <a:t> A-标签相互转换：Java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统一码国际化组件 (International Components for Unicode, ICU)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它是统一码的黄金标准库，由 IBM 开发，现在由统一码管理，与统一码标准同步。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IDNA 转换基于统一码 </a:t>
            </a:r>
            <a:r>
              <a:rPr lang="zh-CN" sz="2000" dirty="0">
                <a:ea typeface="Noto Sans CJK SC Regular" panose="020B0500000000000000" pitchFamily="34" charset="-122"/>
                <a:hlinkClick r:id="rId3"/>
              </a:rPr>
              <a:t>UTS46</a:t>
            </a:r>
            <a:r>
              <a:rPr lang="zh-CN" sz="2000" dirty="0">
                <a:ea typeface="Noto Sans CJK SC Regular" panose="020B0500000000000000" pitchFamily="34" charset="-122"/>
              </a:rPr>
              <a:t>，它支持从 IDNA2003 到 IDNA2008 的转换。但是，可以配置为不支持转换（推荐）。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IDNA 转换包括根据 IDNA 进行规范化</a:t>
            </a:r>
            <a:r>
              <a:rPr lang="zh-CN" altLang="en-US" sz="2000" dirty="0">
                <a:ea typeface="Noto Sans CJK SC Regular" panose="020B0500000000000000" pitchFamily="34" charset="-122"/>
              </a:rPr>
              <a:t>（好</a:t>
            </a:r>
            <a:r>
              <a:rPr lang="zh-CN" altLang="en-US" sz="2000">
                <a:ea typeface="Noto Sans CJK SC Regular" panose="020B0500000000000000" pitchFamily="34" charset="-122"/>
              </a:rPr>
              <a:t>！）</a:t>
            </a:r>
            <a:endParaRPr lang="zh-CN" sz="2000" dirty="0">
              <a:ea typeface="Noto Sans CJK SC Regular" panose="020B0500000000000000" pitchFamily="34" charset="-122"/>
            </a:endParaRP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通过调用 info.hasErrors()，检查转换中是否存在错误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对于 IDN，设置相应的选项以将验证和使用限制为 IDNA2008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静态方法实现 IDNA2003，非静态方法实现 IDNA2008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>
                <a:latin typeface="Arial" panose="020B0604020202020204" pitchFamily="34" charset="0"/>
                <a:ea typeface="Noto Sans CJK SC Regular" panose="020B0500000000000000" pitchFamily="34" charset="-122"/>
              </a:rPr>
              <a:t>域名和电子邮件地址的普遍适用性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A36FDA-29B9-254C-8975-5ABB15D41994}"/>
              </a:ext>
            </a:extLst>
          </p:cNvPr>
          <p:cNvSpPr/>
          <p:nvPr/>
        </p:nvSpPr>
        <p:spPr>
          <a:xfrm>
            <a:off x="926617" y="2150772"/>
            <a:ext cx="1032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400" b="1">
                <a:latin typeface="Arial" panose="020B0604020202020204" pitchFamily="34" charset="0"/>
                <a:ea typeface="Noto Sans CJK SC Regular" panose="020B0500000000000000" pitchFamily="34" charset="-122"/>
                <a:cs typeface="Arial" panose="020B0604020202020204" pitchFamily="34" charset="0"/>
              </a:rPr>
              <a:t>目标</a:t>
            </a:r>
          </a:p>
          <a:p>
            <a:pPr algn="ctr"/>
            <a:r>
              <a:rPr lang="zh-CN" sz="2400">
                <a:latin typeface="Arial" panose="020B0604020202020204" pitchFamily="34" charset="0"/>
                <a:ea typeface="Noto Sans CJK SC Regular" panose="020B0500000000000000" pitchFamily="34" charset="-122"/>
                <a:cs typeface="Arial" panose="020B0604020202020204" pitchFamily="34" charset="0"/>
              </a:rPr>
              <a:t>所有域名和电子邮件地址都可用于所有软件应用程序。</a:t>
            </a:r>
          </a:p>
          <a:p>
            <a:pPr algn="ctr"/>
            <a:endParaRPr lang="en-US" sz="2400" b="1" dirty="0">
              <a:latin typeface="Arial" panose="020B0604020202020204" pitchFamily="34" charset="0"/>
              <a:ea typeface="Noto Sans CJK SC Regular" panose="020B0500000000000000" pitchFamily="34" charset="-122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ea typeface="Noto Sans CJK SC Regular" panose="020B05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zh-CN" sz="2400" b="1">
                <a:latin typeface="Arial" panose="020B0604020202020204" pitchFamily="34" charset="0"/>
                <a:ea typeface="Noto Sans CJK SC Regular" panose="020B0500000000000000" pitchFamily="34" charset="-122"/>
                <a:cs typeface="Arial" panose="020B0604020202020204" pitchFamily="34" charset="0"/>
              </a:rPr>
              <a:t>影响</a:t>
            </a:r>
          </a:p>
          <a:p>
            <a:pPr algn="ctr">
              <a:buSzPct val="75000"/>
            </a:pPr>
            <a:r>
              <a:rPr lang="zh-CN" sz="2400">
                <a:latin typeface="Arial" panose="020B0604020202020204" pitchFamily="34" charset="0"/>
                <a:ea typeface="Noto Sans CJK SC Regular" panose="020B0500000000000000" pitchFamily="34" charset="-122"/>
                <a:cs typeface="Arial" panose="020B0604020202020204" pitchFamily="34" charset="0"/>
              </a:rPr>
              <a:t>促进消费者选择，改善竞争，并为最终用户提供更广泛的访问权限。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1B50C-EDBD-8641-99F1-BC6C9BFB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U-标签 </a:t>
            </a:r>
            <a:r>
              <a:rPr lang="zh-CN">
                <a:ea typeface="Noto Sans CJK SC Regular" panose="020B0500000000000000" pitchFamily="34" charset="-122"/>
                <a:sym typeface="Wingdings" pitchFamily="2" charset="2"/>
              </a:rPr>
              <a:t></a:t>
            </a:r>
            <a:r>
              <a:rPr lang="zh-CN">
                <a:ea typeface="Noto Sans CJK SC Regular" panose="020B0500000000000000" pitchFamily="34" charset="-122"/>
              </a:rPr>
              <a:t> A-标签相互转换：Java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8527E32-9D03-3507-38B4-21D3BBE51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799" y="748359"/>
            <a:ext cx="11909284" cy="53037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207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U-标签 </a:t>
            </a:r>
            <a:r>
              <a:rPr lang="zh-CN">
                <a:ea typeface="Noto Sans CJK SC Regular" panose="020B0500000000000000" pitchFamily="34" charset="-122"/>
                <a:sym typeface="Wingdings" pitchFamily="2" charset="2"/>
              </a:rPr>
              <a:t></a:t>
            </a:r>
            <a:r>
              <a:rPr lang="zh-CN">
                <a:ea typeface="Noto Sans CJK SC Regular" panose="020B0500000000000000" pitchFamily="34" charset="-122"/>
              </a:rPr>
              <a:t> A-标签相互转换：Java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6C7DAC-3116-9DF0-A88F-174AA90AF2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159" y="750347"/>
            <a:ext cx="11748654" cy="57218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convertALabeltoULabel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IDNA.NONTRANSITIONAL_TO_UNICODE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idnaInstance.nameToUnicode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0648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zh-CN">
                <a:ea typeface="Noto Sans CJK SC Regular" panose="020B0500000000000000" pitchFamily="34" charset="-122"/>
              </a:rPr>
              <a:t>域名验证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验证域名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验证语法：</a:t>
            </a:r>
          </a:p>
          <a:p>
            <a:pPr lvl="1"/>
            <a:r>
              <a:rPr lang="zh-CN">
                <a:ea typeface="Noto Sans CJK SC Regular" panose="020B0500000000000000" pitchFamily="34" charset="-122"/>
              </a:rPr>
              <a:t>ASCII： RFC1035</a:t>
            </a:r>
          </a:p>
          <a:p>
            <a:pPr lvl="2"/>
            <a:r>
              <a:rPr lang="zh-CN">
                <a:ea typeface="Noto Sans CJK SC Regular" panose="020B0500000000000000" pitchFamily="34" charset="-122"/>
              </a:rPr>
              <a:t>由字母、数字和连字符组成</a:t>
            </a:r>
          </a:p>
          <a:p>
            <a:pPr lvl="2"/>
            <a:r>
              <a:rPr lang="zh-CN">
                <a:ea typeface="Noto Sans CJK SC Regular" panose="020B0500000000000000" pitchFamily="34" charset="-122"/>
              </a:rPr>
              <a:t>最大长度为 255 个八位字节，每个标签最多 63 个八位字节</a:t>
            </a:r>
          </a:p>
          <a:p>
            <a:pPr lvl="1"/>
            <a:r>
              <a:rPr lang="zh-CN">
                <a:ea typeface="Noto Sans CJK SC Regular" panose="020B0500000000000000" pitchFamily="34" charset="-122"/>
              </a:rPr>
              <a:t>IDN：IDNA2008 (RFC 5890-5894)</a:t>
            </a:r>
          </a:p>
          <a:p>
            <a:pPr lvl="2"/>
            <a:r>
              <a:rPr lang="zh-CN">
                <a:ea typeface="Noto Sans CJK SC Regular" panose="020B0500000000000000" pitchFamily="34" charset="-122"/>
              </a:rPr>
              <a:t>有效的 A-标签</a:t>
            </a:r>
          </a:p>
          <a:p>
            <a:pPr lvl="2"/>
            <a:r>
              <a:rPr lang="zh-CN">
                <a:ea typeface="Noto Sans CJK SC Regular" panose="020B0500000000000000" pitchFamily="34" charset="-122"/>
              </a:rPr>
              <a:t>有效的 U-标签</a:t>
            </a:r>
          </a:p>
          <a:p>
            <a:r>
              <a:rPr lang="zh-CN">
                <a:ea typeface="Noto Sans CJK SC Regular" panose="020B0500000000000000" pitchFamily="34" charset="-122"/>
              </a:rPr>
              <a:t>验证域名的三种方法：</a:t>
            </a:r>
          </a:p>
          <a:p>
            <a:pPr lvl="1"/>
            <a:r>
              <a:rPr lang="zh-CN">
                <a:ea typeface="Noto Sans CJK SC Regular" panose="020B0500000000000000" pitchFamily="34" charset="-122"/>
              </a:rPr>
              <a:t>仅验证语法</a:t>
            </a:r>
          </a:p>
          <a:p>
            <a:pPr lvl="1"/>
            <a:r>
              <a:rPr lang="zh-CN">
                <a:ea typeface="Noto Sans CJK SC Regular" panose="020B0500000000000000" pitchFamily="34" charset="-122"/>
              </a:rPr>
              <a:t>检查 TLD 是否有效，并检查其余部分的语法</a:t>
            </a:r>
          </a:p>
          <a:p>
            <a:pPr lvl="2"/>
            <a:r>
              <a:rPr lang="zh-CN">
                <a:ea typeface="Noto Sans CJK SC Regular" panose="020B0500000000000000" pitchFamily="34" charset="-122"/>
              </a:rPr>
              <a:t>检查 TLD 的有效性非常困难</a:t>
            </a:r>
          </a:p>
          <a:p>
            <a:pPr lvl="1"/>
            <a:r>
              <a:rPr lang="zh-CN">
                <a:ea typeface="Noto Sans CJK SC Regular" panose="020B0500000000000000" pitchFamily="34" charset="-122"/>
              </a:rPr>
              <a:t>使用 DNS 查询来检查是否存在</a:t>
            </a:r>
          </a:p>
          <a:p>
            <a:pPr lvl="2"/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0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验证顶级域名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有效地验证顶级域名需要一个列表。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使用固定列表并不是好主意。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一家大型移动电话公司数年来一直忘记更新其列表。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在服务器启动时从 IANA 下载可提供最新列表，但服务器启动需要依赖与 IANA 的连接。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每周自动更新是一种选择，但可能比较复杂。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使用经常更新的第三方库也是一种选择。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许多语言中都有名为“publicsuffix”或类似名称的库。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在 Java/Kotlin 中，Google 的 Guava 工具包具有有用的功能。</a:t>
            </a:r>
          </a:p>
          <a:p>
            <a:pPr lvl="2"/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2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TLD 验证 -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A8E4B4-C1BE-79CF-0045-084E0275C0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15988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 Download the list of TLDs on ICANN website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String[]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IANA_TLD_LIST_URL = "https://data.iana.org/TLD/tlds-alpha-by-domain.txt";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new URL(IANA_TLD_LIST_URL).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byte[]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byte[1024];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int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while ((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1024)) != -1)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out.append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String(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handle exception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out.toString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().split("\n"))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.filter(s -&gt; !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s.startsWith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.map(String::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).distinct().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(String[]::new);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685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域验证 -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E7504F-9CBD-35AD-7E46-95863D8F6D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15988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public static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domain,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List&lt;Item&gt; domains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domain;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domain.contains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domain.substring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domain.lastIndexOf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 + 1);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Convert TLD to A-Label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if there is an error, do nothing, validator will fail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!="")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new String[]{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DomainValidator.getInstance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domains);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75603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验证域名：Python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B628-5681-A7E7-1D3F-4F915B7FABB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11264" y="653156"/>
            <a:ext cx="1204047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5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验证域名：Java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CAEF35-4CFD-CC96-2F1B-BE7E5CD8DA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48145"/>
            <a:ext cx="11724187" cy="52898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isValidDomain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91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zh-CN">
                <a:ea typeface="Noto Sans CJK SC Regular" panose="020B0500000000000000" pitchFamily="34" charset="-122"/>
              </a:rPr>
              <a:t>域名解析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域名和电子邮件地址的类别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现在可以使用 UTF8 以本地语言创建域名和电子邮件地址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国际化域名 (Internationalized Domain Name, IDN) 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国际化电子邮件地址 (Email Address Internationalization, EAI)</a:t>
            </a:r>
          </a:p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域名</a:t>
            </a:r>
          </a:p>
          <a:p>
            <a:pPr lvl="1"/>
            <a:r>
              <a:rPr lang="zh-CN" sz="2000" b="1" dirty="0">
                <a:ea typeface="Noto Sans CJK SC Regular" panose="020B0500000000000000" pitchFamily="34" charset="-122"/>
              </a:rPr>
              <a:t>更新</a:t>
            </a:r>
            <a:r>
              <a:rPr lang="zh-CN" sz="2000" dirty="0">
                <a:ea typeface="Noto Sans CJK SC Regular" panose="020B0500000000000000" pitchFamily="34" charset="-122"/>
              </a:rPr>
              <a:t>的顶级域名：		</a:t>
            </a:r>
            <a:r>
              <a:rPr lang="en-US" altLang="zh-CN" sz="2000" dirty="0">
                <a:ea typeface="Noto Sans CJK SC Regular" panose="020B0500000000000000" pitchFamily="34" charset="-122"/>
              </a:rPr>
              <a:t>			</a:t>
            </a:r>
            <a:r>
              <a:rPr lang="zh-CN" sz="2000" dirty="0">
                <a:ea typeface="Noto Sans CJK SC Regular" panose="020B0500000000000000" pitchFamily="34" charset="-122"/>
              </a:rPr>
              <a:t>example.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sky</a:t>
            </a:r>
          </a:p>
          <a:p>
            <a:pPr lvl="1"/>
            <a:r>
              <a:rPr lang="zh-CN" sz="2000" b="1" dirty="0">
                <a:ea typeface="Noto Sans CJK SC Regular" panose="020B0500000000000000" pitchFamily="34" charset="-122"/>
              </a:rPr>
              <a:t>更长</a:t>
            </a:r>
            <a:r>
              <a:rPr lang="zh-CN" sz="2000" dirty="0">
                <a:ea typeface="Noto Sans CJK SC Regular" panose="020B0500000000000000" pitchFamily="34" charset="-122"/>
              </a:rPr>
              <a:t>的顶级域名：		</a:t>
            </a:r>
            <a:r>
              <a:rPr lang="en-US" altLang="zh-CN" sz="2000" dirty="0">
                <a:ea typeface="Noto Sans CJK SC Regular" panose="020B0500000000000000" pitchFamily="34" charset="-122"/>
              </a:rPr>
              <a:t>			</a:t>
            </a:r>
            <a:r>
              <a:rPr lang="zh-CN" sz="2000" dirty="0">
                <a:ea typeface="Noto Sans CJK SC Regular" panose="020B0500000000000000" pitchFamily="34" charset="-122"/>
              </a:rPr>
              <a:t>example.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abudhabi</a:t>
            </a:r>
          </a:p>
          <a:p>
            <a:pPr lvl="1"/>
            <a:r>
              <a:rPr lang="zh-CN" sz="2000" b="1" dirty="0">
                <a:ea typeface="Noto Sans CJK SC Regular" panose="020B0500000000000000" pitchFamily="34" charset="-122"/>
              </a:rPr>
              <a:t>国际化</a:t>
            </a:r>
            <a:r>
              <a:rPr lang="zh-CN" sz="2000" dirty="0">
                <a:ea typeface="Noto Sans CJK SC Regular" panose="020B0500000000000000" pitchFamily="34" charset="-122"/>
              </a:rPr>
              <a:t>域名：	</a:t>
            </a:r>
            <a:r>
              <a:rPr lang="en-US" altLang="zh-CN" sz="2000" dirty="0">
                <a:ea typeface="Noto Sans CJK SC Regular" panose="020B0500000000000000" pitchFamily="34" charset="-122"/>
              </a:rPr>
              <a:t>					</a:t>
            </a:r>
            <a:r>
              <a:rPr lang="zh-CN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普遍接受-测试.世界</a:t>
            </a:r>
          </a:p>
          <a:p>
            <a:pPr lvl="0"/>
            <a:r>
              <a:rPr lang="zh-CN" sz="2000" dirty="0">
                <a:ea typeface="Noto Sans CJK SC Regular" panose="020B0500000000000000" pitchFamily="34" charset="-122"/>
              </a:rPr>
              <a:t>国际化电子邮件地址 (EAI)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ASCII@IDN							marc@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société</a:t>
            </a:r>
            <a:r>
              <a:rPr lang="zh-CN" sz="2000" dirty="0">
                <a:ea typeface="Noto Sans CJK SC Regular" panose="020B0500000000000000" pitchFamily="34" charset="-122"/>
              </a:rPr>
              <a:t>.org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UTF8@ASCII						</a:t>
            </a:r>
            <a:r>
              <a:rPr lang="hi-IN" altLang="zh-CN" sz="2000" dirty="0">
                <a:solidFill>
                  <a:srgbClr val="FF0000"/>
                </a:solidFill>
              </a:rPr>
              <a:t>ईमेल</a:t>
            </a:r>
            <a:r>
              <a:rPr lang="en-US" altLang="zh-CN" sz="2000" dirty="0"/>
              <a:t>@example.com</a:t>
            </a:r>
            <a:endParaRPr lang="zh-CN" sz="2000" dirty="0">
              <a:ea typeface="Noto Sans CJK SC Regular" panose="020B0500000000000000" pitchFamily="34" charset="-122"/>
            </a:endParaRP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UTF8@IDN							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测试@普遍接受-测试.世界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UTF8@IDN；从右到左书写文字</a:t>
            </a:r>
            <a:r>
              <a:rPr lang="en-US" altLang="zh-CN" sz="2000" dirty="0"/>
              <a:t>		</a:t>
            </a:r>
            <a:r>
              <a:rPr lang="ur-PK" altLang="zh-CN" sz="2000" dirty="0">
                <a:solidFill>
                  <a:srgbClr val="FF0000"/>
                </a:solidFill>
              </a:rPr>
              <a:t>موقع</a:t>
            </a:r>
            <a:r>
              <a:rPr lang="en-US" altLang="zh-CN" sz="2000" dirty="0">
                <a:solidFill>
                  <a:srgbClr val="FF0000"/>
                </a:solidFill>
              </a:rPr>
              <a:t>.</a:t>
            </a:r>
            <a:r>
              <a:rPr lang="ur-PK" altLang="zh-CN" sz="2000" dirty="0">
                <a:solidFill>
                  <a:srgbClr val="FF0000"/>
                </a:solidFill>
              </a:rPr>
              <a:t>مثال</a:t>
            </a:r>
            <a:r>
              <a:rPr lang="en-US" altLang="zh-CN" sz="2000" dirty="0">
                <a:solidFill>
                  <a:srgbClr val="FF0000"/>
                </a:solidFill>
              </a:rPr>
              <a:t>@</a:t>
            </a:r>
            <a:r>
              <a:rPr lang="ur-PK" altLang="zh-CN" sz="2000" dirty="0">
                <a:solidFill>
                  <a:srgbClr val="FF0000"/>
                </a:solidFill>
              </a:rPr>
              <a:t>میل</a:t>
            </a:r>
            <a:r>
              <a:rPr lang="en-US" altLang="zh-CN" sz="2000" dirty="0">
                <a:solidFill>
                  <a:srgbClr val="FF0000"/>
                </a:solidFill>
              </a:rPr>
              <a:t>-</a:t>
            </a:r>
            <a:r>
              <a:rPr lang="ur-PK" altLang="zh-CN" sz="2000" dirty="0">
                <a:solidFill>
                  <a:srgbClr val="FF0000"/>
                </a:solidFill>
              </a:rPr>
              <a:t>ای</a:t>
            </a:r>
            <a:r>
              <a:rPr lang="zh-CN" sz="2000" dirty="0">
                <a:ea typeface="Noto Sans CJK SC Regular" panose="020B0500000000000000" pitchFamily="34" charset="-122"/>
              </a:rPr>
              <a:t>		</a:t>
            </a:r>
          </a:p>
          <a:p>
            <a:pPr marL="0" indent="0">
              <a:buNone/>
            </a:pPr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域名解析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验证后，软件将域名标识符用作：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要在 DNS 中解析的域名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传统的主机名解析和套接字解析方式不能用于 IDN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编程语言各不相同；有些已经更新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Java 通常允许自由使用 U-标签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C++ 则不允许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我们可能需要执行以下操作：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sz="2000">
                <a:ea typeface="Noto Sans CJK SC Regular" panose="020B0500000000000000" pitchFamily="34" charset="-122"/>
              </a:rPr>
              <a:t>获取用户输入并进行规范化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sz="2000">
                <a:ea typeface="Noto Sans CJK SC Regular" panose="020B0500000000000000" pitchFamily="34" charset="-122"/>
              </a:rPr>
              <a:t>将 U-标签转换为 A-标签 (IDNA2008)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sz="2000">
                <a:ea typeface="Noto Sans CJK SC Regular" panose="020B0500000000000000" pitchFamily="34" charset="-122"/>
              </a:rPr>
              <a:t>使用 A-标签进行主机名解析</a:t>
            </a:r>
          </a:p>
          <a:p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2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域名解析 –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DD3490-89A5-5EDB-27FA-21554D4392B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586270" y="853724"/>
            <a:ext cx="10937610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 form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#get IP address of the domain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socket.gethostbyname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51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域名解析 –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6616" y="895256"/>
            <a:ext cx="10543117" cy="5051357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  <a:cs typeface="Courier New" panose="02070309020205020404" pitchFamily="49" charset="0"/>
              </a:rPr>
              <a:t>规范化以及 U-标签到 A-标签的转换与之前讨论的相同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java.net.InetAddress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InetAddress.getByName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ad.getHostAddress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// returns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for domain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 (Exception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(ex); //Unknown host exception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ea typeface="Noto Sans CJK SC Regular" panose="020B0500000000000000" pitchFamily="34" charset="-122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ea typeface="Noto Sans CJK SC Regular" panose="020B0500000000000000" pitchFamily="34" charset="-122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4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域名存储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2" y="1241613"/>
            <a:ext cx="10401238" cy="5051357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我们需要确保数据库支持 UTF-8 并进行配置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SQL，例如 MySQL、Oracle、Microsoft SQL Server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将域名设置为最大值：255 个八位字节，每个标签 63 个八位字节</a:t>
            </a:r>
          </a:p>
          <a:p>
            <a:pPr lvl="2"/>
            <a:r>
              <a:rPr lang="zh-CN" sz="2000" dirty="0">
                <a:ea typeface="Noto Sans CJK SC Regular" panose="020B0500000000000000" pitchFamily="34" charset="-122"/>
              </a:rPr>
              <a:t>在 UTF-8 原生格式中，长度可变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建议使用长度可变的字符串列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考虑使用对象关系映射 (Object-Relational Mapping, ORM) 驱动程序/工具，如果已在使用，则进行验证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noSQL，例如 MongoDB、CouchDB、Cassandra、HBase、Redis、Riak、Neo4J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已实现 UTF-8 长度可变</a:t>
            </a:r>
          </a:p>
          <a:p>
            <a:pPr marL="457200" indent="-457200">
              <a:buFont typeface="+mj-lt"/>
              <a:buAutoNum type="arabicPeriod"/>
            </a:pPr>
            <a:r>
              <a:rPr lang="zh-CN" dirty="0">
                <a:ea typeface="Noto Sans CJK SC Regular" panose="020B0500000000000000" pitchFamily="34" charset="-122"/>
              </a:rPr>
              <a:t>在一个字段中采用一致的方式存储和检索 U-标签或 A-标签</a:t>
            </a:r>
          </a:p>
          <a:p>
            <a:pPr marL="457200" indent="-457200">
              <a:buFont typeface="+mj-lt"/>
              <a:buAutoNum type="arabicPeriod"/>
            </a:pPr>
            <a:r>
              <a:rPr lang="zh-CN" dirty="0">
                <a:ea typeface="Noto Sans CJK SC Regular" panose="020B0500000000000000" pitchFamily="34" charset="-122"/>
              </a:rPr>
              <a:t>也可以将 U-标签和 A-标签分别存储在不同字段中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7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9333259" cy="1701535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国际化电子邮件地址 (EAI)</a:t>
            </a:r>
          </a:p>
        </p:txBody>
      </p:sp>
    </p:spTree>
    <p:extLst>
      <p:ext uri="{BB962C8B-B14F-4D97-AF65-F5344CB8AC3E}">
        <p14:creationId xmlns:p14="http://schemas.microsoft.com/office/powerpoint/2010/main" val="939170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电子邮件地址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电子邮件地址语法：  </a:t>
            </a:r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mailboxName@domainName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电子邮件地址有一个邮箱名称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电子邮件地址有一个域名</a:t>
            </a:r>
          </a:p>
          <a:p>
            <a:pPr lvl="2"/>
            <a:r>
              <a:rPr lang="zh-CN" sz="2000">
                <a:ea typeface="Noto Sans CJK SC Regular" panose="020B0500000000000000" pitchFamily="34" charset="-122"/>
              </a:rPr>
              <a:t>域名可以是 ASCII 或 IDN</a:t>
            </a:r>
          </a:p>
          <a:p>
            <a:pPr lvl="2"/>
            <a:r>
              <a:rPr lang="zh-CN" sz="2000">
                <a:ea typeface="Noto Sans CJK SC Regular" panose="020B0500000000000000" pitchFamily="34" charset="-122"/>
              </a:rPr>
              <a:t>例如： </a:t>
            </a:r>
          </a:p>
          <a:p>
            <a:pPr lvl="3"/>
            <a:r>
              <a:rPr lang="zh-CN" sz="2000" u="sng">
                <a:solidFill>
                  <a:schemeClr val="accent1"/>
                </a:solidFill>
                <a:ea typeface="Noto Sans CJK SC Regular" panose="020B0500000000000000" pitchFamily="34" charset="-122"/>
                <a:hlinkClick r:id="rId3"/>
              </a:rPr>
              <a:t>myname@example</a:t>
            </a:r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  <a:hlinkClick r:id="rId3"/>
              </a:rPr>
              <a:t>.org</a:t>
            </a:r>
          </a:p>
          <a:p>
            <a:pPr lvl="3"/>
            <a:r>
              <a:rPr lang="zh-CN" sz="2000" u="sng">
                <a:solidFill>
                  <a:schemeClr val="accent1"/>
                </a:solidFill>
                <a:ea typeface="Noto Sans CJK SC Regular" panose="020B0500000000000000" pitchFamily="34" charset="-122"/>
                <a:hlinkClick r:id="rId4"/>
              </a:rPr>
              <a:t>myname@xn--exmple-xta.ca</a:t>
            </a:r>
          </a:p>
          <a:p>
            <a:pPr lvl="3"/>
            <a:r>
              <a:rPr lang="zh-CN" sz="2000" u="sng">
                <a:solidFill>
                  <a:schemeClr val="accent1"/>
                </a:solidFill>
                <a:ea typeface="Noto Sans CJK SC Regular" panose="020B0500000000000000" pitchFamily="34" charset="-122"/>
              </a:rPr>
              <a:t>myname@exâmple.ca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如果您收到来自其他人的电子邮件，那么将看到 …@exâmple... 和 …@xn--example-xta… 都有使用</a:t>
            </a:r>
          </a:p>
          <a:p>
            <a:pPr lvl="2"/>
            <a:r>
              <a:rPr lang="zh-CN" sz="2000">
                <a:ea typeface="Noto Sans CJK SC Regular" panose="020B0500000000000000" pitchFamily="34" charset="-122"/>
              </a:rPr>
              <a:t>前者更为常用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exâmple@xn--example--xte... 有效，可正常使用，但 xn--…@xn--… </a:t>
            </a:r>
            <a:r>
              <a:rPr lang="zh-CN" sz="2000" b="1">
                <a:ea typeface="Noto Sans CJK SC Regular" panose="020B0500000000000000" pitchFamily="34" charset="-122"/>
              </a:rPr>
              <a:t>无效</a:t>
            </a:r>
          </a:p>
          <a:p>
            <a:pPr marL="914400" lvl="2" indent="0">
              <a:buNone/>
            </a:pPr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sz="2000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8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EAI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EAI 具有使用统一码的邮箱名称（UTF-8 格式） 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域名可以是 ASCII 或 IDN	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例如： </a:t>
            </a:r>
          </a:p>
          <a:p>
            <a:pPr lvl="2"/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  <a:hlinkClick r:id="rId3"/>
              </a:rPr>
              <a:t>kévin@example.org</a:t>
            </a:r>
            <a:r>
              <a:rPr lang="zh-CN" sz="2000" dirty="0">
                <a:ea typeface="Noto Sans CJK SC Regular" panose="020B0500000000000000" pitchFamily="34" charset="-122"/>
              </a:rPr>
              <a:t> </a:t>
            </a:r>
          </a:p>
          <a:p>
            <a:pPr lvl="2"/>
            <a:r>
              <a:rPr lang="ja-JP" altLang="en-US" sz="2000" dirty="0">
                <a:solidFill>
                  <a:schemeClr val="accent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すし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@ xn--exmple-xta.ca</a:t>
            </a:r>
          </a:p>
          <a:p>
            <a:pPr lvl="2"/>
            <a:r>
              <a:rPr lang="ja-JP" altLang="en-US" sz="2000" dirty="0">
                <a:solidFill>
                  <a:schemeClr val="accent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すし</a:t>
            </a:r>
            <a:r>
              <a:rPr lang="zh-CN" sz="2000" dirty="0">
                <a:solidFill>
                  <a:schemeClr val="accent1"/>
                </a:solidFill>
                <a:ea typeface="Noto Sans CJK SC Regular" panose="020B0500000000000000" pitchFamily="34" charset="-122"/>
              </a:rPr>
              <a:t>@快手.游戏.</a:t>
            </a: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sz="2000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9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电子邮件地址形式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name@exâmple.ca 和 name@xn--exmple-xta.ca 表示等效的电子邮件地址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应用程序应该能够将这两种形式视为等效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在内部采用一致的方式使用 A-标签或 U-标签，但不要混合使用 A-标签和 U-标签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技术建议：后端处理应该：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对使用 DNS 或 SMTP 字节级别协议的软件使用 A-标签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对大多数软件（例如，普通的 django/flask/rails/symfony 应用程序）使用 U-标签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检查输入是否可以使用这两种格式（甚至混合格式）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5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电子邮件地址验证：电子邮件地址正则表达式 (Regex)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基本：something@something</a:t>
            </a:r>
          </a:p>
          <a:p>
            <a:pPr lvl="1"/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^(.+)@(.+)$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来自 </a:t>
            </a:r>
            <a:r>
              <a:rPr lang="zh-CN" sz="2000" u="sng">
                <a:solidFill>
                  <a:schemeClr val="hlink"/>
                </a:solidFill>
                <a:ea typeface="Noto Sans CJK SC Regular" panose="020B0500000000000000" pitchFamily="34" charset="-122"/>
                <a:hlinkClick r:id="rId2"/>
              </a:rPr>
              <a:t>owasp.org</a:t>
            </a:r>
            <a:r>
              <a:rPr lang="zh-CN" sz="2000">
                <a:ea typeface="Noto Sans CJK SC Regular" panose="020B0500000000000000" pitchFamily="34" charset="-122"/>
              </a:rPr>
              <a:t>（安全）：</a:t>
            </a:r>
          </a:p>
          <a:p>
            <a:pPr lvl="1"/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[^[a-zA-Z0-9_+&amp;*-]+(?:\.[a-zA-Z0-9_+&amp;*-]+)*@(?:[a-zA-Z0-9-]+\.)+[a-zA-Z]{2,7}$].</a:t>
            </a:r>
          </a:p>
          <a:p>
            <a:pPr lvl="2"/>
            <a:r>
              <a:rPr lang="zh-CN" sz="2000">
                <a:ea typeface="Noto Sans CJK SC Regular" panose="020B0500000000000000" pitchFamily="34" charset="-122"/>
              </a:rPr>
              <a:t>不支持 EAI，即不允许使用 UTF8 格式的邮箱名称： </a:t>
            </a:r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[a-zA-Z0-9_+&amp;*-]</a:t>
            </a:r>
          </a:p>
          <a:p>
            <a:pPr lvl="2"/>
            <a:r>
              <a:rPr lang="zh-CN" sz="2000">
                <a:ea typeface="Noto Sans CJK SC Regular" panose="020B0500000000000000" pitchFamily="34" charset="-122"/>
              </a:rPr>
              <a:t>不支持长度超过 7 个字符的 ASCII TLD： </a:t>
            </a:r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[a-zA-Z]{2,7}</a:t>
            </a:r>
          </a:p>
          <a:p>
            <a:pPr lvl="2"/>
            <a:r>
              <a:rPr lang="zh-CN" sz="2000">
                <a:ea typeface="Noto Sans CJK SC Regular" panose="020B0500000000000000" pitchFamily="34" charset="-122"/>
              </a:rPr>
              <a:t>不支持在 IDN TLD 中使用 U-标签： </a:t>
            </a:r>
            <a:r>
              <a:rPr lang="zh-CN" sz="2000">
                <a:solidFill>
                  <a:schemeClr val="accent1"/>
                </a:solidFill>
                <a:ea typeface="Noto Sans CJK SC Regular" panose="020B0500000000000000" pitchFamily="34" charset="-122"/>
              </a:rPr>
              <a:t>[a-zA-Z]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但 OWASP 是安全方面的参考</a:t>
            </a:r>
          </a:p>
          <a:p>
            <a:pPr lvl="2"/>
            <a:r>
              <a:rPr lang="zh-CN" sz="2000">
                <a:ea typeface="Noto Sans CJK SC Regular" panose="020B0500000000000000" pitchFamily="34" charset="-122"/>
              </a:rPr>
              <a:t>因此，您可能最终会与安全团队发生争执，要求使用与 UA 兼容的正则表达式，而不是来自 OWASP 的“标准”正则表达式</a:t>
            </a: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84B53-9854-E445-80A1-0B2ED358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0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电子邮件地址正则表达式 (Regex)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087" y="1213088"/>
            <a:ext cx="10995572" cy="4787662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各种论坛上建议使用的正则表达式示例，例如：</a:t>
            </a:r>
            <a:r>
              <a:rPr lang="zh-CN" sz="2000" u="sng" dirty="0">
                <a:solidFill>
                  <a:schemeClr val="hlink"/>
                </a:solidFill>
                <a:ea typeface="Noto Sans CJK SC Regular" panose="020B0500000000000000" pitchFamily="34" charset="-122"/>
                <a:hlinkClick r:id="rId2"/>
              </a:rPr>
              <a:t>建议列表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^[A-Za-z0-9+_.-]+@(.+)$ 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不支持在邮箱名称中使用 UTF8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^[a-zA-Z0-9_!#$%&amp;’*+/=?`{|}~^.-]+@[a-zA-Z0-9.-]+$ 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不支持 U-标签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^[a-zA-Z0-9_!#$%&amp;’*+/=?`{|}~^-]+(?:\\.[a-zA-Z0-9_!#$%&amp;’*+/=?`{|}~^-]+)*@[a-zA-Z0-9-]+(?:\\.[a-zA-Z0-9-]+)*$ 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不支持 U-标签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^[\\w!#$%&amp;’*+/=?`{|}~^-]+(?:\\.[\\w!#$%&amp;’*+/=?`{|}~^-]+)*@(?:[a-zA-Z0-9-]+\\.)+[a-zA-Z]{2,6}$ </a:t>
            </a:r>
            <a:r>
              <a:rPr lang="zh-CN" sz="2000" dirty="0">
                <a:solidFill>
                  <a:srgbClr val="FF0000"/>
                </a:solidFill>
                <a:ea typeface="Noto Sans CJK SC Regular" panose="020B0500000000000000" pitchFamily="34" charset="-122"/>
              </a:rPr>
              <a:t>对 TLD 的长度限制为 2 到 6 个字符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可以使用各种统一码码点特性，创建 EAI-IDN 兼容正则表达式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对于 IDN 来说，这就像是在正则表达式中重新实现 IDNA 协议表！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鉴于 EAI 的双方可能都使用 UTF8，那么 EAI 的一个正则表达式可以是 .*@.*，仅验证是否存在“@”字符</a:t>
            </a: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253A1-5976-014A-94B1-D1727C52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8278"/>
            <a:ext cx="11157294" cy="434888"/>
          </a:xfrm>
        </p:spPr>
        <p:txBody>
          <a:bodyPr>
            <a:noAutofit/>
          </a:bodyPr>
          <a:lstStyle/>
          <a:p>
            <a:r>
              <a:rPr lang="zh-CN">
                <a:ea typeface="Noto Sans CJK SC Regular" panose="020B0500000000000000" pitchFamily="34" charset="-122"/>
              </a:rPr>
              <a:t>电子邮件地址在全球网站的适用性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4F12C-DAFE-EB4D-9411-CBF6FDA8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F075B-FFDB-7C47-8083-54FD06FC4942}"/>
              </a:ext>
            </a:extLst>
          </p:cNvPr>
          <p:cNvSpPr/>
          <p:nvPr/>
        </p:nvSpPr>
        <p:spPr>
          <a:xfrm>
            <a:off x="6949440" y="835331"/>
            <a:ext cx="482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400" dirty="0">
                <a:ea typeface="Noto Sans CJK SC Regular" panose="020B0500000000000000" pitchFamily="34" charset="-122"/>
                <a:cs typeface="Source Sans Pro"/>
              </a:rPr>
              <a:t>有关详细信息，请参阅 </a:t>
            </a:r>
            <a:r>
              <a:rPr lang="zh-CN" sz="2400" dirty="0">
                <a:ea typeface="Noto Sans CJK SC Regular" panose="020B0500000000000000" pitchFamily="34" charset="-122"/>
                <a:cs typeface="Source Sans Pro"/>
                <a:hlinkClick r:id="rId4"/>
              </a:rPr>
              <a:t>UASG027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6B613E-48A5-2BD6-51A6-50438533F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033880"/>
              </p:ext>
            </p:extLst>
          </p:nvPr>
        </p:nvGraphicFramePr>
        <p:xfrm>
          <a:off x="623456" y="1536106"/>
          <a:ext cx="10954462" cy="4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8707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zh-CN">
                <a:ea typeface="Noto Sans CJK SC Regular" panose="020B0500000000000000" pitchFamily="34" charset="-122"/>
              </a:rPr>
              <a:t>验证电子邮件地址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2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电子邮件地址验证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电子邮件地址有一个邮箱名称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电子邮件地址有一个域名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域名验证与之前一样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邮箱名称验证需要使用有效的 UTF8 字符串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本地管理员定义邮箱名称策略</a:t>
            </a:r>
          </a:p>
          <a:p>
            <a:pPr lvl="1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Gmail 策略：</a:t>
            </a:r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  <a:hlinkClick r:id="rId3"/>
              </a:rPr>
              <a:t>firstname.lastname@gmail.com</a:t>
            </a:r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 等效于 </a:t>
            </a:r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  <a:hlinkClick r:id="rId4"/>
              </a:rPr>
              <a:t>firstnamelastname@gmail.com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  <a:hlinkClick r:id="rId5"/>
              </a:rPr>
              <a:t>UASG</a:t>
            </a:r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 提供了邮箱名称指南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7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EAI 验证 -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B0315-7582-CD5A-F524-D18A52F9114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981332"/>
            <a:ext cx="1135574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email_validator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validate_email,EmailNotValidError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logging.getLogger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(__name__)</a:t>
            </a:r>
            <a:endParaRPr kumimoji="0" lang="en-US" altLang="en-PK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As part of process it performs DNS resolution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Normalizes email addresses automatically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Supports internationalized domain names 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address,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(validated)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logger.info(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EmailNotValidError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not a valid email address: {e}"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"Unexpected Exception"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3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EAI 验证 -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609" y="773648"/>
            <a:ext cx="11044420" cy="4945577"/>
          </a:xfrm>
        </p:spPr>
        <p:txBody>
          <a:bodyPr/>
          <a:lstStyle/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Apache 通用验证器：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具有域和电子邮件地址验证器</a:t>
            </a:r>
          </a:p>
          <a:p>
            <a:pPr lvl="1"/>
            <a:r>
              <a:rPr lang="zh-CN" sz="2000">
                <a:ea typeface="Noto Sans CJK SC Regular" panose="020B0500000000000000" pitchFamily="34" charset="-122"/>
              </a:rPr>
              <a:t>请勿使用，因为它依赖于固定顶级域列表！</a:t>
            </a:r>
            <a:r>
              <a:rPr lang="zh-CN" sz="2000">
                <a:solidFill>
                  <a:srgbClr val="FF0000"/>
                </a:solidFill>
                <a:ea typeface="Noto Sans CJK SC Regular" panose="020B0500000000000000" pitchFamily="34" charset="-122"/>
              </a:rPr>
              <a:t>已过时！</a:t>
            </a:r>
          </a:p>
          <a:p>
            <a:pPr marL="0" indent="0">
              <a:buNone/>
            </a:pPr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3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EAI 验证 -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33415C-4A9A-FB96-731E-F717AA1A85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15988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String[]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emailparts.length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==2){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false,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domainName,true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em.isValid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catch (Exception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0888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zh-CN">
                <a:ea typeface="Noto Sans CJK SC Regular" panose="020B0500000000000000" pitchFamily="34" charset="-122"/>
              </a:rPr>
              <a:t>发送和接收电子邮件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发送和接收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740672"/>
            <a:ext cx="11044420" cy="5463180"/>
          </a:xfrm>
        </p:spPr>
        <p:txBody>
          <a:bodyPr/>
          <a:lstStyle/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我们需要能够发送到任一形式：</a:t>
            </a:r>
          </a:p>
          <a:p>
            <a:pPr lvl="1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mailboxName-UTF-8@A-labelform</a:t>
            </a:r>
          </a:p>
          <a:p>
            <a:pPr lvl="1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mailboxName-UTF-8@U-labelform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我们需要能够从任一形式接收邮件：</a:t>
            </a:r>
          </a:p>
          <a:p>
            <a:pPr lvl="1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mailboxName-UTF-8@A-labelform</a:t>
            </a:r>
          </a:p>
          <a:p>
            <a:pPr lvl="1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mailboxName-UTF-8@U-labelform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电子邮件的存储应与 A-标签或 U-标签形式的域名一致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后端发送/接收应由邮件服务器管理</a:t>
            </a:r>
          </a:p>
          <a:p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移交流程（前端应用程序 </a:t>
            </a:r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  <a:sym typeface="Wingdings" pitchFamily="2" charset="2"/>
              </a:rPr>
              <a:t></a:t>
            </a:r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 电子邮件服务器）</a:t>
            </a:r>
          </a:p>
          <a:p>
            <a:pPr lvl="1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移交流程中使用的库应该符合 EAI 标准</a:t>
            </a:r>
          </a:p>
          <a:p>
            <a:pPr lvl="1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邮件服务器也应该与 EAI 兼容</a:t>
            </a:r>
          </a:p>
          <a:p>
            <a:pPr lvl="2"/>
            <a:r>
              <a:rPr lang="zh-CN" sz="2000">
                <a:solidFill>
                  <a:schemeClr val="tx1"/>
                </a:solidFill>
                <a:ea typeface="Noto Sans CJK SC Regular" panose="020B0500000000000000" pitchFamily="34" charset="-122"/>
              </a:rPr>
              <a:t>如何使邮件服务器与 EAI 兼容不在本次培训范围之内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5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发送和接收 –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0805055" cy="4945577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Smtplib 可用于发送符合 EAI 标准的电子邮件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它不会验证域是否符合 IDNA 2008，因此在尝试发送电子邮件之前应该使用另一种验证方法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例如，使用电子邮件验证器库</a:t>
            </a:r>
          </a:p>
          <a:p>
            <a:r>
              <a:rPr lang="zh-CN" sz="2000" dirty="0">
                <a:ea typeface="Noto Sans CJK SC Regular" panose="020B0500000000000000" pitchFamily="34" charset="-122"/>
              </a:rPr>
              <a:t>如果在发送前没有验证地址，您将收到任何无效地址的 DSN 消息，并且可能会损害您的垃圾邮件评级</a:t>
            </a:r>
          </a:p>
          <a:p>
            <a:pPr lvl="1"/>
            <a:endParaRPr lang="en-US" sz="2000" dirty="0">
              <a:ea typeface="Noto Sans CJK SC Regular" panose="020B0500000000000000" pitchFamily="34" charset="-122"/>
            </a:endParaRPr>
          </a:p>
          <a:p>
            <a:pPr lvl="1"/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sz="2000" dirty="0">
              <a:solidFill>
                <a:schemeClr val="tx1"/>
              </a:solidFill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4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发送和接收 –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91E25-E8A0-A93E-44F9-8D9FF65B288D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9310" y="656346"/>
            <a:ext cx="11453090" cy="61247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kévin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example.com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to.rsplit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NFC'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,domain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.join((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local_part,idna.encode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'ascii’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validated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(to,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#validate email address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host=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port=</a:t>
            </a:r>
            <a:r>
              <a:rPr lang="en-US" altLang="en-PK" sz="1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(host, port)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smtp.set_debuglevel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smtp.login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useremail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sender=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ua@test.org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subject=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 here'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msg.set_content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(content)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'Subject'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subject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'From'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sender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'to'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]=to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P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smtp.send_message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(msg, sender, to)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smtp.quit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logger.info(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"Email sent to '{to}'"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smtplib.SMTPNotSupportedError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The server does not support the SMTPUTF8 option, you may want to perform downgrading</a:t>
            </a:r>
            <a:b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logger.warning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"The SMTP server {host}:{port} does not support the SMTPUTF8 option"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raise</a:t>
            </a:r>
            <a:endParaRPr kumimoji="0" lang="en-PK" altLang="en-P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73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发送和接收 –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3BF596-AA96-B0E2-2BAA-F3996C3572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r>
              <a:rPr lang="en-US" sz="1800" dirty="0"/>
              <a:t>Jakarta Mail can be used for sending email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com.sun.mail.smtp.SMTPTransport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jakarta.mail.MessagingException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jakarta.mail.PasswordAuthentication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jakarta.mail.Session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jakarta.mail.internet.InternetAddress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jakarta.mail.internet.MimeMessage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java.util.Date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java.util.Properties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示例截屏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9754F4-5211-5914-EBDF-53F20EBB92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122" t="480" r="44973" b="39156"/>
          <a:stretch/>
        </p:blipFill>
        <p:spPr>
          <a:xfrm>
            <a:off x="559785" y="734218"/>
            <a:ext cx="4208986" cy="4528817"/>
          </a:xfr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3C7CC-6926-3960-D286-A386AC814E59}"/>
              </a:ext>
            </a:extLst>
          </p:cNvPr>
          <p:cNvSpPr txBox="1"/>
          <p:nvPr/>
        </p:nvSpPr>
        <p:spPr>
          <a:xfrm>
            <a:off x="559786" y="5544274"/>
            <a:ext cx="37982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>
                <a:ea typeface="Noto Sans CJK SC Regular" panose="020B0500000000000000" pitchFamily="34" charset="-122"/>
              </a:rPr>
              <a:t>Gmail 显示印地语地址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7EF77A-35F4-C318-647D-DBC8F7755CD3}"/>
              </a:ext>
            </a:extLst>
          </p:cNvPr>
          <p:cNvGrpSpPr/>
          <p:nvPr/>
        </p:nvGrpSpPr>
        <p:grpSpPr>
          <a:xfrm>
            <a:off x="5823151" y="734219"/>
            <a:ext cx="4927600" cy="2158658"/>
            <a:chOff x="5823151" y="734219"/>
            <a:chExt cx="4927600" cy="21586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3228D-BC71-4099-A25D-A8E1F1E1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3151" y="734219"/>
              <a:ext cx="4927600" cy="16891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48398D-0BCF-2CC7-6E29-8A9E16A3E20D}"/>
                </a:ext>
              </a:extLst>
            </p:cNvPr>
            <p:cNvSpPr txBox="1"/>
            <p:nvPr/>
          </p:nvSpPr>
          <p:spPr>
            <a:xfrm>
              <a:off x="5823151" y="2615878"/>
              <a:ext cx="4927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>
                  <a:ea typeface="Noto Sans CJK SC Regular" panose="020B0500000000000000" pitchFamily="34" charset="-122"/>
                </a:rPr>
                <a:t>Thunderbird 显示挪威语地址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014D9C-FEA3-F11D-6415-C5439D6FF6C2}"/>
              </a:ext>
            </a:extLst>
          </p:cNvPr>
          <p:cNvGrpSpPr/>
          <p:nvPr/>
        </p:nvGrpSpPr>
        <p:grpSpPr>
          <a:xfrm>
            <a:off x="5694744" y="3429000"/>
            <a:ext cx="5056007" cy="2392272"/>
            <a:chOff x="5694744" y="3429000"/>
            <a:chExt cx="5056007" cy="23922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6E1A0B5-8AA9-371B-7452-AC45B2BF6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47" y="3429000"/>
              <a:ext cx="4927600" cy="183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05A2E0-5DCB-9848-E0A3-69DA85F88E37}"/>
                </a:ext>
              </a:extLst>
            </p:cNvPr>
            <p:cNvSpPr txBox="1"/>
            <p:nvPr/>
          </p:nvSpPr>
          <p:spPr>
            <a:xfrm>
              <a:off x="5694744" y="5544273"/>
              <a:ext cx="50560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>
                  <a:ea typeface="Noto Sans CJK SC Regular" panose="020B0500000000000000" pitchFamily="34" charset="-122"/>
                </a:rPr>
                <a:t>Facebook 显示指向泰语域的链接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F19560-5EF3-E11C-C6B1-4A7D19AF1755}"/>
              </a:ext>
            </a:extLst>
          </p:cNvPr>
          <p:cNvSpPr/>
          <p:nvPr/>
        </p:nvSpPr>
        <p:spPr>
          <a:xfrm>
            <a:off x="6354501" y="1319514"/>
            <a:ext cx="1122744" cy="278589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ea typeface="Noto Sans CJK SC Regular" panose="020B0500000000000000" pitchFamily="34" charset="-122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768D33-FE20-C266-233E-198FF2E1B3F0}"/>
              </a:ext>
            </a:extLst>
          </p:cNvPr>
          <p:cNvSpPr/>
          <p:nvPr/>
        </p:nvSpPr>
        <p:spPr>
          <a:xfrm>
            <a:off x="1238491" y="2303362"/>
            <a:ext cx="1851950" cy="589515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ea typeface="Noto Sans CJK SC Regular" panose="020B0500000000000000" pitchFamily="34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F79F61-816E-48A9-72D1-C3DBBBEF5E7D}"/>
              </a:ext>
            </a:extLst>
          </p:cNvPr>
          <p:cNvSpPr/>
          <p:nvPr/>
        </p:nvSpPr>
        <p:spPr>
          <a:xfrm>
            <a:off x="7060557" y="4434682"/>
            <a:ext cx="1591519" cy="565581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ea typeface="Noto Sans CJK SC Regular" panose="020B0500000000000000" pitchFamily="34" charset="-122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6EBE83-24E2-8C8B-6A9D-B0711CC63EA2}"/>
              </a:ext>
            </a:extLst>
          </p:cNvPr>
          <p:cNvSpPr/>
          <p:nvPr/>
        </p:nvSpPr>
        <p:spPr>
          <a:xfrm>
            <a:off x="5150734" y="312516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ea typeface="Noto Sans CJK SC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140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发送和接收 –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68358-0EAF-1982-A029-52DA4EDEDC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to, String host, String sender,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subject, String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password){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(to))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Properties props =  new Properties();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mail.smtp.host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host);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mail.smtp.port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"587");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mail.smtp.auth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mail.smtp.starttls.enable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enable UTF-8 support, mandatory for EAI support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("mail.mime.allowutf8", true);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Session session =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Session.getInstance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(props,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jakarta.mail.Authenticator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protected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return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(username, password);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});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7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发送和接收 – Java(2)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E5C127-0D15-1521-8AC8-58C7213F6C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29916"/>
            <a:ext cx="11738659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Jakarta mail is EAI compliant with 2 issues: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domains that are not NFC normalized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some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domains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In such case, first try to normalize, then convert domain to A-label. We do normalization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first to get an email address the closest possible to the user input because once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converted in A-label it may be displayed as is to the user.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*/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String[]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85008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发送和接收 – Java(3)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AB8C65C-23FF-153F-FFA5-A8EBF2BF01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29916"/>
            <a:ext cx="11738659" cy="62280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(Transport transport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session.getTransport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(transport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!((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transport).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supportsExtension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("SMTPUTF8")) 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message =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(session);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//set message headers for internationalized 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("Content-type", "text/HTML; charset=UTF-8");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("Content-Transfer-Encoding", "8bit");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("format", "flowed");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message.setFrom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(sender));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message.setSubject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(subject,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message.setText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(content,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message.setSentDate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Date());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message.setRecipient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(Message.RecipientType.TO,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Transport.send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catch (Exception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String.format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("Failed to send email to %s: %s", to, 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MessagingException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  <a:b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866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10489773" cy="1701535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结语</a:t>
            </a:r>
          </a:p>
        </p:txBody>
      </p:sp>
    </p:spTree>
    <p:extLst>
      <p:ext uri="{BB962C8B-B14F-4D97-AF65-F5344CB8AC3E}">
        <p14:creationId xmlns:p14="http://schemas.microsoft.com/office/powerpoint/2010/main" val="1888645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F36C-9C8E-FE4C-BC4F-8706AEA4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编程语言支持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D6656-C3D1-CC4C-85CD-98D9CE657DCC}"/>
              </a:ext>
            </a:extLst>
          </p:cNvPr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>
                <a:ea typeface="Noto Sans CJK SC Regular" panose="020B0500000000000000" pitchFamily="34" charset="-122"/>
                <a:cs typeface="Source Sans Pro"/>
                <a:hlinkClick r:id="rId2"/>
              </a:rPr>
              <a:t>UASG018A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05F94D-FA1D-AA49-A028-28C76F5EA065}"/>
              </a:ext>
            </a:extLst>
          </p:cNvPr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9ED243-8917-BA4C-ADD5-38BA986B9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328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AE508C-9DDD-3441-A79C-72EAEFC2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3D619-9578-B248-92E0-A6A05B5E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00024"/>
            <a:ext cx="594360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3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结语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注意，软件和库可能不完全支持 UA 标识符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使用正确的库和框架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调整代码以正确支持 UA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使用 UA 测试用例进行单元测试和系统测试，以确保您的软件实现 UA 就绪</a:t>
            </a:r>
          </a:p>
          <a:p>
            <a:endParaRPr lang="en-US" sz="2000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C5CF-26B4-A14B-AF54-68DC7152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6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积极参与！</a:t>
            </a:r>
          </a:p>
        </p:txBody>
      </p:sp>
    </p:spTree>
    <p:extLst>
      <p:ext uri="{BB962C8B-B14F-4D97-AF65-F5344CB8AC3E}">
        <p14:creationId xmlns:p14="http://schemas.microsoft.com/office/powerpoint/2010/main" val="26300685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769222"/>
          </a:xfrm>
        </p:spPr>
        <p:txBody>
          <a:bodyPr/>
          <a:lstStyle/>
          <a:p>
            <a:r>
              <a:rPr lang="zh-CN" sz="2000">
                <a:ea typeface="Noto Sans CJK SC Regular" panose="020B0500000000000000" pitchFamily="34" charset="-122"/>
              </a:rPr>
              <a:t>如需了解有关 UA 的更多信息，请发送电子邮件至 </a:t>
            </a:r>
            <a:r>
              <a:rPr lang="zh-CN" sz="2000">
                <a:ea typeface="Noto Sans CJK SC Regular" panose="020B0500000000000000" pitchFamily="34" charset="-122"/>
                <a:hlinkClick r:id="rId3"/>
              </a:rPr>
              <a:t>info@uasg.tech</a:t>
            </a:r>
            <a:r>
              <a:rPr lang="zh-CN" sz="2000">
                <a:ea typeface="Noto Sans CJK SC Regular" panose="020B0500000000000000" pitchFamily="34" charset="-122"/>
              </a:rPr>
              <a:t> 或 </a:t>
            </a:r>
            <a:r>
              <a:rPr lang="zh-CN" sz="2000">
                <a:ea typeface="Noto Sans CJK SC Regular" panose="020B0500000000000000" pitchFamily="34" charset="-122"/>
                <a:hlinkClick r:id="rId4"/>
              </a:rPr>
              <a:t>UAProgram@icann.org</a:t>
            </a:r>
            <a:r>
              <a:rPr lang="zh-CN" sz="2000">
                <a:ea typeface="Noto Sans CJK SC Regular" panose="020B0500000000000000" pitchFamily="34" charset="-122"/>
              </a:rPr>
              <a:t> 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访问所有 UASG 文件和演示文稿：</a:t>
            </a:r>
            <a:r>
              <a:rPr lang="zh-CN" sz="2000">
                <a:ea typeface="Noto Sans CJK SC Regular" panose="020B0500000000000000" pitchFamily="34" charset="-122"/>
                <a:hlinkClick r:id="rId5"/>
              </a:rPr>
              <a:t>https://uasg.tech</a:t>
            </a:r>
            <a:r>
              <a:rPr lang="zh-CN" sz="2000">
                <a:ea typeface="Noto Sans CJK SC Regular" panose="020B0500000000000000" pitchFamily="34" charset="-122"/>
              </a:rPr>
              <a:t> 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从维基页面访问正在进行的工作的详细信息：</a:t>
            </a:r>
            <a:r>
              <a:rPr lang="zh-CN" sz="2000">
                <a:ea typeface="Noto Sans CJK SC Regular" panose="020B0500000000000000" pitchFamily="34" charset="-122"/>
                <a:hlinkClick r:id="rId6"/>
              </a:rPr>
              <a:t>https://community.icann.org/display/TUA</a:t>
            </a:r>
            <a:r>
              <a:rPr lang="zh-CN" sz="2000">
                <a:ea typeface="Noto Sans CJK SC Regular" panose="020B0500000000000000" pitchFamily="34" charset="-122"/>
              </a:rPr>
              <a:t> 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注册参与或收听 UA 讨论列表：</a:t>
            </a:r>
            <a:r>
              <a:rPr lang="zh-CN" sz="2000">
                <a:ea typeface="Noto Sans CJK SC Regular" panose="020B0500000000000000" pitchFamily="34" charset="-122"/>
                <a:hlinkClick r:id="rId7"/>
              </a:rPr>
              <a:t>https://uasg.tech/subscribe</a:t>
            </a:r>
          </a:p>
          <a:p>
            <a:r>
              <a:rPr lang="zh-CN" sz="2000">
                <a:ea typeface="Noto Sans CJK SC Regular" panose="020B0500000000000000" pitchFamily="34" charset="-122"/>
              </a:rPr>
              <a:t>在</a:t>
            </a:r>
            <a:r>
              <a:rPr lang="zh-CN" sz="2000">
                <a:ea typeface="Noto Sans CJK SC Regular" panose="020B0500000000000000" pitchFamily="34" charset="-122"/>
                <a:hlinkClick r:id="rId8"/>
              </a:rPr>
              <a:t>此处</a:t>
            </a:r>
            <a:r>
              <a:rPr lang="zh-CN" sz="2000">
                <a:ea typeface="Noto Sans CJK SC Regular" panose="020B0500000000000000" pitchFamily="34" charset="-122"/>
              </a:rPr>
              <a:t>注册参加 UA 工作组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积极参与！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0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3124" y="1081355"/>
            <a:ext cx="10995461" cy="4528240"/>
          </a:xfrm>
        </p:spPr>
        <p:txBody>
          <a:bodyPr/>
          <a:lstStyle/>
          <a:p>
            <a:r>
              <a:rPr lang="zh-CN" sz="2000" dirty="0">
                <a:ea typeface="Noto Sans CJK SC Regular" panose="020B0500000000000000" pitchFamily="34" charset="-122"/>
              </a:rPr>
              <a:t>请参阅 </a:t>
            </a:r>
            <a:r>
              <a:rPr lang="zh-CN" sz="2000" dirty="0">
                <a:ea typeface="Noto Sans CJK SC Regular" panose="020B0500000000000000" pitchFamily="34" charset="-122"/>
                <a:hlinkClick r:id="rId3"/>
              </a:rPr>
              <a:t>https://uasg.tech</a:t>
            </a:r>
            <a:r>
              <a:rPr lang="zh-CN" sz="2000" dirty="0">
                <a:ea typeface="Noto Sans CJK SC Regular" panose="020B0500000000000000" pitchFamily="34" charset="-122"/>
              </a:rPr>
              <a:t> 以获取完整的报告列表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普遍适用性快速指南： </a:t>
            </a:r>
            <a:r>
              <a:rPr lang="zh-CN" sz="2000" dirty="0">
                <a:ea typeface="Noto Sans CJK SC Regular" panose="020B0500000000000000" pitchFamily="34" charset="-122"/>
                <a:hlinkClick r:id="rId4"/>
              </a:rPr>
              <a:t>UASG005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普遍适用性简介： </a:t>
            </a:r>
            <a:r>
              <a:rPr lang="zh-CN" sz="2000" dirty="0">
                <a:ea typeface="Noto Sans CJK SC Regular" panose="020B0500000000000000" pitchFamily="34" charset="-122"/>
                <a:hlinkClick r:id="rId5"/>
              </a:rPr>
              <a:t>UASG007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EAI 快速指南： </a:t>
            </a:r>
            <a:r>
              <a:rPr lang="zh-CN" sz="2000" dirty="0">
                <a:ea typeface="Noto Sans CJK SC Regular" panose="020B0500000000000000" pitchFamily="34" charset="-122"/>
                <a:hlinkClick r:id="rId6"/>
              </a:rPr>
              <a:t>UASG014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EAI – 技术概述： </a:t>
            </a:r>
            <a:r>
              <a:rPr lang="zh-CN" sz="2000" dirty="0">
                <a:ea typeface="Noto Sans CJK SC Regular" panose="020B0500000000000000" pitchFamily="34" charset="-122"/>
                <a:hlinkClick r:id="rId7"/>
              </a:rPr>
              <a:t>UASG012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一些编程语言库和框架的 UA 合规性 – </a:t>
            </a:r>
            <a:r>
              <a:rPr lang="zh-CN" sz="2000" dirty="0">
                <a:ea typeface="Noto Sans CJK SC Regular" panose="020B0500000000000000" pitchFamily="34" charset="-122"/>
                <a:hlinkClick r:id="rId8"/>
              </a:rPr>
              <a:t>UASG018A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EAI – 主要电子邮件软件与服务的评估： </a:t>
            </a:r>
            <a:r>
              <a:rPr lang="zh-CN" sz="2000" dirty="0">
                <a:ea typeface="Noto Sans CJK SC Regular" panose="020B0500000000000000" pitchFamily="34" charset="-122"/>
                <a:hlinkClick r:id="rId9"/>
              </a:rPr>
              <a:t>UASG021B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普遍适用性就绪框架： </a:t>
            </a:r>
            <a:r>
              <a:rPr lang="zh-CN" sz="2000" dirty="0">
                <a:ea typeface="Noto Sans CJK SC Regular" panose="020B0500000000000000" pitchFamily="34" charset="-122"/>
                <a:hlinkClick r:id="rId10"/>
              </a:rPr>
              <a:t>UASG026</a:t>
            </a:r>
          </a:p>
          <a:p>
            <a:pPr lvl="1"/>
            <a:r>
              <a:rPr lang="zh-CN" altLang="en-US" sz="2000" dirty="0">
                <a:ea typeface="Noto Sans CJK SC Regular" panose="020B0500000000000000" pitchFamily="34" charset="-122"/>
              </a:rPr>
              <a:t>关于命名国际化电子邮箱的注意事项</a:t>
            </a:r>
            <a:r>
              <a:rPr lang="zh-CN" sz="2000" dirty="0">
                <a:ea typeface="Noto Sans CJK SC Regular" panose="020B0500000000000000" pitchFamily="34" charset="-122"/>
              </a:rPr>
              <a:t>： </a:t>
            </a:r>
            <a:r>
              <a:rPr lang="zh-CN" sz="2000" dirty="0">
                <a:ea typeface="Noto Sans CJK SC Regular" panose="020B0500000000000000" pitchFamily="34" charset="-122"/>
                <a:hlinkClick r:id="rId11"/>
              </a:rPr>
              <a:t>UASG028</a:t>
            </a:r>
          </a:p>
          <a:p>
            <a:pPr lvl="1"/>
            <a:r>
              <a:rPr lang="zh-CN" altLang="en-US" sz="2000" dirty="0">
                <a:ea typeface="Noto Sans CJK SC Regular" panose="020B0500000000000000" pitchFamily="34" charset="-122"/>
              </a:rPr>
              <a:t>电子邮件软件与服务中的 </a:t>
            </a:r>
            <a:r>
              <a:rPr lang="en-US" altLang="zh-CN" sz="2000" dirty="0">
                <a:ea typeface="Noto Sans CJK SC Regular" panose="020B0500000000000000" pitchFamily="34" charset="-122"/>
              </a:rPr>
              <a:t>EAI </a:t>
            </a:r>
            <a:r>
              <a:rPr lang="zh-CN" altLang="en-US" sz="2000">
                <a:ea typeface="Noto Sans CJK SC Regular" panose="020B0500000000000000" pitchFamily="34" charset="-122"/>
              </a:rPr>
              <a:t>支持评估报告</a:t>
            </a:r>
            <a:r>
              <a:rPr lang="zh-CN" sz="2000">
                <a:ea typeface="Noto Sans CJK SC Regular" panose="020B0500000000000000" pitchFamily="34" charset="-122"/>
              </a:rPr>
              <a:t>： </a:t>
            </a:r>
            <a:r>
              <a:rPr lang="zh-CN" sz="2000" dirty="0">
                <a:ea typeface="Noto Sans CJK SC Regular" panose="020B0500000000000000" pitchFamily="34" charset="-122"/>
                <a:hlinkClick r:id="rId12"/>
              </a:rPr>
              <a:t>UASG030</a:t>
            </a:r>
          </a:p>
          <a:p>
            <a:pPr lvl="1"/>
            <a:r>
              <a:rPr lang="zh-CN" sz="2000" dirty="0">
                <a:ea typeface="Noto Sans CJK SC Regular" panose="020B0500000000000000" pitchFamily="34" charset="-122"/>
              </a:rPr>
              <a:t>内容管理系统 (Content Management System, CMS) 的 UA 第 1 阶段 - WordPress：</a:t>
            </a:r>
            <a:r>
              <a:rPr lang="zh-CN" sz="2000" dirty="0">
                <a:ea typeface="Noto Sans CJK SC Regular" panose="020B0500000000000000" pitchFamily="34" charset="-122"/>
                <a:hlinkClick r:id="rId13"/>
              </a:rPr>
              <a:t>UASG032</a:t>
            </a:r>
          </a:p>
          <a:p>
            <a:r>
              <a:rPr lang="zh-CN" sz="2000" dirty="0">
                <a:ea typeface="Noto Sans CJK SC Regular" panose="020B0500000000000000" pitchFamily="34" charset="-122"/>
                <a:cs typeface="Source Sans Pro"/>
              </a:rPr>
              <a:t>使用的代码样本：</a:t>
            </a:r>
            <a:r>
              <a:rPr lang="zh-CN" sz="2000" dirty="0">
                <a:ea typeface="Noto Sans CJK SC Regular" panose="020B0500000000000000" pitchFamily="34" charset="-122"/>
                <a:cs typeface="Source Sans Pro"/>
                <a:hlinkClick r:id="rId14"/>
              </a:rPr>
              <a:t>https://github.com/icann/ua-code-samples</a:t>
            </a:r>
          </a:p>
          <a:p>
            <a:endParaRPr lang="en-US" sz="2400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一些相关资料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68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420688" y="42863"/>
            <a:ext cx="11807825" cy="53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>
                <a:latin typeface="Arial" charset="0"/>
                <a:ea typeface="Noto Sans CJK SC Regular" panose="020B0500000000000000" pitchFamily="34" charset="-122"/>
                <a:cs typeface="Segoe UI" charset="0"/>
              </a:rPr>
              <a:t>请与 ICANN 展开交流——谢谢！敬请提问！</a:t>
            </a:r>
          </a:p>
        </p:txBody>
      </p:sp>
      <p:sp>
        <p:nvSpPr>
          <p:cNvPr id="87042" name="TextBox 2"/>
          <p:cNvSpPr txBox="1">
            <a:spLocks noChangeArrowheads="1"/>
          </p:cNvSpPr>
          <p:nvPr/>
        </p:nvSpPr>
        <p:spPr bwMode="auto">
          <a:xfrm>
            <a:off x="5928360" y="2453640"/>
            <a:ext cx="3525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sz="1600" dirty="0">
                <a:solidFill>
                  <a:schemeClr val="bg1"/>
                </a:solidFill>
                <a:ea typeface="Noto Sans CJK SC Regular" panose="020B0500000000000000" pitchFamily="34" charset="-122"/>
                <a:cs typeface="Arial" charset="0"/>
              </a:rPr>
              <a:t>电子邮件：sarmad.hussain@icann.org</a:t>
            </a:r>
          </a:p>
          <a:p>
            <a:endParaRPr lang="en-US" altLang="en-US" dirty="0">
              <a:ea typeface="Noto Sans CJK SC Regular" panose="020B0500000000000000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3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7E336-28BA-7A3C-2C9D-D0F4C28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跨电子邮件服务器的 EAI 支持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1C083-B32F-B408-0663-60212359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384662"/>
            <a:ext cx="11978640" cy="44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6274-DBC2-4C0B-0FF4-3165807701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343601"/>
            <a:ext cx="10543117" cy="4571813"/>
          </a:xfrm>
        </p:spPr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支持所有域名，包括国际化域名 (IDN)，并且支持所有电子邮件地址，包括国际化电子邮件地址 (EAI)： </a:t>
            </a:r>
          </a:p>
          <a:p>
            <a:endParaRPr lang="en-US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  <a:p>
            <a:endParaRPr lang="en-US" dirty="0">
              <a:ea typeface="Noto Sans CJK SC Regular" panose="020B0500000000000000" pitchFamily="34" charset="-122"/>
            </a:endParaRPr>
          </a:p>
          <a:p>
            <a:r>
              <a:rPr lang="zh-CN">
                <a:ea typeface="Noto Sans CJK SC Regular" panose="020B0500000000000000" pitchFamily="34" charset="-122"/>
              </a:rPr>
              <a:t>接受：用户可以将其本地文字中的字符输入到文本字段中</a:t>
            </a:r>
          </a:p>
          <a:p>
            <a:r>
              <a:rPr lang="zh-CN">
                <a:ea typeface="Noto Sans CJK SC Regular" panose="020B0500000000000000" pitchFamily="34" charset="-122"/>
              </a:rPr>
              <a:t>验证：软件接受字符并将其识别为有效</a:t>
            </a:r>
          </a:p>
          <a:p>
            <a:r>
              <a:rPr lang="zh-CN">
                <a:ea typeface="Noto Sans CJK SC Regular" panose="020B0500000000000000" pitchFamily="34" charset="-122"/>
              </a:rPr>
              <a:t>处理：系统对字符执行操作</a:t>
            </a:r>
          </a:p>
          <a:p>
            <a:r>
              <a:rPr lang="zh-CN">
                <a:ea typeface="Noto Sans CJK SC Regular" panose="020B0500000000000000" pitchFamily="34" charset="-122"/>
              </a:rPr>
              <a:t>存储：数据库可以在不中断或损坏的情况下存储文本</a:t>
            </a:r>
          </a:p>
          <a:p>
            <a:r>
              <a:rPr lang="zh-CN">
                <a:ea typeface="Noto Sans CJK SC Regular" panose="020B0500000000000000" pitchFamily="34" charset="-122"/>
              </a:rPr>
              <a:t>显示：从数据库中获取信息时，将正确显示信息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Noto Sans CJK SC Regular" panose="020B0500000000000000" pitchFamily="34" charset="-122"/>
              </a:rPr>
              <a:t>程序员的 UA 就绪范围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3E8CE4-5BEB-AB4B-BC3E-F36E027D7112}"/>
              </a:ext>
            </a:extLst>
          </p:cNvPr>
          <p:cNvGrpSpPr/>
          <p:nvPr/>
        </p:nvGrpSpPr>
        <p:grpSpPr>
          <a:xfrm>
            <a:off x="1298985" y="2232013"/>
            <a:ext cx="9048332" cy="1248521"/>
            <a:chOff x="1927228" y="5269981"/>
            <a:chExt cx="7921353" cy="94112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CA18D1-8A41-3345-B85F-7925A4C0569A}"/>
                </a:ext>
              </a:extLst>
            </p:cNvPr>
            <p:cNvGrpSpPr/>
            <p:nvPr/>
          </p:nvGrpSpPr>
          <p:grpSpPr>
            <a:xfrm>
              <a:off x="1927228" y="5273672"/>
              <a:ext cx="1302251" cy="937437"/>
              <a:chOff x="820555" y="1643185"/>
              <a:chExt cx="2011680" cy="158435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4E9FDE2-6C75-9045-BEBB-6E9A27DE09D0}"/>
                  </a:ext>
                </a:extLst>
              </p:cNvPr>
              <p:cNvSpPr/>
              <p:nvPr/>
            </p:nvSpPr>
            <p:spPr>
              <a:xfrm>
                <a:off x="820555" y="2835438"/>
                <a:ext cx="2011680" cy="39210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zh-CN" sz="2000">
                    <a:solidFill>
                      <a:srgbClr val="000000"/>
                    </a:solidFill>
                    <a:latin typeface="Source Sans Pro Light"/>
                    <a:ea typeface="Noto Sans CJK SC Regular" panose="020B0500000000000000" pitchFamily="34" charset="-122"/>
                    <a:cs typeface="Source Sans Pro Light"/>
                  </a:rPr>
                  <a:t>接受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095B2E6-8192-564A-B0D4-8D25BBD97F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  <a:ea typeface="Noto Sans CJK SC Regular" panose="020B0500000000000000" pitchFamily="34" charset="-122"/>
                </a:endParaRPr>
              </a:p>
            </p:txBody>
          </p:sp>
          <p:pic>
            <p:nvPicPr>
              <p:cNvPr id="49" name="Picture 48" descr="ua-capability-icons_wht_Accept.png">
                <a:extLst>
                  <a:ext uri="{FF2B5EF4-FFF2-40B4-BE49-F238E27FC236}">
                    <a16:creationId xmlns:a16="http://schemas.microsoft.com/office/drawing/2014/main" id="{95AE17AA-1A8D-9D48-9EBD-42ED787C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AD7C3E-1B21-EA49-8443-C0ED70B8257A}"/>
                </a:ext>
              </a:extLst>
            </p:cNvPr>
            <p:cNvGrpSpPr/>
            <p:nvPr/>
          </p:nvGrpSpPr>
          <p:grpSpPr>
            <a:xfrm>
              <a:off x="3582203" y="5273672"/>
              <a:ext cx="1314106" cy="931655"/>
              <a:chOff x="3554360" y="1646720"/>
              <a:chExt cx="2029993" cy="157458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1B7CDDE-3D06-0740-94CA-B0F1E03531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  <a:ea typeface="Noto Sans CJK SC Regular" panose="020B0500000000000000" pitchFamily="34" charset="-122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541279-6FA3-8D42-B5C8-D52B525811FB}"/>
                  </a:ext>
                </a:extLst>
              </p:cNvPr>
              <p:cNvSpPr/>
              <p:nvPr/>
            </p:nvSpPr>
            <p:spPr>
              <a:xfrm>
                <a:off x="3572672" y="2829201"/>
                <a:ext cx="2011681" cy="39210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zh-CN" sz="2000">
                    <a:solidFill>
                      <a:srgbClr val="000000"/>
                    </a:solidFill>
                    <a:latin typeface="Source Sans Pro Light"/>
                    <a:ea typeface="Noto Sans CJK SC Regular" panose="020B0500000000000000" pitchFamily="34" charset="-122"/>
                    <a:cs typeface="Source Sans Pro Light"/>
                  </a:rPr>
                  <a:t>验证</a:t>
                </a:r>
              </a:p>
            </p:txBody>
          </p:sp>
          <p:pic>
            <p:nvPicPr>
              <p:cNvPr id="46" name="Picture 45" descr="ua-capability-icons_wht_Validate.png">
                <a:extLst>
                  <a:ext uri="{FF2B5EF4-FFF2-40B4-BE49-F238E27FC236}">
                    <a16:creationId xmlns:a16="http://schemas.microsoft.com/office/drawing/2014/main" id="{0A09F761-7140-1B41-A0F2-165BB85A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9AA9E2-9693-C548-8C8D-93CB9162783D}"/>
                </a:ext>
              </a:extLst>
            </p:cNvPr>
            <p:cNvGrpSpPr/>
            <p:nvPr/>
          </p:nvGrpSpPr>
          <p:grpSpPr>
            <a:xfrm>
              <a:off x="6892153" y="5269981"/>
              <a:ext cx="1302251" cy="933159"/>
              <a:chOff x="6331693" y="1643185"/>
              <a:chExt cx="2011680" cy="157712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727F8D-A583-2B42-8956-0E4F176329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  <a:ea typeface="Noto Sans CJK SC Regular" panose="020B0500000000000000" pitchFamily="34" charset="-122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7D5BAF-0D83-DD44-911D-2E14DE3C4330}"/>
                  </a:ext>
                </a:extLst>
              </p:cNvPr>
              <p:cNvSpPr/>
              <p:nvPr/>
            </p:nvSpPr>
            <p:spPr>
              <a:xfrm>
                <a:off x="6331693" y="2828208"/>
                <a:ext cx="2011680" cy="39210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zh-CN" sz="2000">
                    <a:solidFill>
                      <a:srgbClr val="000000"/>
                    </a:solidFill>
                    <a:latin typeface="Source Sans Pro Light"/>
                    <a:ea typeface="Noto Sans CJK SC Regular" panose="020B0500000000000000" pitchFamily="34" charset="-122"/>
                    <a:cs typeface="Source Sans Pro Light"/>
                  </a:rPr>
                  <a:t>存储</a:t>
                </a:r>
              </a:p>
            </p:txBody>
          </p:sp>
          <p:pic>
            <p:nvPicPr>
              <p:cNvPr id="43" name="Picture 42" descr="ua-capability-icons_wht_Store.png">
                <a:extLst>
                  <a:ext uri="{FF2B5EF4-FFF2-40B4-BE49-F238E27FC236}">
                    <a16:creationId xmlns:a16="http://schemas.microsoft.com/office/drawing/2014/main" id="{6AB810CB-7FFA-E647-820F-1348D55A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1A6786-B4F7-E64B-8ADF-2CCDA6FFB00B}"/>
                </a:ext>
              </a:extLst>
            </p:cNvPr>
            <p:cNvGrpSpPr/>
            <p:nvPr/>
          </p:nvGrpSpPr>
          <p:grpSpPr>
            <a:xfrm>
              <a:off x="5237178" y="5269981"/>
              <a:ext cx="1302251" cy="935346"/>
              <a:chOff x="2202899" y="3852184"/>
              <a:chExt cx="2011680" cy="158082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C1B392-FF8A-1A46-AF2C-63FA41E5A3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  <a:ea typeface="Noto Sans CJK SC Regular" panose="020B0500000000000000" pitchFamily="34" charset="-122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08E740B-EE22-E54F-BECC-BFA4D1A7E347}"/>
                  </a:ext>
                </a:extLst>
              </p:cNvPr>
              <p:cNvSpPr/>
              <p:nvPr/>
            </p:nvSpPr>
            <p:spPr>
              <a:xfrm>
                <a:off x="2202899" y="5040904"/>
                <a:ext cx="2011680" cy="39210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zh-CN" sz="2000">
                    <a:solidFill>
                      <a:srgbClr val="000000"/>
                    </a:solidFill>
                    <a:latin typeface="Source Sans Pro Light"/>
                    <a:ea typeface="Noto Sans CJK SC Regular" panose="020B0500000000000000" pitchFamily="34" charset="-122"/>
                    <a:cs typeface="Source Sans Pro Light"/>
                  </a:rPr>
                  <a:t>处理</a:t>
                </a:r>
              </a:p>
            </p:txBody>
          </p:sp>
          <p:pic>
            <p:nvPicPr>
              <p:cNvPr id="40" name="Picture 39" descr="ua-capability-icons_wht_Process.png">
                <a:extLst>
                  <a:ext uri="{FF2B5EF4-FFF2-40B4-BE49-F238E27FC236}">
                    <a16:creationId xmlns:a16="http://schemas.microsoft.com/office/drawing/2014/main" id="{8E2BA25B-94F7-E146-AC59-48DF74B70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E1F724-3B0F-EB40-92D6-82F9EE7CF4EA}"/>
                </a:ext>
              </a:extLst>
            </p:cNvPr>
            <p:cNvGrpSpPr/>
            <p:nvPr/>
          </p:nvGrpSpPr>
          <p:grpSpPr>
            <a:xfrm>
              <a:off x="8546330" y="5275764"/>
              <a:ext cx="1302251" cy="935346"/>
              <a:chOff x="4943583" y="3852184"/>
              <a:chExt cx="2011680" cy="158082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413D40-E4B1-7B43-95EE-9A70F693E4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  <a:ea typeface="Noto Sans CJK SC Regular" panose="020B0500000000000000" pitchFamily="34" charset="-122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F6DA22-0257-334F-BF9C-0493C7E95829}"/>
                  </a:ext>
                </a:extLst>
              </p:cNvPr>
              <p:cNvSpPr/>
              <p:nvPr/>
            </p:nvSpPr>
            <p:spPr>
              <a:xfrm>
                <a:off x="4946286" y="5040904"/>
                <a:ext cx="2008977" cy="392103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zh-CN" sz="2000">
                    <a:solidFill>
                      <a:srgbClr val="000000"/>
                    </a:solidFill>
                    <a:latin typeface="Source Sans Pro Light"/>
                    <a:ea typeface="Noto Sans CJK SC Regular" panose="020B0500000000000000" pitchFamily="34" charset="-122"/>
                    <a:cs typeface="Source Sans Pro Light"/>
                  </a:rPr>
                  <a:t>显示</a:t>
                </a:r>
              </a:p>
            </p:txBody>
          </p:sp>
          <p:pic>
            <p:nvPicPr>
              <p:cNvPr id="37" name="Picture 36" descr="ua-capability-icons_wht_Display.png">
                <a:extLst>
                  <a:ext uri="{FF2B5EF4-FFF2-40B4-BE49-F238E27FC236}">
                    <a16:creationId xmlns:a16="http://schemas.microsoft.com/office/drawing/2014/main" id="{03B399DB-C262-DD4C-9E27-94DC38E04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624487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SimSun"/>
        <a:cs typeface=""/>
      </a:majorFont>
      <a:minorFont>
        <a:latin typeface="Arial" panose="020B060402020202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15087</TotalTime>
  <Words>11714</Words>
  <Application>Microsoft Macintosh PowerPoint</Application>
  <PresentationFormat>Widescreen</PresentationFormat>
  <Paragraphs>692</Paragraphs>
  <Slides>79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MS PGothic</vt:lpstr>
      <vt:lpstr>Noto Sans CJK SC Regular</vt:lpstr>
      <vt:lpstr>Arial</vt:lpstr>
      <vt:lpstr>Calibri</vt:lpstr>
      <vt:lpstr>Courier New</vt:lpstr>
      <vt:lpstr>Noto Sans Symbols</vt:lpstr>
      <vt:lpstr>SimSun</vt:lpstr>
      <vt:lpstr>Source Sans Pro Light</vt:lpstr>
      <vt:lpstr>Times New Roman</vt:lpstr>
      <vt:lpstr>Wingdings</vt:lpstr>
      <vt:lpstr>ICANN PPT_Arial_16x9_June 2017_potx</vt:lpstr>
      <vt:lpstr>在编程中支持域名和电子邮件地址普遍适用性</vt:lpstr>
      <vt:lpstr>议程</vt:lpstr>
      <vt:lpstr>普遍适用性 (UA) 概述 </vt:lpstr>
      <vt:lpstr>域名和电子邮件地址的普遍适用性</vt:lpstr>
      <vt:lpstr>域名和电子邮件地址的类别</vt:lpstr>
      <vt:lpstr>电子邮件地址在全球网站的适用性</vt:lpstr>
      <vt:lpstr>示例截屏</vt:lpstr>
      <vt:lpstr>跨电子邮件服务器的 EAI 支持</vt:lpstr>
      <vt:lpstr>程序员的 UA 就绪范围</vt:lpstr>
      <vt:lpstr>用于考虑实现 UA 的技术堆栈 </vt:lpstr>
      <vt:lpstr>电子邮件系统和 EAI 支持</vt:lpstr>
      <vt:lpstr>电子邮件组件示例</vt:lpstr>
      <vt:lpstr>电子邮件组件示例</vt:lpstr>
      <vt:lpstr>测验</vt:lpstr>
      <vt:lpstr>测验 1 问题</vt:lpstr>
      <vt:lpstr>测验 1 问题</vt:lpstr>
      <vt:lpstr>统一码基础知识</vt:lpstr>
      <vt:lpstr>字符和字符集</vt:lpstr>
      <vt:lpstr>码点</vt:lpstr>
      <vt:lpstr>码点</vt:lpstr>
      <vt:lpstr>字形</vt:lpstr>
      <vt:lpstr>字符编码</vt:lpstr>
      <vt:lpstr>发展简史</vt:lpstr>
      <vt:lpstr>统一码标准</vt:lpstr>
      <vt:lpstr>统一码编码</vt:lpstr>
      <vt:lpstr>Hello World： Python</vt:lpstr>
      <vt:lpstr>Hello World：Java</vt:lpstr>
      <vt:lpstr>统一码编码 – 采用 Python 读取/写入文件</vt:lpstr>
      <vt:lpstr>统一码编码 – 采用 Java 读取文件</vt:lpstr>
      <vt:lpstr>统一码编码 – 采用 Java 写入文件</vt:lpstr>
      <vt:lpstr>规范化</vt:lpstr>
      <vt:lpstr>规范化</vt:lpstr>
      <vt:lpstr>规范化代码 - Python</vt:lpstr>
      <vt:lpstr>规范化代码 - Java</vt:lpstr>
      <vt:lpstr>国际化域名</vt:lpstr>
      <vt:lpstr>域名</vt:lpstr>
      <vt:lpstr>国际化域名 (IDN)</vt:lpstr>
      <vt:lpstr>U-标签  A-标签相互转换：Python</vt:lpstr>
      <vt:lpstr>U-标签  A-标签相互转换：Java </vt:lpstr>
      <vt:lpstr>U-标签  A-标签相互转换：Java </vt:lpstr>
      <vt:lpstr>U-标签  A-标签相互转换：Java </vt:lpstr>
      <vt:lpstr>域名验证</vt:lpstr>
      <vt:lpstr>验证域名</vt:lpstr>
      <vt:lpstr>验证顶级域名</vt:lpstr>
      <vt:lpstr>TLD 验证 - Java</vt:lpstr>
      <vt:lpstr>域验证 - Java</vt:lpstr>
      <vt:lpstr>验证域名：Python</vt:lpstr>
      <vt:lpstr>验证域名：Java</vt:lpstr>
      <vt:lpstr>域名解析</vt:lpstr>
      <vt:lpstr>域名解析</vt:lpstr>
      <vt:lpstr>域名解析 – Python</vt:lpstr>
      <vt:lpstr>域名解析 – Java</vt:lpstr>
      <vt:lpstr>域名存储</vt:lpstr>
      <vt:lpstr>国际化电子邮件地址 (EAI)</vt:lpstr>
      <vt:lpstr>电子邮件地址</vt:lpstr>
      <vt:lpstr>EAI</vt:lpstr>
      <vt:lpstr>电子邮件地址形式</vt:lpstr>
      <vt:lpstr>电子邮件地址验证：电子邮件地址正则表达式 (Regex)</vt:lpstr>
      <vt:lpstr>电子邮件地址正则表达式 (Regex)</vt:lpstr>
      <vt:lpstr>验证电子邮件地址</vt:lpstr>
      <vt:lpstr>电子邮件地址验证</vt:lpstr>
      <vt:lpstr>EAI 验证 - Python</vt:lpstr>
      <vt:lpstr>EAI 验证 - Java</vt:lpstr>
      <vt:lpstr>EAI 验证 - Java</vt:lpstr>
      <vt:lpstr>发送和接收电子邮件</vt:lpstr>
      <vt:lpstr>发送和接收 </vt:lpstr>
      <vt:lpstr>发送和接收 – Python</vt:lpstr>
      <vt:lpstr>发送和接收 – Python</vt:lpstr>
      <vt:lpstr>发送和接收 – Java</vt:lpstr>
      <vt:lpstr>发送和接收 – Java</vt:lpstr>
      <vt:lpstr>发送和接收 – Java(2)</vt:lpstr>
      <vt:lpstr>发送和接收 – Java(3)</vt:lpstr>
      <vt:lpstr>结语</vt:lpstr>
      <vt:lpstr>编程语言支持</vt:lpstr>
      <vt:lpstr>结语</vt:lpstr>
      <vt:lpstr>积极参与！</vt:lpstr>
      <vt:lpstr>积极参与！</vt:lpstr>
      <vt:lpstr>一些相关资料</vt:lpstr>
      <vt:lpstr>请与 ICANN 展开交流——谢谢！敬请提问！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of Domain Names and Email addresses</dc:title>
  <dc:creator>Sarmad Hussain</dc:creator>
  <cp:lastModifiedBy>Elif Mantarcı</cp:lastModifiedBy>
  <cp:revision>615</cp:revision>
  <cp:lastPrinted>2017-01-26T19:29:02Z</cp:lastPrinted>
  <dcterms:created xsi:type="dcterms:W3CDTF">2021-04-05T05:56:20Z</dcterms:created>
  <dcterms:modified xsi:type="dcterms:W3CDTF">2024-02-22T12:36:44Z</dcterms:modified>
</cp:coreProperties>
</file>