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sldIdLst>
    <p:sldId id="256" r:id="rId2"/>
    <p:sldId id="257" r:id="rId3"/>
    <p:sldId id="262" r:id="rId4"/>
    <p:sldId id="266" r:id="rId5"/>
    <p:sldId id="267" r:id="rId6"/>
    <p:sldId id="268" r:id="rId7"/>
    <p:sldId id="269" r:id="rId8"/>
    <p:sldId id="270" r:id="rId9"/>
    <p:sldId id="272" r:id="rId10"/>
    <p:sldId id="1372" r:id="rId11"/>
    <p:sldId id="1373" r:id="rId12"/>
    <p:sldId id="1374" r:id="rId13"/>
    <p:sldId id="1375" r:id="rId14"/>
    <p:sldId id="1376" r:id="rId15"/>
    <p:sldId id="1377" r:id="rId16"/>
    <p:sldId id="631" r:id="rId17"/>
    <p:sldId id="632" r:id="rId18"/>
    <p:sldId id="633" r:id="rId19"/>
    <p:sldId id="620" r:id="rId20"/>
    <p:sldId id="619" r:id="rId21"/>
    <p:sldId id="621" r:id="rId22"/>
    <p:sldId id="622" r:id="rId23"/>
    <p:sldId id="623" r:id="rId24"/>
    <p:sldId id="624" r:id="rId25"/>
    <p:sldId id="626" r:id="rId26"/>
    <p:sldId id="625" r:id="rId27"/>
    <p:sldId id="627" r:id="rId28"/>
    <p:sldId id="628" r:id="rId29"/>
    <p:sldId id="629" r:id="rId30"/>
    <p:sldId id="630" r:id="rId31"/>
    <p:sldId id="635" r:id="rId32"/>
    <p:sldId id="634" r:id="rId33"/>
    <p:sldId id="1378" r:id="rId34"/>
    <p:sldId id="1379"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Merriweather Sans" pitchFamily="2" charset="77"/>
      <p:regular r:id="rId41"/>
      <p:bold r:id="rId42"/>
      <p:italic r:id="rId43"/>
      <p:boldItalic r:id="rId44"/>
    </p:embeddedFont>
    <p:embeddedFont>
      <p:font typeface="Noto Sans Symbols" panose="020B0702040504020204" pitchFamily="34" charset="0"/>
      <p:regular r:id="rId45"/>
      <p:bold r:id="rId46"/>
    </p:embeddedFont>
    <p:embeddedFont>
      <p:font typeface="Open Sans" panose="020B0606030504020204" pitchFamily="34" charset="0"/>
      <p:regular r:id="rId47"/>
      <p:bold r:id="rId48"/>
      <p:italic r:id="rId49"/>
      <p:boldItalic r:id="rId50"/>
    </p:embeddedFont>
    <p:embeddedFont>
      <p:font typeface="Open Sans Light" panose="020B0306030504020204" pitchFamily="34" charset="0"/>
      <p:regular r:id="rId51"/>
      <p:bold r:id="rId52"/>
      <p:italic r:id="rId53"/>
      <p:boldItalic r:id="rId54"/>
    </p:embeddedFont>
    <p:embeddedFont>
      <p:font typeface="Source Sans Pro Light" panose="020B0403030403020204" pitchFamily="34" charset="77"/>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1s108WmY4dRM5vuvbNI8SEZ9T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5"/>
    <p:restoredTop sz="94684"/>
  </p:normalViewPr>
  <p:slideViewPr>
    <p:cSldViewPr snapToGrid="0">
      <p:cViewPr varScale="1">
        <p:scale>
          <a:sx n="118" d="100"/>
          <a:sy n="118" d="100"/>
        </p:scale>
        <p:origin x="872" y="192"/>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214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053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75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90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52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21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47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29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54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69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39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230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19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9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659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9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41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01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16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8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061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811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885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1304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asg.tech/download/uasg-028-considerations-for-naming-internationalized-email-mailboxes-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uasg.tech/eai-certificatio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UAProgram@icann.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6861561" cy="1013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es-MX" sz="1800" b="0" i="0" u="none" strike="noStrike" cap="none">
                <a:solidFill>
                  <a:srgbClr val="FAFAFA"/>
                </a:solidFill>
                <a:latin typeface="Open Sans Light"/>
                <a:ea typeface="Open Sans Light"/>
                <a:cs typeface="Open Sans Light"/>
                <a:sym typeface="Open Sans Light"/>
              </a:rPr>
              <a:t>[Nombre del presentador]  </a:t>
            </a:r>
          </a:p>
          <a:p>
            <a:pPr marL="0" marR="0" lvl="0" indent="0" algn="l" rtl="0">
              <a:spcBef>
                <a:spcPts val="0"/>
              </a:spcBef>
              <a:spcAft>
                <a:spcPts val="0"/>
              </a:spcAft>
              <a:buClr>
                <a:srgbClr val="FAFAFA"/>
              </a:buClr>
              <a:buSzPts val="1800"/>
              <a:buFont typeface="Arial"/>
              <a:buNone/>
            </a:pPr>
            <a:r>
              <a:rPr lang="es-MX" sz="1800">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Taller sobre el </a:t>
            </a:r>
            <a:r>
              <a:rPr lang="es-MX" sz="1800" b="0" i="0" u="none" strike="noStrike" cap="none">
                <a:solidFill>
                  <a:srgbClr val="FAFAFA"/>
                </a:solidFill>
                <a:latin typeface="Open Sans Light"/>
                <a:ea typeface="Open Sans Light"/>
                <a:cs typeface="Open Sans Light"/>
                <a:sym typeface="Open Sans Light"/>
              </a:rPr>
              <a:t>Plan de estudios académico para el Día de la Aceptación Universal  </a:t>
            </a:r>
          </a:p>
          <a:p>
            <a:pPr marL="0" marR="0" lvl="0" indent="0" algn="l" rtl="0">
              <a:spcBef>
                <a:spcPts val="0"/>
              </a:spcBef>
              <a:spcAft>
                <a:spcPts val="0"/>
              </a:spcAft>
              <a:buClr>
                <a:srgbClr val="FAFAFA"/>
              </a:buClr>
              <a:buSzPts val="1800"/>
              <a:buFont typeface="Arial"/>
              <a:buNone/>
            </a:pPr>
            <a:r>
              <a:rPr lang="es-MX" sz="1800" b="0" i="0" u="none" strike="noStrike" cap="none">
                <a:solidFill>
                  <a:srgbClr val="FAFAFA"/>
                </a:solidFill>
                <a:latin typeface="Open Sans Light"/>
                <a:ea typeface="Open Sans Light"/>
                <a:cs typeface="Open Sans Light"/>
                <a:sym typeface="Open Sans Light"/>
              </a:rPr>
              <a:t>[Día, mes] 2024</a:t>
            </a:r>
          </a:p>
        </p:txBody>
      </p:sp>
      <p:sp>
        <p:nvSpPr>
          <p:cNvPr id="82" name="Google Shape;82;p1"/>
          <p:cNvSpPr txBox="1">
            <a:spLocks noGrp="1"/>
          </p:cNvSpPr>
          <p:nvPr>
            <p:ph type="title"/>
          </p:nvPr>
        </p:nvSpPr>
        <p:spPr>
          <a:xfrm>
            <a:off x="465996" y="3886537"/>
            <a:ext cx="8261849"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s-MX" sz="2800" dirty="0"/>
              <a:t>Plan de estudios académico para la Aceptación Universal (UA) de nombres de dominio y direcciones de correo electrónico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Ejemplos de categorías afectadas por la Aceptación Universal</a:t>
            </a:r>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Nombres de dominio </a:t>
            </a: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7"/>
                  </a:ext>
                </a:extLst>
              </a:rPr>
              <a:t>que</a:t>
            </a:r>
            <a:r>
              <a:rPr lang="es-MX" sz="1800" dirty="0"/>
              <a:t> pueden no funcionar en las aplicaciones:</a:t>
            </a:r>
            <a:endParaRPr lang="es-MX" dirty="0"/>
          </a:p>
          <a:p>
            <a:pPr marL="548640" lvl="1" indent="-182880" algn="l" rtl="0">
              <a:spcBef>
                <a:spcPts val="360"/>
              </a:spcBef>
              <a:spcAft>
                <a:spcPts val="0"/>
              </a:spcAft>
              <a:buSzPts val="1530"/>
              <a:buChar char="*"/>
            </a:pPr>
            <a:r>
              <a:rPr lang="es-MX" sz="1800" dirty="0"/>
              <a:t>ASCII: </a:t>
            </a:r>
            <a:r>
              <a:rPr lang="en-US" sz="1800" dirty="0"/>
              <a:t>	</a:t>
            </a:r>
            <a:r>
              <a:rPr lang="es-MX" sz="1800" dirty="0"/>
              <a:t>ejemplo.</a:t>
            </a:r>
            <a:r>
              <a:rPr lang="es-MX" sz="1800" dirty="0">
                <a:solidFill>
                  <a:srgbClr val="FF0000"/>
                </a:solidFill>
              </a:rPr>
              <a:t>sky</a:t>
            </a:r>
          </a:p>
          <a:p>
            <a:pPr marL="548640" lvl="1" indent="-182880" algn="l" rtl="0">
              <a:spcBef>
                <a:spcPts val="360"/>
              </a:spcBef>
              <a:spcAft>
                <a:spcPts val="0"/>
              </a:spcAft>
              <a:buSzPts val="1530"/>
              <a:buChar char="*"/>
            </a:pPr>
            <a:r>
              <a:rPr lang="es-MX" sz="1800" dirty="0"/>
              <a:t>ASCII:</a:t>
            </a:r>
            <a:r>
              <a:rPr lang="en-US"/>
              <a:t>	</a:t>
            </a:r>
            <a:r>
              <a:rPr lang="es-MX" sz="1800" dirty="0"/>
              <a:t>ejemplo.</a:t>
            </a:r>
            <a:r>
              <a:rPr lang="es-MX" sz="1800" dirty="0">
                <a:solidFill>
                  <a:srgbClr val="FF0000"/>
                </a:solidFill>
              </a:rPr>
              <a:t>engineering</a:t>
            </a:r>
          </a:p>
          <a:p>
            <a:pPr marL="548640" lvl="1" indent="-182880" algn="l" rtl="0">
              <a:spcBef>
                <a:spcPts val="480"/>
              </a:spcBef>
              <a:spcAft>
                <a:spcPts val="0"/>
              </a:spcAft>
              <a:buSzPts val="1530"/>
              <a:buChar char="*"/>
            </a:pPr>
            <a:r>
              <a:rPr lang="es-MX" sz="1800" dirty="0">
                <a:solidFill>
                  <a:schemeClr val="dk1"/>
                </a:solidFill>
              </a:rPr>
              <a:t>Unicode:</a:t>
            </a:r>
            <a:r>
              <a:rPr lang="en-US"/>
              <a:t>	</a:t>
            </a:r>
            <a:r>
              <a:rPr lang="th-TH" sz="2400" dirty="0">
                <a:solidFill>
                  <a:srgbClr val="FF0000"/>
                </a:solidFill>
              </a:rPr>
              <a:t>คน</a:t>
            </a:r>
            <a:r>
              <a:rPr lang="es-MX" sz="2400" dirty="0">
                <a:solidFill>
                  <a:srgbClr val="FF0000"/>
                </a:solidFill>
              </a:rPr>
              <a:t>.</a:t>
            </a:r>
            <a:r>
              <a:rPr lang="th-TH" sz="2400" dirty="0">
                <a:solidFill>
                  <a:srgbClr val="FF0000"/>
                </a:solidFill>
              </a:rPr>
              <a:t>ไทย</a:t>
            </a:r>
            <a:endParaRPr lang="es-MX" sz="1800" dirty="0">
              <a:solidFill>
                <a:srgbClr val="FF0000"/>
              </a:solidFill>
            </a:endParaRPr>
          </a:p>
          <a:p>
            <a:pPr marL="274320" lvl="0" indent="-182880" algn="l" rtl="0">
              <a:spcBef>
                <a:spcPts val="360"/>
              </a:spcBef>
              <a:spcAft>
                <a:spcPts val="0"/>
              </a:spcAft>
              <a:buClr>
                <a:schemeClr val="accent3"/>
              </a:buClr>
              <a:buSzPts val="1530"/>
              <a:buFont typeface="Merriweather Sans"/>
              <a:buChar char="*"/>
            </a:pPr>
            <a:r>
              <a:rPr lang="es-MX" sz="1800" dirty="0"/>
              <a:t>Direcciones de correo electrónico internacionalizadas (EAI) </a:t>
            </a: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8"/>
                  </a:ext>
                </a:extLst>
              </a:rPr>
              <a:t>que</a:t>
            </a:r>
            <a:r>
              <a:rPr lang="es-MX" sz="1800" dirty="0"/>
              <a:t> pueden no funcionar en las aplicaciones: </a:t>
            </a:r>
            <a:endParaRPr lang="es-MX" dirty="0"/>
          </a:p>
          <a:p>
            <a:pPr marL="548640" lvl="1" indent="-182880" algn="l" rtl="0">
              <a:spcBef>
                <a:spcPts val="360"/>
              </a:spcBef>
              <a:spcAft>
                <a:spcPts val="0"/>
              </a:spcAft>
              <a:buSzPts val="1530"/>
              <a:buChar char="*"/>
            </a:pPr>
            <a:r>
              <a:rPr lang="es-MX" sz="1800" dirty="0"/>
              <a:t>Unicode:</a:t>
            </a:r>
            <a:r>
              <a:rPr lang="en-US" sz="1800" dirty="0"/>
              <a:t>	</a:t>
            </a:r>
            <a:r>
              <a:rPr lang="es-MX" sz="1800" dirty="0"/>
              <a:t>marc@</a:t>
            </a:r>
            <a:r>
              <a:rPr lang="es-MX" sz="1800" dirty="0">
                <a:solidFill>
                  <a:srgbClr val="FF0000"/>
                </a:solidFill>
              </a:rPr>
              <a:t>société</a:t>
            </a:r>
            <a:r>
              <a:rPr lang="es-MX" sz="1800" dirty="0"/>
              <a:t>.org</a:t>
            </a:r>
          </a:p>
          <a:p>
            <a:pPr marL="548640" lvl="1" indent="-182880" algn="l" rtl="0">
              <a:spcBef>
                <a:spcPts val="360"/>
              </a:spcBef>
              <a:spcAft>
                <a:spcPts val="0"/>
              </a:spcAft>
              <a:buSzPts val="1530"/>
              <a:buChar char="*"/>
            </a:pPr>
            <a:r>
              <a:rPr lang="es-MX" sz="1800" dirty="0"/>
              <a:t>Unicode:</a:t>
            </a:r>
            <a:r>
              <a:rPr lang="en-US" sz="1800" dirty="0"/>
              <a:t>	</a:t>
            </a:r>
            <a:r>
              <a:rPr lang="es-MX" sz="1800" dirty="0">
                <a:solidFill>
                  <a:srgbClr val="FF0000"/>
                </a:solidFill>
              </a:rPr>
              <a:t>测试</a:t>
            </a:r>
            <a:r>
              <a:rPr lang="es-MX" sz="1800" dirty="0"/>
              <a:t>@ejemplo.com</a:t>
            </a:r>
          </a:p>
          <a:p>
            <a:pPr marL="548640" lvl="1" indent="-182880" algn="l" rtl="0">
              <a:spcBef>
                <a:spcPts val="360"/>
              </a:spcBef>
              <a:spcAft>
                <a:spcPts val="0"/>
              </a:spcAft>
              <a:buSzPts val="1530"/>
              <a:buChar char="*"/>
            </a:pPr>
            <a:r>
              <a:rPr lang="es-MX" sz="1800" dirty="0"/>
              <a:t>Unicode:</a:t>
            </a:r>
            <a:r>
              <a:rPr lang="en-US" sz="1800" dirty="0"/>
              <a:t>	</a:t>
            </a:r>
            <a:r>
              <a:rPr lang="hi-IN" sz="1800" dirty="0">
                <a:solidFill>
                  <a:srgbClr val="FF0000"/>
                </a:solidFill>
              </a:rPr>
              <a:t>ईमेल</a:t>
            </a:r>
            <a:r>
              <a:rPr lang="es-MX" sz="1800" dirty="0">
                <a:solidFill>
                  <a:srgbClr val="FF0000"/>
                </a:solidFill>
              </a:rPr>
              <a:t>@</a:t>
            </a:r>
            <a:r>
              <a:rPr lang="hi-IN" sz="1800" dirty="0">
                <a:solidFill>
                  <a:srgbClr val="FF0000"/>
                </a:solidFill>
              </a:rPr>
              <a:t>उदाहरण</a:t>
            </a:r>
            <a:r>
              <a:rPr lang="es-MX" sz="1800" dirty="0">
                <a:solidFill>
                  <a:srgbClr val="FF0000"/>
                </a:solidFill>
              </a:rPr>
              <a:t>.</a:t>
            </a:r>
            <a:r>
              <a:rPr lang="hi-IN" sz="1800" dirty="0">
                <a:solidFill>
                  <a:srgbClr val="FF0000"/>
                </a:solidFill>
              </a:rPr>
              <a:t>भारत</a:t>
            </a:r>
            <a:endParaRPr lang="es-MX" dirty="0"/>
          </a:p>
          <a:p>
            <a:pPr marL="548640" lvl="1" indent="-182880" algn="l" rtl="0">
              <a:spcBef>
                <a:spcPts val="360"/>
              </a:spcBef>
              <a:spcAft>
                <a:spcPts val="0"/>
              </a:spcAft>
              <a:buSzPts val="1530"/>
              <a:buChar char="*"/>
            </a:pPr>
            <a:r>
              <a:rPr lang="es-MX" sz="1800" dirty="0"/>
              <a:t>Unicode:</a:t>
            </a:r>
            <a:r>
              <a:rPr lang="en-US" sz="1800" dirty="0"/>
              <a:t>	</a:t>
            </a:r>
            <a:r>
              <a:rPr lang="ar-SA" sz="1800" dirty="0">
                <a:solidFill>
                  <a:srgbClr val="FF0000"/>
                </a:solidFill>
              </a:rPr>
              <a:t>ای</a:t>
            </a:r>
            <a:r>
              <a:rPr lang="es-MX" sz="1800" dirty="0">
                <a:solidFill>
                  <a:srgbClr val="FF0000"/>
                </a:solidFill>
              </a:rPr>
              <a:t>-</a:t>
            </a:r>
            <a:r>
              <a:rPr lang="ar-SA" sz="1800" dirty="0">
                <a:solidFill>
                  <a:srgbClr val="FF0000"/>
                </a:solidFill>
              </a:rPr>
              <a:t>میل</a:t>
            </a:r>
            <a:r>
              <a:rPr lang="es-MX" sz="1800" dirty="0">
                <a:solidFill>
                  <a:srgbClr val="FF0000"/>
                </a:solidFill>
              </a:rPr>
              <a:t>@ </a:t>
            </a:r>
            <a:r>
              <a:rPr lang="ar-SA" sz="1800" dirty="0">
                <a:solidFill>
                  <a:srgbClr val="FF0000"/>
                </a:solidFill>
              </a:rPr>
              <a:t>مثال</a:t>
            </a:r>
            <a:r>
              <a:rPr lang="es-MX" sz="1800" dirty="0">
                <a:solidFill>
                  <a:srgbClr val="FF0000"/>
                </a:solidFill>
              </a:rPr>
              <a:t>.</a:t>
            </a:r>
            <a:r>
              <a:rPr lang="ar-SA" sz="1800" dirty="0">
                <a:solidFill>
                  <a:srgbClr val="FF0000"/>
                </a:solidFill>
              </a:rPr>
              <a:t>موقع</a:t>
            </a:r>
            <a:r>
              <a:rPr lang="es-MX"/>
              <a:t>  </a:t>
            </a:r>
            <a:r>
              <a:rPr lang="es-MX" sz="1800" dirty="0">
                <a:solidFill>
                  <a:schemeClr val="dk1"/>
                </a:solidFill>
              </a:rPr>
              <a:t>(escrito de derecha a izquierda, RTL)</a:t>
            </a:r>
            <a:r>
              <a:rPr lang="en-US"/>
              <a:t>		</a:t>
            </a:r>
            <a:endParaRPr lang="es-MX" dirty="0"/>
          </a:p>
          <a:p>
            <a:pPr marL="274320" lvl="0" indent="-74930" algn="l" rtl="0">
              <a:spcBef>
                <a:spcPts val="400"/>
              </a:spcBef>
              <a:spcAft>
                <a:spcPts val="0"/>
              </a:spcAft>
              <a:buClr>
                <a:schemeClr val="accent3"/>
              </a:buClr>
              <a:buSzPts val="1700"/>
              <a:buFont typeface="Merriweather Sans"/>
              <a:buNone/>
            </a:pPr>
            <a:endParaRPr lang="es-MX" dirty="0"/>
          </a:p>
          <a:p>
            <a:pPr marL="0" lvl="0" indent="0" algn="l" rtl="0">
              <a:spcBef>
                <a:spcPts val="400"/>
              </a:spcBef>
              <a:spcAft>
                <a:spcPts val="0"/>
              </a:spcAft>
              <a:buSzPts val="1700"/>
              <a:buNone/>
            </a:pPr>
            <a:r>
              <a:rPr lang="es-MX" sz="1800" b="1" dirty="0"/>
              <a:t>ASCII</a:t>
            </a:r>
            <a:r>
              <a:rPr lang="es-MX" sz="1800" dirty="0"/>
              <a:t> se basa en letras A-Z, a-z, dígitos 0-9 y guión.</a:t>
            </a:r>
          </a:p>
          <a:p>
            <a:pPr marL="0" lvl="0" indent="0" algn="l" rtl="0">
              <a:spcBef>
                <a:spcPts val="400"/>
              </a:spcBef>
              <a:spcAft>
                <a:spcPts val="0"/>
              </a:spcAft>
              <a:buSzPts val="1700"/>
              <a:buNone/>
            </a:pPr>
            <a:r>
              <a:rPr lang="es-MX" sz="1800" b="1" dirty="0"/>
              <a:t>Unicode</a:t>
            </a:r>
            <a:r>
              <a:rPr lang="es-MX" sz="1800" dirty="0"/>
              <a:t> admite caracteres de idiomas y códigos de escritura </a:t>
            </a:r>
            <a:r>
              <a:rPr lang="es-MX"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9"/>
                  </a:ext>
                </a:extLst>
              </a:rPr>
              <a:t>mundiales</a:t>
            </a:r>
            <a:r>
              <a:rPr lang="es-MX" sz="1800" dirty="0"/>
              <a:t>.</a:t>
            </a:r>
          </a:p>
          <a:p>
            <a:pPr marL="1097280" lvl="3" indent="-107315" algn="l" rtl="0">
              <a:spcBef>
                <a:spcPts val="280"/>
              </a:spcBef>
              <a:spcAft>
                <a:spcPts val="0"/>
              </a:spcAft>
              <a:buSzPts val="1190"/>
              <a:buNone/>
            </a:pPr>
            <a:endParaRPr lang="es-MX" dirty="0"/>
          </a:p>
        </p:txBody>
      </p:sp>
    </p:spTree>
    <p:extLst>
      <p:ext uri="{BB962C8B-B14F-4D97-AF65-F5344CB8AC3E}">
        <p14:creationId xmlns:p14="http://schemas.microsoft.com/office/powerpoint/2010/main" val="208412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2"/>
                  </a:ext>
                </a:extLst>
              </a:rPr>
              <a:t>Objetivo e impacto de la Aceptación Universal</a:t>
            </a:r>
            <a:endParaRPr lang="es-MX" dirty="0"/>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lang="es-MX"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s-MX" sz="1800" b="1" dirty="0">
                <a:latin typeface="Open Sans Light"/>
                <a:sym typeface="Open Sans"/>
              </a:rPr>
              <a:t>Objetivo</a:t>
            </a:r>
            <a:endParaRPr lang="es-MX" sz="1800" b="1" dirty="0">
              <a:latin typeface="Open Sans Light"/>
              <a:ea typeface="Open Sans Light"/>
              <a:cs typeface="Open Sans Light"/>
            </a:endParaRPr>
          </a:p>
          <a:p>
            <a:pPr marL="0" marR="0" lvl="0" indent="0" algn="ctr" rtl="0">
              <a:spcBef>
                <a:spcPts val="360"/>
              </a:spcBef>
              <a:spcAft>
                <a:spcPts val="0"/>
              </a:spcAft>
              <a:buClr>
                <a:schemeClr val="dk1"/>
              </a:buClr>
              <a:buSzPts val="1800"/>
              <a:buFont typeface="Arial"/>
              <a:buNone/>
            </a:pPr>
            <a:r>
              <a:rPr lang="es-MX" sz="1800" dirty="0">
                <a:latin typeface="Open Sans Light"/>
                <a:sym typeface="Open Sans"/>
              </a:rPr>
              <a:t>Todos los nombres de dominio y direcciones de correo electrónico válidos funcionen en todas las aplicaciones de software.</a:t>
            </a:r>
            <a:endParaRPr lang="es-MX" sz="1800" dirty="0">
              <a:latin typeface="Open Sans Light"/>
              <a:ea typeface="Open Sans Light"/>
              <a:cs typeface="Open Sans Light"/>
              <a:sym typeface="Open Sans Light"/>
            </a:endParaRPr>
          </a:p>
          <a:p>
            <a:pPr marL="0" marR="0" lvl="0" indent="0" algn="ctr" rtl="0">
              <a:spcBef>
                <a:spcPts val="360"/>
              </a:spcBef>
              <a:spcAft>
                <a:spcPts val="0"/>
              </a:spcAft>
              <a:buClr>
                <a:schemeClr val="dk1"/>
              </a:buClr>
              <a:buSzPts val="1800"/>
              <a:buFont typeface="Arial"/>
              <a:buNone/>
            </a:pPr>
            <a:endParaRPr lang="es-MX"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endParaRPr lang="es-MX" sz="1800" dirty="0">
              <a:latin typeface="Open Sans Light"/>
              <a:ea typeface="Open Sans Light"/>
              <a:cs typeface="Open Sans Light"/>
              <a:sym typeface="Open Sans"/>
            </a:endParaRPr>
          </a:p>
          <a:p>
            <a:pPr marL="0" marR="0" lvl="0" indent="0" algn="ctr" rtl="0">
              <a:spcBef>
                <a:spcPts val="360"/>
              </a:spcBef>
              <a:spcAft>
                <a:spcPts val="0"/>
              </a:spcAft>
              <a:buClr>
                <a:schemeClr val="dk1"/>
              </a:buClr>
              <a:buSzPts val="1800"/>
              <a:buFont typeface="Arial"/>
              <a:buNone/>
            </a:pPr>
            <a:r>
              <a:rPr lang="es-MX" sz="1800" b="1" dirty="0">
                <a:latin typeface="Open Sans Light"/>
                <a:sym typeface="Open Sans"/>
              </a:rPr>
              <a:t>Impacto</a:t>
            </a:r>
            <a:endParaRPr lang="es-MX" sz="1800" b="1" dirty="0">
              <a:latin typeface="Open Sans Light"/>
              <a:ea typeface="Open Sans Light"/>
              <a:cs typeface="Open Sans Light"/>
            </a:endParaRPr>
          </a:p>
          <a:p>
            <a:pPr marL="0" marR="0" lvl="0" indent="0" algn="ctr" rtl="0">
              <a:spcBef>
                <a:spcPts val="360"/>
              </a:spcBef>
              <a:spcAft>
                <a:spcPts val="0"/>
              </a:spcAft>
              <a:buClr>
                <a:schemeClr val="dk1"/>
              </a:buClr>
              <a:buSzPts val="1800"/>
              <a:buFont typeface="Arial"/>
              <a:buNone/>
            </a:pPr>
            <a:r>
              <a:rPr lang="es-MX" sz="1800" dirty="0">
                <a:latin typeface="Open Sans Light"/>
                <a:sym typeface="Open Sans"/>
              </a:rPr>
              <a:t>Promover la elección del consumidor, mejorar la competencia y proporcionar un acceso más amplio a los usuarios finales.</a:t>
            </a:r>
            <a:endParaRPr lang="es-MX" sz="1800" dirty="0">
              <a:latin typeface="Open Sans Light"/>
              <a:ea typeface="Open Sans Light"/>
              <a:cs typeface="Open Sans Light"/>
            </a:endParaRPr>
          </a:p>
          <a:p>
            <a:pPr marL="342900" marR="0" lvl="0" indent="-228600" algn="l"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342900" marR="0" lvl="0" indent="-228600" algn="l" rtl="0">
              <a:spcBef>
                <a:spcPts val="360"/>
              </a:spcBef>
              <a:spcAft>
                <a:spcPts val="0"/>
              </a:spcAft>
              <a:buClr>
                <a:schemeClr val="dk1"/>
              </a:buClr>
              <a:buSzPts val="1800"/>
              <a:buFont typeface="Arial"/>
              <a:buNone/>
            </a:pPr>
            <a:endParaRPr lang="es-MX"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lang="es-MX" sz="3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1011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5"/>
                  </a:ext>
                </a:extLst>
              </a:rPr>
              <a:t>¿Por qué es importante la UA?</a:t>
            </a:r>
            <a:endParaRPr lang="es-MX" sz="2800" dirty="0"/>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es-MX" sz="1800" dirty="0">
                <a:solidFill>
                  <a:srgbClr val="0A1F24"/>
                </a:solidFill>
                <a:latin typeface="Open Sans Light" panose="020B0306030504020204" pitchFamily="34" charset="0"/>
              </a:rPr>
              <a:t>El logro de la Aceptación Universal garantiza que cada persona tenga la capacidad de navegar y comunicarse en Internet mediante su nombre de dominio y dirección de correo electrónico elegidos que mejor se adapten a sus intereses, su negocio, cultura, idioma y código de escritura.</a:t>
            </a:r>
          </a:p>
          <a:p>
            <a:pPr marL="91440">
              <a:buClr>
                <a:schemeClr val="accent3"/>
              </a:buClr>
              <a:buSzPts val="1530"/>
            </a:pPr>
            <a:endParaRPr lang="es-MX"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es-MX" sz="1800" dirty="0">
                <a:solidFill>
                  <a:srgbClr val="0A1F24"/>
                </a:solidFill>
                <a:latin typeface="Open Sans Light" panose="020B0306030504020204" pitchFamily="34" charset="0"/>
              </a:rPr>
              <a:t>La Aceptación Universal también puede ayudar a:</a:t>
            </a:r>
          </a:p>
          <a:p>
            <a:pPr marL="91440">
              <a:buClr>
                <a:schemeClr val="accent3"/>
              </a:buClr>
              <a:buSzPts val="1530"/>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es-MX" sz="1800" dirty="0">
                <a:latin typeface="Open Sans Light" panose="020B0306030504020204" pitchFamily="34" charset="0"/>
              </a:rPr>
              <a:t>Respaldar a una Internet diversa y multilingüe</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Permitir una mayor competencia, inovación y elección del consumidor</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Crear oportunidades comerciales</a:t>
            </a:r>
            <a:endParaRPr lang="es-MX" sz="1800" dirty="0">
              <a:latin typeface="Open Sans Light" panose="020B0306030504020204" pitchFamily="34" charset="0"/>
              <a:ea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Ofrecer ventajas profesionales para desarrolladores y administradores de sistemas</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r>
              <a:rPr lang="es-MX" sz="1800" dirty="0">
                <a:latin typeface="Open Sans Light" panose="020B0306030504020204" pitchFamily="34" charset="0"/>
              </a:rPr>
              <a:t>Ayudar a los gobiernos y los responsables de formulación de políticas a llegar a sus ciudadanos</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spcBef>
                <a:spcPts val="360"/>
              </a:spcBef>
              <a:buClr>
                <a:schemeClr val="accent3"/>
              </a:buClr>
              <a:buSzPts val="1530"/>
              <a:buFont typeface="Merriweather Sans"/>
              <a:buChar char="*"/>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6932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Preparar a las aplicaciones para la Aceptación Universal</a:t>
            </a:r>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Admitir todos los nombres de dominio y direcciones de correo electrónico válidos:</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85725" algn="l" rtl="0">
              <a:spcBef>
                <a:spcPts val="360"/>
              </a:spcBef>
              <a:spcAft>
                <a:spcPts val="0"/>
              </a:spcAft>
              <a:buClr>
                <a:schemeClr val="accent3"/>
              </a:buClr>
              <a:buSzPts val="1530"/>
              <a:buFont typeface="Merriweather Sans"/>
              <a:buNone/>
            </a:pPr>
            <a:endParaRPr lang="es-MX" sz="1800" dirty="0"/>
          </a:p>
          <a:p>
            <a:pPr marL="274320" lvl="0" indent="-182880" algn="l" rtl="0">
              <a:spcBef>
                <a:spcPts val="360"/>
              </a:spcBef>
              <a:spcAft>
                <a:spcPts val="0"/>
              </a:spcAft>
              <a:buClr>
                <a:schemeClr val="accent3"/>
              </a:buClr>
              <a:buSzPts val="1530"/>
              <a:buFont typeface="Merriweather Sans"/>
              <a:buChar char="*"/>
            </a:pPr>
            <a:r>
              <a:rPr lang="es-MX" sz="1800" dirty="0"/>
              <a:t>Aceptar: El usuario puede introducir caracteres de su código de escritura local en un campo de texto</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Validar: El software acepta los caracteres y los reconoce como válidos</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Procesar: El sistema realiza operaciones con los caracteres</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Almacenar: La base de datos puede almacenar el texto sin dañarse ni corromperse</a:t>
            </a:r>
            <a:endParaRPr lang="es-MX" dirty="0"/>
          </a:p>
          <a:p>
            <a:pPr marL="274320" lvl="0" indent="-182880" algn="l" rtl="0">
              <a:spcBef>
                <a:spcPts val="360"/>
              </a:spcBef>
              <a:spcAft>
                <a:spcPts val="0"/>
              </a:spcAft>
              <a:buClr>
                <a:schemeClr val="accent3"/>
              </a:buClr>
              <a:buSzPts val="1530"/>
              <a:buFont typeface="Merriweather Sans"/>
              <a:buChar char="*"/>
            </a:pPr>
            <a:r>
              <a:rPr lang="es-MX" sz="1800" dirty="0"/>
              <a:t>Visualizar: Cuando se obtiene de la base de datos, la información se muestra correctamente</a:t>
            </a:r>
            <a:endParaRPr lang="es-MX" dirty="0"/>
          </a:p>
          <a:p>
            <a:pPr marL="274320" lvl="0" indent="-85725" algn="l" rtl="0">
              <a:spcBef>
                <a:spcPts val="360"/>
              </a:spcBef>
              <a:spcAft>
                <a:spcPts val="0"/>
              </a:spcAft>
              <a:buClr>
                <a:schemeClr val="accent3"/>
              </a:buClr>
              <a:buSzPts val="1530"/>
              <a:buFont typeface="Merriweather Sans"/>
              <a:buNone/>
            </a:pPr>
            <a:endParaRPr lang="es-MX" sz="1800" dirty="0">
              <a:solidFill>
                <a:srgbClr val="FF0000"/>
              </a:solidFill>
            </a:endParaRPr>
          </a:p>
          <a:p>
            <a:pPr marL="1097280" lvl="3" indent="-107315" algn="l" rtl="0">
              <a:spcBef>
                <a:spcPts val="280"/>
              </a:spcBef>
              <a:spcAft>
                <a:spcPts val="0"/>
              </a:spcAft>
              <a:buSzPts val="1190"/>
              <a:buNone/>
            </a:pPr>
            <a:endParaRPr lang="es-MX"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Aceptar</a:t>
                </a:r>
                <a:endParaRPr lang="es-MX" sz="1400" b="0" i="0" u="none" strike="noStrike" cap="none">
                  <a:solidFill>
                    <a:srgbClr val="000000"/>
                  </a:solidFill>
                  <a:latin typeface="Arial"/>
                  <a:ea typeface="Arial"/>
                  <a:cs typeface="Arial"/>
                  <a:sym typeface="Arial"/>
                </a:endParaRP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Validar</a:t>
                </a:r>
                <a:endParaRPr lang="es-MX" sz="1400" b="0" i="0" u="none" strike="noStrike" cap="none">
                  <a:solidFill>
                    <a:srgbClr val="000000"/>
                  </a:solidFill>
                  <a:latin typeface="Arial"/>
                  <a:ea typeface="Arial"/>
                  <a:cs typeface="Arial"/>
                  <a:sym typeface="Arial"/>
                </a:endParaRP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Almacenar</a:t>
                </a:r>
                <a:endParaRPr lang="es-MX" sz="1400" b="0" i="0" u="none" strike="noStrike" cap="none">
                  <a:solidFill>
                    <a:srgbClr val="000000"/>
                  </a:solidFill>
                  <a:latin typeface="Arial"/>
                  <a:ea typeface="Arial"/>
                  <a:cs typeface="Arial"/>
                  <a:sym typeface="Arial"/>
                </a:endParaRP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Procesar</a:t>
                </a:r>
                <a:endParaRPr lang="es-MX" sz="1400" b="0" i="0" u="none" strike="noStrike" cap="none">
                  <a:solidFill>
                    <a:srgbClr val="000000"/>
                  </a:solidFill>
                  <a:latin typeface="Arial"/>
                  <a:ea typeface="Arial"/>
                  <a:cs typeface="Arial"/>
                  <a:sym typeface="Arial"/>
                </a:endParaRP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Light"/>
                    <a:sym typeface="Source Sans Pro Light"/>
                  </a:rPr>
                  <a:t>Visualizar</a:t>
                </a:r>
                <a:endParaRPr lang="es-MX" sz="1400" b="0" i="0" u="none" strike="noStrike" cap="none">
                  <a:solidFill>
                    <a:srgbClr val="000000"/>
                  </a:solidFill>
                  <a:latin typeface="Arial"/>
                  <a:ea typeface="Arial"/>
                  <a:cs typeface="Arial"/>
                  <a:sym typeface="Arial"/>
                </a:endParaRP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extLst>
      <p:ext uri="{BB962C8B-B14F-4D97-AF65-F5344CB8AC3E}">
        <p14:creationId xmlns:p14="http://schemas.microsoft.com/office/powerpoint/2010/main" val="340689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Un llamado a la acción </a:t>
            </a:r>
          </a:p>
        </p:txBody>
      </p:sp>
      <p:sp>
        <p:nvSpPr>
          <p:cNvPr id="267" name="Google Shape;267;p15"/>
          <p:cNvSpPr txBox="1">
            <a:spLocks noGrp="1"/>
          </p:cNvSpPr>
          <p:nvPr>
            <p:ph type="body" idx="1"/>
          </p:nvPr>
        </p:nvSpPr>
        <p:spPr>
          <a:xfrm>
            <a:off x="320041" y="1068315"/>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La </a:t>
            </a:r>
            <a:r>
              <a:rPr lang="es-MX" sz="1800" dirty="0">
                <a:hlinkClick r:id="rId3"/>
              </a:rPr>
              <a:t>Resolución 133 (Revisión Bucarest 2022)</a:t>
            </a:r>
            <a:r>
              <a:rPr lang="es-MX" sz="1800" dirty="0"/>
              <a:t> del Plenipotenciario de la Unión Internacional de Telecomunicaciones (UIT) se centra en la función de las administraciones de los Estados miembros en la gestión de nombres de dominio internacionalizados (multilingües):</a:t>
            </a:r>
          </a:p>
          <a:p>
            <a:pPr marL="274320" lvl="0" indent="-182880" algn="l" rtl="0">
              <a:spcBef>
                <a:spcPts val="0"/>
              </a:spcBef>
              <a:spcAft>
                <a:spcPts val="0"/>
              </a:spcAft>
              <a:buClr>
                <a:schemeClr val="accent3"/>
              </a:buClr>
              <a:buSzPts val="1530"/>
              <a:buFont typeface="Merriweather Sans"/>
              <a:buChar char="*"/>
            </a:pPr>
            <a:endParaRPr lang="es-MX" sz="1800" dirty="0"/>
          </a:p>
          <a:p>
            <a:pPr marL="731520" lvl="1" indent="-182880"/>
            <a:r>
              <a:rPr lang="es-MX" dirty="0"/>
              <a:t>Enfatiza</a:t>
            </a:r>
          </a:p>
          <a:p>
            <a:pPr marL="1188720" lvl="2" indent="-182880"/>
            <a:r>
              <a:rPr lang="es-MX" sz="1800" dirty="0"/>
              <a:t>La contribución de los IDN al desarrollo sostenible mediante la promoción de una mayor accesibilidad a Internet y el uso en idiomas locales</a:t>
            </a:r>
          </a:p>
          <a:p>
            <a:pPr marL="1188720" lvl="2" indent="-182880"/>
            <a:r>
              <a:rPr lang="es-MX" sz="1800" dirty="0"/>
              <a:t>La necesidad de seguir aplicando soluciones técnicas para mejorar la implementación de los IDN</a:t>
            </a:r>
          </a:p>
          <a:p>
            <a:pPr marL="731520" lvl="1" indent="-182880"/>
            <a:r>
              <a:rPr lang="es-MX" dirty="0"/>
              <a:t>Reconoce</a:t>
            </a:r>
          </a:p>
          <a:p>
            <a:pPr marL="1188720" lvl="2" indent="-182880"/>
            <a:r>
              <a:rPr lang="es-MX" sz="1800" dirty="0"/>
              <a:t>La función que desempeñan los gobiernos, las comunidades técnicas y otras partes interesadas en el avance del multilingüismo, incluida la introducción de nombres de dominio internacionalizados</a:t>
            </a:r>
          </a:p>
          <a:p>
            <a:pPr marL="1188720" lvl="2" indent="-182880"/>
            <a:r>
              <a:rPr lang="es-MX" sz="1800" dirty="0"/>
              <a:t>La importancia de la participación de la comunidad y del intercambio de información para comprender mejor los desafíos existentes y apoyar las soluciones, especialmente en los países en desarrollo.</a:t>
            </a:r>
          </a:p>
        </p:txBody>
      </p:sp>
    </p:spTree>
    <p:extLst>
      <p:ext uri="{BB962C8B-B14F-4D97-AF65-F5344CB8AC3E}">
        <p14:creationId xmlns:p14="http://schemas.microsoft.com/office/powerpoint/2010/main" val="60629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Un llamado a la acción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La </a:t>
            </a:r>
            <a:r>
              <a:rPr lang="es-MX" sz="1800" dirty="0">
                <a:hlinkClick r:id="rId3"/>
              </a:rPr>
              <a:t>Resolución 133 (Revisión Bucarest 2022)</a:t>
            </a:r>
            <a:r>
              <a:rPr lang="es-MX" sz="1800" dirty="0"/>
              <a:t> del Plenipotenciario de la Unión Internacional de Telecomunicaciones (UIT) se centra en la función de las administraciones de los Estados miembros en la gestión de nombres de dominio internacionalizados (multilingües):</a:t>
            </a:r>
          </a:p>
          <a:p>
            <a:pPr marL="274320" lvl="0" indent="-182880" algn="l" rtl="0">
              <a:spcBef>
                <a:spcPts val="0"/>
              </a:spcBef>
              <a:spcAft>
                <a:spcPts val="0"/>
              </a:spcAft>
              <a:buClr>
                <a:schemeClr val="accent3"/>
              </a:buClr>
              <a:buSzPts val="1530"/>
              <a:buFont typeface="Merriweather Sans"/>
              <a:buChar char="*"/>
            </a:pPr>
            <a:endParaRPr lang="es-MX" sz="1800" dirty="0"/>
          </a:p>
          <a:p>
            <a:pPr marL="731520" lvl="1" indent="-182880"/>
            <a:r>
              <a:rPr lang="es-MX"/>
              <a:t>Invita a los Estados miembros y a los miembros de los sectores</a:t>
            </a:r>
          </a:p>
          <a:p>
            <a:pPr marL="1188720" lvl="2" indent="-182880"/>
            <a:r>
              <a:rPr lang="es-MX" sz="1800" dirty="0"/>
              <a:t>A considerar cómo seguir promoviendo la adopción de la Aceptación Universal con respecto a los IDN y a colaborar y coordinarse con las organizaciones y partes interesadas pertinentes para permitir el uso de los IDN en Internet</a:t>
            </a:r>
          </a:p>
        </p:txBody>
      </p:sp>
    </p:spTree>
    <p:extLst>
      <p:ext uri="{BB962C8B-B14F-4D97-AF65-F5344CB8AC3E}">
        <p14:creationId xmlns:p14="http://schemas.microsoft.com/office/powerpoint/2010/main" val="36285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Objetivos principales de los planes de estudios académicos para la Aceptación Universal</a:t>
            </a:r>
          </a:p>
        </p:txBody>
      </p:sp>
      <p:sp>
        <p:nvSpPr>
          <p:cNvPr id="267" name="Google Shape;267;p15"/>
          <p:cNvSpPr txBox="1">
            <a:spLocks noGrp="1"/>
          </p:cNvSpPr>
          <p:nvPr>
            <p:ph type="body" idx="1"/>
          </p:nvPr>
        </p:nvSpPr>
        <p:spPr>
          <a:xfrm>
            <a:off x="320675" y="1547286"/>
            <a:ext cx="8450746" cy="336217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Introducir la internacionalización básica, incluidos Unicode, IDN y EAI.</a:t>
            </a:r>
          </a:p>
          <a:p>
            <a:pPr marL="274320" lvl="0" indent="-182880" algn="l" rtl="0">
              <a:spcBef>
                <a:spcPts val="0"/>
              </a:spcBef>
              <a:spcAft>
                <a:spcPts val="0"/>
              </a:spcAft>
              <a:buClr>
                <a:schemeClr val="accent3"/>
              </a:buClr>
              <a:buSzPts val="1530"/>
              <a:buFont typeface="Merriweather Sans"/>
              <a:buChar char="*"/>
            </a:pPr>
            <a:r>
              <a:rPr lang="es-MX" sz="1800" dirty="0"/>
              <a:t>Operacionalizar los casos de uso de la Aceptación Universal, es decir, aceptar, almacenar, procesar, validar y visualizar.</a:t>
            </a:r>
          </a:p>
          <a:p>
            <a:pPr marL="274320" lvl="0" indent="-182880" algn="l" rtl="0">
              <a:spcBef>
                <a:spcPts val="0"/>
              </a:spcBef>
              <a:spcAft>
                <a:spcPts val="0"/>
              </a:spcAft>
              <a:buClr>
                <a:schemeClr val="accent3"/>
              </a:buClr>
              <a:buSzPts val="1530"/>
              <a:buFont typeface="Merriweather Sans"/>
              <a:buChar char="*"/>
            </a:pPr>
            <a:r>
              <a:rPr lang="es-MX" sz="1800" dirty="0"/>
              <a:t>Aprender a utilizar las bibliotecas integradas para procesar Unicode e IDN.</a:t>
            </a:r>
          </a:p>
          <a:p>
            <a:pPr marL="274320" lvl="0" indent="-182880" algn="l" rtl="0">
              <a:spcBef>
                <a:spcPts val="0"/>
              </a:spcBef>
              <a:spcAft>
                <a:spcPts val="0"/>
              </a:spcAft>
              <a:buClr>
                <a:schemeClr val="accent3"/>
              </a:buClr>
              <a:buSzPts val="1530"/>
              <a:buFont typeface="Merriweather Sans"/>
              <a:buChar char="*"/>
            </a:pPr>
            <a:r>
              <a:rPr lang="es-MX" sz="1800" dirty="0"/>
              <a:t>Proporcionar conocimientos técnicos y habilidades sobre normas o RFC para IDN y EAI</a:t>
            </a:r>
          </a:p>
          <a:p>
            <a:pPr marL="274320" lvl="0" indent="-182880" algn="l" rtl="0">
              <a:spcBef>
                <a:spcPts val="0"/>
              </a:spcBef>
              <a:spcAft>
                <a:spcPts val="0"/>
              </a:spcAft>
              <a:buClr>
                <a:schemeClr val="accent3"/>
              </a:buClr>
              <a:buSzPts val="1530"/>
              <a:buFont typeface="Merriweather Sans"/>
              <a:buChar char="*"/>
            </a:pPr>
            <a:r>
              <a:rPr lang="es-MX" sz="1800" dirty="0"/>
              <a:t>Elaborar casos de prueba y procedimientos para verificar la compatibilidad con la Aceptación Universal</a:t>
            </a:r>
          </a:p>
        </p:txBody>
      </p:sp>
    </p:spTree>
    <p:extLst>
      <p:ext uri="{BB962C8B-B14F-4D97-AF65-F5344CB8AC3E}">
        <p14:creationId xmlns:p14="http://schemas.microsoft.com/office/powerpoint/2010/main" val="387885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Consideraciones de diseño curricular </a:t>
            </a:r>
          </a:p>
        </p:txBody>
      </p:sp>
      <p:sp>
        <p:nvSpPr>
          <p:cNvPr id="267" name="Google Shape;267;p15"/>
          <p:cNvSpPr txBox="1">
            <a:spLocks noGrp="1"/>
          </p:cNvSpPr>
          <p:nvPr>
            <p:ph type="body" idx="1"/>
          </p:nvPr>
        </p:nvSpPr>
        <p:spPr>
          <a:xfrm>
            <a:off x="320674" y="1318686"/>
            <a:ext cx="7761969"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es-MX" sz="1800"/>
              <a:t>Abarcar conocimientos teóricos, estándares y prácticas recomendadas</a:t>
            </a:r>
          </a:p>
          <a:p>
            <a:pPr marL="274320" lvl="0" indent="-182880">
              <a:spcBef>
                <a:spcPts val="0"/>
              </a:spcBef>
              <a:buSzPts val="1530"/>
            </a:pPr>
            <a:r>
              <a:rPr lang="es-MX" sz="1800"/>
              <a:t>Desarrollar competencias prácticas de programación</a:t>
            </a:r>
          </a:p>
          <a:p>
            <a:pPr marL="274320" lvl="0" indent="-182880" algn="l" rtl="0">
              <a:spcBef>
                <a:spcPts val="0"/>
              </a:spcBef>
              <a:spcAft>
                <a:spcPts val="0"/>
              </a:spcAft>
              <a:buClr>
                <a:schemeClr val="accent3"/>
              </a:buClr>
              <a:buSzPts val="1530"/>
              <a:buFont typeface="Merriweather Sans"/>
              <a:buChar char="*"/>
            </a:pPr>
            <a:r>
              <a:rPr lang="es-MX" sz="1800"/>
              <a:t>Desarrollar módulos breves (microaprendizaje) para integrar conceptos clave en los cursos existentes:</a:t>
            </a:r>
          </a:p>
          <a:p>
            <a:pPr marL="731520" lvl="1" indent="-182880">
              <a:spcBef>
                <a:spcPts val="0"/>
              </a:spcBef>
            </a:pPr>
            <a:r>
              <a:rPr lang="es-MX" sz="1600"/>
              <a:t>Internacionalización mediante el uso de Unicode</a:t>
            </a:r>
          </a:p>
          <a:p>
            <a:pPr marL="731520" lvl="1" indent="-182880">
              <a:spcBef>
                <a:spcPts val="0"/>
              </a:spcBef>
            </a:pPr>
            <a:r>
              <a:rPr lang="es-MX" sz="1600"/>
              <a:t>Nombres de Dominio Internacionalizados</a:t>
            </a:r>
          </a:p>
          <a:p>
            <a:pPr marL="731520" lvl="1" indent="-182880">
              <a:spcBef>
                <a:spcPts val="0"/>
              </a:spcBef>
            </a:pPr>
            <a:r>
              <a:rPr lang="es-MX" sz="1600"/>
              <a:t>Internacionalización de las direcciones de correo electrónico</a:t>
            </a:r>
          </a:p>
          <a:p>
            <a:pPr marL="274320" indent="-182880">
              <a:spcBef>
                <a:spcPts val="0"/>
              </a:spcBef>
            </a:pPr>
            <a:r>
              <a:rPr lang="es-MX" sz="1800"/>
              <a:t>Distribuir conceptos nuevos entre los cursos pertinentes</a:t>
            </a:r>
          </a:p>
          <a:p>
            <a:pPr marL="274320" lvl="0" indent="-182880" algn="l" rtl="0">
              <a:spcBef>
                <a:spcPts val="0"/>
              </a:spcBef>
              <a:spcAft>
                <a:spcPts val="0"/>
              </a:spcAft>
              <a:buClr>
                <a:schemeClr val="accent3"/>
              </a:buClr>
              <a:buSzPts val="1530"/>
              <a:buFont typeface="Merriweather Sans"/>
              <a:buChar char="*"/>
            </a:pPr>
            <a:r>
              <a:rPr lang="es-MX" sz="1800"/>
              <a:t>Introducir un mínimo de nuevos cursos, solo centrados en temas más avanzados</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2257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Módulos propuestos</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es-MX" sz="1800"/>
              <a:t>Módulo 1: Conceptos básicos sobre la programación Unicode</a:t>
            </a:r>
          </a:p>
          <a:p>
            <a:pPr marL="274320" lvl="0" indent="-182880">
              <a:spcBef>
                <a:spcPts val="0"/>
              </a:spcBef>
              <a:buSzPts val="1530"/>
            </a:pPr>
            <a:r>
              <a:rPr lang="es-MX" sz="1800"/>
              <a:t>Módulo 2: Programación Unicode avanzada</a:t>
            </a:r>
          </a:p>
          <a:p>
            <a:pPr marL="274320" lvl="0" indent="-182880">
              <a:spcBef>
                <a:spcPts val="0"/>
              </a:spcBef>
              <a:buSzPts val="1530"/>
            </a:pPr>
            <a:r>
              <a:rPr lang="es-MX" sz="1800"/>
              <a:t>Módulo 3: Unicode en estructuras de datos y algoritmos</a:t>
            </a:r>
          </a:p>
          <a:p>
            <a:pPr marL="274320" lvl="0" indent="-182880">
              <a:spcBef>
                <a:spcPts val="0"/>
              </a:spcBef>
              <a:buSzPts val="1530"/>
            </a:pPr>
            <a:r>
              <a:rPr lang="es-MX" sz="1800"/>
              <a:t>Módulo 4: Sistemas de gestión de bases de datos en Unicode</a:t>
            </a:r>
          </a:p>
          <a:p>
            <a:pPr marL="274320" lvl="0" indent="-182880">
              <a:spcBef>
                <a:spcPts val="0"/>
              </a:spcBef>
              <a:buSzPts val="1530"/>
            </a:pPr>
            <a:r>
              <a:rPr lang="es-MX" sz="1800"/>
              <a:t>Módulo 5: Presentación de Nombres de Dominio Internacionalizados (IDN)</a:t>
            </a:r>
          </a:p>
          <a:p>
            <a:pPr marL="274320" lvl="0" indent="-182880">
              <a:spcBef>
                <a:spcPts val="0"/>
              </a:spcBef>
              <a:buSzPts val="1530"/>
            </a:pPr>
            <a:r>
              <a:rPr lang="es-MX" sz="1800"/>
              <a:t>Módulo 6: Programación con Nombres de Dominio Internacionalizados (IDN)</a:t>
            </a:r>
          </a:p>
          <a:p>
            <a:pPr marL="274320" lvl="0" indent="-182880">
              <a:spcBef>
                <a:spcPts val="0"/>
              </a:spcBef>
              <a:buSzPts val="1530"/>
            </a:pPr>
            <a:r>
              <a:rPr lang="es-MX" sz="1800"/>
              <a:t>Módulo 7: Temas avanzados para Nombres de Dominio Internacionalizados (IDN)</a:t>
            </a:r>
          </a:p>
          <a:p>
            <a:pPr marL="274320" lvl="0" indent="-182880">
              <a:spcBef>
                <a:spcPts val="0"/>
              </a:spcBef>
              <a:buSzPts val="1530"/>
            </a:pPr>
            <a:r>
              <a:rPr lang="es-MX" sz="1800"/>
              <a:t>Módulo 8: Internacionalización de las direcciones de correo electrónico (EAI)</a:t>
            </a:r>
          </a:p>
          <a:p>
            <a:pPr marL="274320" lvl="0" indent="-182880">
              <a:spcBef>
                <a:spcPts val="0"/>
              </a:spcBef>
              <a:buSzPts val="1530"/>
            </a:pPr>
            <a:r>
              <a:rPr lang="es-MX" sz="1800"/>
              <a:t>Módulo 9: Programación para la Internacionalización de las direcciones de correo electrónico (EAI)</a:t>
            </a:r>
          </a:p>
          <a:p>
            <a:pPr marL="274320" lvl="0" indent="-182880">
              <a:spcBef>
                <a:spcPts val="0"/>
              </a:spcBef>
              <a:buSzPts val="1530"/>
            </a:pPr>
            <a:r>
              <a:rPr lang="es-MX" sz="1800"/>
              <a:t>Módulo 10: Procesamiento de IDN y EAI en aplicaciones móviles</a:t>
            </a:r>
          </a:p>
          <a:p>
            <a:pPr marL="274320" lvl="0" indent="-182880">
              <a:spcBef>
                <a:spcPts val="0"/>
              </a:spcBef>
              <a:buSzPts val="1530"/>
            </a:pPr>
            <a:r>
              <a:rPr lang="es-MX" sz="1800"/>
              <a:t>Módulo 11: Seguridad de los IDN</a:t>
            </a:r>
          </a:p>
          <a:p>
            <a:pPr marL="274320" lvl="0" indent="-182880">
              <a:spcBef>
                <a:spcPts val="0"/>
              </a:spcBef>
              <a:buSzPts val="1530"/>
            </a:pPr>
            <a:r>
              <a:rPr lang="es-MX" sz="1800"/>
              <a:t>Módulo 12: Compatibilidad con Unicode en sistemas operativos</a:t>
            </a:r>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es-MX" sz="1800"/>
              <a:t>Contenido y descripciones de módulos en detalle disponibles en: </a:t>
            </a:r>
            <a:r>
              <a:rPr lang="es-MX" sz="1800">
                <a:hlinkClick r:id="rId3"/>
              </a:rPr>
              <a:t>https://community.icann.org/display/TUA/Draft+UA+Curriculum</a:t>
            </a:r>
            <a:r>
              <a:rPr lang="es-MX" sz="1800"/>
              <a:t> </a:t>
            </a:r>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38620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1: Conceptos básicos sobre la programación Unicode </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Tipos de datos y representaciones de datos, codificación ASCII, entrada y salida ASCII, archivos ASCII</a:t>
            </a:r>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Introducción a los esquemas de codificación (ASCII, ISO 8859, Unicode)</a:t>
            </a:r>
          </a:p>
          <a:p>
            <a:pPr marL="434340" lvl="0" indent="-342900" algn="l" rtl="0">
              <a:spcBef>
                <a:spcPts val="0"/>
              </a:spcBef>
              <a:spcAft>
                <a:spcPts val="0"/>
              </a:spcAft>
              <a:buClr>
                <a:schemeClr val="accent3"/>
              </a:buClr>
              <a:buSzPts val="1530"/>
              <a:buFont typeface="+mj-lt"/>
              <a:buAutoNum type="arabicPeriod"/>
            </a:pPr>
            <a:r>
              <a:rPr lang="es-MX" sz="1800"/>
              <a:t>¿Por qué necesitamos Unicode? </a:t>
            </a:r>
          </a:p>
          <a:p>
            <a:pPr marL="434340" lvl="0" indent="-342900" algn="l" rtl="0">
              <a:spcBef>
                <a:spcPts val="0"/>
              </a:spcBef>
              <a:spcAft>
                <a:spcPts val="0"/>
              </a:spcAft>
              <a:buClr>
                <a:schemeClr val="accent3"/>
              </a:buClr>
              <a:buSzPts val="1530"/>
              <a:buFont typeface="+mj-lt"/>
              <a:buAutoNum type="arabicPeriod"/>
            </a:pPr>
            <a:r>
              <a:rPr lang="es-MX" sz="1800"/>
              <a:t>Tipo de dato de caracter para puntos de código Unicode</a:t>
            </a:r>
          </a:p>
          <a:p>
            <a:pPr marL="434340" lvl="0" indent="-342900" algn="l" rtl="0">
              <a:spcBef>
                <a:spcPts val="0"/>
              </a:spcBef>
              <a:spcAft>
                <a:spcPts val="0"/>
              </a:spcAft>
              <a:buClr>
                <a:schemeClr val="accent3"/>
              </a:buClr>
              <a:buSzPts val="1530"/>
              <a:buFont typeface="+mj-lt"/>
              <a:buAutoNum type="arabicPeriod"/>
            </a:pPr>
            <a:r>
              <a:rPr lang="es-MX" sz="1800"/>
              <a:t>Introducción a los cuádros de código de Unicode</a:t>
            </a:r>
          </a:p>
          <a:p>
            <a:pPr marL="434340" lvl="0" indent="-342900" algn="l" rtl="0">
              <a:spcBef>
                <a:spcPts val="0"/>
              </a:spcBef>
              <a:spcAft>
                <a:spcPts val="0"/>
              </a:spcAft>
              <a:buClr>
                <a:schemeClr val="accent3"/>
              </a:buClr>
              <a:buSzPts val="1530"/>
              <a:buFont typeface="+mj-lt"/>
              <a:buAutoNum type="arabicPeriod"/>
            </a:pPr>
            <a:r>
              <a:rPr lang="es-MX" sz="1800"/>
              <a:t>Procesamiento de cadenas de caracteres Unicode: creación, entrada y salida, concatenación.</a:t>
            </a:r>
          </a:p>
          <a:p>
            <a:pPr marL="434340" lvl="0" indent="-342900" algn="l" rtl="0">
              <a:spcBef>
                <a:spcPts val="0"/>
              </a:spcBef>
              <a:spcAft>
                <a:spcPts val="0"/>
              </a:spcAft>
              <a:buClr>
                <a:schemeClr val="accent3"/>
              </a:buClr>
              <a:buSzPts val="1530"/>
              <a:buFont typeface="+mj-lt"/>
              <a:buAutoNum type="arabicPeriod"/>
            </a:pPr>
            <a:r>
              <a:rPr lang="es-MX" sz="1800"/>
              <a:t>Almacenar datos Unicode en archivos con formato UTF8</a:t>
            </a:r>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Conceptos básicos sobre programación o Programación I</a:t>
            </a:r>
          </a:p>
        </p:txBody>
      </p:sp>
    </p:spTree>
    <p:extLst>
      <p:ext uri="{BB962C8B-B14F-4D97-AF65-F5344CB8AC3E}">
        <p14:creationId xmlns:p14="http://schemas.microsoft.com/office/powerpoint/2010/main" val="36648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¡Bienvenidos!</a:t>
            </a:r>
          </a:p>
        </p:txBody>
      </p:sp>
      <p:sp>
        <p:nvSpPr>
          <p:cNvPr id="88" name="Google Shape;88;p2"/>
          <p:cNvSpPr txBox="1">
            <a:spLocks noGrp="1"/>
          </p:cNvSpPr>
          <p:nvPr>
            <p:ph type="body" idx="1"/>
          </p:nvPr>
        </p:nvSpPr>
        <p:spPr>
          <a:xfrm>
            <a:off x="320675" y="850598"/>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dirty="0"/>
              <a:t>Muchas personas en todo el mundo hoy en día están excluidas de gozar de todos los beneficios de Internet simplemente porque no pueden usar un nombre de dominio o una dirección de correo electrónico en su idioma y código de escritura de preferencia </a:t>
            </a:r>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es-MX" sz="1800" dirty="0"/>
              <a:t>Gracias a la Aceptación Universal (UA), todos aquellos que desarrollan, suministran o administran aplicaciones y sitios web en línea tienen la oportunidad de permitir que usuarios de todo el mundo se beneficien del poder social y económico de Internet</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s-MX" sz="1800" dirty="0"/>
              <a:t>Una sólida comprensión de la Aceptación Universal es el nuevo diferenciador competitivo que todos los desarrolladores deberían tener en su conjunto de habilidades</a:t>
            </a:r>
          </a:p>
          <a:p>
            <a:pPr marL="731520" lvl="1" indent="-182880"/>
            <a:r>
              <a:rPr lang="es-MX" sz="1600" dirty="0"/>
              <a:t>La Aceptación Universal es la piedra angular de una Internet más inclusiva y multilingüe</a:t>
            </a:r>
          </a:p>
          <a:p>
            <a:pPr marL="731520" lvl="1" indent="-182880"/>
            <a:r>
              <a:rPr lang="es-MX" sz="1600" dirty="0"/>
              <a:t>La Aceptación Universal es esencial para los desarrolladores que desean estar a la vanguardia de su industria y seguir el ritmo de la nueva Internet global </a:t>
            </a:r>
          </a:p>
          <a:p>
            <a:pPr marL="731520" lvl="1" indent="-182880"/>
            <a:r>
              <a:rPr lang="es-MX" sz="1600" dirty="0"/>
              <a:t>La Aceptación Universal ofrece una oportunidad de más de USD 9800 millones a las empresas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2: Programación Unicode avanzada </a:t>
            </a:r>
          </a:p>
        </p:txBody>
      </p:sp>
      <p:sp>
        <p:nvSpPr>
          <p:cNvPr id="88" name="Google Shape;88;p2"/>
          <p:cNvSpPr txBox="1">
            <a:spLocks noGrp="1"/>
          </p:cNvSpPr>
          <p:nvPr>
            <p:ph type="body" idx="1"/>
          </p:nvPr>
        </p:nvSpPr>
        <p:spPr>
          <a:xfrm>
            <a:off x="320675" y="948571"/>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ts val="1900"/>
              </a:lnSpc>
              <a:spcBef>
                <a:spcPts val="0"/>
              </a:spcBef>
              <a:spcAft>
                <a:spcPts val="0"/>
              </a:spcAft>
              <a:buClr>
                <a:schemeClr val="accent3"/>
              </a:buClr>
              <a:buSzPts val="1530"/>
              <a:buNone/>
            </a:pPr>
            <a:r>
              <a:rPr lang="es-MX" sz="1800" b="1" dirty="0"/>
              <a:t>Requisitos previos: </a:t>
            </a:r>
            <a:r>
              <a:rPr lang="es-MX" sz="1800" dirty="0"/>
              <a:t>Módulo 1</a:t>
            </a:r>
          </a:p>
          <a:p>
            <a:pPr marL="91440" lvl="0" indent="0" algn="l" rtl="0">
              <a:lnSpc>
                <a:spcPts val="1900"/>
              </a:lnSpc>
              <a:spcBef>
                <a:spcPts val="0"/>
              </a:spcBef>
              <a:spcAft>
                <a:spcPts val="0"/>
              </a:spcAft>
              <a:buClr>
                <a:schemeClr val="accent3"/>
              </a:buClr>
              <a:buSzPts val="1530"/>
              <a:buNone/>
            </a:pPr>
            <a:endParaRPr lang="en-US" sz="1800" dirty="0"/>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El modelo carácter-glifo: diferencia entre el procesamiento de la información textual y la visualización del texto</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Visualización de texto: uso de motores de texto, fuentes, formadores de glifos</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Normalización de cadenas de caracteres Unicode - NFC y NFD</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Comparación de cadenas de caracteres Unicode  </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Presentación de códigos de escritura bidireccionales y con formas</a:t>
            </a:r>
          </a:p>
          <a:p>
            <a:pPr marL="891540" lvl="1" indent="-342900">
              <a:lnSpc>
                <a:spcPts val="1900"/>
              </a:lnSpc>
              <a:spcBef>
                <a:spcPts val="0"/>
              </a:spcBef>
              <a:buFont typeface="+mj-lt"/>
              <a:buAutoNum type="arabicPeriod"/>
            </a:pPr>
            <a:r>
              <a:rPr lang="es-MX" sz="1600" dirty="0"/>
              <a:t>Formato de visualización</a:t>
            </a:r>
          </a:p>
          <a:p>
            <a:pPr marL="891540" lvl="1" indent="-342900">
              <a:lnSpc>
                <a:spcPts val="1900"/>
              </a:lnSpc>
              <a:spcBef>
                <a:spcPts val="0"/>
              </a:spcBef>
              <a:buFont typeface="+mj-lt"/>
              <a:buAutoNum type="arabicPeriod"/>
            </a:pPr>
            <a:r>
              <a:rPr lang="es-MX" sz="1600" dirty="0"/>
              <a:t>Almacenamiento de archivos en orden de pulsación de teclas</a:t>
            </a:r>
          </a:p>
          <a:p>
            <a:pPr marL="891540" lvl="1" indent="-342900">
              <a:lnSpc>
                <a:spcPts val="1900"/>
              </a:lnSpc>
              <a:spcBef>
                <a:spcPts val="0"/>
              </a:spcBef>
              <a:buFont typeface="+mj-lt"/>
              <a:buAutoNum type="arabicPeriod"/>
            </a:pPr>
            <a:r>
              <a:rPr lang="es-MX" sz="1600" dirty="0"/>
              <a:t>Formadores de glifos</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Interfaz/Clase/Objeto</a:t>
            </a:r>
          </a:p>
          <a:p>
            <a:pPr marL="891540" lvl="1" indent="-342900">
              <a:lnSpc>
                <a:spcPts val="1900"/>
              </a:lnSpc>
              <a:spcBef>
                <a:spcPts val="0"/>
              </a:spcBef>
              <a:buFont typeface="+mj-lt"/>
              <a:buAutoNum type="arabicPeriod"/>
            </a:pPr>
            <a:r>
              <a:rPr lang="es-MX" sz="1600" dirty="0"/>
              <a:t>Variables que utilizan datos Unicode</a:t>
            </a:r>
          </a:p>
          <a:p>
            <a:pPr marL="891540" lvl="1" indent="-342900">
              <a:lnSpc>
                <a:spcPts val="1900"/>
              </a:lnSpc>
              <a:spcBef>
                <a:spcPts val="0"/>
              </a:spcBef>
              <a:buFont typeface="+mj-lt"/>
              <a:buAutoNum type="arabicPeriod"/>
            </a:pPr>
            <a:r>
              <a:rPr lang="es-MX" sz="1600" dirty="0"/>
              <a:t>Métodos que utilizan datos Unicode</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Unicode en otros formatos de archivo y su manejo: Manejo de Unicode en archivos JSON</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Uso de bibliotecas de Unicode: ICU y otras </a:t>
            </a:r>
          </a:p>
          <a:p>
            <a:pPr marL="91440" lvl="0" indent="0" algn="l" rtl="0">
              <a:lnSpc>
                <a:spcPts val="1900"/>
              </a:lnSpc>
              <a:spcBef>
                <a:spcPts val="0"/>
              </a:spcBef>
              <a:spcAft>
                <a:spcPts val="0"/>
              </a:spcAft>
              <a:buClr>
                <a:schemeClr val="accent3"/>
              </a:buClr>
              <a:buSzPts val="1530"/>
              <a:buNone/>
            </a:pPr>
            <a:endParaRPr lang="en-US" sz="1800" dirty="0"/>
          </a:p>
          <a:p>
            <a:pPr marL="91440" lvl="0" indent="0" algn="l" rtl="0">
              <a:lnSpc>
                <a:spcPts val="1900"/>
              </a:lnSpc>
              <a:spcBef>
                <a:spcPts val="0"/>
              </a:spcBef>
              <a:spcAft>
                <a:spcPts val="0"/>
              </a:spcAft>
              <a:buClr>
                <a:schemeClr val="accent3"/>
              </a:buClr>
              <a:buSzPts val="1530"/>
              <a:buNone/>
            </a:pPr>
            <a:r>
              <a:rPr lang="es-MX" sz="1800" dirty="0"/>
              <a:t>Curso de integración: Programación avanzada o Programación orientada a objetos</a:t>
            </a:r>
          </a:p>
        </p:txBody>
      </p:sp>
    </p:spTree>
    <p:extLst>
      <p:ext uri="{BB962C8B-B14F-4D97-AF65-F5344CB8AC3E}">
        <p14:creationId xmlns:p14="http://schemas.microsoft.com/office/powerpoint/2010/main" val="212223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3: Unicode en estructuras de datos y algoritmos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2, Matrices, Listas, Conjuntos, Colas, Árboles, Diccionarios, etc., Clasificación y Búsqueda.</a:t>
            </a:r>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Estructuras de datos utilizando cadenas de caracteres de idiomas locales en Unicode</a:t>
            </a:r>
          </a:p>
          <a:p>
            <a:pPr marL="434340" lvl="0" indent="-342900" algn="l" rtl="0">
              <a:spcBef>
                <a:spcPts val="0"/>
              </a:spcBef>
              <a:spcAft>
                <a:spcPts val="0"/>
              </a:spcAft>
              <a:buClr>
                <a:schemeClr val="accent3"/>
              </a:buClr>
              <a:buSzPts val="1530"/>
              <a:buFont typeface="+mj-lt"/>
              <a:buAutoNum type="arabicPeriod"/>
            </a:pPr>
            <a:r>
              <a:rPr lang="es-MX" sz="1800"/>
              <a:t>Algoritmo de colación Unicode para la clasificación de cadenas de caracteres Unicode</a:t>
            </a:r>
          </a:p>
          <a:p>
            <a:pPr marL="434340" lvl="0" indent="-342900" algn="l" rtl="0">
              <a:spcBef>
                <a:spcPts val="0"/>
              </a:spcBef>
              <a:spcAft>
                <a:spcPts val="0"/>
              </a:spcAft>
              <a:buClr>
                <a:schemeClr val="accent3"/>
              </a:buClr>
              <a:buSzPts val="1530"/>
              <a:buFont typeface="+mj-lt"/>
              <a:buAutoNum type="arabicPeriod"/>
            </a:pPr>
            <a:r>
              <a:rPr lang="es-MX" sz="1800"/>
              <a:t>Búsqueda a través de datos Unicode (Normalización + Colación)</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Estructuras de datos y algoritmos</a:t>
            </a:r>
          </a:p>
        </p:txBody>
      </p:sp>
    </p:spTree>
    <p:extLst>
      <p:ext uri="{BB962C8B-B14F-4D97-AF65-F5344CB8AC3E}">
        <p14:creationId xmlns:p14="http://schemas.microsoft.com/office/powerpoint/2010/main" val="304565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4: Sistemas de gestión de bases de datos en Unicode</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3</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Indexación en columnas con caracteres Unicode</a:t>
            </a:r>
          </a:p>
          <a:p>
            <a:pPr marL="434340" lvl="0" indent="-342900" algn="l" rtl="0">
              <a:spcBef>
                <a:spcPts val="0"/>
              </a:spcBef>
              <a:spcAft>
                <a:spcPts val="0"/>
              </a:spcAft>
              <a:buClr>
                <a:schemeClr val="accent3"/>
              </a:buClr>
              <a:buSzPts val="1530"/>
              <a:buFont typeface="+mj-lt"/>
              <a:buAutoNum type="arabicPeriod"/>
            </a:pPr>
            <a:r>
              <a:rPr lang="es-MX" sz="1800"/>
              <a:t>Restricciones de integridad basadas en columnas con caracteres Unicode (por ejemplo, para claves primarias y claves externas)</a:t>
            </a:r>
          </a:p>
          <a:p>
            <a:pPr marL="434340" lvl="0" indent="-342900" algn="l" rtl="0">
              <a:spcBef>
                <a:spcPts val="0"/>
              </a:spcBef>
              <a:spcAft>
                <a:spcPts val="0"/>
              </a:spcAft>
              <a:buClr>
                <a:schemeClr val="accent3"/>
              </a:buClr>
              <a:buSzPts val="1530"/>
              <a:buFont typeface="+mj-lt"/>
              <a:buAutoNum type="arabicPeriod"/>
            </a:pPr>
            <a:r>
              <a:rPr lang="es-MX" sz="1800"/>
              <a:t>Consultas - expresiones regulares con caracteres Unicode</a:t>
            </a:r>
          </a:p>
          <a:p>
            <a:pPr marL="434340" lvl="0" indent="-342900" algn="l" rtl="0">
              <a:spcBef>
                <a:spcPts val="0"/>
              </a:spcBef>
              <a:spcAft>
                <a:spcPts val="0"/>
              </a:spcAft>
              <a:buClr>
                <a:schemeClr val="accent3"/>
              </a:buClr>
              <a:buSzPts val="1530"/>
              <a:buFont typeface="+mj-lt"/>
              <a:buAutoNum type="arabicPeriod"/>
            </a:pPr>
            <a:r>
              <a:rPr lang="es-MX" sz="1800"/>
              <a:t>Almacenamiento de datos Unicode en bases de datos (crear, insertar y actualizar registros)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Sistemas de gestión de bases de datos</a:t>
            </a:r>
          </a:p>
        </p:txBody>
      </p:sp>
    </p:spTree>
    <p:extLst>
      <p:ext uri="{BB962C8B-B14F-4D97-AF65-F5344CB8AC3E}">
        <p14:creationId xmlns:p14="http://schemas.microsoft.com/office/powerpoint/2010/main" val="54284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5: Presentación de Nombres de Dominio Internacionalizados (IDN)</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2, Redes y protocolos, IP, Sistema de Nombres de Dominio (en ASCII)</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Presentación de la zona raíz: TLD, gTLD, ccTLD</a:t>
            </a:r>
          </a:p>
          <a:p>
            <a:pPr marL="434340" lvl="0" indent="-342900" algn="l" rtl="0">
              <a:spcBef>
                <a:spcPts val="0"/>
              </a:spcBef>
              <a:spcAft>
                <a:spcPts val="0"/>
              </a:spcAft>
              <a:buClr>
                <a:schemeClr val="accent3"/>
              </a:buClr>
              <a:buSzPts val="1530"/>
              <a:buFont typeface="+mj-lt"/>
              <a:buAutoNum type="arabicPeriod"/>
            </a:pPr>
            <a:r>
              <a:rPr lang="es-MX" sz="1800"/>
              <a:t>Por qué necesitamos IDN</a:t>
            </a:r>
          </a:p>
          <a:p>
            <a:pPr marL="434340" lvl="0" indent="-342900" algn="l" rtl="0">
              <a:spcBef>
                <a:spcPts val="0"/>
              </a:spcBef>
              <a:spcAft>
                <a:spcPts val="0"/>
              </a:spcAft>
              <a:buClr>
                <a:schemeClr val="accent3"/>
              </a:buClr>
              <a:buSzPts val="1530"/>
              <a:buFont typeface="+mj-lt"/>
              <a:buAutoNum type="arabicPeriod"/>
            </a:pPr>
            <a:r>
              <a:rPr lang="es-MX" sz="1800"/>
              <a:t>Nombres de dominio basados en Unicode: Etiqueta U</a:t>
            </a:r>
          </a:p>
          <a:p>
            <a:pPr marL="434340" lvl="0" indent="-342900" algn="l" rtl="0">
              <a:spcBef>
                <a:spcPts val="0"/>
              </a:spcBef>
              <a:spcAft>
                <a:spcPts val="0"/>
              </a:spcAft>
              <a:buClr>
                <a:schemeClr val="accent3"/>
              </a:buClr>
              <a:buSzPts val="1530"/>
              <a:buFont typeface="+mj-lt"/>
              <a:buAutoNum type="arabicPeriod"/>
            </a:pPr>
            <a:r>
              <a:rPr lang="es-MX" sz="1800"/>
              <a:t>Necesidad de Etiquetas A</a:t>
            </a:r>
          </a:p>
          <a:p>
            <a:pPr marL="434340" lvl="0" indent="-342900" algn="l" rtl="0">
              <a:spcBef>
                <a:spcPts val="0"/>
              </a:spcBef>
              <a:spcAft>
                <a:spcPts val="0"/>
              </a:spcAft>
              <a:buClr>
                <a:schemeClr val="accent3"/>
              </a:buClr>
              <a:buSzPts val="1530"/>
              <a:buFont typeface="+mj-lt"/>
              <a:buAutoNum type="arabicPeriod"/>
            </a:pPr>
            <a:r>
              <a:rPr lang="es-MX" sz="1800"/>
              <a:t>Algoritmo de Punycode (RFC 3492)</a:t>
            </a:r>
          </a:p>
          <a:p>
            <a:pPr marL="434340" lvl="0" indent="-342900" algn="l" rtl="0">
              <a:spcBef>
                <a:spcPts val="0"/>
              </a:spcBef>
              <a:spcAft>
                <a:spcPts val="0"/>
              </a:spcAft>
              <a:buClr>
                <a:schemeClr val="accent3"/>
              </a:buClr>
              <a:buSzPts val="1530"/>
              <a:buFont typeface="+mj-lt"/>
              <a:buAutoNum type="arabicPeriod"/>
            </a:pPr>
            <a:r>
              <a:rPr lang="es-MX" sz="1800"/>
              <a:t>IDNA2003 y sus limitaciones</a:t>
            </a:r>
          </a:p>
          <a:p>
            <a:pPr marL="434340" lvl="0" indent="-342900" algn="l" rtl="0">
              <a:spcBef>
                <a:spcPts val="0"/>
              </a:spcBef>
              <a:spcAft>
                <a:spcPts val="0"/>
              </a:spcAft>
              <a:buClr>
                <a:schemeClr val="accent3"/>
              </a:buClr>
              <a:buSzPts val="1530"/>
              <a:buFont typeface="+mj-lt"/>
              <a:buAutoNum type="arabicPeriod"/>
            </a:pPr>
            <a:r>
              <a:rPr lang="es-MX" sz="1800"/>
              <a:t>IDNA2008 </a:t>
            </a:r>
          </a:p>
          <a:p>
            <a:pPr marL="434340" lvl="0" indent="-342900" algn="l" rtl="0">
              <a:spcBef>
                <a:spcPts val="0"/>
              </a:spcBef>
              <a:spcAft>
                <a:spcPts val="0"/>
              </a:spcAft>
              <a:buClr>
                <a:schemeClr val="accent3"/>
              </a:buClr>
              <a:buSzPts val="1530"/>
              <a:buFont typeface="+mj-lt"/>
              <a:buAutoNum type="arabicPeriod"/>
            </a:pPr>
            <a:r>
              <a:rPr lang="es-MX" sz="1800"/>
              <a:t>Limitaciones de protocolos sobre IDN: FTP, HTTP, HTTPS</a:t>
            </a:r>
          </a:p>
          <a:p>
            <a:pPr marL="434340" lvl="0" indent="-342900" algn="l" rtl="0">
              <a:spcBef>
                <a:spcPts val="0"/>
              </a:spcBef>
              <a:spcAft>
                <a:spcPts val="0"/>
              </a:spcAft>
              <a:buClr>
                <a:schemeClr val="accent3"/>
              </a:buClr>
              <a:buSzPts val="1530"/>
              <a:buFont typeface="+mj-lt"/>
              <a:buAutoNum type="arabicPeriod"/>
            </a:pPr>
            <a:r>
              <a:rPr lang="es-MX" sz="1800"/>
              <a:t>Comandos de solución de problemas de red con Etiquetas U: dig, traceroute, nslookup, etc.</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Comunicación de datos y redes de computadoras</a:t>
            </a:r>
          </a:p>
        </p:txBody>
      </p:sp>
    </p:spTree>
    <p:extLst>
      <p:ext uri="{BB962C8B-B14F-4D97-AF65-F5344CB8AC3E}">
        <p14:creationId xmlns:p14="http://schemas.microsoft.com/office/powerpoint/2010/main" val="409876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6: Programación con Nombres de Dominio Internacionalizados (IDN)</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5</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Bibliotecas compatibles con IDNA2008 y cómo utilizarlas</a:t>
            </a:r>
          </a:p>
          <a:p>
            <a:pPr marL="891540" lvl="1" indent="-342900">
              <a:spcBef>
                <a:spcPts val="0"/>
              </a:spcBef>
              <a:buFont typeface="+mj-lt"/>
              <a:buAutoNum type="alphaLcPeriod"/>
            </a:pPr>
            <a:r>
              <a:rPr lang="es-MX" sz="1600"/>
              <a:t>Python, Java, y/u otra(s) plataforma(s) de elección</a:t>
            </a:r>
          </a:p>
          <a:p>
            <a:pPr marL="891540" lvl="1" indent="-342900">
              <a:spcBef>
                <a:spcPts val="0"/>
              </a:spcBef>
              <a:buFont typeface="+mj-lt"/>
              <a:buAutoNum type="alphaLcPeriod"/>
            </a:pPr>
            <a:r>
              <a:rPr lang="es-MX" sz="1600"/>
              <a:t>Dificultades del uso de bibliotecas IDNA2003: Evitar bibliotecas IDNA2003 </a:t>
            </a:r>
          </a:p>
          <a:p>
            <a:pPr marL="891540" lvl="1" indent="-342900">
              <a:spcBef>
                <a:spcPts val="0"/>
              </a:spcBef>
              <a:buFont typeface="+mj-lt"/>
              <a:buAutoNum type="alphaLcPeriod"/>
            </a:pPr>
            <a:r>
              <a:rPr lang="es-MX" sz="1600"/>
              <a:t>Análisis de IDN TLD activos desde </a:t>
            </a:r>
            <a:r>
              <a:rPr lang="es-MX" sz="1600">
                <a:hlinkClick r:id="rId3"/>
              </a:rPr>
              <a:t>https://data.iana.org/TLD/tlds-alpha-by-domain.txt</a:t>
            </a:r>
            <a:r>
              <a:rPr lang="es-MX" sz="1600"/>
              <a:t> </a:t>
            </a:r>
          </a:p>
          <a:p>
            <a:pPr marL="434340" lvl="0" indent="-342900" algn="l" rtl="0">
              <a:spcBef>
                <a:spcPts val="0"/>
              </a:spcBef>
              <a:spcAft>
                <a:spcPts val="0"/>
              </a:spcAft>
              <a:buClr>
                <a:schemeClr val="accent3"/>
              </a:buClr>
              <a:buSzPts val="1530"/>
              <a:buFont typeface="+mj-lt"/>
              <a:buAutoNum type="alphaLcPeriod"/>
            </a:pPr>
            <a:endParaRPr lang="en-US" sz="1800" dirty="0"/>
          </a:p>
          <a:p>
            <a:pPr marL="91440" lvl="0" indent="0" algn="l" rtl="0">
              <a:spcBef>
                <a:spcPts val="0"/>
              </a:spcBef>
              <a:spcAft>
                <a:spcPts val="0"/>
              </a:spcAft>
              <a:buClr>
                <a:schemeClr val="accent3"/>
              </a:buClr>
              <a:buSzPts val="1530"/>
              <a:buNone/>
            </a:pPr>
            <a:r>
              <a:rPr lang="es-MX" sz="1800"/>
              <a:t>Curso de integración: Comunicación de datos y redes de computadoras</a:t>
            </a:r>
          </a:p>
        </p:txBody>
      </p:sp>
    </p:spTree>
    <p:extLst>
      <p:ext uri="{BB962C8B-B14F-4D97-AF65-F5344CB8AC3E}">
        <p14:creationId xmlns:p14="http://schemas.microsoft.com/office/powerpoint/2010/main" val="131582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7: Temas avanzados para Nombres de Dominio Internacionalizados (IDN)</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Limitaciones de IDNA2008</a:t>
            </a:r>
          </a:p>
          <a:p>
            <a:pPr marL="434340" lvl="0" indent="-342900" algn="l" rtl="0">
              <a:spcBef>
                <a:spcPts val="0"/>
              </a:spcBef>
              <a:spcAft>
                <a:spcPts val="0"/>
              </a:spcAft>
              <a:buClr>
                <a:schemeClr val="accent3"/>
              </a:buClr>
              <a:buSzPts val="1530"/>
              <a:buFont typeface="+mj-lt"/>
              <a:buAutoNum type="arabicPeriod"/>
            </a:pPr>
            <a:r>
              <a:rPr lang="es-MX" sz="1800"/>
              <a:t>Presentación de las Reglas para la Generación de Etiquetas (LGR)</a:t>
            </a:r>
          </a:p>
          <a:p>
            <a:pPr marL="434340" lvl="0" indent="-342900" algn="l" rtl="0">
              <a:spcBef>
                <a:spcPts val="0"/>
              </a:spcBef>
              <a:spcAft>
                <a:spcPts val="0"/>
              </a:spcAft>
              <a:buClr>
                <a:schemeClr val="accent3"/>
              </a:buClr>
              <a:buSzPts val="1530"/>
              <a:buFont typeface="+mj-lt"/>
              <a:buAutoNum type="arabicPeriod"/>
            </a:pPr>
            <a:r>
              <a:rPr lang="es-MX" sz="1800"/>
              <a:t>Exploración del formato de Reglas para la Generación de Etiquetas basado en XML (RFC 7940; RFC 4690, y RFC 3743 como formatos anteriores basados en texto)</a:t>
            </a:r>
          </a:p>
          <a:p>
            <a:pPr marL="434340" lvl="0" indent="-342900" algn="l" rtl="0">
              <a:spcBef>
                <a:spcPts val="0"/>
              </a:spcBef>
              <a:spcAft>
                <a:spcPts val="0"/>
              </a:spcAft>
              <a:buClr>
                <a:schemeClr val="accent3"/>
              </a:buClr>
              <a:buSzPts val="1530"/>
              <a:buFont typeface="+mj-lt"/>
              <a:buAutoNum type="arabicPeriod"/>
            </a:pPr>
            <a:r>
              <a:rPr lang="es-MX" sz="1800"/>
              <a:t>Uso de las LGR disponibles en la ICANN para crear etiquetas válidas </a:t>
            </a:r>
          </a:p>
          <a:p>
            <a:pPr marL="434340" lvl="0" indent="-342900" algn="l" rtl="0">
              <a:spcBef>
                <a:spcPts val="0"/>
              </a:spcBef>
              <a:spcAft>
                <a:spcPts val="0"/>
              </a:spcAft>
              <a:buClr>
                <a:schemeClr val="accent3"/>
              </a:buClr>
              <a:buSzPts val="1530"/>
              <a:buFont typeface="+mj-lt"/>
              <a:buAutoNum type="arabicPeriod"/>
            </a:pPr>
            <a:r>
              <a:rPr lang="es-MX" sz="1800"/>
              <a:t>Comprensión de algunas LGR</a:t>
            </a:r>
          </a:p>
          <a:p>
            <a:pPr marL="434340" lvl="0" indent="-342900" algn="l" rtl="0">
              <a:spcBef>
                <a:spcPts val="0"/>
              </a:spcBef>
              <a:spcAft>
                <a:spcPts val="0"/>
              </a:spcAft>
              <a:buClr>
                <a:schemeClr val="accent3"/>
              </a:buClr>
              <a:buSzPts val="1530"/>
              <a:buFont typeface="+mj-lt"/>
              <a:buAutoNum type="arabicPeriod"/>
            </a:pPr>
            <a:r>
              <a:rPr lang="es-MX" sz="1800"/>
              <a:t>Ejercicio de programación para utilizar las LGR para verificar una etiqueta e identificar sus etiquetas variantes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Temas avanzados en IDN y Aceptación Universal</a:t>
            </a:r>
          </a:p>
        </p:txBody>
      </p:sp>
    </p:spTree>
    <p:extLst>
      <p:ext uri="{BB962C8B-B14F-4D97-AF65-F5344CB8AC3E}">
        <p14:creationId xmlns:p14="http://schemas.microsoft.com/office/powerpoint/2010/main" val="29343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8: Internacionalización de las direcciones de correo electrónico (EAI)</a:t>
            </a:r>
          </a:p>
        </p:txBody>
      </p:sp>
      <p:sp>
        <p:nvSpPr>
          <p:cNvPr id="88" name="Google Shape;88;p2"/>
          <p:cNvSpPr txBox="1">
            <a:spLocks noGrp="1"/>
          </p:cNvSpPr>
          <p:nvPr>
            <p:ph type="body" idx="1"/>
          </p:nvPr>
        </p:nvSpPr>
        <p:spPr>
          <a:xfrm>
            <a:off x="320675" y="113102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¿Por qué necesitamos EAI?</a:t>
            </a:r>
          </a:p>
          <a:p>
            <a:pPr marL="434340" lvl="0" indent="-342900" algn="l" rtl="0">
              <a:spcBef>
                <a:spcPts val="0"/>
              </a:spcBef>
              <a:spcAft>
                <a:spcPts val="0"/>
              </a:spcAft>
              <a:buClr>
                <a:schemeClr val="accent3"/>
              </a:buClr>
              <a:buSzPts val="1530"/>
              <a:buFont typeface="+mj-lt"/>
              <a:buAutoNum type="arabicPeriod"/>
            </a:pPr>
            <a:r>
              <a:rPr lang="es-MX" sz="1800"/>
              <a:t>Almacenamiento de correo de EAI</a:t>
            </a:r>
          </a:p>
          <a:p>
            <a:pPr marL="434340" lvl="0" indent="-342900" algn="l" rtl="0">
              <a:spcBef>
                <a:spcPts val="0"/>
              </a:spcBef>
              <a:spcAft>
                <a:spcPts val="0"/>
              </a:spcAft>
              <a:buClr>
                <a:schemeClr val="accent3"/>
              </a:buClr>
              <a:buSzPts val="1530"/>
              <a:buFont typeface="+mj-lt"/>
              <a:buAutoNum type="arabicPeriod"/>
            </a:pPr>
            <a:r>
              <a:rPr lang="es-MX" sz="1800"/>
              <a:t>Cambios de protocolos de correo electrónico para EAI</a:t>
            </a:r>
          </a:p>
          <a:p>
            <a:pPr marL="891540" lvl="1" indent="-342900">
              <a:spcBef>
                <a:spcPts val="0"/>
              </a:spcBef>
              <a:buFont typeface="+mj-lt"/>
              <a:buAutoNum type="arabicPeriod"/>
            </a:pPr>
            <a:r>
              <a:rPr lang="es-MX" sz="1600"/>
              <a:t>SMTP - indicador de señalización (SMTPUTF8)</a:t>
            </a:r>
          </a:p>
          <a:p>
            <a:pPr marL="891540" lvl="1" indent="-342900">
              <a:spcBef>
                <a:spcPts val="0"/>
              </a:spcBef>
              <a:buFont typeface="+mj-lt"/>
              <a:buAutoNum type="arabicPeriod"/>
            </a:pPr>
            <a:r>
              <a:rPr lang="es-MX" sz="1600"/>
              <a:t>POP/IMAP</a:t>
            </a:r>
          </a:p>
          <a:p>
            <a:pPr marL="434340" lvl="0" indent="-342900" algn="l" rtl="0">
              <a:spcBef>
                <a:spcPts val="0"/>
              </a:spcBef>
              <a:spcAft>
                <a:spcPts val="0"/>
              </a:spcAft>
              <a:buClr>
                <a:schemeClr val="accent3"/>
              </a:buClr>
              <a:buSzPts val="1530"/>
              <a:buFont typeface="+mj-lt"/>
              <a:buAutoNum type="arabicPeriod"/>
            </a:pPr>
            <a:r>
              <a:rPr lang="es-MX" sz="1800"/>
              <a:t>EAI y formatos de mensajes de correos</a:t>
            </a:r>
          </a:p>
          <a:p>
            <a:pPr marL="434340" lvl="0" indent="-342900" algn="l" rtl="0">
              <a:spcBef>
                <a:spcPts val="0"/>
              </a:spcBef>
              <a:spcAft>
                <a:spcPts val="0"/>
              </a:spcAft>
              <a:buClr>
                <a:schemeClr val="accent3"/>
              </a:buClr>
              <a:buSzPts val="1530"/>
              <a:buFont typeface="+mj-lt"/>
              <a:buAutoNum type="arabicPeriod"/>
            </a:pPr>
            <a:r>
              <a:rPr lang="es-MX" sz="1800"/>
              <a:t>EAI y el estándar MIME</a:t>
            </a:r>
          </a:p>
          <a:p>
            <a:pPr marL="434340" lvl="0" indent="-342900" algn="l" rtl="0">
              <a:spcBef>
                <a:spcPts val="0"/>
              </a:spcBef>
              <a:spcAft>
                <a:spcPts val="0"/>
              </a:spcAft>
              <a:buClr>
                <a:schemeClr val="accent3"/>
              </a:buClr>
              <a:buSzPts val="1530"/>
              <a:buFont typeface="+mj-lt"/>
              <a:buAutoNum type="arabicPeriod"/>
            </a:pPr>
            <a:r>
              <a:rPr lang="es-MX" sz="1800"/>
              <a:t>Desafíos de adopción en un mundo parcialmente compatible:</a:t>
            </a:r>
          </a:p>
          <a:p>
            <a:pPr marL="891540" lvl="1" indent="-342900">
              <a:spcBef>
                <a:spcPts val="0"/>
              </a:spcBef>
              <a:buFont typeface="+mj-lt"/>
              <a:buAutoNum type="alphaLcPeriod"/>
            </a:pPr>
            <a:r>
              <a:rPr lang="es-MX" sz="1600"/>
              <a:t>Cuestiones de compatibilidad técnica: desafíos asociados a la compatibilidad parcial de la EAI entre clientes y sistemas de correo electrónico.</a:t>
            </a:r>
          </a:p>
          <a:p>
            <a:pPr marL="1405890" lvl="2" indent="-400050">
              <a:spcBef>
                <a:spcPts val="0"/>
              </a:spcBef>
              <a:buFont typeface="+mj-lt"/>
              <a:buAutoNum type="romanLcPeriod"/>
            </a:pPr>
            <a:r>
              <a:rPr lang="es-MX" sz="1400"/>
              <a:t>Posible solución técnica: función de traducción/transliteración en los clientes de correo electrónico receptores, por ejemplo, una función de traducción de Gmail.</a:t>
            </a:r>
          </a:p>
          <a:p>
            <a:pPr marL="891540" lvl="1" indent="-342900">
              <a:spcBef>
                <a:spcPts val="0"/>
              </a:spcBef>
              <a:buFont typeface="+mj-lt"/>
              <a:buAutoNum type="alphaLcPeriod"/>
            </a:pPr>
            <a:r>
              <a:rPr lang="es-MX" sz="1600"/>
              <a:t>Correo electrónico y medidas antispam: medidas antispam en un entorno de EAI parcialmente compatible.</a:t>
            </a:r>
          </a:p>
          <a:p>
            <a:pPr marL="434340" lvl="0" indent="-342900" algn="l" rtl="0">
              <a:spcBef>
                <a:spcPts val="0"/>
              </a:spcBef>
              <a:spcAft>
                <a:spcPts val="0"/>
              </a:spcAft>
              <a:buClr>
                <a:schemeClr val="accent3"/>
              </a:buClr>
              <a:buSzPts val="1530"/>
              <a:buFont typeface="+mj-lt"/>
              <a:buAutoNum type="arabicPeriod"/>
            </a:pPr>
            <a:r>
              <a:rPr lang="es-MX" sz="1800"/>
              <a:t>EAI y habilidades de comunicación intercultural por correo electrónico: Protocolo para la comunicación y prácticas recomendadas </a:t>
            </a:r>
          </a:p>
          <a:p>
            <a:pPr marL="434340" lvl="0" indent="-342900" algn="l" rtl="0">
              <a:spcBef>
                <a:spcPts val="0"/>
              </a:spcBef>
              <a:spcAft>
                <a:spcPts val="0"/>
              </a:spcAft>
              <a:buClr>
                <a:schemeClr val="accent3"/>
              </a:buClr>
              <a:buSzPts val="1530"/>
              <a:buFont typeface="+mj-lt"/>
              <a:buAutoNum type="alphaLcPeriod"/>
            </a:pPr>
            <a:endParaRPr lang="en-US" sz="1800" dirty="0"/>
          </a:p>
          <a:p>
            <a:pPr marL="91440" lvl="0" indent="0" algn="l" rtl="0">
              <a:spcBef>
                <a:spcPts val="0"/>
              </a:spcBef>
              <a:spcAft>
                <a:spcPts val="0"/>
              </a:spcAft>
              <a:buClr>
                <a:schemeClr val="accent3"/>
              </a:buClr>
              <a:buSzPts val="1530"/>
              <a:buNone/>
            </a:pPr>
            <a:r>
              <a:rPr lang="es-MX" sz="1800"/>
              <a:t>Curso de integración: Comunicación de datos y redes de computadoras</a:t>
            </a:r>
          </a:p>
        </p:txBody>
      </p:sp>
    </p:spTree>
    <p:extLst>
      <p:ext uri="{BB962C8B-B14F-4D97-AF65-F5344CB8AC3E}">
        <p14:creationId xmlns:p14="http://schemas.microsoft.com/office/powerpoint/2010/main" val="268492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600" dirty="0"/>
              <a:t>Módulo 9: Programación para la Internacionalización de las direcciones de correo electrónico (EAI)</a:t>
            </a:r>
          </a:p>
        </p:txBody>
      </p:sp>
      <p:sp>
        <p:nvSpPr>
          <p:cNvPr id="88" name="Google Shape;88;p2"/>
          <p:cNvSpPr txBox="1">
            <a:spLocks noGrp="1"/>
          </p:cNvSpPr>
          <p:nvPr>
            <p:ph type="body" idx="1"/>
          </p:nvPr>
        </p:nvSpPr>
        <p:spPr>
          <a:xfrm>
            <a:off x="320675" y="1220712"/>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ts val="1900"/>
              </a:lnSpc>
              <a:spcBef>
                <a:spcPts val="0"/>
              </a:spcBef>
              <a:spcAft>
                <a:spcPts val="0"/>
              </a:spcAft>
              <a:buClr>
                <a:schemeClr val="accent3"/>
              </a:buClr>
              <a:buSzPts val="1530"/>
              <a:buNone/>
            </a:pPr>
            <a:r>
              <a:rPr lang="es-MX" sz="1800" b="1" dirty="0"/>
              <a:t>Requisitos previos: </a:t>
            </a:r>
            <a:r>
              <a:rPr lang="es-MX" sz="1800" dirty="0"/>
              <a:t>Módulo 7</a:t>
            </a:r>
          </a:p>
          <a:p>
            <a:pPr marL="434340" lvl="0" indent="-342900" algn="l" rtl="0">
              <a:lnSpc>
                <a:spcPts val="1900"/>
              </a:lnSpc>
              <a:spcBef>
                <a:spcPts val="0"/>
              </a:spcBef>
              <a:spcAft>
                <a:spcPts val="0"/>
              </a:spcAft>
              <a:buClr>
                <a:schemeClr val="accent3"/>
              </a:buClr>
              <a:buSzPts val="1530"/>
              <a:buFont typeface="+mj-lt"/>
              <a:buAutoNum type="arabicPeriod"/>
            </a:pPr>
            <a:endParaRPr lang="en-US" sz="1800" dirty="0"/>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Manejo de caracteres UTF-8/no ASCII:</a:t>
            </a:r>
          </a:p>
          <a:p>
            <a:pPr marL="891540" lvl="1" indent="-342900">
              <a:lnSpc>
                <a:spcPts val="1900"/>
              </a:lnSpc>
              <a:spcBef>
                <a:spcPts val="0"/>
              </a:spcBef>
              <a:buFont typeface="+mj-lt"/>
              <a:buAutoNum type="alphaLcPeriod"/>
            </a:pPr>
            <a:r>
              <a:rPr lang="es-MX" sz="1600" dirty="0"/>
              <a:t>Línea de asunto</a:t>
            </a:r>
          </a:p>
          <a:p>
            <a:pPr marL="891540" lvl="1" indent="-342900">
              <a:lnSpc>
                <a:spcPts val="1900"/>
              </a:lnSpc>
              <a:spcBef>
                <a:spcPts val="0"/>
              </a:spcBef>
              <a:buFont typeface="+mj-lt"/>
              <a:buAutoNum type="alphaLcPeriod"/>
            </a:pPr>
            <a:r>
              <a:rPr lang="es-MX" sz="1600" dirty="0"/>
              <a:t>Encabezado</a:t>
            </a:r>
          </a:p>
          <a:p>
            <a:pPr marL="891540" lvl="1" indent="-342900">
              <a:lnSpc>
                <a:spcPts val="1900"/>
              </a:lnSpc>
              <a:spcBef>
                <a:spcPts val="0"/>
              </a:spcBef>
              <a:buFont typeface="+mj-lt"/>
              <a:buAutoNum type="alphaLcPeriod"/>
            </a:pPr>
            <a:r>
              <a:rPr lang="es-MX" sz="1600" dirty="0"/>
              <a:t>Texto del cuerpo del correo electrónico </a:t>
            </a:r>
          </a:p>
          <a:p>
            <a:pPr marL="891540" lvl="1" indent="-342900">
              <a:lnSpc>
                <a:spcPts val="1900"/>
              </a:lnSpc>
              <a:spcBef>
                <a:spcPts val="0"/>
              </a:spcBef>
              <a:buFont typeface="+mj-lt"/>
              <a:buAutoNum type="alphaLcPeriod"/>
            </a:pPr>
            <a:r>
              <a:rPr lang="es-MX" sz="1600" dirty="0"/>
              <a:t>Anexos</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Bibliotecas o API que manejan interacciones SMTP con compatibilidad con EAI</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Validación de direcciones de correo electrónico internacionalizadas mediante flujo de trabajo de enlace de confirmación</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Análisis de direcciones de correo electrónico para direcciones de correo electrónico internacionalizadas</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Consideraciones para configurar nombres de buzones de correo electrónico, por ejemplo, como en</a:t>
            </a:r>
            <a:r>
              <a:rPr lang="es-MX" sz="1800" dirty="0">
                <a:hlinkClick r:id="rId3"/>
              </a:rPr>
              <a:t> https://uasg.tech/download/uasg-028-considerations-for-naming-internationalized-email-mailboxes-en/</a:t>
            </a:r>
            <a:r>
              <a:rPr lang="es-MX" sz="1800" dirty="0"/>
              <a:t> </a:t>
            </a:r>
          </a:p>
          <a:p>
            <a:pPr marL="434340" lvl="0" indent="-342900" algn="l" rtl="0">
              <a:lnSpc>
                <a:spcPts val="1900"/>
              </a:lnSpc>
              <a:spcBef>
                <a:spcPts val="0"/>
              </a:spcBef>
              <a:spcAft>
                <a:spcPts val="0"/>
              </a:spcAft>
              <a:buClr>
                <a:schemeClr val="accent3"/>
              </a:buClr>
              <a:buSzPts val="1530"/>
              <a:buFont typeface="+mj-lt"/>
              <a:buAutoNum type="arabicPeriod"/>
            </a:pPr>
            <a:r>
              <a:rPr lang="es-MX" sz="1800" dirty="0"/>
              <a:t>Definición del alcance de las funciones de EAI, por ejemplo, utilizando la Guía de autocertificación de EAI, por ejemplo,</a:t>
            </a:r>
            <a:r>
              <a:rPr lang="es-MX" sz="1800" dirty="0">
                <a:hlinkClick r:id="rId4"/>
              </a:rPr>
              <a:t> https://uasg.tech/eai-certification/</a:t>
            </a:r>
            <a:r>
              <a:rPr lang="es-MX" sz="1800" dirty="0"/>
              <a:t>  </a:t>
            </a:r>
          </a:p>
          <a:p>
            <a:pPr marL="434340" lvl="0" indent="-342900" algn="l" rtl="0">
              <a:lnSpc>
                <a:spcPts val="1900"/>
              </a:lnSpc>
              <a:spcBef>
                <a:spcPts val="0"/>
              </a:spcBef>
              <a:spcAft>
                <a:spcPts val="0"/>
              </a:spcAft>
              <a:buClr>
                <a:schemeClr val="accent3"/>
              </a:buClr>
              <a:buSzPts val="1530"/>
              <a:buFont typeface="+mj-lt"/>
              <a:buAutoNum type="arabicPeriod"/>
            </a:pPr>
            <a:endParaRPr lang="en-US" sz="1800" dirty="0"/>
          </a:p>
          <a:p>
            <a:pPr marL="91440" lvl="0" indent="0" algn="l" rtl="0">
              <a:lnSpc>
                <a:spcPts val="1900"/>
              </a:lnSpc>
              <a:spcBef>
                <a:spcPts val="0"/>
              </a:spcBef>
              <a:spcAft>
                <a:spcPts val="0"/>
              </a:spcAft>
              <a:buClr>
                <a:schemeClr val="accent3"/>
              </a:buClr>
              <a:buSzPts val="1530"/>
              <a:buNone/>
            </a:pPr>
            <a:r>
              <a:rPr lang="es-MX" sz="1800" dirty="0"/>
              <a:t>Curso de integración: Temas avanzados en IDN y Aceptación Universal</a:t>
            </a:r>
          </a:p>
        </p:txBody>
      </p:sp>
    </p:spTree>
    <p:extLst>
      <p:ext uri="{BB962C8B-B14F-4D97-AF65-F5344CB8AC3E}">
        <p14:creationId xmlns:p14="http://schemas.microsoft.com/office/powerpoint/2010/main" val="88139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10: Procesamiento de IDN y EAI en aplicaciones móviles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2, Módulo 6, Módulo 9</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Compatibilidad con conjuntos de caracteres Unicode</a:t>
            </a:r>
          </a:p>
          <a:p>
            <a:pPr marL="434340" lvl="0" indent="-342900" algn="l" rtl="0">
              <a:spcBef>
                <a:spcPts val="0"/>
              </a:spcBef>
              <a:spcAft>
                <a:spcPts val="0"/>
              </a:spcAft>
              <a:buClr>
                <a:schemeClr val="accent3"/>
              </a:buClr>
              <a:buSzPts val="1530"/>
              <a:buFont typeface="+mj-lt"/>
              <a:buAutoNum type="arabicPeriod"/>
            </a:pPr>
            <a:r>
              <a:rPr lang="es-MX" sz="1800"/>
              <a:t>Distribución y renderizado de texto Unicode</a:t>
            </a:r>
          </a:p>
          <a:p>
            <a:pPr marL="434340" lvl="0" indent="-342900" algn="l" rtl="0">
              <a:spcBef>
                <a:spcPts val="0"/>
              </a:spcBef>
              <a:spcAft>
                <a:spcPts val="0"/>
              </a:spcAft>
              <a:buClr>
                <a:schemeClr val="accent3"/>
              </a:buClr>
              <a:buSzPts val="1530"/>
              <a:buFont typeface="+mj-lt"/>
              <a:buAutoNum type="arabicPeriod"/>
            </a:pPr>
            <a:r>
              <a:rPr lang="es-MX" sz="1800"/>
              <a:t>Compatibilidad con Unicode en marcos de desarrollo de aplicaciones móviles</a:t>
            </a:r>
          </a:p>
          <a:p>
            <a:pPr marL="434340" lvl="0" indent="-342900" algn="l" rtl="0">
              <a:spcBef>
                <a:spcPts val="0"/>
              </a:spcBef>
              <a:spcAft>
                <a:spcPts val="0"/>
              </a:spcAft>
              <a:buClr>
                <a:schemeClr val="accent3"/>
              </a:buClr>
              <a:buSzPts val="1530"/>
              <a:buFont typeface="+mj-lt"/>
              <a:buAutoNum type="arabicPeriod"/>
            </a:pPr>
            <a:r>
              <a:rPr lang="es-MX" sz="1800"/>
              <a:t>Aplicaciones de convertidores iconv/ICU</a:t>
            </a:r>
          </a:p>
          <a:p>
            <a:pPr marL="434340" lvl="0" indent="-342900" algn="l" rtl="0">
              <a:spcBef>
                <a:spcPts val="0"/>
              </a:spcBef>
              <a:spcAft>
                <a:spcPts val="0"/>
              </a:spcAft>
              <a:buClr>
                <a:schemeClr val="accent3"/>
              </a:buClr>
              <a:buSzPts val="1530"/>
              <a:buFont typeface="+mj-lt"/>
              <a:buAutoNum type="arabicPeriod"/>
            </a:pPr>
            <a:r>
              <a:rPr lang="es-MX" sz="1800"/>
              <a:t>Procesamiento de IDN en dispositivos móviles - bibliotecas pertinentes</a:t>
            </a:r>
          </a:p>
          <a:p>
            <a:pPr marL="434340" lvl="0" indent="-342900" algn="l" rtl="0">
              <a:spcBef>
                <a:spcPts val="0"/>
              </a:spcBef>
              <a:spcAft>
                <a:spcPts val="0"/>
              </a:spcAft>
              <a:buClr>
                <a:schemeClr val="accent3"/>
              </a:buClr>
              <a:buSzPts val="1530"/>
              <a:buFont typeface="+mj-lt"/>
              <a:buAutoNum type="arabicPeriod"/>
            </a:pPr>
            <a:r>
              <a:rPr lang="es-MX" sz="1800"/>
              <a:t>Procesamiento de EAI en dispositivos móviles - bibliotecas pertinentes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Desarrollo de aplicaciones móviles</a:t>
            </a:r>
          </a:p>
        </p:txBody>
      </p:sp>
    </p:spTree>
    <p:extLst>
      <p:ext uri="{BB962C8B-B14F-4D97-AF65-F5344CB8AC3E}">
        <p14:creationId xmlns:p14="http://schemas.microsoft.com/office/powerpoint/2010/main" val="331299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11: Seguridad de los IDN</a:t>
            </a:r>
          </a:p>
        </p:txBody>
      </p:sp>
      <p:sp>
        <p:nvSpPr>
          <p:cNvPr id="88" name="Google Shape;88;p2"/>
          <p:cNvSpPr txBox="1">
            <a:spLocks noGrp="1"/>
          </p:cNvSpPr>
          <p:nvPr>
            <p:ph type="body" idx="1"/>
          </p:nvPr>
        </p:nvSpPr>
        <p:spPr>
          <a:xfrm>
            <a:off x="320675" y="118220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2, Módulo 6</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Seguridad de Unicode </a:t>
            </a:r>
          </a:p>
          <a:p>
            <a:pPr marL="891540" lvl="1" indent="-342900">
              <a:spcBef>
                <a:spcPts val="0"/>
              </a:spcBef>
              <a:buFont typeface="+mj-lt"/>
              <a:buAutoNum type="arabicPeriod"/>
            </a:pPr>
            <a:r>
              <a:rPr lang="es-MX" sz="1600"/>
              <a:t>Mecanismos de seguridad de Unicode</a:t>
            </a:r>
          </a:p>
          <a:p>
            <a:pPr marL="891540" lvl="1" indent="-342900">
              <a:spcBef>
                <a:spcPts val="0"/>
              </a:spcBef>
              <a:buFont typeface="+mj-lt"/>
              <a:buAutoNum type="arabicPeriod"/>
            </a:pPr>
            <a:r>
              <a:rPr lang="es-MX" sz="1600"/>
              <a:t>Contexto: existen muchos otros riesgos de seguridad, y los riesgos relacionados con DNS, IDN y Unicode son pequeños en comparación con los riesgos derivados, por ejemplo, del phishing, la falta de atención de los usuarios a la seguridad o la falta de formación de los usuarios en materia de seguridad.</a:t>
            </a:r>
          </a:p>
          <a:p>
            <a:pPr marL="891540" lvl="1" indent="-342900">
              <a:spcBef>
                <a:spcPts val="0"/>
              </a:spcBef>
              <a:buFont typeface="+mj-lt"/>
              <a:buAutoNum type="arabicPeriod"/>
            </a:pPr>
            <a:r>
              <a:rPr lang="es-MX" sz="1600"/>
              <a:t>Mitigación de bloqueos de direcciones de EAI. </a:t>
            </a:r>
          </a:p>
          <a:p>
            <a:pPr marL="891540" lvl="1" indent="-342900">
              <a:spcBef>
                <a:spcPts val="0"/>
              </a:spcBef>
              <a:buFont typeface="+mj-lt"/>
              <a:buAutoNum type="arabicPeriod"/>
            </a:pPr>
            <a:r>
              <a:rPr lang="es-MX" sz="1600"/>
              <a:t>Seguridad del DNS </a:t>
            </a:r>
          </a:p>
          <a:p>
            <a:pPr marL="891540" lvl="1" indent="-342900">
              <a:spcBef>
                <a:spcPts val="0"/>
              </a:spcBef>
              <a:buFont typeface="+mj-lt"/>
              <a:buAutoNum type="arabicPeriod"/>
            </a:pPr>
            <a:r>
              <a:rPr lang="es-MX" sz="1600"/>
              <a:t>Homógrafo de ASCII  </a:t>
            </a:r>
          </a:p>
          <a:p>
            <a:pPr marL="891540" lvl="1" indent="-342900">
              <a:spcBef>
                <a:spcPts val="0"/>
              </a:spcBef>
              <a:buFont typeface="+mj-lt"/>
              <a:buAutoNum type="arabicPeriod"/>
            </a:pPr>
            <a:r>
              <a:rPr lang="es-MX" sz="1600"/>
              <a:t>Phishing, Spamming, …</a:t>
            </a:r>
          </a:p>
          <a:p>
            <a:pPr marL="434340" lvl="0" indent="-342900" algn="l" rtl="0">
              <a:spcBef>
                <a:spcPts val="0"/>
              </a:spcBef>
              <a:spcAft>
                <a:spcPts val="0"/>
              </a:spcAft>
              <a:buClr>
                <a:schemeClr val="accent3"/>
              </a:buClr>
              <a:buSzPts val="1530"/>
              <a:buFont typeface="+mj-lt"/>
              <a:buAutoNum type="arabicPeriod"/>
            </a:pPr>
            <a:r>
              <a:rPr lang="es-MX" sz="1800"/>
              <a:t>Seguridad de los IDN</a:t>
            </a:r>
          </a:p>
          <a:p>
            <a:pPr marL="891540" lvl="1" indent="-342900">
              <a:spcBef>
                <a:spcPts val="0"/>
              </a:spcBef>
              <a:buFont typeface="+mj-lt"/>
              <a:buAutoNum type="arabicPeriod"/>
            </a:pPr>
            <a:r>
              <a:rPr lang="es-MX" sz="1600"/>
              <a:t>Cadenas de caracteres no cubiertas por la normalización: gestión de cadenas visualmente iguales pero distintas mediante el uso de LGR</a:t>
            </a:r>
          </a:p>
          <a:p>
            <a:pPr marL="891540" lvl="1" indent="-342900">
              <a:spcBef>
                <a:spcPts val="0"/>
              </a:spcBef>
              <a:buFont typeface="+mj-lt"/>
              <a:buAutoNum type="arabicPeriod"/>
            </a:pPr>
            <a:r>
              <a:rPr lang="es-MX" sz="1600"/>
              <a:t>Homógrafos de IDN</a:t>
            </a:r>
          </a:p>
          <a:p>
            <a:pPr marL="891540" lvl="1" indent="-342900">
              <a:spcBef>
                <a:spcPts val="0"/>
              </a:spcBef>
              <a:buFont typeface="+mj-lt"/>
              <a:buAutoNum type="arabicPeriod"/>
            </a:pPr>
            <a:r>
              <a:rPr lang="es-MX" sz="1600"/>
              <a:t>LGR y variantes</a:t>
            </a:r>
          </a:p>
          <a:p>
            <a:pPr marL="891540" lvl="1" indent="-342900">
              <a:spcBef>
                <a:spcPts val="0"/>
              </a:spcBef>
              <a:buFont typeface="+mj-lt"/>
              <a:buAutoNum type="arabicPeriod"/>
            </a:pPr>
            <a:r>
              <a:rPr lang="es-MX" sz="1600"/>
              <a:t>Similitud entre cadenas de caracteres </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Seguridad de computadoras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a:t>
            </a:r>
          </a:p>
        </p:txBody>
      </p:sp>
    </p:spTree>
    <p:extLst>
      <p:ext uri="{BB962C8B-B14F-4D97-AF65-F5344CB8AC3E}">
        <p14:creationId xmlns:p14="http://schemas.microsoft.com/office/powerpoint/2010/main" val="100410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Evolución de los sistemas de correos electrónicos y nombres de dominio</a:t>
            </a:r>
          </a:p>
        </p:txBody>
      </p:sp>
      <p:sp>
        <p:nvSpPr>
          <p:cNvPr id="168" name="Google Shape;168;p7"/>
          <p:cNvSpPr txBox="1">
            <a:spLocks noGrp="1"/>
          </p:cNvSpPr>
          <p:nvPr>
            <p:ph type="body" idx="1"/>
          </p:nvPr>
        </p:nvSpPr>
        <p:spPr>
          <a:xfrm>
            <a:off x="320040" y="1217354"/>
            <a:ext cx="8450746" cy="5020160"/>
          </a:xfrm>
          <a:prstGeom prst="rect">
            <a:avLst/>
          </a:prstGeom>
          <a:noFill/>
          <a:ln>
            <a:noFill/>
          </a:ln>
        </p:spPr>
        <p:txBody>
          <a:bodyPr spcFirstLastPara="1" wrap="square" lIns="91425" tIns="45700" rIns="91425" bIns="45700" anchor="t" anchorCtr="0">
            <a:noAutofit/>
          </a:bodyPr>
          <a:lstStyle/>
          <a:p>
            <a:pPr marL="274320" lvl="0" indent="-182880" algn="l" rtl="0">
              <a:lnSpc>
                <a:spcPts val="1700"/>
              </a:lnSpc>
              <a:spcBef>
                <a:spcPts val="0"/>
              </a:spcBef>
              <a:spcAft>
                <a:spcPts val="0"/>
              </a:spcAft>
              <a:buClr>
                <a:schemeClr val="accent3"/>
              </a:buClr>
              <a:buSzPts val="1530"/>
              <a:buFont typeface="Merriweather Sans"/>
              <a:buChar char="*"/>
            </a:pPr>
            <a:r>
              <a:rPr lang="es-MX"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Un nombre de dominio es un nombre único que forma la base de los localizadores uniformes de recursos (URL) que las personas usan para buscar recursos en Internet (por ejemplo, páginas web, servidores de correo electrónico, imágenes y videos)</a:t>
            </a:r>
          </a:p>
          <a:p>
            <a:pPr marL="91440" lvl="0" indent="0" algn="l" rtl="0">
              <a:lnSpc>
                <a:spcPts val="1700"/>
              </a:lnSpc>
              <a:spcBef>
                <a:spcPts val="360"/>
              </a:spcBef>
              <a:spcAft>
                <a:spcPts val="0"/>
              </a:spcAft>
              <a:buClr>
                <a:schemeClr val="accent3"/>
              </a:buClr>
              <a:buSzPts val="1530"/>
              <a:buNone/>
            </a:pPr>
            <a:endParaRPr lang="en-US" sz="1600" dirty="0"/>
          </a:p>
          <a:p>
            <a:pPr marL="274320" lvl="0" indent="-182880" algn="l" rtl="0">
              <a:lnSpc>
                <a:spcPts val="1700"/>
              </a:lnSpc>
              <a:spcBef>
                <a:spcPts val="0"/>
              </a:spcBef>
              <a:spcAft>
                <a:spcPts val="0"/>
              </a:spcAft>
              <a:buClr>
                <a:schemeClr val="accent3"/>
              </a:buClr>
              <a:buSzPts val="1530"/>
              <a:buFont typeface="Merriweather Sans"/>
              <a:buChar char="*"/>
            </a:pPr>
            <a:r>
              <a:rPr lang="es-MX" sz="1600" dirty="0"/>
              <a:t>En el pasado, los </a:t>
            </a:r>
            <a:r>
              <a:rPr lang="es-MX"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dominios de alto nivel</a:t>
            </a:r>
            <a:r>
              <a:rPr lang="es-MX" sz="1600" dirty="0"/>
              <a:t> (TLD) eran en su mayoría de dos o tres letras formadas por caracteres latinos a-z (por ejemplo, .com, .org). La evolución del DNS ha permitido crear TLD más nuevos y más largos. </a:t>
            </a:r>
          </a:p>
          <a:p>
            <a:pPr marL="731520" lvl="1" indent="-182880">
              <a:lnSpc>
                <a:spcPts val="1700"/>
              </a:lnSpc>
              <a:spcBef>
                <a:spcPts val="0"/>
              </a:spcBef>
            </a:pPr>
            <a:r>
              <a:rPr lang="es-MX" sz="1400" dirty="0"/>
              <a:t>En la actualidad existen alrededor de 1200 nuevos gTLD genéricos que representan marcas, comunidades y geografías (por ejemplo, .photography, .london)</a:t>
            </a:r>
          </a:p>
          <a:p>
            <a:pPr marL="274320" lvl="0" indent="-182880" algn="l" rtl="0">
              <a:lnSpc>
                <a:spcPts val="1700"/>
              </a:lnSpc>
              <a:spcBef>
                <a:spcPts val="360"/>
              </a:spcBef>
              <a:spcAft>
                <a:spcPts val="0"/>
              </a:spcAft>
              <a:buClr>
                <a:schemeClr val="accent3"/>
              </a:buClr>
              <a:buSzPts val="1530"/>
              <a:buFont typeface="Merriweather Sans"/>
              <a:buChar char="*"/>
            </a:pPr>
            <a:endParaRPr sz="1200" dirty="0"/>
          </a:p>
          <a:p>
            <a:pPr marL="274320" lvl="0" indent="-182880" algn="l" rtl="0">
              <a:lnSpc>
                <a:spcPts val="1700"/>
              </a:lnSpc>
              <a:spcBef>
                <a:spcPts val="360"/>
              </a:spcBef>
              <a:spcAft>
                <a:spcPts val="0"/>
              </a:spcAft>
              <a:buClr>
                <a:schemeClr val="accent3"/>
              </a:buClr>
              <a:buSzPts val="1530"/>
              <a:buFont typeface="Merriweather Sans"/>
              <a:buChar char="*"/>
            </a:pPr>
            <a:r>
              <a:rPr lang="es-MX" sz="1600" dirty="0"/>
              <a:t>Estos nuevos TLD también incluyen Nombres de Dominio Internacionalizados (IDN), que permiten nombres de dominio en idiomas y códigos de escritura locales como  </a:t>
            </a:r>
            <a:br>
              <a:rPr lang="es-MX" sz="1600" dirty="0"/>
            </a:br>
            <a:r>
              <a:rPr lang="es-MX" sz="1600" dirty="0"/>
              <a:t>“.例子” y “مثال.“ (“ejemplo” escrito en chino y árabe)</a:t>
            </a:r>
          </a:p>
          <a:p>
            <a:pPr marL="731520" lvl="1" indent="-182880">
              <a:lnSpc>
                <a:spcPts val="1700"/>
              </a:lnSpc>
            </a:pPr>
            <a:r>
              <a:rPr lang="es-MX" sz="1400" dirty="0"/>
              <a:t>Otras etiquetas dentro de un nombre de dominio también pueden internacionalizarse, lo que permite que un nombre de dominio esté en un idioma y código de escritura locales por completo. </a:t>
            </a:r>
            <a:r>
              <a:rPr lang="es-MX"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Los IDN son independientes de los contenidos en línea, que también pueden ser multilingües.</a:t>
            </a:r>
            <a:r>
              <a:rPr lang="es-MX"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p>
          <a:p>
            <a:pPr marL="274320" indent="-182880">
              <a:lnSpc>
                <a:spcPts val="1700"/>
              </a:lnSpc>
            </a:pPr>
            <a:endPar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74320" indent="-182880">
              <a:lnSpc>
                <a:spcPts val="1700"/>
              </a:lnSpc>
            </a:pPr>
            <a:r>
              <a:rPr lang="es-MX" sz="1800" dirty="0"/>
              <a:t>Inicialmente, las direcciones de correo electrónico tampoco estaban disponibles en los idiomas y códigos de escritura locales.</a:t>
            </a:r>
          </a:p>
          <a:p>
            <a:pPr marL="91440" lvl="0" indent="0" algn="l" rtl="0">
              <a:lnSpc>
                <a:spcPts val="1700"/>
              </a:lnSpc>
              <a:spcBef>
                <a:spcPts val="400"/>
              </a:spcBef>
              <a:spcAft>
                <a:spcPts val="0"/>
              </a:spcAft>
              <a:buSzPts val="1700"/>
              <a:buNone/>
            </a:pPr>
            <a:endParaRPr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Módulo 12: Compatibilidad con Unicode en sistemas operativos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s-MX" sz="1800" b="1"/>
              <a:t>Requisitos previos: </a:t>
            </a:r>
            <a:r>
              <a:rPr lang="es-MX" sz="1800"/>
              <a:t>Módulo 2</a:t>
            </a:r>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s-MX" sz="1800"/>
              <a:t>Compatibilidad de sistemas de archivos para Unicode</a:t>
            </a:r>
          </a:p>
          <a:p>
            <a:pPr marL="434340" lvl="0" indent="-342900" algn="l" rtl="0">
              <a:spcBef>
                <a:spcPts val="0"/>
              </a:spcBef>
              <a:spcAft>
                <a:spcPts val="0"/>
              </a:spcAft>
              <a:buClr>
                <a:schemeClr val="accent3"/>
              </a:buClr>
              <a:buSzPts val="1530"/>
              <a:buFont typeface="+mj-lt"/>
              <a:buAutoNum type="arabicPeriod"/>
            </a:pPr>
            <a:r>
              <a:rPr lang="es-MX" sz="1800"/>
              <a:t>Trabajar con Unicode: Manejo de nombres de archivo con distinción entre mayúsculas y minúsculas vs no distinción entre mayúsculas y minúsculas vs no distinción entre mayúsculas y minúsculas pero con preservación de mayúsculas y minúsculas</a:t>
            </a:r>
          </a:p>
          <a:p>
            <a:pPr marL="434340" lvl="0" indent="-342900" algn="l" rtl="0">
              <a:spcBef>
                <a:spcPts val="0"/>
              </a:spcBef>
              <a:spcAft>
                <a:spcPts val="0"/>
              </a:spcAft>
              <a:buClr>
                <a:schemeClr val="accent3"/>
              </a:buClr>
              <a:buSzPts val="1530"/>
              <a:buFont typeface="+mj-lt"/>
              <a:buAutoNum type="arabicPeriod"/>
            </a:pPr>
            <a:r>
              <a:rPr lang="es-MX" sz="1800"/>
              <a:t>Aplicaciones Unicode para sistemas operativos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s-MX" sz="1800"/>
              <a:t>Curso de integración: Sistema operativo</a:t>
            </a:r>
          </a:p>
          <a:p>
            <a:pPr marL="91440" lvl="0" indent="0" algn="l" rtl="0">
              <a:spcBef>
                <a:spcPts val="0"/>
              </a:spcBef>
              <a:spcAft>
                <a:spcPts val="0"/>
              </a:spcAft>
              <a:buClr>
                <a:schemeClr val="accent3"/>
              </a:buClr>
              <a:buSzPts val="1530"/>
              <a:buNone/>
            </a:pPr>
            <a:r>
              <a:rPr lang="es-MX" sz="1800"/>
              <a:t>.</a:t>
            </a:r>
          </a:p>
        </p:txBody>
      </p:sp>
    </p:spTree>
    <p:extLst>
      <p:ext uri="{BB962C8B-B14F-4D97-AF65-F5344CB8AC3E}">
        <p14:creationId xmlns:p14="http://schemas.microsoft.com/office/powerpoint/2010/main" val="2859715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Cursos afectados</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91440" lvl="0" indent="0">
              <a:spcBef>
                <a:spcPts val="0"/>
              </a:spcBef>
              <a:buSzPts val="1530"/>
              <a:buNone/>
            </a:pPr>
            <a:r>
              <a:rPr lang="es-MX" sz="1800"/>
              <a:t>Actualizaciones en cursos existentes:</a:t>
            </a:r>
          </a:p>
          <a:p>
            <a:pPr marL="91440" lvl="0" indent="0">
              <a:spcBef>
                <a:spcPts val="0"/>
              </a:spcBef>
              <a:buSzPts val="1530"/>
              <a:buNone/>
            </a:pPr>
            <a:endParaRPr lang="en-US" sz="1800" dirty="0"/>
          </a:p>
          <a:p>
            <a:pPr marL="274320" lvl="0" indent="-182880">
              <a:spcBef>
                <a:spcPts val="0"/>
              </a:spcBef>
              <a:buSzPts val="1530"/>
            </a:pPr>
            <a:r>
              <a:rPr lang="es-MX" sz="1800"/>
              <a:t>Conceptos básicos sobre programación o Programación I</a:t>
            </a:r>
          </a:p>
          <a:p>
            <a:pPr marL="274320" lvl="0" indent="-182880">
              <a:spcBef>
                <a:spcPts val="0"/>
              </a:spcBef>
              <a:buSzPts val="1530"/>
            </a:pPr>
            <a:r>
              <a:rPr lang="es-MX" sz="1800"/>
              <a:t>Programación avanzada o Programación orientada a objetos</a:t>
            </a:r>
          </a:p>
          <a:p>
            <a:pPr marL="274320" lvl="0" indent="-182880">
              <a:spcBef>
                <a:spcPts val="0"/>
              </a:spcBef>
              <a:buSzPts val="1530"/>
            </a:pPr>
            <a:r>
              <a:rPr lang="es-MX" sz="1800"/>
              <a:t>Estructuras de datos y algoritmos</a:t>
            </a:r>
          </a:p>
          <a:p>
            <a:pPr marL="274320" lvl="0" indent="-182880">
              <a:spcBef>
                <a:spcPts val="0"/>
              </a:spcBef>
              <a:buSzPts val="1530"/>
            </a:pPr>
            <a:r>
              <a:rPr lang="es-MX" sz="1800"/>
              <a:t>Sistemas de gestión de bases de datos</a:t>
            </a:r>
          </a:p>
          <a:p>
            <a:pPr marL="274320" lvl="0" indent="-182880">
              <a:spcBef>
                <a:spcPts val="0"/>
              </a:spcBef>
              <a:buSzPts val="1530"/>
            </a:pPr>
            <a:r>
              <a:rPr lang="es-MX" sz="1800"/>
              <a:t>Comunicación de datos y redes de computadoras</a:t>
            </a:r>
          </a:p>
          <a:p>
            <a:pPr marL="274320" lvl="0" indent="-182880">
              <a:spcBef>
                <a:spcPts val="0"/>
              </a:spcBef>
              <a:buSzPts val="1530"/>
            </a:pPr>
            <a:r>
              <a:rPr lang="es-MX" sz="1800"/>
              <a:t>Desarrollo de aplicaciones móviles</a:t>
            </a:r>
          </a:p>
          <a:p>
            <a:pPr marL="274320" lvl="0" indent="-182880">
              <a:spcBef>
                <a:spcPts val="0"/>
              </a:spcBef>
              <a:buSzPts val="1530"/>
            </a:pPr>
            <a:r>
              <a:rPr lang="es-MX" sz="1800"/>
              <a:t>Seguridad de computadoras</a:t>
            </a:r>
          </a:p>
          <a:p>
            <a:pPr marL="274320" lvl="0" indent="-182880">
              <a:spcBef>
                <a:spcPts val="0"/>
              </a:spcBef>
              <a:buSzPts val="1530"/>
            </a:pPr>
            <a:r>
              <a:rPr lang="es-MX" sz="1800"/>
              <a:t>Sistema operativo</a:t>
            </a:r>
          </a:p>
          <a:p>
            <a:pPr marL="274320" lvl="0" indent="-182880">
              <a:spcBef>
                <a:spcPts val="0"/>
              </a:spcBef>
              <a:buSzPts val="1530"/>
            </a:pPr>
            <a:endParaRPr lang="en-US" sz="1800" dirty="0"/>
          </a:p>
          <a:p>
            <a:pPr marL="91440" lvl="0" indent="0">
              <a:spcBef>
                <a:spcPts val="0"/>
              </a:spcBef>
              <a:buSzPts val="1530"/>
              <a:buNone/>
            </a:pPr>
            <a:r>
              <a:rPr lang="es-MX" sz="1800"/>
              <a:t>Curso nuevo sugerido:</a:t>
            </a:r>
          </a:p>
          <a:p>
            <a:pPr marL="91440" lvl="0" indent="0">
              <a:spcBef>
                <a:spcPts val="0"/>
              </a:spcBef>
              <a:buSzPts val="1530"/>
              <a:buNone/>
            </a:pPr>
            <a:endParaRPr lang="en-US" sz="1800" dirty="0"/>
          </a:p>
          <a:p>
            <a:pPr marL="274320" indent="-182880">
              <a:spcBef>
                <a:spcPts val="0"/>
              </a:spcBef>
              <a:buSzPts val="1530"/>
            </a:pPr>
            <a:r>
              <a:rPr lang="es-MX" sz="1800"/>
              <a:t>Temas avanzados en IDN y Aceptación Universal</a:t>
            </a:r>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64633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Recursos para actualización curricular de apoyo</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es-MX" sz="1800"/>
              <a:t>Guía preliminar de módulos para el estudiante: </a:t>
            </a:r>
            <a:r>
              <a:rPr lang="es-MX" sz="1800">
                <a:hlinkClick r:id="rId3"/>
              </a:rPr>
              <a:t>https://community.icann.org/display/TUA/Draft+UA+Curriculum</a:t>
            </a:r>
            <a:r>
              <a:rPr lang="es-MX" sz="1800"/>
              <a:t>. </a:t>
            </a:r>
          </a:p>
          <a:p>
            <a:pPr marL="274320" lvl="0" indent="-182880">
              <a:spcBef>
                <a:spcPts val="0"/>
              </a:spcBef>
              <a:buSzPts val="1530"/>
            </a:pPr>
            <a:r>
              <a:rPr lang="es-MX" sz="1800"/>
              <a:t>Guía preliminar de módulos para el instructor</a:t>
            </a:r>
          </a:p>
          <a:p>
            <a:pPr marL="274320" lvl="0" indent="-182880">
              <a:spcBef>
                <a:spcPts val="0"/>
              </a:spcBef>
              <a:buSzPts val="1530"/>
            </a:pPr>
            <a:r>
              <a:rPr lang="es-MX" sz="1800"/>
              <a:t>Asignaciones preliminares</a:t>
            </a:r>
          </a:p>
          <a:p>
            <a:pPr marL="274320" lvl="0" indent="-182880">
              <a:spcBef>
                <a:spcPts val="0"/>
              </a:spcBef>
              <a:buSzPts val="1530"/>
            </a:pPr>
            <a:r>
              <a:rPr lang="es-MX" sz="1800"/>
              <a:t>Referencias para materiales adicionales</a:t>
            </a:r>
          </a:p>
          <a:p>
            <a:pPr marL="274320" lvl="0" indent="-182880">
              <a:spcBef>
                <a:spcPts val="0"/>
              </a:spcBef>
              <a:buSzPts val="1530"/>
            </a:pPr>
            <a:endParaRPr lang="en-US" sz="1800" dirty="0"/>
          </a:p>
          <a:p>
            <a:pPr marL="274320" lvl="0" indent="-182880">
              <a:spcBef>
                <a:spcPts val="0"/>
              </a:spcBef>
              <a:buSzPts val="1530"/>
            </a:pPr>
            <a:r>
              <a:rPr lang="es-MX" sz="1800"/>
              <a:t>Programa de capacitación docente (previa solicitud y disponibilidad) por parte de la ICANN: envíe un correo electrónico a</a:t>
            </a:r>
            <a:r>
              <a:rPr lang="es-MX" sz="1800">
                <a:hlinkClick r:id="rId4"/>
              </a:rPr>
              <a:t> UAProgram@icann.org</a:t>
            </a:r>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19104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dirty="0"/>
              <a:t>¡Participe en la Aceptación Universal!</a:t>
            </a:r>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es-MX" sz="1800">
                <a:solidFill>
                  <a:srgbClr val="3F3F3F"/>
                </a:solidFill>
                <a:latin typeface="Open Sans Light"/>
                <a:sym typeface="Open Sans Light"/>
              </a:rPr>
              <a:t>Información y acontecimientos recientes del Grupo Directivo sobre Aceptación Universal: </a:t>
            </a:r>
            <a:r>
              <a:rPr lang="es-MX" sz="1800">
                <a:solidFill>
                  <a:schemeClr val="accent6"/>
                </a:solidFill>
                <a:latin typeface="Open Sans"/>
                <a:sym typeface="Open Sans"/>
              </a:rPr>
              <a:t>www.uasg.tech </a:t>
            </a:r>
            <a:endParaRPr lang="es-MX"/>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Para obtener más información sobre la Aceptación Universal, envíe un correo electrónico a </a:t>
            </a:r>
            <a:r>
              <a:rPr lang="es-MX" sz="1800" u="sng" dirty="0">
                <a:solidFill>
                  <a:schemeClr val="dk1"/>
                </a:solidFill>
                <a:latin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es-MX" sz="1800" dirty="0">
                <a:solidFill>
                  <a:schemeClr val="dk1"/>
                </a:solidFill>
                <a:latin typeface="Open Sans Light" panose="020B0306030504020204" pitchFamily="34" charset="0"/>
                <a:sym typeface="Open Sans"/>
              </a:rPr>
              <a:t> o a </a:t>
            </a:r>
            <a:r>
              <a:rPr lang="es-MX" sz="1800" u="sng" dirty="0">
                <a:solidFill>
                  <a:schemeClr val="dk1"/>
                </a:solidFill>
                <a:latin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es-MX" dirty="0"/>
              <a:t> </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Acceda a todos los documentos y presentaciones del UASG en: </a:t>
            </a:r>
            <a:r>
              <a:rPr lang="es-MX" sz="1800" u="sng" dirty="0">
                <a:solidFill>
                  <a:schemeClr val="dk1"/>
                </a:solidFill>
                <a:latin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Acceda a los detalles del trabajo en curso desde las páginas wiki de la comunidad de la ICANN: </a:t>
            </a:r>
            <a:r>
              <a:rPr lang="es-MX" sz="1800" u="sng" dirty="0">
                <a:solidFill>
                  <a:schemeClr val="dk1"/>
                </a:solidFill>
                <a:latin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Suscríbase a la lista de debate sobre Aceptación Universal en: </a:t>
            </a:r>
            <a:r>
              <a:rPr lang="es-MX" sz="1800" u="sng" dirty="0">
                <a:solidFill>
                  <a:schemeClr val="dk1"/>
                </a:solidFill>
                <a:latin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endParaRPr lang="es-MX"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s-MX" sz="1800" dirty="0">
                <a:solidFill>
                  <a:schemeClr val="dk1"/>
                </a:solidFill>
                <a:latin typeface="Open Sans Light" panose="020B0306030504020204" pitchFamily="34" charset="0"/>
                <a:sym typeface="Open Sans"/>
              </a:rPr>
              <a:t>Regístrese para participar en los grupos de trabajo sobre Aceptación Universal </a:t>
            </a:r>
            <a:r>
              <a:rPr lang="es-MX" sz="1800" u="sng" dirty="0">
                <a:solidFill>
                  <a:schemeClr val="dk1"/>
                </a:solidFill>
                <a:latin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aquí</a:t>
            </a:r>
            <a:endParaRPr lang="es-MX"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s-MX" sz="1800" dirty="0">
                <a:latin typeface="Open Sans Light" panose="020B0306030504020204" pitchFamily="34" charset="0"/>
              </a:rPr>
              <a:t>Siga al UASG en las redes sociales y utilice el hashtag #Internet4All:</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666893" y="5467804"/>
            <a:ext cx="7262649" cy="1241365"/>
          </a:xfrm>
          <a:prstGeom prst="rect">
            <a:avLst/>
          </a:prstGeom>
          <a:noFill/>
        </p:spPr>
        <p:txBody>
          <a:bodyPr wrap="square" rtlCol="0">
            <a:spAutoFit/>
          </a:bodyPr>
          <a:lstStyle/>
          <a:p>
            <a:pPr lvl="3">
              <a:spcBef>
                <a:spcPts val="400"/>
              </a:spcBef>
              <a:buClr>
                <a:schemeClr val="dk1"/>
              </a:buClr>
              <a:buSzPts val="2000"/>
            </a:pPr>
            <a:r>
              <a:rPr lang="es-MX" sz="1800" dirty="0">
                <a:latin typeface="Open Sans Light" panose="020B0306030504020204" pitchFamily="34" charset="0"/>
              </a:rPr>
              <a:t>X (anteriormente Twitter): @UASGTech</a:t>
            </a:r>
            <a:endParaRPr lang="es-MX"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es-MX" sz="1800" dirty="0">
                <a:latin typeface="Open Sans Light" panose="020B0306030504020204" pitchFamily="34" charset="0"/>
              </a:rPr>
              <a:t>LinkedIn: https://www.linkedin.com/company/uasgtech/</a:t>
            </a:r>
          </a:p>
          <a:p>
            <a:pPr marR="0" lvl="0" algn="l" rtl="0">
              <a:spcBef>
                <a:spcPts val="400"/>
              </a:spcBef>
              <a:spcAft>
                <a:spcPts val="0"/>
              </a:spcAft>
              <a:buClr>
                <a:schemeClr val="dk1"/>
              </a:buClr>
              <a:buSzPts val="2000"/>
            </a:pPr>
            <a:r>
              <a:rPr lang="es-MX" sz="1800" dirty="0">
                <a:latin typeface="Open Sans Light" panose="020B0306030504020204" pitchFamily="34" charset="0"/>
              </a:rPr>
              <a:t>Facebook: https://www.facebook.com/uasgtech/</a:t>
            </a:r>
          </a:p>
          <a:p>
            <a:endParaRPr lang="es-MX" dirty="0"/>
          </a:p>
        </p:txBody>
      </p:sp>
    </p:spTree>
    <p:extLst>
      <p:ext uri="{BB962C8B-B14F-4D97-AF65-F5344CB8AC3E}">
        <p14:creationId xmlns:p14="http://schemas.microsoft.com/office/powerpoint/2010/main" val="3836144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dirty="0"/>
              <a:t>Participe con la ICANN: Programas de becas y NextGen  </a:t>
            </a:r>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El objetivo del Programa de Becas de la ICANN es fortalecer la diversidad del modelo de múltiples partes interesadas mediante la promoción de oportunidades para que las personas provenientes de comunidades desatendidas y subrepresentadas participen activamente en la comunidad de la ICANN.</a:t>
            </a:r>
          </a:p>
          <a:p>
            <a:pPr marL="548640" lvl="1" indent="-182880" algn="l" rtl="0">
              <a:spcBef>
                <a:spcPts val="360"/>
              </a:spcBef>
              <a:spcAft>
                <a:spcPts val="0"/>
              </a:spcAft>
              <a:buSzPts val="1530"/>
              <a:buChar char="*"/>
            </a:pPr>
            <a:r>
              <a:rPr lang="es-MX"/>
              <a:t>Presente la solicitud para el </a:t>
            </a:r>
            <a:r>
              <a:rPr lang="es-MX" u="sng" dirty="0">
                <a:solidFill>
                  <a:schemeClr val="hlink"/>
                </a:solidFill>
                <a:hlinkClick r:id="rId3"/>
              </a:rPr>
              <a:t>Programa de </a:t>
            </a:r>
            <a:r>
              <a:rPr lang="es-MX" dirty="0">
                <a:solidFill>
                  <a:schemeClr val="hlink"/>
                </a:solidFill>
                <a:hlinkClick r:id="rId3"/>
              </a:rPr>
              <a:t>Becas de la ICANN</a:t>
            </a:r>
            <a:r>
              <a:rPr lang="es-MX"/>
              <a:t> para participar</a:t>
            </a:r>
            <a:endParaRPr lang="es-MX" dirty="0"/>
          </a:p>
          <a:p>
            <a:pPr marL="274320" lvl="0" indent="-74930" algn="l" rtl="0">
              <a:spcBef>
                <a:spcPts val="400"/>
              </a:spcBef>
              <a:spcAft>
                <a:spcPts val="0"/>
              </a:spcAft>
              <a:buClr>
                <a:schemeClr val="accent3"/>
              </a:buClr>
              <a:buSzPts val="1700"/>
              <a:buFont typeface="Merriweather Sans"/>
              <a:buNone/>
            </a:pPr>
            <a:endParaRPr lang="es-MX" sz="1800" dirty="0"/>
          </a:p>
          <a:p>
            <a:pPr marL="274320" lvl="0" indent="-182880" algn="l" rtl="0">
              <a:spcBef>
                <a:spcPts val="400"/>
              </a:spcBef>
              <a:spcAft>
                <a:spcPts val="0"/>
              </a:spcAft>
              <a:buClr>
                <a:schemeClr val="accent3"/>
              </a:buClr>
              <a:buSzPts val="1700"/>
              <a:buFont typeface="Merriweather Sans"/>
              <a:buChar char="*"/>
            </a:pPr>
            <a:r>
              <a:rPr lang="es-MX" sz="1800" dirty="0"/>
              <a:t>La organización de la ICANN ha iniciado la búsqueda de la próxima generación de personas interesadas en participar activamente en sus comunidades regionales y forjar el futuro de las políticas de Internet a nivel global. Cada día, se llevan a cabo actividades significativas dentro de la ICANN.</a:t>
            </a:r>
          </a:p>
          <a:p>
            <a:pPr marL="548640" lvl="1" indent="-182880" algn="l" rtl="0">
              <a:spcBef>
                <a:spcPts val="360"/>
              </a:spcBef>
              <a:spcAft>
                <a:spcPts val="0"/>
              </a:spcAft>
              <a:buSzPts val="1530"/>
              <a:buChar char="*"/>
            </a:pPr>
            <a:r>
              <a:rPr lang="es-MX"/>
              <a:t>Presente la solicitud para el Programa </a:t>
            </a:r>
            <a:r>
              <a:rPr lang="es-MX" u="sng" dirty="0">
                <a:solidFill>
                  <a:schemeClr val="hlink"/>
                </a:solidFill>
                <a:hlinkClick r:id="rId4"/>
              </a:rPr>
              <a:t>ICANN NextGen</a:t>
            </a:r>
            <a:r>
              <a:rPr lang="es-MX"/>
              <a:t> para participar</a:t>
            </a:r>
            <a:endParaRPr lang="es-MX" dirty="0"/>
          </a:p>
          <a:p>
            <a:pPr marL="91440" lvl="0" indent="0" algn="l" rtl="0">
              <a:spcBef>
                <a:spcPts val="400"/>
              </a:spcBef>
              <a:spcAft>
                <a:spcPts val="0"/>
              </a:spcAft>
              <a:buSzPts val="1700"/>
              <a:buNone/>
            </a:pPr>
            <a:endParaRPr lang="es-MX" sz="1800" dirty="0"/>
          </a:p>
          <a:p>
            <a:pPr marL="1097280" lvl="3" indent="-107315" algn="l" rtl="0">
              <a:spcBef>
                <a:spcPts val="280"/>
              </a:spcBef>
              <a:spcAft>
                <a:spcPts val="0"/>
              </a:spcAft>
              <a:buSzPts val="1190"/>
              <a:buNone/>
            </a:pPr>
            <a:endParaRPr lang="es-MX"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400" dirty="0"/>
              <a:t>Dominios de alto nivel con código de país (ccTLD) </a:t>
            </a:r>
            <a:br>
              <a:rPr lang="es-MX" sz="2400" dirty="0"/>
            </a:br>
            <a:r>
              <a:rPr lang="es-MX" sz="2400" dirty="0"/>
              <a:t>de IDN</a:t>
            </a:r>
          </a:p>
        </p:txBody>
      </p:sp>
      <p:pic>
        <p:nvPicPr>
          <p:cNvPr id="240" name="Google Shape;240;p11"/>
          <p:cNvPicPr preferRelativeResize="0"/>
          <p:nvPr/>
        </p:nvPicPr>
        <p:blipFill rotWithShape="1">
          <a:blip r:embed="rId3">
            <a:alphaModFix/>
          </a:blip>
          <a:srcRect t="7650"/>
          <a:stretch/>
        </p:blipFill>
        <p:spPr>
          <a:xfrm>
            <a:off x="657229" y="1251857"/>
            <a:ext cx="7777004" cy="50268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a:t>TLD genéricos (gTLD) de IDN</a:t>
            </a:r>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es-MX" sz="1800">
                <a:solidFill>
                  <a:schemeClr val="dk1"/>
                </a:solidFill>
                <a:latin typeface="Open Sans"/>
                <a:ea typeface="Open Sans"/>
                <a:cs typeface="Open Sans"/>
                <a:sym typeface="Open Sans"/>
              </a:rPr>
              <a:t>90 IDN gTLD se delegan.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Ejemplos de IDN</a:t>
            </a:r>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Open Sans"/>
                <a:ea typeface="Open Sans"/>
                <a:cs typeface="Open Sans"/>
                <a:sym typeface="Open Sans"/>
              </a:rPr>
              <a:t>ଯୁନିଭରସାଲ-ଏକସେପ୍ଟନ୍ସ-ଟେଷ୍ଟ.ଭାରତ</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უნივერსალური-თავსობადობის-ტესტი.გე</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Open Sans"/>
                <a:ea typeface="Open Sans"/>
                <a:cs typeface="Open Sans"/>
                <a:sym typeface="Open Sans"/>
              </a:rPr>
              <a:t>다국어도메인이용환경테스트.한국</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Open Sans"/>
                <a:ea typeface="Open Sans"/>
                <a:cs typeface="Open Sans"/>
                <a:sym typeface="Open Sans"/>
              </a:rPr>
              <a:t>സാർവത്രിക-സ്വീകാര്യതാ-പരിശോധന.ഭാരതം</a:t>
            </a:r>
          </a:p>
          <a:p>
            <a:pPr marL="457200" marR="0" lvl="0" indent="-277813" algn="l" rtl="0">
              <a:spcBef>
                <a:spcPts val="2000"/>
              </a:spcBef>
              <a:spcAft>
                <a:spcPts val="0"/>
              </a:spcAft>
              <a:buClr>
                <a:srgbClr val="000000"/>
              </a:buClr>
              <a:buSzPts val="1500"/>
              <a:buFont typeface="Arial"/>
              <a:buAutoNum type="arabicPeriod"/>
            </a:pPr>
            <a:r>
              <a:rPr lang="es-MX" sz="2000">
                <a:solidFill>
                  <a:schemeClr val="dk1"/>
                </a:solidFill>
                <a:latin typeface="Open Sans"/>
                <a:ea typeface="Open Sans"/>
                <a:cs typeface="Open Sans"/>
                <a:sym typeface="Open Sans"/>
              </a:rPr>
              <a:t>تجربة-القبول-الشامل.موريتانيا </a:t>
            </a:r>
            <a:br>
              <a:rPr lang="es-MX" sz="2000">
                <a:solidFill>
                  <a:schemeClr val="dk1"/>
                </a:solidFill>
                <a:latin typeface="Open Sans"/>
                <a:ea typeface="Open Sans"/>
                <a:cs typeface="Open Sans"/>
                <a:sym typeface="Open Sans"/>
              </a:rPr>
            </a:br>
            <a:endParaRPr lang="es-MX" sz="2000">
              <a:solidFill>
                <a:schemeClr val="dk1"/>
              </a:solidFill>
              <a:latin typeface="Open Sans"/>
              <a:ea typeface="Open Sans"/>
              <a:cs typeface="Open Sans"/>
              <a:sym typeface="Open Sans"/>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a:solidFill>
                  <a:srgbClr val="000000"/>
                </a:solidFill>
                <a:latin typeface="Open Sans"/>
                <a:ea typeface="Open Sans"/>
                <a:cs typeface="Open Sans"/>
                <a:sym typeface="Open Sans"/>
              </a:rPr>
              <a:t>Armenio</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Oriya</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Georgiano</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Coreano</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Malayalam            </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Árabe</a:t>
            </a:r>
            <a:br>
              <a:rPr lang="es-MX" sz="2000">
                <a:solidFill>
                  <a:srgbClr val="000000"/>
                </a:solidFill>
                <a:latin typeface="Open Sans"/>
                <a:ea typeface="Open Sans"/>
                <a:cs typeface="Open Sans"/>
                <a:sym typeface="Open Sans"/>
              </a:rPr>
            </a:b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Ejemplos de correos electrónicos internacionalizados</a:t>
            </a:r>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Էլփոստ-թեստ@համընդհանուր-ընկալում-թեստ.հայ</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电子邮件测试@普遍适用测试.我爱你 </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ईमेल-परीक्षण@सार्वभौमिक-स्वीकृति-परीक्षण.संगठन  </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تجربة-بريد-الكتروني@تجربة-القبول-الشامل.موريتانيا</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ηλεκτρονικό-μήνυμα-δοκιμή@καθολική-αποδοχή-δοκιμή.ευ  </a:t>
            </a:r>
          </a:p>
          <a:p>
            <a:pPr marL="457200" marR="0" lvl="0" indent="-277813" algn="l" rtl="0">
              <a:spcBef>
                <a:spcPts val="2000"/>
              </a:spcBef>
              <a:spcAft>
                <a:spcPts val="0"/>
              </a:spcAft>
              <a:buClr>
                <a:srgbClr val="000000"/>
              </a:buClr>
              <a:buSzPts val="1500"/>
              <a:buFont typeface="Arial"/>
              <a:buAutoNum type="arabicPeriod"/>
            </a:pPr>
            <a:r>
              <a:rPr lang="es-MX" sz="2000">
                <a:solidFill>
                  <a:srgbClr val="000000"/>
                </a:solidFill>
                <a:latin typeface="Times New Roman"/>
                <a:ea typeface="Times New Roman"/>
                <a:cs typeface="Times New Roman"/>
                <a:sym typeface="Times New Roman"/>
              </a:rPr>
              <a:t>மின்னஞ்சல்-சோதனை@பொது-ஏற்பு-சோதனை.சிங்கப்பூர்</a:t>
            </a: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a:solidFill>
                  <a:srgbClr val="000000"/>
                </a:solidFill>
                <a:latin typeface="Open Sans"/>
                <a:ea typeface="Open Sans"/>
                <a:cs typeface="Open Sans"/>
                <a:sym typeface="Open Sans"/>
              </a:rPr>
              <a:t>Armenio</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Chino</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Devanagari</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Árabe</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Griego            </a:t>
            </a:r>
          </a:p>
          <a:p>
            <a:pPr marL="0" marR="0" lvl="0" indent="0" algn="l" rtl="0">
              <a:spcBef>
                <a:spcPts val="2000"/>
              </a:spcBef>
              <a:spcAft>
                <a:spcPts val="0"/>
              </a:spcAft>
              <a:buNone/>
            </a:pPr>
            <a:r>
              <a:rPr lang="es-MX" sz="2000">
                <a:solidFill>
                  <a:srgbClr val="000000"/>
                </a:solidFill>
                <a:latin typeface="Open Sans"/>
                <a:ea typeface="Open Sans"/>
                <a:cs typeface="Open Sans"/>
                <a:sym typeface="Open Sans"/>
              </a:rPr>
              <a:t>Tamil</a:t>
            </a:r>
            <a:br>
              <a:rPr lang="es-MX" sz="2000">
                <a:solidFill>
                  <a:srgbClr val="000000"/>
                </a:solidFill>
                <a:latin typeface="Open Sans"/>
                <a:ea typeface="Open Sans"/>
                <a:cs typeface="Open Sans"/>
                <a:sym typeface="Open Sans"/>
              </a:rPr>
            </a:br>
            <a:endParaRPr lang="es-MX"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s-MX" sz="2800"/>
              <a:t>¿Qué es la Aceptación Universal (UA)?</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s-MX" sz="1800"/>
              <a:t>Si bien el Sistema de Nombres de Dominio (DNS) ha evolucionado, las comprobaciones utilizadas por muchas aplicaciones de software para validar los nombres de dominio y las direcciones de correo electrónico siguen siendo obsoletas</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s-MX" sz="1800"/>
              <a:t>Además, no todos los portales en línea están preparados para la apertura de una cuenta de usuario con una dirección de correo electrónico relacionada, por lo que muchas personas no pueden navegar por Internet utilizando el idioma y la identidad en línea de su elección. </a:t>
            </a:r>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s-MX" sz="1800"/>
              <a:t>La Aceptación Universal se considera una práctica recomendada de cumplimiento técnico que soluciona estas cuestiones garantizando que todos los nombres de dominio y direcciones de correo electrónico válidos, independientemente del código de escritura, el idioma o la longitud de caracteres que tengan, puedan ser utilizados por todos los dispositivos, sistemas y aplicaciones habilitados para Internet.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s-MX"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Ejemplo de uso de la Aceptación Universal</a:t>
            </a:r>
          </a:p>
        </p:txBody>
      </p:sp>
      <p:sp>
        <p:nvSpPr>
          <p:cNvPr id="279" name="Google Shape;279;p17"/>
          <p:cNvSpPr txBox="1"/>
          <p:nvPr/>
        </p:nvSpPr>
        <p:spPr>
          <a:xfrm>
            <a:off x="372533" y="1724984"/>
            <a:ext cx="8481183" cy="86789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s-MX" sz="180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Un correo electrónico válido es rechazado por un formulario utilizado en un sitio web y se muestra incorrectamente de izquierda a derecha en lugar de derecha a izquierda:</a:t>
            </a:r>
          </a:p>
        </p:txBody>
      </p:sp>
      <p:pic>
        <p:nvPicPr>
          <p:cNvPr id="280" name="Google Shape;280;p17"/>
          <p:cNvPicPr preferRelativeResize="0"/>
          <p:nvPr/>
        </p:nvPicPr>
        <p:blipFill rotWithShape="1">
          <a:blip r:embed="rId3">
            <a:alphaModFix/>
          </a:blip>
          <a:srcRect/>
          <a:stretch/>
        </p:blipFill>
        <p:spPr>
          <a:xfrm>
            <a:off x="194127" y="3211286"/>
            <a:ext cx="8755745" cy="263731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1374</TotalTime>
  <Words>3389</Words>
  <Application>Microsoft Macintosh PowerPoint</Application>
  <PresentationFormat>On-screen Show (4:3)</PresentationFormat>
  <Paragraphs>357</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Open Sans Light</vt:lpstr>
      <vt:lpstr>Merriweather Sans</vt:lpstr>
      <vt:lpstr>Source Sans Pro Light</vt:lpstr>
      <vt:lpstr>Times New Roman</vt:lpstr>
      <vt:lpstr>Calibri</vt:lpstr>
      <vt:lpstr>Arial</vt:lpstr>
      <vt:lpstr>Open Sans</vt:lpstr>
      <vt:lpstr>Noto Sans Symbols</vt:lpstr>
      <vt:lpstr>Office Theme</vt:lpstr>
      <vt:lpstr>Plan de estudios académico para la Aceptación Universal (UA) de nombres de dominio y direcciones de correo electrónico</vt:lpstr>
      <vt:lpstr>¡Bienvenidos!</vt:lpstr>
      <vt:lpstr>Evolución de los sistemas de correos electrónicos y nombres de dominio</vt:lpstr>
      <vt:lpstr>Dominios de alto nivel con código de país (ccTLD)  de IDN</vt:lpstr>
      <vt:lpstr>TLD genéricos (gTLD) de IDN</vt:lpstr>
      <vt:lpstr>Ejemplos de IDN</vt:lpstr>
      <vt:lpstr>Ejemplos de correos electrónicos internacionalizados</vt:lpstr>
      <vt:lpstr>¿Qué es la Aceptación Universal (UA)?</vt:lpstr>
      <vt:lpstr>Ejemplo de uso de la Aceptación Universal</vt:lpstr>
      <vt:lpstr>Ejemplos de categorías afectadas por la Aceptación Universal</vt:lpstr>
      <vt:lpstr>Objetivo e impacto de la Aceptación Universal</vt:lpstr>
      <vt:lpstr>¿Por qué es importante la UA?</vt:lpstr>
      <vt:lpstr>Preparar a las aplicaciones para la Aceptación Universal</vt:lpstr>
      <vt:lpstr>Un llamado a la acción </vt:lpstr>
      <vt:lpstr>Un llamado a la acción </vt:lpstr>
      <vt:lpstr>Objetivos principales de los planes de estudios académicos para la Aceptación Universal</vt:lpstr>
      <vt:lpstr>Consideraciones de diseño curricular </vt:lpstr>
      <vt:lpstr>Módulos propuestos</vt:lpstr>
      <vt:lpstr>Módulo 1: Conceptos básicos sobre la programación Unicode </vt:lpstr>
      <vt:lpstr>Módulo 2: Programación Unicode avanzada </vt:lpstr>
      <vt:lpstr>Módulo 3: Unicode en estructuras de datos y algoritmos</vt:lpstr>
      <vt:lpstr>Módulo 4: Sistemas de gestión de bases de datos en Unicode</vt:lpstr>
      <vt:lpstr>Módulo 5: Presentación de Nombres de Dominio Internacionalizados (IDN)</vt:lpstr>
      <vt:lpstr>Módulo 6: Programación con Nombres de Dominio Internacionalizados (IDN)</vt:lpstr>
      <vt:lpstr>Módulo 7: Temas avanzados para Nombres de Dominio Internacionalizados (IDN)</vt:lpstr>
      <vt:lpstr>Módulo 8: Internacionalización de las direcciones de correo electrónico (EAI)</vt:lpstr>
      <vt:lpstr>Módulo 9: Programación para la Internacionalización de las direcciones de correo electrónico (EAI)</vt:lpstr>
      <vt:lpstr>Módulo 10: Procesamiento de IDN y EAI en aplicaciones móviles</vt:lpstr>
      <vt:lpstr>Módulo 11: Seguridad de los IDN</vt:lpstr>
      <vt:lpstr>Módulo 12: Compatibilidad con Unicode en sistemas operativos</vt:lpstr>
      <vt:lpstr>Cursos afectados</vt:lpstr>
      <vt:lpstr>Recursos para actualización curricular de apoyo</vt:lpstr>
      <vt:lpstr>¡Participe en la Aceptación Universal!</vt:lpstr>
      <vt:lpstr>Participe con la ICANN: Programas de becas y NextGen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Butch Pfremmer</cp:lastModifiedBy>
  <cp:revision>49</cp:revision>
  <dcterms:created xsi:type="dcterms:W3CDTF">2016-03-09T19:41:20Z</dcterms:created>
  <dcterms:modified xsi:type="dcterms:W3CDTF">2024-02-15T22:09:49Z</dcterms:modified>
</cp:coreProperties>
</file>