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48" r:id="rId2"/>
    <p:sldId id="847" r:id="rId3"/>
    <p:sldId id="833" r:id="rId4"/>
    <p:sldId id="822" r:id="rId5"/>
    <p:sldId id="807" r:id="rId6"/>
    <p:sldId id="826" r:id="rId7"/>
    <p:sldId id="854" r:id="rId8"/>
    <p:sldId id="824" r:id="rId9"/>
    <p:sldId id="1393" r:id="rId10"/>
    <p:sldId id="1394" r:id="rId11"/>
    <p:sldId id="1308" r:id="rId12"/>
    <p:sldId id="1310" r:id="rId13"/>
    <p:sldId id="1318" r:id="rId14"/>
    <p:sldId id="1365" r:id="rId15"/>
    <p:sldId id="1317" r:id="rId16"/>
    <p:sldId id="1313" r:id="rId17"/>
    <p:sldId id="1311" r:id="rId18"/>
    <p:sldId id="1309" r:id="rId19"/>
    <p:sldId id="1331" r:id="rId20"/>
    <p:sldId id="1320" r:id="rId21"/>
    <p:sldId id="1375" r:id="rId22"/>
    <p:sldId id="848" r:id="rId23"/>
    <p:sldId id="865" r:id="rId24"/>
    <p:sldId id="1338" r:id="rId25"/>
    <p:sldId id="1348" r:id="rId26"/>
    <p:sldId id="1350" r:id="rId27"/>
    <p:sldId id="866" r:id="rId28"/>
    <p:sldId id="1351" r:id="rId29"/>
    <p:sldId id="1361" r:id="rId30"/>
    <p:sldId id="1305" r:id="rId31"/>
    <p:sldId id="1268" r:id="rId32"/>
    <p:sldId id="1396" r:id="rId33"/>
    <p:sldId id="829" r:id="rId34"/>
    <p:sldId id="789" r:id="rId35"/>
    <p:sldId id="818" r:id="rId36"/>
    <p:sldId id="139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7" clrIdx="0"/>
  <p:cmAuthor id="2" name="Jane Sexton" initials="JS" lastIdx="1" clrIdx="1">
    <p:extLst>
      <p:ext uri="{19B8F6BF-5375-455C-9EA6-DF929625EA0E}">
        <p15:presenceInfo xmlns:p15="http://schemas.microsoft.com/office/powerpoint/2012/main" userId="S::jane.sexton@icann.org::74f5318d-4b03-4508-9132-a81a58a7f5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40"/>
    <a:srgbClr val="36A240"/>
    <a:srgbClr val="FF9300"/>
    <a:srgbClr val="FA5B36"/>
    <a:srgbClr val="FFFFFF"/>
    <a:srgbClr val="000000"/>
    <a:srgbClr val="DEDEDE"/>
    <a:srgbClr val="002B49"/>
    <a:srgbClr val="9C240F"/>
    <a:srgbClr val="CB4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97" autoAdjust="0"/>
    <p:restoredTop sz="83438" autoAdjust="0"/>
  </p:normalViewPr>
  <p:slideViewPr>
    <p:cSldViewPr snapToGrid="0" snapToObjects="1">
      <p:cViewPr varScale="1">
        <p:scale>
          <a:sx n="42" d="100"/>
          <a:sy n="42" d="100"/>
        </p:scale>
        <p:origin x="200" y="1240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5" d="100"/>
        <a:sy n="145" d="100"/>
      </p:scale>
      <p:origin x="0" y="0"/>
    </p:cViewPr>
  </p:notesTextViewPr>
  <p:sorterViewPr>
    <p:cViewPr>
      <p:scale>
        <a:sx n="66" d="100"/>
        <a:sy n="66" d="100"/>
      </p:scale>
      <p:origin x="0" y="-5268"/>
    </p:cViewPr>
  </p:sorterViewPr>
  <p:notesViewPr>
    <p:cSldViewPr snapToGrid="0" snapToObjects="1">
      <p:cViewPr varScale="1">
        <p:scale>
          <a:sx n="95" d="100"/>
          <a:sy n="95" d="100"/>
        </p:scale>
        <p:origin x="3424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338DED-47CF-484F-B90A-48141953B4EF}" type="doc">
      <dgm:prSet loTypeId="urn:microsoft.com/office/officeart/2008/layout/LinedList" loCatId="" qsTypeId="urn:microsoft.com/office/officeart/2005/8/quickstyle/simple4" qsCatId="simple" csTypeId="urn:microsoft.com/office/officeart/2005/8/colors/accent1_5" csCatId="accent1" phldr="1"/>
      <dgm:spPr/>
    </dgm:pt>
    <dgm:pt modelId="{D8ED19D0-93EC-D24C-A3FA-E8AB7A543827}">
      <dgm:prSet phldrT="[Text]" custT="1"/>
      <dgm:spPr/>
      <dgm:t>
        <a:bodyPr/>
        <a:lstStyle/>
        <a:p>
          <a:endParaRPr lang="he-IL" sz="800" b="1" dirty="0">
            <a:solidFill>
              <a:schemeClr val="tx1"/>
            </a:solidFill>
          </a:endParaRPr>
        </a:p>
        <a:p>
          <a:r>
            <a:rPr lang="ru-RU" sz="1600" b="1" dirty="0">
              <a:solidFill>
                <a:schemeClr val="tx1"/>
              </a:solidFill>
            </a:rPr>
            <a:t>Приложения и сайты</a:t>
          </a:r>
        </a:p>
        <a:p>
          <a:r>
            <a:rPr lang="ru-RU" sz="1600" dirty="0">
              <a:solidFill>
                <a:schemeClr val="tx1"/>
              </a:solidFill>
            </a:rPr>
            <a:t>- Wikipedia.org, ICANN.org, Amazon.com, пользовательские сайты во всем мире</a:t>
          </a:r>
        </a:p>
        <a:p>
          <a:r>
            <a:rPr lang="ru-RU" sz="1600" dirty="0">
              <a:solidFill>
                <a:schemeClr val="tx1"/>
              </a:solidFill>
            </a:rPr>
            <a:t>- PowerPoint, Google-</a:t>
          </a:r>
          <a:r>
            <a:rPr lang="ru-RU" sz="1600" dirty="0" err="1">
              <a:solidFill>
                <a:schemeClr val="tx1"/>
              </a:solidFill>
            </a:rPr>
            <a:t>Docs</a:t>
          </a:r>
          <a:r>
            <a:rPr lang="ru-RU" sz="1600" dirty="0">
              <a:solidFill>
                <a:schemeClr val="tx1"/>
              </a:solidFill>
            </a:rPr>
            <a:t>, Safari, Acrobat, пользовательские приложения</a:t>
          </a:r>
        </a:p>
        <a:p>
          <a:endParaRPr lang="en-US" sz="2000" dirty="0">
            <a:solidFill>
              <a:schemeClr val="tx1"/>
            </a:solidFill>
          </a:endParaRPr>
        </a:p>
      </dgm:t>
    </dgm:pt>
    <dgm:pt modelId="{8969D3B3-593F-8F47-BCB9-ED0CC2E0B8F2}" type="par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4508C87E-BC25-124D-9812-51DA685D48FC}" type="sibTrans" cxnId="{00D41834-7977-AA44-AD96-5B63CF3212A2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DA4BC098-568F-9943-897C-AF42FA6EDD66}">
      <dgm:prSet phldrT="[Text]" custT="1"/>
      <dgm:spPr/>
      <dgm:t>
        <a:bodyPr/>
        <a:lstStyle/>
        <a:p>
          <a:endParaRPr lang="he-IL" sz="600" b="1" dirty="0">
            <a:solidFill>
              <a:schemeClr val="tx1"/>
            </a:solidFill>
          </a:endParaRPr>
        </a:p>
        <a:p>
          <a:r>
            <a:rPr lang="ru-RU" sz="1600" b="1" dirty="0">
              <a:solidFill>
                <a:schemeClr val="tx1"/>
              </a:solidFill>
            </a:rPr>
            <a:t>Языки программирования и интегрированные среды</a:t>
          </a:r>
        </a:p>
        <a:p>
          <a:r>
            <a:rPr lang="ru-RU" sz="1600" dirty="0">
              <a:solidFill>
                <a:schemeClr val="tx1"/>
              </a:solidFill>
            </a:rPr>
            <a:t>- JavaScript, Java, Swift, C#, PHP, Python</a:t>
          </a:r>
        </a:p>
        <a:p>
          <a:r>
            <a:rPr lang="ru-RU" sz="1600" dirty="0">
              <a:solidFill>
                <a:schemeClr val="tx1"/>
              </a:solidFill>
            </a:rPr>
            <a:t>- </a:t>
          </a:r>
          <a:r>
            <a:rPr lang="ru-RU" sz="1600" dirty="0" err="1">
              <a:solidFill>
                <a:schemeClr val="tx1"/>
              </a:solidFill>
            </a:rPr>
            <a:t>Angular</a:t>
          </a:r>
          <a:r>
            <a:rPr lang="ru-RU" sz="1600" dirty="0">
              <a:solidFill>
                <a:schemeClr val="tx1"/>
              </a:solidFill>
            </a:rPr>
            <a:t>, Spring, .NET </a:t>
          </a:r>
          <a:r>
            <a:rPr lang="ru-RU" sz="1600" dirty="0" err="1">
              <a:solidFill>
                <a:schemeClr val="tx1"/>
              </a:solidFill>
            </a:rPr>
            <a:t>core</a:t>
          </a:r>
          <a:r>
            <a:rPr lang="ru-RU" sz="1600" dirty="0">
              <a:solidFill>
                <a:schemeClr val="tx1"/>
              </a:solidFill>
            </a:rPr>
            <a:t>, J2EE, </a:t>
          </a:r>
          <a:r>
            <a:rPr lang="ru-RU" sz="1600" dirty="0" err="1">
              <a:solidFill>
                <a:schemeClr val="tx1"/>
              </a:solidFill>
            </a:rPr>
            <a:t>WordPress</a:t>
          </a:r>
          <a:r>
            <a:rPr lang="ru-RU" sz="1600" dirty="0">
              <a:solidFill>
                <a:schemeClr val="tx1"/>
              </a:solidFill>
            </a:rPr>
            <a:t>, SAP, Oracle</a:t>
          </a:r>
        </a:p>
      </dgm:t>
    </dgm:pt>
    <dgm:pt modelId="{02509E6F-8172-D942-ACA4-951AE6D914B7}" type="par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D18029D-45C2-C746-9F73-507B699B3B3E}" type="sibTrans" cxnId="{3438EBBD-DC74-BE48-A5F5-6825F949864A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49DE2A3-B3A4-7348-B74B-55D7164A2187}">
      <dgm:prSet phldrT="[Text]" custT="1"/>
      <dgm:spPr/>
      <dgm:t>
        <a:bodyPr/>
        <a:lstStyle/>
        <a:p>
          <a:endParaRPr lang="he-IL" sz="600" b="1" dirty="0">
            <a:solidFill>
              <a:schemeClr val="tx1"/>
            </a:solidFill>
          </a:endParaRPr>
        </a:p>
        <a:p>
          <a:r>
            <a:rPr lang="ru-RU" sz="1600" b="1" dirty="0">
              <a:solidFill>
                <a:schemeClr val="tx1"/>
              </a:solidFill>
            </a:rPr>
            <a:t>Стандарты и передовые практики</a:t>
          </a:r>
        </a:p>
        <a:p>
          <a:r>
            <a:rPr lang="ru-RU" sz="1600" dirty="0">
              <a:solidFill>
                <a:schemeClr val="tx1"/>
              </a:solidFill>
            </a:rPr>
            <a:t>- IETF RFC, W3C HTML, </a:t>
          </a:r>
          <a:r>
            <a:rPr lang="ru-RU" sz="1600" dirty="0" err="1">
              <a:solidFill>
                <a:schemeClr val="tx1"/>
              </a:solidFill>
            </a:rPr>
            <a:t>Unicode</a:t>
          </a:r>
          <a:r>
            <a:rPr lang="ru-RU" sz="1600" dirty="0">
              <a:solidFill>
                <a:schemeClr val="tx1"/>
              </a:solidFill>
            </a:rPr>
            <a:t> CLDR, WHATWG</a:t>
          </a:r>
        </a:p>
        <a:p>
          <a:r>
            <a:rPr lang="ru-RU" sz="1600" dirty="0">
              <a:solidFill>
                <a:schemeClr val="tx1"/>
              </a:solidFill>
            </a:rPr>
            <a:t>- Отраслевые стандарты (здравоохранение, авиация, ...)</a:t>
          </a:r>
        </a:p>
      </dgm:t>
    </dgm:pt>
    <dgm:pt modelId="{B967C7CB-EA3C-D241-B5DD-64A37B3293D9}" type="par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B5E6614-9F4C-FE40-98B5-A880DA6C8667}" type="sibTrans" cxnId="{39F20CA2-7591-5E45-BEDC-0D35FB66B53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56F6CAC-B7E2-E948-84D1-3F7C766850BA}">
      <dgm:prSet phldrT="[Text]" custT="1"/>
      <dgm:spPr/>
      <dgm:t>
        <a:bodyPr/>
        <a:lstStyle/>
        <a:p>
          <a:endParaRPr lang="he-IL" sz="600" b="1" dirty="0">
            <a:solidFill>
              <a:schemeClr val="tx1"/>
            </a:solidFill>
          </a:endParaRPr>
        </a:p>
        <a:p>
          <a:r>
            <a:rPr lang="ru-RU" sz="1600" b="1" dirty="0">
              <a:solidFill>
                <a:schemeClr val="tx1"/>
              </a:solidFill>
            </a:rPr>
            <a:t>Платформы, операционные системы и системные инструменты</a:t>
          </a:r>
        </a:p>
        <a:p>
          <a:r>
            <a:rPr lang="ru-RU" sz="1600" dirty="0">
              <a:solidFill>
                <a:schemeClr val="tx1"/>
              </a:solidFill>
            </a:rPr>
            <a:t>- </a:t>
          </a:r>
          <a:r>
            <a:rPr lang="ru-RU" sz="1600" dirty="0" err="1">
              <a:solidFill>
                <a:schemeClr val="tx1"/>
              </a:solidFill>
            </a:rPr>
            <a:t>iOS</a:t>
          </a:r>
          <a:r>
            <a:rPr lang="ru-RU" sz="1600" dirty="0">
              <a:solidFill>
                <a:schemeClr val="tx1"/>
              </a:solidFill>
            </a:rPr>
            <a:t>, Windows, Linux, </a:t>
          </a:r>
          <a:r>
            <a:rPr lang="ru-RU" sz="1600" dirty="0" err="1">
              <a:solidFill>
                <a:schemeClr val="tx1"/>
              </a:solidFill>
            </a:rPr>
            <a:t>Android</a:t>
          </a:r>
          <a:r>
            <a:rPr lang="ru-RU" sz="1600" dirty="0">
              <a:solidFill>
                <a:schemeClr val="tx1"/>
              </a:solidFill>
            </a:rPr>
            <a:t>, магазины приложений</a:t>
          </a:r>
        </a:p>
        <a:p>
          <a:r>
            <a:rPr lang="ru-RU" sz="1600" dirty="0">
              <a:solidFill>
                <a:schemeClr val="tx1"/>
              </a:solidFill>
            </a:rPr>
            <a:t>- Active Directory, </a:t>
          </a:r>
          <a:r>
            <a:rPr lang="ru-RU" sz="1600" dirty="0" err="1">
              <a:solidFill>
                <a:schemeClr val="tx1"/>
              </a:solidFill>
            </a:rPr>
            <a:t>OpenLDAP</a:t>
          </a:r>
          <a:r>
            <a:rPr lang="ru-RU" sz="1600" dirty="0">
              <a:solidFill>
                <a:schemeClr val="tx1"/>
              </a:solidFill>
            </a:rPr>
            <a:t>, </a:t>
          </a:r>
          <a:r>
            <a:rPr lang="ru-RU" sz="1600" dirty="0" err="1">
              <a:solidFill>
                <a:schemeClr val="tx1"/>
              </a:solidFill>
            </a:rPr>
            <a:t>OpenSSL</a:t>
          </a:r>
          <a:r>
            <a:rPr lang="ru-RU" sz="1600" dirty="0">
              <a:solidFill>
                <a:schemeClr val="tx1"/>
              </a:solidFill>
            </a:rPr>
            <a:t>, </a:t>
          </a:r>
          <a:r>
            <a:rPr lang="ru-RU" sz="1600" dirty="0" err="1">
              <a:solidFill>
                <a:schemeClr val="tx1"/>
              </a:solidFill>
            </a:rPr>
            <a:t>Ping</a:t>
          </a:r>
          <a:r>
            <a:rPr lang="ru-RU" sz="1600" dirty="0">
              <a:solidFill>
                <a:schemeClr val="tx1"/>
              </a:solidFill>
            </a:rPr>
            <a:t>, </a:t>
          </a:r>
          <a:r>
            <a:rPr lang="ru-RU" sz="1600" dirty="0" err="1">
              <a:solidFill>
                <a:schemeClr val="tx1"/>
              </a:solidFill>
            </a:rPr>
            <a:t>Telnet</a:t>
          </a:r>
          <a:endParaRPr lang="ru-RU" sz="1600" dirty="0">
            <a:solidFill>
              <a:schemeClr val="tx1"/>
            </a:solidFill>
          </a:endParaRPr>
        </a:p>
      </dgm:t>
    </dgm:pt>
    <dgm:pt modelId="{54145543-887D-4B43-BE72-D1DE13930196}" type="par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6A8BB8D-CCD7-4B44-BBAB-96E992068CC0}" type="sibTrans" cxnId="{1961110B-6E3B-E246-A4D1-B0FB33DC8465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F2162790-E0C0-5C47-A0F1-7C7C7AAD44E0}">
      <dgm:prSet phldrT="[Text]" custT="1"/>
      <dgm:spPr/>
      <dgm:t>
        <a:bodyPr/>
        <a:lstStyle/>
        <a:p>
          <a:endParaRPr lang="he-IL" sz="800" b="1" dirty="0">
            <a:solidFill>
              <a:schemeClr val="tx1"/>
            </a:solidFill>
          </a:endParaRPr>
        </a:p>
        <a:p>
          <a:r>
            <a:rPr lang="ru-RU" sz="1600" b="1" dirty="0">
              <a:solidFill>
                <a:schemeClr val="tx1"/>
              </a:solidFill>
            </a:rPr>
            <a:t>Социальные сети и поисковые системы</a:t>
          </a:r>
        </a:p>
        <a:p>
          <a:r>
            <a:rPr lang="ru-RU" sz="1600" dirty="0">
              <a:solidFill>
                <a:schemeClr val="tx1"/>
              </a:solidFill>
            </a:rPr>
            <a:t>- </a:t>
          </a:r>
          <a:r>
            <a:rPr lang="ru-RU" sz="1600" dirty="0" err="1">
              <a:solidFill>
                <a:schemeClr val="tx1"/>
              </a:solidFill>
            </a:rPr>
            <a:t>Chrome</a:t>
          </a:r>
          <a:r>
            <a:rPr lang="ru-RU" sz="1600" dirty="0">
              <a:solidFill>
                <a:schemeClr val="tx1"/>
              </a:solidFill>
            </a:rPr>
            <a:t>, </a:t>
          </a:r>
          <a:r>
            <a:rPr lang="ru-RU" sz="1600" dirty="0" err="1">
              <a:solidFill>
                <a:schemeClr val="tx1"/>
              </a:solidFill>
            </a:rPr>
            <a:t>Bing</a:t>
          </a:r>
          <a:r>
            <a:rPr lang="ru-RU" sz="1600" dirty="0">
              <a:solidFill>
                <a:schemeClr val="tx1"/>
              </a:solidFill>
            </a:rPr>
            <a:t>, Safari, Firefox, локальные браузеры (например, китайские)</a:t>
          </a:r>
        </a:p>
        <a:p>
          <a:r>
            <a:rPr lang="ru-RU" sz="1600" dirty="0">
              <a:solidFill>
                <a:schemeClr val="tx1"/>
              </a:solidFill>
            </a:rPr>
            <a:t>- Facebook, Instagram, Twitter, Skype, </a:t>
          </a:r>
          <a:r>
            <a:rPr lang="ru-RU" sz="1600" dirty="0" err="1">
              <a:solidFill>
                <a:schemeClr val="tx1"/>
              </a:solidFill>
            </a:rPr>
            <a:t>WeChat</a:t>
          </a:r>
          <a:r>
            <a:rPr lang="ru-RU" sz="1600" dirty="0">
              <a:solidFill>
                <a:schemeClr val="tx1"/>
              </a:solidFill>
            </a:rPr>
            <a:t>, </a:t>
          </a:r>
          <a:r>
            <a:rPr lang="ru-RU" sz="1600" dirty="0" err="1">
              <a:solidFill>
                <a:schemeClr val="tx1"/>
              </a:solidFill>
            </a:rPr>
            <a:t>WhatsApp</a:t>
          </a:r>
          <a:r>
            <a:rPr lang="ru-RU" sz="1600" dirty="0">
              <a:solidFill>
                <a:schemeClr val="tx1"/>
              </a:solidFill>
            </a:rPr>
            <a:t>, </a:t>
          </a:r>
          <a:r>
            <a:rPr lang="ru-RU" sz="1600" dirty="0" err="1">
              <a:solidFill>
                <a:schemeClr val="tx1"/>
              </a:solidFill>
            </a:rPr>
            <a:t>Viber</a:t>
          </a:r>
          <a:endParaRPr lang="ru-RU" sz="1600" dirty="0">
            <a:solidFill>
              <a:schemeClr val="tx1"/>
            </a:solidFill>
          </a:endParaRPr>
        </a:p>
        <a:p>
          <a:endParaRPr lang="en-US" sz="2000" dirty="0">
            <a:solidFill>
              <a:schemeClr val="tx1"/>
            </a:solidFill>
          </a:endParaRPr>
        </a:p>
      </dgm:t>
    </dgm:pt>
    <dgm:pt modelId="{6C5A299F-F90B-6848-A7CD-D1C1A710A3EC}" type="par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0D3D4E6A-E1F8-EF4D-BBA1-07FFABA7255C}" type="sibTrans" cxnId="{13E52063-4F85-CE49-97C6-45398289B9C0}">
      <dgm:prSet/>
      <dgm:spPr/>
      <dgm:t>
        <a:bodyPr/>
        <a:lstStyle/>
        <a:p>
          <a:endParaRPr lang="en-US" sz="3200">
            <a:solidFill>
              <a:schemeClr val="tx1"/>
            </a:solidFill>
          </a:endParaRPr>
        </a:p>
      </dgm:t>
    </dgm:pt>
    <dgm:pt modelId="{EDD4B27A-8852-714A-8E39-5BFAA57B8D3A}" type="pres">
      <dgm:prSet presAssocID="{95338DED-47CF-484F-B90A-48141953B4EF}" presName="vert0" presStyleCnt="0">
        <dgm:presLayoutVars>
          <dgm:dir/>
          <dgm:animOne val="branch"/>
          <dgm:animLvl val="lvl"/>
        </dgm:presLayoutVars>
      </dgm:prSet>
      <dgm:spPr/>
    </dgm:pt>
    <dgm:pt modelId="{E99B148B-51D3-984B-908D-35C7BA697A68}" type="pres">
      <dgm:prSet presAssocID="{D8ED19D0-93EC-D24C-A3FA-E8AB7A543827}" presName="thickLine" presStyleLbl="alignNode1" presStyleIdx="0" presStyleCnt="5" custLinFactNeighborY="8233"/>
      <dgm:spPr/>
    </dgm:pt>
    <dgm:pt modelId="{FA7C3AA4-AB12-EB4B-84F8-9DDB7555CDDA}" type="pres">
      <dgm:prSet presAssocID="{D8ED19D0-93EC-D24C-A3FA-E8AB7A543827}" presName="horz1" presStyleCnt="0"/>
      <dgm:spPr/>
    </dgm:pt>
    <dgm:pt modelId="{E62B68A4-435C-8148-A715-C7125705757F}" type="pres">
      <dgm:prSet presAssocID="{D8ED19D0-93EC-D24C-A3FA-E8AB7A543827}" presName="tx1" presStyleLbl="revTx" presStyleIdx="0" presStyleCnt="5" custScaleX="100098" custScaleY="100122"/>
      <dgm:spPr/>
    </dgm:pt>
    <dgm:pt modelId="{2B05AB6D-D740-FC4B-95CB-522EEA00CC61}" type="pres">
      <dgm:prSet presAssocID="{D8ED19D0-93EC-D24C-A3FA-E8AB7A543827}" presName="vert1" presStyleCnt="0"/>
      <dgm:spPr/>
    </dgm:pt>
    <dgm:pt modelId="{08610D36-A3D1-0746-974B-24AE6B01A103}" type="pres">
      <dgm:prSet presAssocID="{F2162790-E0C0-5C47-A0F1-7C7C7AAD44E0}" presName="thickLine" presStyleLbl="alignNode1" presStyleIdx="1" presStyleCnt="5" custLinFactNeighborY="8395"/>
      <dgm:spPr/>
    </dgm:pt>
    <dgm:pt modelId="{B15A0974-3D8F-2341-A09B-5CA8CCB44349}" type="pres">
      <dgm:prSet presAssocID="{F2162790-E0C0-5C47-A0F1-7C7C7AAD44E0}" presName="horz1" presStyleCnt="0"/>
      <dgm:spPr/>
    </dgm:pt>
    <dgm:pt modelId="{41E0D395-EC50-2947-92E2-6D4A0981FA7B}" type="pres">
      <dgm:prSet presAssocID="{F2162790-E0C0-5C47-A0F1-7C7C7AAD44E0}" presName="tx1" presStyleLbl="revTx" presStyleIdx="1" presStyleCnt="5"/>
      <dgm:spPr/>
    </dgm:pt>
    <dgm:pt modelId="{F3DBCFDC-3BED-064E-B811-EED69BE20A50}" type="pres">
      <dgm:prSet presAssocID="{F2162790-E0C0-5C47-A0F1-7C7C7AAD44E0}" presName="vert1" presStyleCnt="0"/>
      <dgm:spPr/>
    </dgm:pt>
    <dgm:pt modelId="{93CB4C11-E67D-834C-94DD-E9D82BBF2892}" type="pres">
      <dgm:prSet presAssocID="{DA4BC098-568F-9943-897C-AF42FA6EDD66}" presName="thickLine" presStyleLbl="alignNode1" presStyleIdx="2" presStyleCnt="5"/>
      <dgm:spPr/>
    </dgm:pt>
    <dgm:pt modelId="{DA1CBBF6-54E6-E14D-B0FB-6273B2AC7AAC}" type="pres">
      <dgm:prSet presAssocID="{DA4BC098-568F-9943-897C-AF42FA6EDD66}" presName="horz1" presStyleCnt="0"/>
      <dgm:spPr/>
    </dgm:pt>
    <dgm:pt modelId="{53123178-6898-254C-B4C4-043BAED9F64E}" type="pres">
      <dgm:prSet presAssocID="{DA4BC098-568F-9943-897C-AF42FA6EDD66}" presName="tx1" presStyleLbl="revTx" presStyleIdx="2" presStyleCnt="5"/>
      <dgm:spPr/>
    </dgm:pt>
    <dgm:pt modelId="{F4452919-CC43-5B49-9440-4B1A9FA4661B}" type="pres">
      <dgm:prSet presAssocID="{DA4BC098-568F-9943-897C-AF42FA6EDD66}" presName="vert1" presStyleCnt="0"/>
      <dgm:spPr/>
    </dgm:pt>
    <dgm:pt modelId="{CF2C3791-F942-FC4E-A629-DAA25967F316}" type="pres">
      <dgm:prSet presAssocID="{756F6CAC-B7E2-E948-84D1-3F7C766850BA}" presName="thickLine" presStyleLbl="alignNode1" presStyleIdx="3" presStyleCnt="5"/>
      <dgm:spPr/>
    </dgm:pt>
    <dgm:pt modelId="{171813FA-554B-F348-AD24-A1B4715C4360}" type="pres">
      <dgm:prSet presAssocID="{756F6CAC-B7E2-E948-84D1-3F7C766850BA}" presName="horz1" presStyleCnt="0"/>
      <dgm:spPr/>
    </dgm:pt>
    <dgm:pt modelId="{D490B8E8-8416-A141-B449-8D5A186CE04C}" type="pres">
      <dgm:prSet presAssocID="{756F6CAC-B7E2-E948-84D1-3F7C766850BA}" presName="tx1" presStyleLbl="revTx" presStyleIdx="3" presStyleCnt="5"/>
      <dgm:spPr/>
    </dgm:pt>
    <dgm:pt modelId="{18AEA3C5-538D-7148-A3A5-177B630D0FC2}" type="pres">
      <dgm:prSet presAssocID="{756F6CAC-B7E2-E948-84D1-3F7C766850BA}" presName="vert1" presStyleCnt="0"/>
      <dgm:spPr/>
    </dgm:pt>
    <dgm:pt modelId="{688EAB7A-C341-F546-9C09-DC0CB073740B}" type="pres">
      <dgm:prSet presAssocID="{249DE2A3-B3A4-7348-B74B-55D7164A2187}" presName="thickLine" presStyleLbl="alignNode1" presStyleIdx="4" presStyleCnt="5"/>
      <dgm:spPr/>
    </dgm:pt>
    <dgm:pt modelId="{4CC31AC9-8E35-0E41-B57D-A2AD88DAF681}" type="pres">
      <dgm:prSet presAssocID="{249DE2A3-B3A4-7348-B74B-55D7164A2187}" presName="horz1" presStyleCnt="0"/>
      <dgm:spPr/>
    </dgm:pt>
    <dgm:pt modelId="{7B68092B-0275-0C43-9211-DA4EB30107E2}" type="pres">
      <dgm:prSet presAssocID="{249DE2A3-B3A4-7348-B74B-55D7164A2187}" presName="tx1" presStyleLbl="revTx" presStyleIdx="4" presStyleCnt="5"/>
      <dgm:spPr/>
    </dgm:pt>
    <dgm:pt modelId="{8381162C-0F26-C546-983F-56EAB730E4A7}" type="pres">
      <dgm:prSet presAssocID="{249DE2A3-B3A4-7348-B74B-55D7164A2187}" presName="vert1" presStyleCnt="0"/>
      <dgm:spPr/>
    </dgm:pt>
  </dgm:ptLst>
  <dgm:cxnLst>
    <dgm:cxn modelId="{1961110B-6E3B-E246-A4D1-B0FB33DC8465}" srcId="{95338DED-47CF-484F-B90A-48141953B4EF}" destId="{756F6CAC-B7E2-E948-84D1-3F7C766850BA}" srcOrd="3" destOrd="0" parTransId="{54145543-887D-4B43-BE72-D1DE13930196}" sibTransId="{E6A8BB8D-CCD7-4B44-BBAB-96E992068CC0}"/>
    <dgm:cxn modelId="{E259C721-AA1F-E948-B376-4F5CDFE05F1A}" type="presOf" srcId="{DA4BC098-568F-9943-897C-AF42FA6EDD66}" destId="{53123178-6898-254C-B4C4-043BAED9F64E}" srcOrd="0" destOrd="0" presId="urn:microsoft.com/office/officeart/2008/layout/LinedList"/>
    <dgm:cxn modelId="{00D41834-7977-AA44-AD96-5B63CF3212A2}" srcId="{95338DED-47CF-484F-B90A-48141953B4EF}" destId="{D8ED19D0-93EC-D24C-A3FA-E8AB7A543827}" srcOrd="0" destOrd="0" parTransId="{8969D3B3-593F-8F47-BCB9-ED0CC2E0B8F2}" sibTransId="{4508C87E-BC25-124D-9812-51DA685D48FC}"/>
    <dgm:cxn modelId="{2F8D154E-5493-4D40-8DB2-C8E4CDE0CCB5}" type="presOf" srcId="{756F6CAC-B7E2-E948-84D1-3F7C766850BA}" destId="{D490B8E8-8416-A141-B449-8D5A186CE04C}" srcOrd="0" destOrd="0" presId="urn:microsoft.com/office/officeart/2008/layout/LinedList"/>
    <dgm:cxn modelId="{73E6DF57-BEEB-3943-8BDF-7339AE7FFA14}" type="presOf" srcId="{F2162790-E0C0-5C47-A0F1-7C7C7AAD44E0}" destId="{41E0D395-EC50-2947-92E2-6D4A0981FA7B}" srcOrd="0" destOrd="0" presId="urn:microsoft.com/office/officeart/2008/layout/LinedList"/>
    <dgm:cxn modelId="{13E52063-4F85-CE49-97C6-45398289B9C0}" srcId="{95338DED-47CF-484F-B90A-48141953B4EF}" destId="{F2162790-E0C0-5C47-A0F1-7C7C7AAD44E0}" srcOrd="1" destOrd="0" parTransId="{6C5A299F-F90B-6848-A7CD-D1C1A710A3EC}" sibTransId="{0D3D4E6A-E1F8-EF4D-BBA1-07FFABA7255C}"/>
    <dgm:cxn modelId="{54F64B88-E47E-BC43-878F-53A218663B82}" type="presOf" srcId="{D8ED19D0-93EC-D24C-A3FA-E8AB7A543827}" destId="{E62B68A4-435C-8148-A715-C7125705757F}" srcOrd="0" destOrd="0" presId="urn:microsoft.com/office/officeart/2008/layout/LinedList"/>
    <dgm:cxn modelId="{39F20CA2-7591-5E45-BEDC-0D35FB66B537}" srcId="{95338DED-47CF-484F-B90A-48141953B4EF}" destId="{249DE2A3-B3A4-7348-B74B-55D7164A2187}" srcOrd="4" destOrd="0" parTransId="{B967C7CB-EA3C-D241-B5DD-64A37B3293D9}" sibTransId="{2B5E6614-9F4C-FE40-98B5-A880DA6C8667}"/>
    <dgm:cxn modelId="{3438EBBD-DC74-BE48-A5F5-6825F949864A}" srcId="{95338DED-47CF-484F-B90A-48141953B4EF}" destId="{DA4BC098-568F-9943-897C-AF42FA6EDD66}" srcOrd="2" destOrd="0" parTransId="{02509E6F-8172-D942-ACA4-951AE6D914B7}" sibTransId="{2D18029D-45C2-C746-9F73-507B699B3B3E}"/>
    <dgm:cxn modelId="{7E06B7CD-9007-AE4E-96B8-7C99F4144CAF}" type="presOf" srcId="{249DE2A3-B3A4-7348-B74B-55D7164A2187}" destId="{7B68092B-0275-0C43-9211-DA4EB30107E2}" srcOrd="0" destOrd="0" presId="urn:microsoft.com/office/officeart/2008/layout/LinedList"/>
    <dgm:cxn modelId="{ADBC19E7-460F-004C-9FD5-2DBB3CF7F269}" type="presOf" srcId="{95338DED-47CF-484F-B90A-48141953B4EF}" destId="{EDD4B27A-8852-714A-8E39-5BFAA57B8D3A}" srcOrd="0" destOrd="0" presId="urn:microsoft.com/office/officeart/2008/layout/LinedList"/>
    <dgm:cxn modelId="{A6CDCB25-198E-8C4E-BA98-79E82098A898}" type="presParOf" srcId="{EDD4B27A-8852-714A-8E39-5BFAA57B8D3A}" destId="{E99B148B-51D3-984B-908D-35C7BA697A68}" srcOrd="0" destOrd="0" presId="urn:microsoft.com/office/officeart/2008/layout/LinedList"/>
    <dgm:cxn modelId="{B34D5538-AE63-EF49-B2B1-07C96B99B16F}" type="presParOf" srcId="{EDD4B27A-8852-714A-8E39-5BFAA57B8D3A}" destId="{FA7C3AA4-AB12-EB4B-84F8-9DDB7555CDDA}" srcOrd="1" destOrd="0" presId="urn:microsoft.com/office/officeart/2008/layout/LinedList"/>
    <dgm:cxn modelId="{1131D26B-AB6F-E54F-9A8B-5F170BA70E2E}" type="presParOf" srcId="{FA7C3AA4-AB12-EB4B-84F8-9DDB7555CDDA}" destId="{E62B68A4-435C-8148-A715-C7125705757F}" srcOrd="0" destOrd="0" presId="urn:microsoft.com/office/officeart/2008/layout/LinedList"/>
    <dgm:cxn modelId="{B07D78A0-5526-5D4E-B3AB-FB08916021DB}" type="presParOf" srcId="{FA7C3AA4-AB12-EB4B-84F8-9DDB7555CDDA}" destId="{2B05AB6D-D740-FC4B-95CB-522EEA00CC61}" srcOrd="1" destOrd="0" presId="urn:microsoft.com/office/officeart/2008/layout/LinedList"/>
    <dgm:cxn modelId="{4BFCEFEC-D05D-544D-8BE5-7C09595D7B40}" type="presParOf" srcId="{EDD4B27A-8852-714A-8E39-5BFAA57B8D3A}" destId="{08610D36-A3D1-0746-974B-24AE6B01A103}" srcOrd="2" destOrd="0" presId="urn:microsoft.com/office/officeart/2008/layout/LinedList"/>
    <dgm:cxn modelId="{90BE6CD8-BBD4-F544-A3AC-265C13A77DD5}" type="presParOf" srcId="{EDD4B27A-8852-714A-8E39-5BFAA57B8D3A}" destId="{B15A0974-3D8F-2341-A09B-5CA8CCB44349}" srcOrd="3" destOrd="0" presId="urn:microsoft.com/office/officeart/2008/layout/LinedList"/>
    <dgm:cxn modelId="{C1FBD3D5-7AA7-C64C-9C7C-D07B57712C63}" type="presParOf" srcId="{B15A0974-3D8F-2341-A09B-5CA8CCB44349}" destId="{41E0D395-EC50-2947-92E2-6D4A0981FA7B}" srcOrd="0" destOrd="0" presId="urn:microsoft.com/office/officeart/2008/layout/LinedList"/>
    <dgm:cxn modelId="{0DCFE4FD-00C1-BD48-B2C8-4432F3011FDF}" type="presParOf" srcId="{B15A0974-3D8F-2341-A09B-5CA8CCB44349}" destId="{F3DBCFDC-3BED-064E-B811-EED69BE20A50}" srcOrd="1" destOrd="0" presId="urn:microsoft.com/office/officeart/2008/layout/LinedList"/>
    <dgm:cxn modelId="{F89F5CFB-896F-324B-8D73-564C9C5C3549}" type="presParOf" srcId="{EDD4B27A-8852-714A-8E39-5BFAA57B8D3A}" destId="{93CB4C11-E67D-834C-94DD-E9D82BBF2892}" srcOrd="4" destOrd="0" presId="urn:microsoft.com/office/officeart/2008/layout/LinedList"/>
    <dgm:cxn modelId="{F8D02814-A826-B84A-A9DA-FAC1C0F2AD63}" type="presParOf" srcId="{EDD4B27A-8852-714A-8E39-5BFAA57B8D3A}" destId="{DA1CBBF6-54E6-E14D-B0FB-6273B2AC7AAC}" srcOrd="5" destOrd="0" presId="urn:microsoft.com/office/officeart/2008/layout/LinedList"/>
    <dgm:cxn modelId="{E9D146EF-559B-8640-897F-F85EF76C8438}" type="presParOf" srcId="{DA1CBBF6-54E6-E14D-B0FB-6273B2AC7AAC}" destId="{53123178-6898-254C-B4C4-043BAED9F64E}" srcOrd="0" destOrd="0" presId="urn:microsoft.com/office/officeart/2008/layout/LinedList"/>
    <dgm:cxn modelId="{6F93A30C-49B1-464E-862C-C9A667E83942}" type="presParOf" srcId="{DA1CBBF6-54E6-E14D-B0FB-6273B2AC7AAC}" destId="{F4452919-CC43-5B49-9440-4B1A9FA4661B}" srcOrd="1" destOrd="0" presId="urn:microsoft.com/office/officeart/2008/layout/LinedList"/>
    <dgm:cxn modelId="{611FC892-1F6C-FE4A-A9D0-4B29521DA3C3}" type="presParOf" srcId="{EDD4B27A-8852-714A-8E39-5BFAA57B8D3A}" destId="{CF2C3791-F942-FC4E-A629-DAA25967F316}" srcOrd="6" destOrd="0" presId="urn:microsoft.com/office/officeart/2008/layout/LinedList"/>
    <dgm:cxn modelId="{B3B4663E-0275-D145-B1B2-D3E753C2126A}" type="presParOf" srcId="{EDD4B27A-8852-714A-8E39-5BFAA57B8D3A}" destId="{171813FA-554B-F348-AD24-A1B4715C4360}" srcOrd="7" destOrd="0" presId="urn:microsoft.com/office/officeart/2008/layout/LinedList"/>
    <dgm:cxn modelId="{472F48BF-49F7-4D41-B3B9-ECBA97DC1E38}" type="presParOf" srcId="{171813FA-554B-F348-AD24-A1B4715C4360}" destId="{D490B8E8-8416-A141-B449-8D5A186CE04C}" srcOrd="0" destOrd="0" presId="urn:microsoft.com/office/officeart/2008/layout/LinedList"/>
    <dgm:cxn modelId="{CF77122B-4B0A-F747-BF26-DE891985B912}" type="presParOf" srcId="{171813FA-554B-F348-AD24-A1B4715C4360}" destId="{18AEA3C5-538D-7148-A3A5-177B630D0FC2}" srcOrd="1" destOrd="0" presId="urn:microsoft.com/office/officeart/2008/layout/LinedList"/>
    <dgm:cxn modelId="{5B7AD268-7074-8849-BC62-35D604BE128B}" type="presParOf" srcId="{EDD4B27A-8852-714A-8E39-5BFAA57B8D3A}" destId="{688EAB7A-C341-F546-9C09-DC0CB073740B}" srcOrd="8" destOrd="0" presId="urn:microsoft.com/office/officeart/2008/layout/LinedList"/>
    <dgm:cxn modelId="{8E87067B-5F5F-804D-A415-824AC1B06987}" type="presParOf" srcId="{EDD4B27A-8852-714A-8E39-5BFAA57B8D3A}" destId="{4CC31AC9-8E35-0E41-B57D-A2AD88DAF681}" srcOrd="9" destOrd="0" presId="urn:microsoft.com/office/officeart/2008/layout/LinedList"/>
    <dgm:cxn modelId="{F21F4A1A-089D-B446-B640-3AD70FB85525}" type="presParOf" srcId="{4CC31AC9-8E35-0E41-B57D-A2AD88DAF681}" destId="{7B68092B-0275-0C43-9211-DA4EB30107E2}" srcOrd="0" destOrd="0" presId="urn:microsoft.com/office/officeart/2008/layout/LinedList"/>
    <dgm:cxn modelId="{5656945D-1BBC-5A43-86F1-87005A8E3E4A}" type="presParOf" srcId="{4CC31AC9-8E35-0E41-B57D-A2AD88DAF681}" destId="{8381162C-0F26-C546-983F-56EAB730E4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B148B-51D3-984B-908D-35C7BA697A68}">
      <dsp:nvSpPr>
        <dsp:cNvPr id="0" name=""/>
        <dsp:cNvSpPr/>
      </dsp:nvSpPr>
      <dsp:spPr>
        <a:xfrm>
          <a:off x="0" y="90930"/>
          <a:ext cx="762814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B68A4-435C-8148-A715-C7125705757F}">
      <dsp:nvSpPr>
        <dsp:cNvPr id="0" name=""/>
        <dsp:cNvSpPr/>
      </dsp:nvSpPr>
      <dsp:spPr>
        <a:xfrm>
          <a:off x="0" y="0"/>
          <a:ext cx="7620711" cy="11044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800" b="1" kern="1200" dirty="0">
            <a:solidFill>
              <a:schemeClr val="tx1"/>
            </a:solidFill>
          </a:endParaRP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Приложения и сайты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Wikipedia.org, ICANN.org, Amazon.com, пользовательские сайты во всем мире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PowerPoint, Google-</a:t>
          </a:r>
          <a:r>
            <a:rPr lang="ru-RU" sz="1600" kern="1200" dirty="0" err="1">
              <a:solidFill>
                <a:schemeClr val="tx1"/>
              </a:solidFill>
            </a:rPr>
            <a:t>Docs</a:t>
          </a:r>
          <a:r>
            <a:rPr lang="ru-RU" sz="1600" kern="1200" dirty="0">
              <a:solidFill>
                <a:schemeClr val="tx1"/>
              </a:solidFill>
            </a:rPr>
            <a:t>, Safari, Acrobat, пользовательские приложения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0"/>
        <a:ext cx="7620711" cy="1104452"/>
      </dsp:txXfrm>
    </dsp:sp>
    <dsp:sp modelId="{08610D36-A3D1-0746-974B-24AE6B01A103}">
      <dsp:nvSpPr>
        <dsp:cNvPr id="0" name=""/>
        <dsp:cNvSpPr/>
      </dsp:nvSpPr>
      <dsp:spPr>
        <a:xfrm>
          <a:off x="0" y="1197058"/>
          <a:ext cx="762814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1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E0D395-EC50-2947-92E2-6D4A0981FA7B}">
      <dsp:nvSpPr>
        <dsp:cNvPr id="0" name=""/>
        <dsp:cNvSpPr/>
      </dsp:nvSpPr>
      <dsp:spPr>
        <a:xfrm>
          <a:off x="0" y="1104452"/>
          <a:ext cx="7628149" cy="11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800" b="1" kern="1200" dirty="0">
            <a:solidFill>
              <a:schemeClr val="tx1"/>
            </a:solidFill>
          </a:endParaRP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Социальные сети и поисковые системы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</a:t>
          </a:r>
          <a:r>
            <a:rPr lang="ru-RU" sz="1600" kern="1200" dirty="0" err="1">
              <a:solidFill>
                <a:schemeClr val="tx1"/>
              </a:solidFill>
            </a:rPr>
            <a:t>Chrome</a:t>
          </a:r>
          <a:r>
            <a:rPr lang="ru-RU" sz="1600" kern="1200" dirty="0">
              <a:solidFill>
                <a:schemeClr val="tx1"/>
              </a:solidFill>
            </a:rPr>
            <a:t>, </a:t>
          </a:r>
          <a:r>
            <a:rPr lang="ru-RU" sz="1600" kern="1200" dirty="0" err="1">
              <a:solidFill>
                <a:schemeClr val="tx1"/>
              </a:solidFill>
            </a:rPr>
            <a:t>Bing</a:t>
          </a:r>
          <a:r>
            <a:rPr lang="ru-RU" sz="1600" kern="1200" dirty="0">
              <a:solidFill>
                <a:schemeClr val="tx1"/>
              </a:solidFill>
            </a:rPr>
            <a:t>, Safari, Firefox, локальные браузеры (например, китайские)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Facebook, Instagram, Twitter, Skype, </a:t>
          </a:r>
          <a:r>
            <a:rPr lang="ru-RU" sz="1600" kern="1200" dirty="0" err="1">
              <a:solidFill>
                <a:schemeClr val="tx1"/>
              </a:solidFill>
            </a:rPr>
            <a:t>WeChat</a:t>
          </a:r>
          <a:r>
            <a:rPr lang="ru-RU" sz="1600" kern="1200" dirty="0">
              <a:solidFill>
                <a:schemeClr val="tx1"/>
              </a:solidFill>
            </a:rPr>
            <a:t>, </a:t>
          </a:r>
          <a:r>
            <a:rPr lang="ru-RU" sz="1600" kern="1200" dirty="0" err="1">
              <a:solidFill>
                <a:schemeClr val="tx1"/>
              </a:solidFill>
            </a:rPr>
            <a:t>WhatsApp</a:t>
          </a:r>
          <a:r>
            <a:rPr lang="ru-RU" sz="1600" kern="1200" dirty="0">
              <a:solidFill>
                <a:schemeClr val="tx1"/>
              </a:solidFill>
            </a:rPr>
            <a:t>, </a:t>
          </a:r>
          <a:r>
            <a:rPr lang="ru-RU" sz="1600" kern="1200" dirty="0" err="1">
              <a:solidFill>
                <a:schemeClr val="tx1"/>
              </a:solidFill>
            </a:rPr>
            <a:t>Viber</a:t>
          </a:r>
          <a:endParaRPr lang="ru-RU" sz="1600" kern="1200" dirty="0">
            <a:solidFill>
              <a:schemeClr val="tx1"/>
            </a:solidFill>
          </a:endParaRP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0" y="1104452"/>
        <a:ext cx="7628149" cy="1103106"/>
      </dsp:txXfrm>
    </dsp:sp>
    <dsp:sp modelId="{93CB4C11-E67D-834C-94DD-E9D82BBF2892}">
      <dsp:nvSpPr>
        <dsp:cNvPr id="0" name=""/>
        <dsp:cNvSpPr/>
      </dsp:nvSpPr>
      <dsp:spPr>
        <a:xfrm>
          <a:off x="0" y="2207559"/>
          <a:ext cx="762814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123178-6898-254C-B4C4-043BAED9F64E}">
      <dsp:nvSpPr>
        <dsp:cNvPr id="0" name=""/>
        <dsp:cNvSpPr/>
      </dsp:nvSpPr>
      <dsp:spPr>
        <a:xfrm>
          <a:off x="0" y="2207559"/>
          <a:ext cx="7628149" cy="11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600" b="1" kern="1200" dirty="0">
            <a:solidFill>
              <a:schemeClr val="tx1"/>
            </a:solidFill>
          </a:endParaRP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Языки программирования и интегрированные среды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JavaScript, Java, Swift, C#, PHP, Python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</a:t>
          </a:r>
          <a:r>
            <a:rPr lang="ru-RU" sz="1600" kern="1200" dirty="0" err="1">
              <a:solidFill>
                <a:schemeClr val="tx1"/>
              </a:solidFill>
            </a:rPr>
            <a:t>Angular</a:t>
          </a:r>
          <a:r>
            <a:rPr lang="ru-RU" sz="1600" kern="1200" dirty="0">
              <a:solidFill>
                <a:schemeClr val="tx1"/>
              </a:solidFill>
            </a:rPr>
            <a:t>, Spring, .NET </a:t>
          </a:r>
          <a:r>
            <a:rPr lang="ru-RU" sz="1600" kern="1200" dirty="0" err="1">
              <a:solidFill>
                <a:schemeClr val="tx1"/>
              </a:solidFill>
            </a:rPr>
            <a:t>core</a:t>
          </a:r>
          <a:r>
            <a:rPr lang="ru-RU" sz="1600" kern="1200" dirty="0">
              <a:solidFill>
                <a:schemeClr val="tx1"/>
              </a:solidFill>
            </a:rPr>
            <a:t>, J2EE, </a:t>
          </a:r>
          <a:r>
            <a:rPr lang="ru-RU" sz="1600" kern="1200" dirty="0" err="1">
              <a:solidFill>
                <a:schemeClr val="tx1"/>
              </a:solidFill>
            </a:rPr>
            <a:t>WordPress</a:t>
          </a:r>
          <a:r>
            <a:rPr lang="ru-RU" sz="1600" kern="1200" dirty="0">
              <a:solidFill>
                <a:schemeClr val="tx1"/>
              </a:solidFill>
            </a:rPr>
            <a:t>, SAP, Oracle</a:t>
          </a:r>
        </a:p>
      </dsp:txBody>
      <dsp:txXfrm>
        <a:off x="0" y="2207559"/>
        <a:ext cx="7628149" cy="1103106"/>
      </dsp:txXfrm>
    </dsp:sp>
    <dsp:sp modelId="{CF2C3791-F942-FC4E-A629-DAA25967F316}">
      <dsp:nvSpPr>
        <dsp:cNvPr id="0" name=""/>
        <dsp:cNvSpPr/>
      </dsp:nvSpPr>
      <dsp:spPr>
        <a:xfrm>
          <a:off x="0" y="3310666"/>
          <a:ext cx="762814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3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90B8E8-8416-A141-B449-8D5A186CE04C}">
      <dsp:nvSpPr>
        <dsp:cNvPr id="0" name=""/>
        <dsp:cNvSpPr/>
      </dsp:nvSpPr>
      <dsp:spPr>
        <a:xfrm>
          <a:off x="0" y="3310666"/>
          <a:ext cx="7628149" cy="11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600" b="1" kern="1200" dirty="0">
            <a:solidFill>
              <a:schemeClr val="tx1"/>
            </a:solidFill>
          </a:endParaRP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Платформы, операционные системы и системные инструменты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</a:t>
          </a:r>
          <a:r>
            <a:rPr lang="ru-RU" sz="1600" kern="1200" dirty="0" err="1">
              <a:solidFill>
                <a:schemeClr val="tx1"/>
              </a:solidFill>
            </a:rPr>
            <a:t>iOS</a:t>
          </a:r>
          <a:r>
            <a:rPr lang="ru-RU" sz="1600" kern="1200" dirty="0">
              <a:solidFill>
                <a:schemeClr val="tx1"/>
              </a:solidFill>
            </a:rPr>
            <a:t>, Windows, Linux, </a:t>
          </a:r>
          <a:r>
            <a:rPr lang="ru-RU" sz="1600" kern="1200" dirty="0" err="1">
              <a:solidFill>
                <a:schemeClr val="tx1"/>
              </a:solidFill>
            </a:rPr>
            <a:t>Android</a:t>
          </a:r>
          <a:r>
            <a:rPr lang="ru-RU" sz="1600" kern="1200" dirty="0">
              <a:solidFill>
                <a:schemeClr val="tx1"/>
              </a:solidFill>
            </a:rPr>
            <a:t>, магазины приложений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Active Directory, </a:t>
          </a:r>
          <a:r>
            <a:rPr lang="ru-RU" sz="1600" kern="1200" dirty="0" err="1">
              <a:solidFill>
                <a:schemeClr val="tx1"/>
              </a:solidFill>
            </a:rPr>
            <a:t>OpenLDAP</a:t>
          </a:r>
          <a:r>
            <a:rPr lang="ru-RU" sz="1600" kern="1200" dirty="0">
              <a:solidFill>
                <a:schemeClr val="tx1"/>
              </a:solidFill>
            </a:rPr>
            <a:t>, </a:t>
          </a:r>
          <a:r>
            <a:rPr lang="ru-RU" sz="1600" kern="1200" dirty="0" err="1">
              <a:solidFill>
                <a:schemeClr val="tx1"/>
              </a:solidFill>
            </a:rPr>
            <a:t>OpenSSL</a:t>
          </a:r>
          <a:r>
            <a:rPr lang="ru-RU" sz="1600" kern="1200" dirty="0">
              <a:solidFill>
                <a:schemeClr val="tx1"/>
              </a:solidFill>
            </a:rPr>
            <a:t>, </a:t>
          </a:r>
          <a:r>
            <a:rPr lang="ru-RU" sz="1600" kern="1200" dirty="0" err="1">
              <a:solidFill>
                <a:schemeClr val="tx1"/>
              </a:solidFill>
            </a:rPr>
            <a:t>Ping</a:t>
          </a:r>
          <a:r>
            <a:rPr lang="ru-RU" sz="1600" kern="1200" dirty="0">
              <a:solidFill>
                <a:schemeClr val="tx1"/>
              </a:solidFill>
            </a:rPr>
            <a:t>, </a:t>
          </a:r>
          <a:r>
            <a:rPr lang="ru-RU" sz="1600" kern="1200" dirty="0" err="1">
              <a:solidFill>
                <a:schemeClr val="tx1"/>
              </a:solidFill>
            </a:rPr>
            <a:t>Telnet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0" y="3310666"/>
        <a:ext cx="7628149" cy="1103106"/>
      </dsp:txXfrm>
    </dsp:sp>
    <dsp:sp modelId="{688EAB7A-C341-F546-9C09-DC0CB073740B}">
      <dsp:nvSpPr>
        <dsp:cNvPr id="0" name=""/>
        <dsp:cNvSpPr/>
      </dsp:nvSpPr>
      <dsp:spPr>
        <a:xfrm>
          <a:off x="0" y="4413772"/>
          <a:ext cx="7628149" cy="0"/>
        </a:xfrm>
        <a:prstGeom prst="lin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68092B-0275-0C43-9211-DA4EB30107E2}">
      <dsp:nvSpPr>
        <dsp:cNvPr id="0" name=""/>
        <dsp:cNvSpPr/>
      </dsp:nvSpPr>
      <dsp:spPr>
        <a:xfrm>
          <a:off x="0" y="4413772"/>
          <a:ext cx="7628149" cy="11031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600" b="1" kern="1200" dirty="0">
            <a:solidFill>
              <a:schemeClr val="tx1"/>
            </a:solidFill>
          </a:endParaRP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Стандарты и передовые практики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IETF RFC, W3C HTML, </a:t>
          </a:r>
          <a:r>
            <a:rPr lang="ru-RU" sz="1600" kern="1200" dirty="0" err="1">
              <a:solidFill>
                <a:schemeClr val="tx1"/>
              </a:solidFill>
            </a:rPr>
            <a:t>Unicode</a:t>
          </a:r>
          <a:r>
            <a:rPr lang="ru-RU" sz="1600" kern="1200" dirty="0">
              <a:solidFill>
                <a:schemeClr val="tx1"/>
              </a:solidFill>
            </a:rPr>
            <a:t> CLDR, WHATWG</a:t>
          </a:r>
        </a:p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tx1"/>
              </a:solidFill>
            </a:rPr>
            <a:t>- Отраслевые стандарты (здравоохранение, авиация, ...)</a:t>
          </a:r>
        </a:p>
      </dsp:txBody>
      <dsp:txXfrm>
        <a:off x="0" y="4413772"/>
        <a:ext cx="7628149" cy="1103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13CC-A6A6-524A-A0F8-DAB9B298E3B6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ED518-EFD6-E34B-989E-6B6564A755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00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614CD-FA73-DF49-AA13-A5EF746D725A}" type="datetimeFigureOut">
              <a:rPr lang="en-US" smtClean="0"/>
              <a:t>3/6/24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2FF9-4628-B146-9948-95257A4306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99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12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8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6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60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92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34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45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31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15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30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66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440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66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8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45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https://bournetocode.com/projects/GCSE_Computing_Fundamentals/pages/3-3-5-ascii.html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3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Place text here</a:t>
            </a:r>
          </a:p>
          <a:p>
            <a:pPr lvl="1"/>
            <a:r>
              <a:rPr lang="en-US" dirty="0"/>
              <a:t>Second level bullet</a:t>
            </a:r>
          </a:p>
          <a:p>
            <a:pPr lvl="2"/>
            <a:r>
              <a:rPr lang="en-US" dirty="0"/>
              <a:t>Third level bullet</a:t>
            </a:r>
          </a:p>
        </p:txBody>
      </p:sp>
    </p:spTree>
    <p:extLst>
      <p:ext uri="{BB962C8B-B14F-4D97-AF65-F5344CB8AC3E}">
        <p14:creationId xmlns:p14="http://schemas.microsoft.com/office/powerpoint/2010/main" val="72130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0075" b="8780"/>
          <a:stretch/>
        </p:blipFill>
        <p:spPr>
          <a:xfrm>
            <a:off x="0" y="683491"/>
            <a:ext cx="12192000" cy="55649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790814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itle 19"/>
          <p:cNvSpPr>
            <a:spLocks noGrp="1"/>
          </p:cNvSpPr>
          <p:nvPr userDrawn="1"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0537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8972" b="7826"/>
          <a:stretch/>
        </p:blipFill>
        <p:spPr>
          <a:xfrm>
            <a:off x="0" y="654425"/>
            <a:ext cx="12192000" cy="5620869"/>
          </a:xfrm>
          <a:prstGeom prst="rect">
            <a:avLst/>
          </a:prstGeom>
        </p:spPr>
      </p:pic>
      <p:sp>
        <p:nvSpPr>
          <p:cNvPr id="28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1697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3037"/>
            <a:ext cx="12192000" cy="5696861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6" name="Straight Connector 3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>
            <a:endCxn id="41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Arc 40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2" name="Straight Connector 41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48" name="Oval 4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8308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85" cy="685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869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0" name="Oval 19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7577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3417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8599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39" idx="0"/>
          </p:cNvCxnSpPr>
          <p:nvPr userDrawn="1"/>
        </p:nvCxnSpPr>
        <p:spPr>
          <a:xfrm flipV="1">
            <a:off x="557799" y="2734410"/>
            <a:ext cx="0" cy="354441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Arc 38"/>
          <p:cNvSpPr/>
          <p:nvPr userDrawn="1"/>
        </p:nvSpPr>
        <p:spPr>
          <a:xfrm rot="16200000">
            <a:off x="556353" y="2674974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616655" y="2673528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 Item #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9649" y="264975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8" name="Oval 1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446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83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596" y="5193792"/>
            <a:ext cx="1189829" cy="951863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2648024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000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7257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20548"/>
            <a:ext cx="12192000" cy="5374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 dirty="0"/>
              <a:t>Section Divider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Name of Agenda Item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189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0" name="Straight Connector 39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933220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666325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4808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988230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3382714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2152553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415038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89108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7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5" name="Straight Connector 4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8" name="Straight Connector 4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First Last Name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</p:spTree>
    <p:extLst>
      <p:ext uri="{BB962C8B-B14F-4D97-AF65-F5344CB8AC3E}">
        <p14:creationId xmlns:p14="http://schemas.microsoft.com/office/powerpoint/2010/main" val="15211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217" y="5193792"/>
            <a:ext cx="1193800" cy="952500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342511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6" name="Arc 55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7" name="Straight Connector 56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9013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>
            <a:endCxn id="56" idx="0"/>
          </p:cNvCxnSpPr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1" name="Oval 30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32" name="Oval 31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59617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3"/>
            <a:ext cx="12216385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0366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Arc 37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59" name="Straight Connector 58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94087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904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7411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211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7" name="Oval 26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0097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811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(option)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9" name="Slide Number Placeholder 5"/>
          <p:cNvSpPr txBox="1">
            <a:spLocks/>
          </p:cNvSpPr>
          <p:nvPr userDrawn="1"/>
        </p:nvSpPr>
        <p:spPr>
          <a:xfrm>
            <a:off x="1149774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Arc 62"/>
          <p:cNvSpPr/>
          <p:nvPr userDrawn="1"/>
        </p:nvSpPr>
        <p:spPr>
          <a:xfrm rot="16200000">
            <a:off x="556353" y="1877113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64" name="Straight Connector 63"/>
          <p:cNvCxnSpPr/>
          <p:nvPr userDrawn="1"/>
        </p:nvCxnSpPr>
        <p:spPr>
          <a:xfrm flipH="1">
            <a:off x="616655" y="187566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cxnSp>
        <p:nvCxnSpPr>
          <p:cNvPr id="76" name="Straight Connector 75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557799" y="1936549"/>
            <a:ext cx="0" cy="434227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 userDrawn="1"/>
        </p:nvSpPr>
        <p:spPr>
          <a:xfrm>
            <a:off x="536845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26" name="Oval 25"/>
          <p:cNvSpPr/>
          <p:nvPr userDrawn="1"/>
        </p:nvSpPr>
        <p:spPr>
          <a:xfrm flipH="1">
            <a:off x="11619649" y="1852832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Oval 27"/>
          <p:cNvSpPr/>
          <p:nvPr userDrawn="1"/>
        </p:nvSpPr>
        <p:spPr>
          <a:xfrm flipH="1">
            <a:off x="11614601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1667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8" name="Straight Connector 27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4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14"/>
            <a:ext cx="12216385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7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Insert Title Here </a:t>
            </a:r>
            <a:br>
              <a:rPr lang="en-US" dirty="0"/>
            </a:br>
            <a:r>
              <a:rPr lang="en-US" dirty="0"/>
              <a:t>(75 characters maximum)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395" y="4874480"/>
            <a:ext cx="1189829" cy="951863"/>
          </a:xfrm>
          <a:prstGeom prst="rect">
            <a:avLst/>
          </a:prstGeom>
        </p:spPr>
      </p:pic>
      <p:sp>
        <p:nvSpPr>
          <p:cNvPr id="48" name="Oval 47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49" name="Straight Connector 48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52" name="Oval 51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3" name="Straight Connector 52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Arc 53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55" name="Straight Connector 54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016674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7843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388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20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25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431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-1"/>
            <a:ext cx="12192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Presenters Section Divider (no photo)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6462763"/>
            <a:ext cx="365760" cy="29183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First Last Name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Title</a:t>
            </a:r>
            <a:br>
              <a:rPr lang="en-US" dirty="0"/>
            </a:br>
            <a:r>
              <a:rPr lang="en-US" dirty="0" err="1"/>
              <a:t>Title</a:t>
            </a:r>
            <a:r>
              <a:rPr lang="en-US" dirty="0"/>
              <a:t> line 2</a:t>
            </a:r>
          </a:p>
        </p:txBody>
      </p:sp>
      <p:sp>
        <p:nvSpPr>
          <p:cNvPr id="34" name="Oval 33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68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84875" y="685225"/>
            <a:ext cx="9107124" cy="1864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3391319" y="1552703"/>
            <a:ext cx="8800679" cy="3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 dirty="0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3391319" y="1049145"/>
            <a:ext cx="6974253" cy="3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700" b="1" dirty="0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" y="685225"/>
            <a:ext cx="2977273" cy="18649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 dirty="0"/>
              <a:t>Email: email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Engage with ICANN</a:t>
            </a:r>
          </a:p>
        </p:txBody>
      </p:sp>
      <p:pic>
        <p:nvPicPr>
          <p:cNvPr id="32" name="Picture 31" descr="ICANN_Logo_W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92" y="856105"/>
            <a:ext cx="1962493" cy="1523172"/>
          </a:xfrm>
          <a:prstGeom prst="rect">
            <a:avLst/>
          </a:prstGeom>
        </p:spPr>
      </p:pic>
      <p:grpSp>
        <p:nvGrpSpPr>
          <p:cNvPr id="54" name="Group 53"/>
          <p:cNvGrpSpPr/>
          <p:nvPr userDrawn="1"/>
        </p:nvGrpSpPr>
        <p:grpSpPr>
          <a:xfrm>
            <a:off x="3402135" y="4228306"/>
            <a:ext cx="3416667" cy="365760"/>
            <a:chOff x="5325979" y="4715893"/>
            <a:chExt cx="3416667" cy="365760"/>
          </a:xfrm>
        </p:grpSpPr>
        <p:sp>
          <p:nvSpPr>
            <p:cNvPr id="55" name="Text Placeholder 32"/>
            <p:cNvSpPr txBox="1">
              <a:spLocks/>
            </p:cNvSpPr>
            <p:nvPr/>
          </p:nvSpPr>
          <p:spPr>
            <a:xfrm>
              <a:off x="5793339" y="4734885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6" name="Picture 55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4715893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 userDrawn="1"/>
        </p:nvGrpSpPr>
        <p:grpSpPr>
          <a:xfrm>
            <a:off x="3402135" y="4726326"/>
            <a:ext cx="3636602" cy="365760"/>
            <a:chOff x="1235726" y="5571713"/>
            <a:chExt cx="3636602" cy="365760"/>
          </a:xfrm>
        </p:grpSpPr>
        <p:sp>
          <p:nvSpPr>
            <p:cNvPr id="58" name="Text Placeholder 32"/>
            <p:cNvSpPr txBox="1">
              <a:spLocks/>
            </p:cNvSpPr>
            <p:nvPr/>
          </p:nvSpPr>
          <p:spPr>
            <a:xfrm>
              <a:off x="1703086" y="5592033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/company/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59" name="Picture 58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5571713"/>
              <a:ext cx="365760" cy="365760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 userDrawn="1"/>
        </p:nvGrpSpPr>
        <p:grpSpPr>
          <a:xfrm>
            <a:off x="3402135" y="2734246"/>
            <a:ext cx="2809587" cy="365760"/>
            <a:chOff x="1235726" y="3073176"/>
            <a:chExt cx="2809587" cy="365760"/>
          </a:xfrm>
        </p:grpSpPr>
        <p:sp>
          <p:nvSpPr>
            <p:cNvPr id="61" name="Text Placeholder 32"/>
            <p:cNvSpPr txBox="1">
              <a:spLocks/>
            </p:cNvSpPr>
            <p:nvPr/>
          </p:nvSpPr>
          <p:spPr>
            <a:xfrm>
              <a:off x="1703087" y="3093496"/>
              <a:ext cx="2342226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 dirty="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2" name="Picture 61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 userDrawn="1"/>
        </p:nvGrpSpPr>
        <p:grpSpPr>
          <a:xfrm>
            <a:off x="3402135" y="3232266"/>
            <a:ext cx="3730320" cy="365760"/>
            <a:chOff x="1235727" y="3892739"/>
            <a:chExt cx="3730320" cy="365760"/>
          </a:xfrm>
        </p:grpSpPr>
        <p:sp>
          <p:nvSpPr>
            <p:cNvPr id="64" name="Text Placeholder 32"/>
            <p:cNvSpPr txBox="1">
              <a:spLocks/>
            </p:cNvSpPr>
            <p:nvPr/>
          </p:nvSpPr>
          <p:spPr>
            <a:xfrm>
              <a:off x="1703086" y="3913059"/>
              <a:ext cx="3262961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icannorg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65" name="Picture 64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7" y="3892739"/>
              <a:ext cx="365760" cy="365760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 userDrawn="1"/>
        </p:nvGrpSpPr>
        <p:grpSpPr>
          <a:xfrm>
            <a:off x="3402135" y="3730286"/>
            <a:ext cx="3636602" cy="365760"/>
            <a:chOff x="1235726" y="4721075"/>
            <a:chExt cx="3636602" cy="365760"/>
          </a:xfrm>
        </p:grpSpPr>
        <p:pic>
          <p:nvPicPr>
            <p:cNvPr id="67" name="Picture 66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726" y="4721075"/>
              <a:ext cx="365760" cy="365760"/>
            </a:xfrm>
            <a:prstGeom prst="rect">
              <a:avLst/>
            </a:prstGeom>
          </p:spPr>
        </p:pic>
        <p:sp>
          <p:nvSpPr>
            <p:cNvPr id="68" name="Text Placeholder 32"/>
            <p:cNvSpPr txBox="1">
              <a:spLocks/>
            </p:cNvSpPr>
            <p:nvPr/>
          </p:nvSpPr>
          <p:spPr>
            <a:xfrm>
              <a:off x="1703086" y="4734885"/>
              <a:ext cx="3169242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69" name="Group 68"/>
          <p:cNvGrpSpPr/>
          <p:nvPr userDrawn="1"/>
        </p:nvGrpSpPr>
        <p:grpSpPr>
          <a:xfrm>
            <a:off x="3402135" y="5722367"/>
            <a:ext cx="2586167" cy="365760"/>
            <a:chOff x="5325979" y="3073176"/>
            <a:chExt cx="2586167" cy="365760"/>
          </a:xfrm>
        </p:grpSpPr>
        <p:sp>
          <p:nvSpPr>
            <p:cNvPr id="70" name="Text Placeholder 32"/>
            <p:cNvSpPr txBox="1">
              <a:spLocks/>
            </p:cNvSpPr>
            <p:nvPr/>
          </p:nvSpPr>
          <p:spPr>
            <a:xfrm>
              <a:off x="5793339" y="3093496"/>
              <a:ext cx="21188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3073176"/>
              <a:ext cx="365760" cy="365760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 userDrawn="1"/>
        </p:nvGrpSpPr>
        <p:grpSpPr>
          <a:xfrm>
            <a:off x="3402135" y="5224346"/>
            <a:ext cx="3416667" cy="365760"/>
            <a:chOff x="5325979" y="5571713"/>
            <a:chExt cx="3416667" cy="365760"/>
          </a:xfrm>
        </p:grpSpPr>
        <p:sp>
          <p:nvSpPr>
            <p:cNvPr id="73" name="Text Placeholder 32"/>
            <p:cNvSpPr txBox="1">
              <a:spLocks/>
            </p:cNvSpPr>
            <p:nvPr/>
          </p:nvSpPr>
          <p:spPr>
            <a:xfrm>
              <a:off x="5793339" y="5592033"/>
              <a:ext cx="2949307" cy="339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>
                <a:spcBef>
                  <a:spcPct val="20000"/>
                </a:spcBef>
                <a:buNone/>
                <a:defRPr/>
              </a:pPr>
              <a:r>
                <a:rPr lang="en-US" sz="1400" dirty="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</a:t>
              </a: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/</a:t>
              </a:r>
              <a:r>
                <a:rPr lang="en-US" sz="1400" err="1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74" name="Picture 7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5979" y="5571713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7257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Text Placeholder 32"/>
          <p:cNvSpPr txBox="1">
            <a:spLocks/>
          </p:cNvSpPr>
          <p:nvPr userDrawn="1"/>
        </p:nvSpPr>
        <p:spPr bwMode="auto">
          <a:xfrm>
            <a:off x="2921748" y="2425013"/>
            <a:ext cx="8440953" cy="3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az-Cyrl-AZ" sz="1500" dirty="0">
                <a:solidFill>
                  <a:schemeClr val="bg1"/>
                </a:solidFill>
                <a:latin typeface="+mn-lt"/>
                <a:cs typeface="Arial"/>
              </a:rPr>
              <a:t>Ждем вас на сайте </a:t>
            </a:r>
            <a:r>
              <a:rPr lang="en-US" sz="1500" dirty="0" err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  <a:endParaRPr lang="en-US" sz="1500" dirty="0">
              <a:solidFill>
                <a:schemeClr val="bg1"/>
              </a:solidFill>
              <a:latin typeface="+mn-lt"/>
              <a:cs typeface="Arial"/>
            </a:endParaRPr>
          </a:p>
          <a:p>
            <a:endParaRPr lang="en-US" sz="1500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31" name="Text Placeholder 33"/>
          <p:cNvSpPr txBox="1">
            <a:spLocks/>
          </p:cNvSpPr>
          <p:nvPr userDrawn="1"/>
        </p:nvSpPr>
        <p:spPr bwMode="auto">
          <a:xfrm>
            <a:off x="498950" y="862602"/>
            <a:ext cx="9870957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endParaRPr lang="en-AU" sz="2700" b="1" dirty="0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527320" y="58522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>
            <a:off x="2421943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 flipH="1">
            <a:off x="1" y="6320453"/>
            <a:ext cx="23872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 flipH="1">
            <a:off x="2504929" y="6320453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 userDrawn="1"/>
        </p:nvSpPr>
        <p:spPr>
          <a:xfrm flipH="1">
            <a:off x="11615191" y="629759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42" name="Straight Connector 41"/>
          <p:cNvCxnSpPr>
            <a:endCxn id="43" idx="0"/>
          </p:cNvCxnSpPr>
          <p:nvPr userDrawn="1"/>
        </p:nvCxnSpPr>
        <p:spPr>
          <a:xfrm flipV="1">
            <a:off x="2446072" y="2281331"/>
            <a:ext cx="0" cy="397659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Arc 42"/>
          <p:cNvSpPr/>
          <p:nvPr userDrawn="1"/>
        </p:nvSpPr>
        <p:spPr>
          <a:xfrm rot="16200000">
            <a:off x="2444626" y="2221895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latin typeface="+mn-lt"/>
            </a:endParaRPr>
          </a:p>
        </p:txBody>
      </p:sp>
      <p:cxnSp>
        <p:nvCxnSpPr>
          <p:cNvPr id="44" name="Straight Connector 43"/>
          <p:cNvCxnSpPr/>
          <p:nvPr userDrawn="1"/>
        </p:nvCxnSpPr>
        <p:spPr>
          <a:xfrm flipH="1">
            <a:off x="2504929" y="2220449"/>
            <a:ext cx="906582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>
            <a:off x="11700996" y="6320453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>
            <p:ph type="title" hasCustomPrompt="1"/>
          </p:nvPr>
        </p:nvSpPr>
        <p:spPr>
          <a:xfrm>
            <a:off x="420624" y="42394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+mn-lt"/>
              </a:rPr>
              <a:t>Взаимодействуйте с ICANN – Спасибо за внимание!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9709" y="2853692"/>
            <a:ext cx="3149229" cy="3236708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chemeClr val="bg1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Oval 50"/>
          <p:cNvSpPr/>
          <p:nvPr userDrawn="1"/>
        </p:nvSpPr>
        <p:spPr>
          <a:xfrm flipH="1">
            <a:off x="11615191" y="2196678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52" name="Straight Connector 51"/>
          <p:cNvCxnSpPr/>
          <p:nvPr userDrawn="1"/>
        </p:nvCxnSpPr>
        <p:spPr>
          <a:xfrm flipH="1">
            <a:off x="11700996" y="2219538"/>
            <a:ext cx="494179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D557EEF-B555-A2C3-B5C8-B67F8A7F935C}"/>
              </a:ext>
            </a:extLst>
          </p:cNvPr>
          <p:cNvGrpSpPr/>
          <p:nvPr userDrawn="1"/>
        </p:nvGrpSpPr>
        <p:grpSpPr>
          <a:xfrm>
            <a:off x="2842357" y="1105427"/>
            <a:ext cx="4851411" cy="760694"/>
            <a:chOff x="2079799" y="1275072"/>
            <a:chExt cx="4851411" cy="7606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697056-60F9-D158-DED9-EF7684CE39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079799" y="1275072"/>
              <a:ext cx="4287549" cy="76069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29A5E6-D158-840C-7C17-3B9BD53A415C}"/>
                </a:ext>
              </a:extLst>
            </p:cNvPr>
            <p:cNvSpPr/>
            <p:nvPr userDrawn="1"/>
          </p:nvSpPr>
          <p:spPr>
            <a:xfrm>
              <a:off x="3144079" y="1433789"/>
              <a:ext cx="3787131" cy="461665"/>
            </a:xfrm>
            <a:prstGeom prst="rect">
              <a:avLst/>
            </a:prstGeom>
            <a:solidFill>
              <a:srgbClr val="1768B1"/>
            </a:solidFill>
          </p:spPr>
          <p:txBody>
            <a:bodyPr wrap="square">
              <a:spAutoFit/>
            </a:bodyPr>
            <a:lstStyle/>
            <a:p>
              <a:r>
                <a:rPr lang="ru-RU" sz="2400" kern="1200" dirty="0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Один мир, один интернет</a:t>
              </a:r>
              <a:endParaRPr lang="es-MX" sz="24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5021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360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DD Month 2017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44" y="4878445"/>
            <a:ext cx="1193800" cy="952500"/>
          </a:xfrm>
          <a:prstGeom prst="rect">
            <a:avLst/>
          </a:prstGeom>
        </p:spPr>
      </p:pic>
      <p:sp>
        <p:nvSpPr>
          <p:cNvPr id="13" name="Oval 12"/>
          <p:cNvSpPr/>
          <p:nvPr userDrawn="1"/>
        </p:nvSpPr>
        <p:spPr>
          <a:xfrm>
            <a:off x="1825043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6124669"/>
            <a:ext cx="179387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1892734" y="6124511"/>
            <a:ext cx="9720781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 flipH="1">
            <a:off x="11642081" y="6101651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sp>
        <p:nvSpPr>
          <p:cNvPr id="17" name="Oval 16"/>
          <p:cNvSpPr/>
          <p:nvPr userDrawn="1"/>
        </p:nvSpPr>
        <p:spPr>
          <a:xfrm flipH="1">
            <a:off x="11642081" y="3470373"/>
            <a:ext cx="45720" cy="4572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1849172" y="3552825"/>
            <a:ext cx="0" cy="2529959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 userDrawn="1"/>
        </p:nvSpPr>
        <p:spPr>
          <a:xfrm rot="16200000">
            <a:off x="1847726" y="3495590"/>
            <a:ext cx="121764" cy="11887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endParaRPr lang="en-US" sz="1800" dirty="0"/>
          </a:p>
        </p:txBody>
      </p:sp>
      <p:cxnSp>
        <p:nvCxnSpPr>
          <p:cNvPr id="20" name="Straight Connector 19"/>
          <p:cNvCxnSpPr/>
          <p:nvPr userDrawn="1"/>
        </p:nvCxnSpPr>
        <p:spPr>
          <a:xfrm flipH="1">
            <a:off x="1899083" y="3494144"/>
            <a:ext cx="971443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Title Here</a:t>
            </a:r>
            <a:br>
              <a:rPr lang="en-US" dirty="0"/>
            </a:br>
            <a:r>
              <a:rPr lang="en-US" dirty="0"/>
              <a:t>(75 characters maximum) 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subtitle here (75 characters maximum)</a:t>
            </a:r>
          </a:p>
        </p:txBody>
      </p:sp>
    </p:spTree>
    <p:extLst>
      <p:ext uri="{BB962C8B-B14F-4D97-AF65-F5344CB8AC3E}">
        <p14:creationId xmlns:p14="http://schemas.microsoft.com/office/powerpoint/2010/main" val="36203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08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2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07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943"/>
            <a:ext cx="12192000" cy="528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0" y="60808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12" name="Title 19"/>
          <p:cNvSpPr>
            <a:spLocks noGrp="1"/>
          </p:cNvSpPr>
          <p:nvPr>
            <p:ph type="title" hasCustomPrompt="1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0" y="6320547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30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11483788" y="6445466"/>
            <a:ext cx="708212" cy="365125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rgbClr val="002B49"/>
                </a:solidFill>
                <a:latin typeface="Arial"/>
                <a:cs typeface="Arial"/>
              </a:rPr>
              <a:t>   | </a:t>
            </a:r>
            <a:fld id="{D43A6F16-D3CF-4F46-B6D9-B3CAB1B87938}" type="slidenum">
              <a:rPr lang="en-US" sz="1200" smtClean="0">
                <a:solidFill>
                  <a:srgbClr val="002B49"/>
                </a:solidFill>
                <a:latin typeface="Arial"/>
                <a:cs typeface="Arial"/>
              </a:rPr>
              <a:pPr algn="l"/>
              <a:t>‹#›</a:t>
            </a:fld>
            <a:endParaRPr lang="en-US" sz="1200" dirty="0">
              <a:solidFill>
                <a:srgbClr val="002B49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365760" y="6464808"/>
            <a:ext cx="390801" cy="312641"/>
          </a:xfrm>
          <a:prstGeom prst="rect">
            <a:avLst/>
          </a:prstGeom>
        </p:spPr>
      </p:pic>
      <p:sp>
        <p:nvSpPr>
          <p:cNvPr id="31" name="Oval 30"/>
          <p:cNvSpPr/>
          <p:nvPr userDrawn="1"/>
        </p:nvSpPr>
        <p:spPr>
          <a:xfrm>
            <a:off x="533670" y="585223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3230" y="608083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616656" y="608083"/>
            <a:ext cx="11575344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533670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230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6655" y="6320547"/>
            <a:ext cx="1095727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949" y="6297687"/>
            <a:ext cx="45720" cy="4572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282" y="6320547"/>
            <a:ext cx="495719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71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1" r:id="rId3"/>
    <p:sldLayoutId id="2147483672" r:id="rId4"/>
    <p:sldLayoutId id="2147483649" r:id="rId5"/>
    <p:sldLayoutId id="2147483673" r:id="rId6"/>
    <p:sldLayoutId id="2147483714" r:id="rId7"/>
    <p:sldLayoutId id="2147483752" r:id="rId8"/>
    <p:sldLayoutId id="2147483715" r:id="rId9"/>
    <p:sldLayoutId id="2147483660" r:id="rId10"/>
    <p:sldLayoutId id="2147483676" r:id="rId11"/>
    <p:sldLayoutId id="2147483675" r:id="rId12"/>
    <p:sldLayoutId id="2147483651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655" r:id="rId19"/>
    <p:sldLayoutId id="2147483718" r:id="rId20"/>
    <p:sldLayoutId id="2147483719" r:id="rId21"/>
    <p:sldLayoutId id="2147483679" r:id="rId22"/>
    <p:sldLayoutId id="2147483727" r:id="rId23"/>
    <p:sldLayoutId id="2147483728" r:id="rId24"/>
    <p:sldLayoutId id="2147483730" r:id="rId25"/>
    <p:sldLayoutId id="2147483731" r:id="rId26"/>
    <p:sldLayoutId id="2147483732" r:id="rId27"/>
    <p:sldLayoutId id="2147483729" r:id="rId28"/>
    <p:sldLayoutId id="2147483734" r:id="rId29"/>
    <p:sldLayoutId id="2147483688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50" r:id="rId37"/>
    <p:sldLayoutId id="2147483687" r:id="rId38"/>
    <p:sldLayoutId id="2147483735" r:id="rId39"/>
    <p:sldLayoutId id="2147483736" r:id="rId40"/>
    <p:sldLayoutId id="2147483737" r:id="rId41"/>
    <p:sldLayoutId id="2147483738" r:id="rId42"/>
    <p:sldLayoutId id="2147483739" r:id="rId43"/>
    <p:sldLayoutId id="2147483740" r:id="rId44"/>
    <p:sldLayoutId id="2147483742" r:id="rId45"/>
    <p:sldLayoutId id="2147483716" r:id="rId46"/>
    <p:sldLayoutId id="2147483717" r:id="rId47"/>
    <p:sldLayoutId id="2147483751" r:id="rId48"/>
  </p:sldLayoutIdLst>
  <p:hf hdr="0" ftr="0" dt="0"/>
  <p:txStyles>
    <p:titleStyle>
      <a:lvl1pPr marL="0" indent="0" algn="l" defTabSz="457200" rtl="0" eaLnBrk="1" latinLnBrk="0" hangingPunct="1">
        <a:spcBef>
          <a:spcPct val="0"/>
        </a:spcBef>
        <a:buNone/>
        <a:defRPr lang="en-US" sz="2800" b="1" i="0" kern="1200" baseline="0" smtClean="0">
          <a:solidFill>
            <a:schemeClr val="accent6">
              <a:lumMod val="50000"/>
            </a:schemeClr>
          </a:solidFill>
          <a:effectLst/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153" userDrawn="1">
          <p15:clr>
            <a:srgbClr val="F26B43"/>
          </p15:clr>
        </p15:guide>
        <p15:guide id="4" pos="512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pos="7324" userDrawn="1">
          <p15:clr>
            <a:srgbClr val="F26B43"/>
          </p15:clr>
        </p15:guide>
        <p15:guide id="7" orient="horz" pos="4105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  <p15:guide id="9" orient="horz" pos="3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svg"/><Relationship Id="rId3" Type="http://schemas.openxmlformats.org/officeDocument/2006/relationships/image" Target="../media/image27.png"/><Relationship Id="rId7" Type="http://schemas.openxmlformats.org/officeDocument/2006/relationships/image" Target="../media/image36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4.svg"/><Relationship Id="rId5" Type="http://schemas.openxmlformats.org/officeDocument/2006/relationships/image" Target="../media/image40.sv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char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le.co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&#226;mple.ca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yname@example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mailto:myname@xn--exmple-xta.ca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&#233;vin@example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uasg.tech/wp-content/uploads/documents/UASG018A-en-digital.pdf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hyperlink" Target="https://uasg.tech/wp-content/uploads/documents/EAI-Software-Test%20Results-UASG030A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tiff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18A-en-digital.pdf" TargetMode="External"/><Relationship Id="rId13" Type="http://schemas.openxmlformats.org/officeDocument/2006/relationships/hyperlink" Target="https://uasg.tech/wp-content/uploads/documents/UASG032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hyperlink" Target="https://uasg.tech/wp-content/uploads/documents/UASG030-en-digital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28-en-digital.pdf" TargetMode="External"/><Relationship Id="rId5" Type="http://schemas.openxmlformats.org/officeDocument/2006/relationships/hyperlink" Target="https://uasg.tech/wp-content/uploads/documents/UASG007-en-digital.pdf" TargetMode="External"/><Relationship Id="rId15" Type="http://schemas.openxmlformats.org/officeDocument/2006/relationships/image" Target="../media/image27.png"/><Relationship Id="rId10" Type="http://schemas.openxmlformats.org/officeDocument/2006/relationships/hyperlink" Target="https://uasg.tech/wp-content/uploads/documents/UASG026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1B-en-digital.pdf" TargetMode="External"/><Relationship Id="rId14" Type="http://schemas.openxmlformats.org/officeDocument/2006/relationships/hyperlink" Target="https://github.com/icann/ua-code-sample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s://uasg.tech/wp-content/uploads/documents/UASG012-en-digital.pdf" TargetMode="Externa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11" Type="http://schemas.openxmlformats.org/officeDocument/2006/relationships/image" Target="../media/image27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82" y="0"/>
            <a:ext cx="11234727" cy="2533369"/>
          </a:xfrm>
        </p:spPr>
        <p:txBody>
          <a:bodyPr>
            <a:normAutofit/>
          </a:bodyPr>
          <a:lstStyle/>
          <a:p>
            <a:r>
              <a:rPr lang="ru-RU" sz="3200" dirty="0"/>
              <a:t>Универсального принятия доменных имен и адресов электронной почты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755604"/>
            <a:ext cx="10788321" cy="403785"/>
          </a:xfrm>
        </p:spPr>
        <p:txBody>
          <a:bodyPr/>
          <a:lstStyle/>
          <a:p>
            <a:r>
              <a:rPr lang="ru-RU"/>
              <a:t>ДД месяц 2024 г.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041" y="2531229"/>
            <a:ext cx="10808208" cy="716808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  <a:p>
            <a:r>
              <a:rPr lang="ru-RU" dirty="0"/>
              <a:t>Программа Дня UA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8E9707-2818-8D10-FA19-24F447819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928" y="3629776"/>
            <a:ext cx="10788321" cy="716808"/>
          </a:xfrm>
        </p:spPr>
        <p:txBody>
          <a:bodyPr/>
          <a:lstStyle/>
          <a:p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Имя Докладчик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96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Примеры компонентов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MUA</a:t>
            </a:r>
            <a:r>
              <a:rPr lang="ru-RU" sz="1800" dirty="0"/>
              <a:t> – почтовый агент пользователя – Outlook, Thunderbird, логистическая система Amazon, подсистема веб-почты Gmail, контактная форма веб-сервера</a:t>
            </a:r>
          </a:p>
          <a:p>
            <a:r>
              <a:rPr lang="ru-RU" sz="1800" dirty="0">
                <a:solidFill>
                  <a:schemeClr val="accent1"/>
                </a:solidFill>
              </a:rPr>
              <a:t>MSA</a:t>
            </a:r>
            <a:r>
              <a:rPr lang="ru-RU" sz="1800" dirty="0"/>
              <a:t> – агент отправки почты – Exchange,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MTA</a:t>
            </a:r>
            <a:r>
              <a:rPr lang="ru-RU" sz="1800" dirty="0"/>
              <a:t> – агент передачи почты –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Exim</a:t>
            </a:r>
            <a:r>
              <a:rPr lang="ru-RU" sz="1800" dirty="0"/>
              <a:t>, </a:t>
            </a:r>
            <a:r>
              <a:rPr lang="ru-RU" sz="1800" dirty="0" err="1"/>
              <a:t>Halon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MDA</a:t>
            </a:r>
            <a:r>
              <a:rPr lang="ru-RU" sz="1800" dirty="0"/>
              <a:t> – агент доставки почты – часть Gmail и Exchange, части </a:t>
            </a:r>
            <a:r>
              <a:rPr lang="ru-RU" sz="1800" dirty="0" err="1"/>
              <a:t>Zendesk</a:t>
            </a:r>
            <a:r>
              <a:rPr lang="ru-RU" sz="1800" dirty="0"/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579215"/>
            <a:chOff x="6096000" y="695436"/>
            <a:chExt cx="5427880" cy="557921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21437" y="460231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115087" y="270314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2775" y="271248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47802" y="271118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54134" y="460231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91852" y="461165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535987"/>
              <a:ext cx="150198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Хранилище электронной почты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557700"/>
              <a:ext cx="178476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Приложение MUA для смартфонов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584884"/>
              <a:ext cx="15019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MSA для отправителя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617542"/>
              <a:ext cx="150198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отправителя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598633"/>
              <a:ext cx="14314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получателя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516717"/>
              <a:ext cx="156493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MTA: фильтр спама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3168381"/>
              <a:ext cx="6332" cy="189113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149407" y="1472878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316034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316838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505951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505951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Веб-сервер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Веб-браузер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52043" y="1754214"/>
              <a:ext cx="1784768" cy="892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MUA: </a:t>
              </a:r>
              <a:r>
                <a:rPr lang="ru-RU" sz="1400" dirty="0"/>
                <a:t>программное обеспечение для создания контактных форм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932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ru-RU"/>
              <a:t>Основы Unicode</a:t>
            </a:r>
          </a:p>
        </p:txBody>
      </p:sp>
    </p:spTree>
    <p:extLst>
      <p:ext uri="{BB962C8B-B14F-4D97-AF65-F5344CB8AC3E}">
        <p14:creationId xmlns:p14="http://schemas.microsoft.com/office/powerpoint/2010/main" val="736112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Символ и набор символов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800" b="0" i="0" dirty="0">
                <a:solidFill>
                  <a:schemeClr val="tx1"/>
                </a:solidFill>
                <a:effectLst/>
              </a:rPr>
              <a:t>Метка или строка, </a:t>
            </a:r>
            <a:r>
              <a:rPr lang="ru-RU" sz="1800" dirty="0">
                <a:solidFill>
                  <a:schemeClr val="tx1"/>
                </a:solidFill>
              </a:rPr>
              <a:t>например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 </a:t>
            </a:r>
            <a:r>
              <a:rPr lang="ru-RU" sz="1800" b="0" i="0" dirty="0" err="1">
                <a:solidFill>
                  <a:schemeClr val="tx1"/>
                </a:solidFill>
                <a:effectLst/>
              </a:rPr>
              <a:t>أهلا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, </a:t>
            </a:r>
            <a:r>
              <a:rPr lang="ru-RU" sz="1800" b="0" i="0" dirty="0" err="1">
                <a:solidFill>
                  <a:schemeClr val="tx1"/>
                </a:solidFill>
                <a:effectLst/>
              </a:rPr>
              <a:t>नमस्ते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, Hello состоит из символов</a:t>
            </a:r>
          </a:p>
          <a:p>
            <a:pPr lvl="1"/>
            <a:r>
              <a:rPr lang="ru-RU" sz="1800" b="0" i="0" dirty="0">
                <a:solidFill>
                  <a:schemeClr val="tx1"/>
                </a:solidFill>
                <a:effectLst/>
              </a:rPr>
              <a:t>Hello </a:t>
            </a:r>
            <a:r>
              <a:rPr lang="ru-RU" sz="18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 H  e  l   </a:t>
            </a:r>
            <a:r>
              <a:rPr lang="ru-RU" sz="1800" b="0" i="0" dirty="0" err="1">
                <a:solidFill>
                  <a:schemeClr val="tx1"/>
                </a:solidFill>
                <a:effectLst/>
              </a:rPr>
              <a:t>l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   o</a:t>
            </a:r>
          </a:p>
          <a:p>
            <a:pPr lvl="0"/>
            <a:r>
              <a:rPr lang="ru-RU" sz="1800" b="0" i="0" dirty="0">
                <a:solidFill>
                  <a:schemeClr val="tx1"/>
                </a:solidFill>
                <a:effectLst/>
              </a:rPr>
              <a:t>Символ — это единица информации, используемая для организации, контроля или представления текстовых данных.</a:t>
            </a:r>
          </a:p>
          <a:p>
            <a:r>
              <a:rPr lang="ru-RU" sz="1800" b="0" i="0" dirty="0">
                <a:solidFill>
                  <a:schemeClr val="tx1"/>
                </a:solidFill>
                <a:effectLst/>
              </a:rPr>
              <a:t>Примеры символов:</a:t>
            </a:r>
          </a:p>
          <a:p>
            <a:pPr lvl="1"/>
            <a:r>
              <a:rPr lang="ru-RU" sz="1800" b="0" i="0" dirty="0">
                <a:solidFill>
                  <a:schemeClr val="tx1"/>
                </a:solidFill>
                <a:effectLst/>
              </a:rPr>
              <a:t>Буквы </a:t>
            </a:r>
          </a:p>
          <a:p>
            <a:pPr lvl="1"/>
            <a:r>
              <a:rPr lang="ru-RU" sz="1800" b="0" i="0" dirty="0">
                <a:solidFill>
                  <a:schemeClr val="tx1"/>
                </a:solidFill>
                <a:effectLst/>
              </a:rPr>
              <a:t>Цифры 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Специальные символы, т. е. м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атематические символы, знаки препинания</a:t>
            </a:r>
          </a:p>
          <a:p>
            <a:pPr lvl="1"/>
            <a:r>
              <a:rPr lang="ru-RU" sz="1800" b="0" i="0" dirty="0">
                <a:solidFill>
                  <a:schemeClr val="tx1"/>
                </a:solidFill>
                <a:effectLst/>
              </a:rPr>
              <a:t>Управляющие символы — обычно не отображаются</a:t>
            </a:r>
          </a:p>
          <a:p>
            <a:pPr lvl="0"/>
            <a:r>
              <a:rPr lang="ru-RU" sz="1800" dirty="0">
                <a:solidFill>
                  <a:schemeClr val="tx1"/>
                </a:solidFill>
              </a:rPr>
              <a:t>Американский стандартный код для обмена информацией (</a:t>
            </a:r>
            <a:r>
              <a:rPr lang="ru-RU" sz="1800" b="0" i="0" dirty="0">
                <a:solidFill>
                  <a:schemeClr val="tx1"/>
                </a:solidFill>
                <a:effectLst/>
              </a:rPr>
              <a:t>ASCII) кодирует символы, используемые в вычислениях, включая буквы a-z, цифры 0-9 и другие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Кодовая точка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800" dirty="0">
                <a:solidFill>
                  <a:srgbClr val="3B3835"/>
                </a:solidFill>
              </a:rPr>
              <a:t>Кодовая точка — это значение или позиция символа в любом кодированном наборе символов</a:t>
            </a:r>
          </a:p>
          <a:p>
            <a:pPr lvl="0"/>
            <a:r>
              <a:rPr lang="ru-RU" sz="1800" dirty="0">
                <a:solidFill>
                  <a:srgbClr val="3B3835"/>
                </a:solidFill>
              </a:rPr>
              <a:t>К</a:t>
            </a:r>
            <a:r>
              <a:rPr lang="ru-RU" sz="1800" b="0" i="0" dirty="0">
                <a:solidFill>
                  <a:srgbClr val="3B3835"/>
                </a:solidFill>
                <a:effectLst/>
              </a:rPr>
              <a:t>одовая точка — это номер, присвоенный для представления абстрактного символа в системе представления текста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5122" name="Picture 2" descr="3.3.5 Character Encoding">
            <a:extLst>
              <a:ext uri="{FF2B5EF4-FFF2-40B4-BE49-F238E27FC236}">
                <a16:creationId xmlns:a16="http://schemas.microsoft.com/office/drawing/2014/main" id="{0F60A8D5-9F34-A2B7-3723-0863CA6D2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367474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74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Кодовая точка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800" dirty="0">
                <a:solidFill>
                  <a:srgbClr val="3B3835"/>
                </a:solidFill>
              </a:rPr>
              <a:t>Кодовая точка — это значение или позиция символа в любом кодированном наборе символов</a:t>
            </a:r>
          </a:p>
          <a:p>
            <a:pPr lvl="0"/>
            <a:r>
              <a:rPr lang="ru-RU" sz="1800" dirty="0">
                <a:solidFill>
                  <a:srgbClr val="3B3835"/>
                </a:solidFill>
              </a:rPr>
              <a:t>К</a:t>
            </a:r>
            <a:r>
              <a:rPr lang="ru-RU" sz="1800" b="0" i="0" dirty="0">
                <a:solidFill>
                  <a:srgbClr val="3B3835"/>
                </a:solidFill>
                <a:effectLst/>
              </a:rPr>
              <a:t>одовая точка — это номер, присвоенный для представления абстрактного символа в системе представления текста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3" name="Picture 2" descr="3.3.5 Character Encoding">
            <a:extLst>
              <a:ext uri="{FF2B5EF4-FFF2-40B4-BE49-F238E27FC236}">
                <a16:creationId xmlns:a16="http://schemas.microsoft.com/office/drawing/2014/main" id="{4C76DB4A-E0AB-7A85-20F0-F12979622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1" t="8897" b="64533"/>
          <a:stretch/>
        </p:blipFill>
        <p:spPr bwMode="auto">
          <a:xfrm>
            <a:off x="1527532" y="2371771"/>
            <a:ext cx="9136935" cy="331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8B6E688-FC1D-830C-157B-EF41AB9443DA}"/>
              </a:ext>
            </a:extLst>
          </p:cNvPr>
          <p:cNvSpPr/>
          <p:nvPr/>
        </p:nvSpPr>
        <p:spPr>
          <a:xfrm>
            <a:off x="1701903" y="3472563"/>
            <a:ext cx="3872921" cy="46653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1782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err="1"/>
              <a:t>Глиф</a:t>
            </a:r>
            <a:endParaRPr lang="ru-RU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2000" b="0" i="0" dirty="0">
                <a:solidFill>
                  <a:srgbClr val="3B3835"/>
                </a:solidFill>
                <a:effectLst/>
              </a:rPr>
              <a:t> </a:t>
            </a:r>
            <a:r>
              <a:rPr lang="ru-RU" sz="1800" b="0" i="0" dirty="0">
                <a:solidFill>
                  <a:srgbClr val="3B3835"/>
                </a:solidFill>
                <a:effectLst/>
              </a:rPr>
              <a:t>Типографское изображение символа называется </a:t>
            </a:r>
            <a:r>
              <a:rPr lang="ru-RU" sz="1800" b="0" i="0" dirty="0" err="1">
                <a:solidFill>
                  <a:srgbClr val="3B3835"/>
                </a:solidFill>
                <a:effectLst/>
              </a:rPr>
              <a:t>глифом</a:t>
            </a:r>
            <a:endParaRPr lang="ru-RU" sz="1800" b="0" i="0" dirty="0">
              <a:solidFill>
                <a:srgbClr val="3B3835"/>
              </a:solidFill>
              <a:effectLst/>
            </a:endParaRPr>
          </a:p>
          <a:p>
            <a:pPr lvl="1"/>
            <a:r>
              <a:rPr lang="ru-RU" sz="1800" b="0" i="0" dirty="0">
                <a:solidFill>
                  <a:srgbClr val="3B3835"/>
                </a:solidFill>
                <a:effectLst/>
              </a:rPr>
              <a:t>Английский язык: </a:t>
            </a:r>
            <a:r>
              <a:rPr lang="ru-RU" sz="1800" i="1" dirty="0">
                <a:solidFill>
                  <a:srgbClr val="3B3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800" b="0" i="0" dirty="0">
                <a:solidFill>
                  <a:srgbClr val="3B3835"/>
                </a:solidFill>
                <a:effectLst/>
              </a:rPr>
              <a:t>, a  </a:t>
            </a:r>
          </a:p>
          <a:p>
            <a:pPr lvl="1"/>
            <a:r>
              <a:rPr lang="ru-RU" sz="1800" b="0" i="0" dirty="0">
                <a:solidFill>
                  <a:srgbClr val="3B3835"/>
                </a:solidFill>
                <a:effectLst/>
              </a:rPr>
              <a:t>Каждая арабская буква имеет четыре </a:t>
            </a:r>
            <a:r>
              <a:rPr lang="ru-RU" sz="1800" b="0" i="0" dirty="0" err="1">
                <a:solidFill>
                  <a:srgbClr val="3B3835"/>
                </a:solidFill>
                <a:effectLst/>
              </a:rPr>
              <a:t>глифа</a:t>
            </a:r>
            <a:r>
              <a:rPr lang="ru-RU" sz="1800" b="0" i="0" dirty="0">
                <a:solidFill>
                  <a:srgbClr val="3B3835"/>
                </a:solidFill>
                <a:effectLst/>
              </a:rPr>
              <a:t> в зависимости от того, где она встречается в строке. </a:t>
            </a:r>
            <a:r>
              <a:rPr lang="ru-RU" sz="1800" dirty="0">
                <a:solidFill>
                  <a:srgbClr val="3B3835"/>
                </a:solidFill>
              </a:rPr>
              <a:t>Например, для </a:t>
            </a:r>
            <a:r>
              <a:rPr lang="ru-RU" sz="1800" dirty="0"/>
              <a:t>АРАБСКОЙ БУКВЫ GHAIN четыре </a:t>
            </a:r>
            <a:r>
              <a:rPr lang="ru-RU" sz="1800" dirty="0" err="1"/>
              <a:t>глифа</a:t>
            </a:r>
            <a:r>
              <a:rPr lang="ru-RU" sz="1800" dirty="0"/>
              <a:t> - это</a:t>
            </a:r>
            <a:r>
              <a:rPr lang="ru-RU" sz="1800" b="0" i="0" dirty="0">
                <a:solidFill>
                  <a:srgbClr val="3B3835"/>
                </a:solidFill>
                <a:effectLst/>
              </a:rPr>
              <a:t>:</a:t>
            </a:r>
          </a:p>
          <a:p>
            <a:pPr lvl="1"/>
            <a:endParaRPr lang="en-US" sz="18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lvl="1"/>
            <a:endParaRPr lang="en-US" sz="2000" dirty="0">
              <a:solidFill>
                <a:srgbClr val="3B3835"/>
              </a:solidFill>
            </a:endParaRPr>
          </a:p>
          <a:p>
            <a:pPr lvl="1"/>
            <a:r>
              <a:rPr lang="ru-RU" sz="1800" dirty="0">
                <a:solidFill>
                  <a:srgbClr val="3B3835"/>
                </a:solidFill>
              </a:rPr>
              <a:t>Языки могут быть записаны/отображены в порядке справа налево или слева направо, но чтение данных происходит на основе порядка нажатия клавиш в файле и не зависит от направления записи</a:t>
            </a:r>
          </a:p>
          <a:p>
            <a:pPr lvl="1"/>
            <a:endParaRPr lang="en-US" sz="1800" b="0" i="0" dirty="0">
              <a:solidFill>
                <a:srgbClr val="3B3835"/>
              </a:solidFill>
              <a:effectLst/>
            </a:endParaRPr>
          </a:p>
          <a:p>
            <a:pPr lvl="0"/>
            <a:endParaRPr lang="en-US" sz="2000" b="0" i="0" dirty="0">
              <a:solidFill>
                <a:srgbClr val="3B3835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050" name="Picture 2" descr="Context-dependent and Directional Text - Complex-Text Languages - An  Overview">
            <a:extLst>
              <a:ext uri="{FF2B5EF4-FFF2-40B4-BE49-F238E27FC236}">
                <a16:creationId xmlns:a16="http://schemas.microsoft.com/office/drawing/2014/main" id="{94403C9C-44D4-1561-C1FB-936A7BA22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28" y="2498183"/>
            <a:ext cx="1783637" cy="2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00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Кодировка символов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800" b="0" i="0" dirty="0">
                <a:solidFill>
                  <a:srgbClr val="000000"/>
                </a:solidFill>
                <a:effectLst/>
              </a:rPr>
              <a:t>Кодировка символов — это переход от определения набора символов к фактическим кодовым единицам, используемым для представления данных</a:t>
            </a:r>
          </a:p>
          <a:p>
            <a:pPr lvl="0"/>
            <a:r>
              <a:rPr lang="ru-RU" sz="1800" dirty="0"/>
              <a:t>Кодировка описывает, как кодировать кодовые точки в байты и как декодировать байты в кодовые точки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8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Краткая история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800" dirty="0">
                <a:solidFill>
                  <a:srgbClr val="3B3835"/>
                </a:solidFill>
                <a:latin typeface="+mj-lt"/>
              </a:rPr>
              <a:t>Базовый код ASCII:</a:t>
            </a:r>
            <a:r>
              <a:rPr lang="ru-RU" sz="1800" b="0" i="0" dirty="0">
                <a:solidFill>
                  <a:srgbClr val="3B3835"/>
                </a:solidFill>
                <a:effectLst/>
                <a:latin typeface="+mj-lt"/>
              </a:rPr>
              <a:t> 7-битный символ, длина не более 128 символов</a:t>
            </a:r>
          </a:p>
          <a:p>
            <a:pPr lvl="0"/>
            <a:r>
              <a:rPr lang="ru-RU" sz="1800" b="0" i="0" dirty="0">
                <a:solidFill>
                  <a:srgbClr val="3B3835"/>
                </a:solidFill>
                <a:effectLst/>
                <a:latin typeface="+mj-lt"/>
              </a:rPr>
              <a:t>Расширенный код ASCII: 8-битный символ, длина не более 256 символов</a:t>
            </a:r>
          </a:p>
          <a:p>
            <a:pPr lvl="0"/>
            <a:r>
              <a:rPr lang="ru-RU" sz="1800" b="0" i="0" dirty="0">
                <a:solidFill>
                  <a:srgbClr val="3B3835"/>
                </a:solidFill>
                <a:effectLst/>
                <a:latin typeface="+mj-lt"/>
              </a:rPr>
              <a:t>Кодировка ASCII может содержать достаточно символов, чтобы охватить все языки</a:t>
            </a:r>
          </a:p>
          <a:p>
            <a:pPr lvl="0"/>
            <a:r>
              <a:rPr lang="ru-RU" sz="1800" b="0" i="0" dirty="0">
                <a:solidFill>
                  <a:srgbClr val="3B3835"/>
                </a:solidFill>
                <a:effectLst/>
                <a:latin typeface="+mj-lt"/>
              </a:rPr>
              <a:t>Поэтому были разработаны различные системы кодирования для присвоения номеров символам разных языков и шрифтов, что создавало проблемы совместимости.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Стандарт </a:t>
            </a:r>
            <a:r>
              <a:rPr lang="ru-RU" sz="2400" dirty="0" err="1"/>
              <a:t>Unicode</a:t>
            </a:r>
            <a:endParaRPr lang="ru-RU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800" dirty="0"/>
              <a:t>Стандарт цифрового представления символов, используемых в письменности всех языков мира.</a:t>
            </a:r>
          </a:p>
          <a:p>
            <a:pPr lvl="0"/>
            <a:r>
              <a:rPr lang="ru-RU" sz="1800" dirty="0"/>
              <a:t>Упорядоченный набор символов</a:t>
            </a:r>
          </a:p>
          <a:p>
            <a:pPr lvl="0"/>
            <a:r>
              <a:rPr lang="ru-RU" sz="1800" dirty="0" err="1"/>
              <a:t>Unicode</a:t>
            </a:r>
            <a:r>
              <a:rPr lang="ru-RU" sz="1800" dirty="0"/>
              <a:t> предоставляет единые средства для хранения, поиска и обмена текстами на любом языке.</a:t>
            </a:r>
          </a:p>
          <a:p>
            <a:pPr lvl="0"/>
            <a:r>
              <a:rPr lang="ru-RU" sz="1800" dirty="0"/>
              <a:t>Он используется во всех современных компьютерах и является основой для обработки текста в Интернете</a:t>
            </a:r>
          </a:p>
          <a:p>
            <a:pPr lvl="0"/>
            <a:r>
              <a:rPr lang="ru-RU" sz="1800" dirty="0"/>
              <a:t>Количество слотов для представления языков мира — от 0000 до 10FFFF. Охват набора символов и диапазоны кодировок см. на сайте </a:t>
            </a:r>
            <a:r>
              <a:rPr lang="ru-RU" sz="1800" dirty="0">
                <a:hlinkClick r:id="rId3"/>
              </a:rPr>
              <a:t>https://unicode.org/charts/</a:t>
            </a:r>
            <a:r>
              <a:rPr lang="ru-RU" sz="18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Кодировка </a:t>
            </a:r>
            <a:r>
              <a:rPr lang="ru-RU" sz="2400" dirty="0" err="1"/>
              <a:t>Unicode</a:t>
            </a:r>
            <a:endParaRPr lang="ru-RU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827978"/>
            <a:ext cx="10962747" cy="5389942"/>
          </a:xfrm>
        </p:spPr>
        <p:txBody>
          <a:bodyPr/>
          <a:lstStyle/>
          <a:p>
            <a:pPr lvl="0"/>
            <a:r>
              <a:rPr lang="ru-RU" sz="1800" b="0" i="0" dirty="0" err="1">
                <a:solidFill>
                  <a:srgbClr val="000000"/>
                </a:solidFill>
                <a:effectLst/>
              </a:rPr>
              <a:t>Unicode</a:t>
            </a:r>
            <a:r>
              <a:rPr lang="ru-RU" sz="1800" b="0" i="0" dirty="0">
                <a:solidFill>
                  <a:srgbClr val="000000"/>
                </a:solidFill>
                <a:effectLst/>
              </a:rPr>
              <a:t> может быть реализован с помощью различных кодировок:</a:t>
            </a:r>
          </a:p>
          <a:p>
            <a:pPr lvl="1"/>
            <a:r>
              <a:rPr lang="ru-RU" sz="1800" dirty="0"/>
              <a:t>UTF-8</a:t>
            </a:r>
          </a:p>
          <a:p>
            <a:pPr lvl="1"/>
            <a:r>
              <a:rPr lang="ru-RU" sz="1800" dirty="0"/>
              <a:t>UTF-16</a:t>
            </a:r>
          </a:p>
          <a:p>
            <a:pPr lvl="1"/>
            <a:r>
              <a:rPr lang="ru-RU" sz="1800" dirty="0"/>
              <a:t>UTF-32</a:t>
            </a:r>
          </a:p>
          <a:p>
            <a:r>
              <a:rPr lang="ru-RU" sz="1800" dirty="0"/>
              <a:t>Кодировка UTF-8 обычно используется в системе доменных имен (DNS)</a:t>
            </a:r>
          </a:p>
          <a:p>
            <a:r>
              <a:rPr lang="ru-RU" sz="1800" dirty="0"/>
              <a:t>UTF-8 — это кодировка символов переменной длины</a:t>
            </a:r>
          </a:p>
          <a:p>
            <a:r>
              <a:rPr lang="ru-RU" sz="1800" dirty="0"/>
              <a:t>UTF-8 кодирует кодовые точки, используя от одного до четырех байтов, которые читаются по одному байту за раз:</a:t>
            </a:r>
          </a:p>
          <a:p>
            <a:pPr lvl="1"/>
            <a:r>
              <a:rPr lang="ru-RU" sz="1800" dirty="0"/>
              <a:t>Для символов ASCII используется 1 байт</a:t>
            </a:r>
          </a:p>
          <a:p>
            <a:pPr lvl="1"/>
            <a:r>
              <a:rPr lang="ru-RU" sz="1800" dirty="0"/>
              <a:t>Для арабских символов используется 2 байта</a:t>
            </a:r>
          </a:p>
          <a:p>
            <a:pPr lvl="1"/>
            <a:r>
              <a:rPr lang="ru-RU" sz="1800" dirty="0"/>
              <a:t>Для символов деванагари используется 3 байта</a:t>
            </a:r>
          </a:p>
          <a:p>
            <a:pPr lvl="1"/>
            <a:r>
              <a:rPr lang="ru-RU" sz="1800" dirty="0"/>
              <a:t>Для китайских символов используется 4 байта</a:t>
            </a:r>
          </a:p>
          <a:p>
            <a:r>
              <a:rPr lang="ru-RU" sz="1800" dirty="0"/>
              <a:t>Таким образом, для чтения на уровне байтов нам необходимо указать кодировку перед чтением файла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3" y="1553737"/>
            <a:ext cx="10682514" cy="4410762"/>
          </a:xfrm>
        </p:spPr>
        <p:txBody>
          <a:bodyPr/>
          <a:lstStyle/>
          <a:p>
            <a:r>
              <a:rPr lang="ru-RU" sz="1800" dirty="0"/>
              <a:t>Введение </a:t>
            </a:r>
          </a:p>
          <a:p>
            <a:r>
              <a:rPr lang="ru-RU" sz="1800" dirty="0"/>
              <a:t>Общие сведения об универсальном принятии</a:t>
            </a:r>
          </a:p>
          <a:p>
            <a:r>
              <a:rPr lang="ru-RU" sz="1800" dirty="0"/>
              <a:t>Основы </a:t>
            </a:r>
            <a:r>
              <a:rPr lang="ru-RU" sz="1800" dirty="0" err="1"/>
              <a:t>Unicode</a:t>
            </a:r>
            <a:endParaRPr lang="ru-RU" sz="1800" dirty="0"/>
          </a:p>
          <a:p>
            <a:r>
              <a:rPr lang="ru-RU" sz="1800" dirty="0"/>
              <a:t>Основы для IDN и EAI</a:t>
            </a:r>
          </a:p>
          <a:p>
            <a:r>
              <a:rPr lang="ru-RU" sz="1800" dirty="0"/>
              <a:t>Заключение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Повестка дня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35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Нормализация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134255"/>
            <a:ext cx="10962747" cy="4737657"/>
          </a:xfrm>
        </p:spPr>
        <p:txBody>
          <a:bodyPr/>
          <a:lstStyle/>
          <a:p>
            <a:r>
              <a:rPr lang="ru-RU" sz="1800" dirty="0"/>
              <a:t>Существует несколько способов кодирования определенных </a:t>
            </a:r>
            <a:r>
              <a:rPr lang="ru-RU" sz="1800" dirty="0" err="1"/>
              <a:t>глифов</a:t>
            </a:r>
            <a:r>
              <a:rPr lang="ru-RU" sz="1800" dirty="0"/>
              <a:t> в </a:t>
            </a:r>
            <a:r>
              <a:rPr lang="ru-RU" sz="1800" dirty="0" err="1"/>
              <a:t>Unicode</a:t>
            </a:r>
            <a:r>
              <a:rPr lang="ru-RU" sz="1800" dirty="0"/>
              <a:t>: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è =  U+00E8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e + ` = è = U+0065 + U+0300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آ = U+0622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 ٓ + ا = </a:t>
            </a:r>
            <a:r>
              <a:rPr lang="ru-RU" sz="1800" dirty="0" err="1">
                <a:solidFill>
                  <a:schemeClr val="accent1"/>
                </a:solidFill>
              </a:rPr>
              <a:t>آ</a:t>
            </a:r>
            <a:r>
              <a:rPr lang="ru-RU" sz="1800" dirty="0">
                <a:solidFill>
                  <a:schemeClr val="accent1"/>
                </a:solidFill>
              </a:rPr>
              <a:t>  =U+0627 U+0653</a:t>
            </a:r>
          </a:p>
          <a:p>
            <a:r>
              <a:rPr lang="ru-RU" sz="1800" dirty="0"/>
              <a:t>Следующая строка может существовать в корпусе в виде первой строки, показанной ниже, тогда как строка ввода имеет вид второй строки. Таким образом, результат поиска будет пустым. </a:t>
            </a:r>
          </a:p>
          <a:p>
            <a:pPr lvl="1"/>
            <a:r>
              <a:rPr lang="ru-RU" sz="1800" dirty="0" err="1"/>
              <a:t>آدم</a:t>
            </a:r>
            <a:r>
              <a:rPr lang="ru-RU" sz="1800" dirty="0"/>
              <a:t>  (U+0622 U+062F U+0645)</a:t>
            </a:r>
          </a:p>
          <a:p>
            <a:pPr lvl="1"/>
            <a:r>
              <a:rPr lang="ru-RU" sz="1800" dirty="0" err="1"/>
              <a:t>آدم</a:t>
            </a:r>
            <a:r>
              <a:rPr lang="ru-RU" sz="1800" dirty="0"/>
              <a:t> (U+0627 U+0653 U+062F U+0645)</a:t>
            </a:r>
          </a:p>
          <a:p>
            <a:r>
              <a:rPr lang="ru-RU" sz="1800" dirty="0"/>
              <a:t>Для поиска, сортировки и любых других операций со строками необходима нормализация</a:t>
            </a:r>
          </a:p>
          <a:p>
            <a:r>
              <a:rPr lang="ru-RU" sz="1800" dirty="0"/>
              <a:t>Нормализация гарантирует, что конечное представление будет одинаковым, даже если пользователи набирают текст по-разному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2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Нормализация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8458" y="1350498"/>
            <a:ext cx="10962747" cy="4751725"/>
          </a:xfrm>
        </p:spPr>
        <p:txBody>
          <a:bodyPr/>
          <a:lstStyle/>
          <a:p>
            <a:r>
              <a:rPr lang="ru-RU" sz="1800" dirty="0"/>
              <a:t>Ниже перечислены различные </a:t>
            </a:r>
            <a:r>
              <a:rPr lang="ru-RU" sz="1800" dirty="0">
                <a:hlinkClick r:id="rId3"/>
              </a:rPr>
              <a:t>формы нормализации</a:t>
            </a:r>
            <a:r>
              <a:rPr lang="ru-RU" sz="1800" dirty="0"/>
              <a:t>, определенные в </a:t>
            </a:r>
            <a:r>
              <a:rPr lang="ru-RU" sz="1800" dirty="0" err="1"/>
              <a:t>Unicode</a:t>
            </a:r>
            <a:r>
              <a:rPr lang="ru-RU" sz="1800" dirty="0"/>
              <a:t>:</a:t>
            </a:r>
          </a:p>
          <a:p>
            <a:pPr lvl="1"/>
            <a:r>
              <a:rPr lang="ru-RU" sz="1800" dirty="0"/>
              <a:t>Форма нормализации D (NFD)</a:t>
            </a:r>
          </a:p>
          <a:p>
            <a:pPr lvl="1"/>
            <a:r>
              <a:rPr lang="ru-RU" sz="1800" dirty="0"/>
              <a:t>Форма нормализации C (NFC)</a:t>
            </a:r>
          </a:p>
          <a:p>
            <a:pPr lvl="1"/>
            <a:r>
              <a:rPr lang="ru-RU" sz="1800" dirty="0"/>
              <a:t>Форма нормализации KD (NFKD)</a:t>
            </a:r>
          </a:p>
          <a:p>
            <a:pPr lvl="1"/>
            <a:r>
              <a:rPr lang="ru-RU" sz="1800" dirty="0"/>
              <a:t>Форма нормализации KC (NFKC)</a:t>
            </a:r>
          </a:p>
          <a:p>
            <a:r>
              <a:rPr lang="ru-RU" sz="1800" dirty="0"/>
              <a:t>В доменных именах используется NFC</a:t>
            </a:r>
          </a:p>
          <a:p>
            <a:r>
              <a:rPr lang="ru-RU" sz="1800" dirty="0"/>
              <a:t>C — составная (å — один символ), а D — декомпозированная (å — это «a» + кружок вверху)</a:t>
            </a:r>
          </a:p>
          <a:p>
            <a:r>
              <a:rPr lang="ru-RU" sz="1800" dirty="0"/>
              <a:t>K включает дополнительную совместимость с ошибками и в настоящее время используется редко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8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496082" cy="1701535"/>
          </a:xfrm>
        </p:spPr>
        <p:txBody>
          <a:bodyPr/>
          <a:lstStyle/>
          <a:p>
            <a:r>
              <a:rPr lang="ru-RU"/>
              <a:t>Интернационализированные доменные имена</a:t>
            </a:r>
          </a:p>
        </p:txBody>
      </p:sp>
    </p:spTree>
    <p:extLst>
      <p:ext uri="{BB962C8B-B14F-4D97-AF65-F5344CB8AC3E}">
        <p14:creationId xmlns:p14="http://schemas.microsoft.com/office/powerpoint/2010/main" val="127755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Доменные имена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1227326"/>
            <a:ext cx="10639685" cy="4810666"/>
          </a:xfrm>
        </p:spPr>
        <p:txBody>
          <a:bodyPr/>
          <a:lstStyle/>
          <a:p>
            <a:r>
              <a:rPr lang="ru-RU" sz="1800" dirty="0"/>
              <a:t>Доменное имя — это упорядоченный набор меток или строк:  </a:t>
            </a:r>
            <a:r>
              <a:rPr lang="ru-RU" sz="1800" dirty="0">
                <a:hlinkClick r:id="rId3"/>
              </a:rPr>
              <a:t>www.example.co.uk</a:t>
            </a:r>
          </a:p>
          <a:p>
            <a:pPr lvl="1"/>
            <a:r>
              <a:rPr lang="ru-RU" sz="1800" dirty="0"/>
              <a:t>Домен верхнего уровня (TLD) — это самая правая метка: ”</a:t>
            </a:r>
            <a:r>
              <a:rPr lang="ru-RU" sz="1800" dirty="0" err="1"/>
              <a:t>uk</a:t>
            </a:r>
            <a:r>
              <a:rPr lang="ru-RU" sz="1800" dirty="0"/>
              <a:t>”</a:t>
            </a:r>
          </a:p>
          <a:p>
            <a:pPr lvl="1"/>
            <a:r>
              <a:rPr lang="ru-RU" sz="1800" dirty="0"/>
              <a:t>Домен второго уровня: “</a:t>
            </a:r>
            <a:r>
              <a:rPr lang="ru-RU" sz="1800" dirty="0" err="1"/>
              <a:t>co</a:t>
            </a:r>
            <a:r>
              <a:rPr lang="ru-RU" sz="1800" dirty="0"/>
              <a:t>”</a:t>
            </a:r>
          </a:p>
          <a:p>
            <a:pPr lvl="1"/>
            <a:r>
              <a:rPr lang="ru-RU" sz="1800" dirty="0"/>
              <a:t>Домен третьего уровня: “</a:t>
            </a:r>
            <a:r>
              <a:rPr lang="ru-RU" sz="1800" dirty="0" err="1"/>
              <a:t>example</a:t>
            </a:r>
            <a:r>
              <a:rPr lang="ru-RU" sz="1800" dirty="0"/>
              <a:t>”</a:t>
            </a:r>
          </a:p>
          <a:p>
            <a:r>
              <a:rPr lang="ru-RU" sz="1800" dirty="0"/>
              <a:t>Изначально длина TLD составляла всего два-три символа (например, </a:t>
            </a:r>
            <a:r>
              <a:rPr lang="ru-RU" sz="1800" dirty="0">
                <a:solidFill>
                  <a:schemeClr val="accent1"/>
                </a:solidFill>
              </a:rPr>
              <a:t>.</a:t>
            </a:r>
            <a:r>
              <a:rPr lang="ru-RU" sz="1800" dirty="0" err="1">
                <a:solidFill>
                  <a:schemeClr val="accent1"/>
                </a:solidFill>
              </a:rPr>
              <a:t>ca</a:t>
            </a:r>
            <a:r>
              <a:rPr lang="ru-RU" sz="1800" dirty="0">
                <a:solidFill>
                  <a:schemeClr val="accent1"/>
                </a:solidFill>
              </a:rPr>
              <a:t>, .</a:t>
            </a:r>
            <a:r>
              <a:rPr lang="ru-RU" sz="1800" dirty="0" err="1">
                <a:solidFill>
                  <a:schemeClr val="accent1"/>
                </a:solidFill>
              </a:rPr>
              <a:t>com</a:t>
            </a:r>
            <a:r>
              <a:rPr lang="ru-RU" sz="1800" dirty="0"/>
              <a:t>)</a:t>
            </a:r>
          </a:p>
          <a:p>
            <a:r>
              <a:rPr lang="ru-RU" sz="1800" dirty="0"/>
              <a:t>Теперь строки TLD могут быть более длинными (например, </a:t>
            </a:r>
            <a:r>
              <a:rPr lang="ru-RU" sz="1800" dirty="0">
                <a:solidFill>
                  <a:schemeClr val="accent1"/>
                </a:solidFill>
              </a:rPr>
              <a:t>.</a:t>
            </a:r>
            <a:r>
              <a:rPr lang="ru-RU" sz="1800" dirty="0" err="1">
                <a:solidFill>
                  <a:schemeClr val="accent1"/>
                </a:solidFill>
              </a:rPr>
              <a:t>info</a:t>
            </a:r>
            <a:r>
              <a:rPr lang="ru-RU" sz="1800" dirty="0">
                <a:solidFill>
                  <a:schemeClr val="accent1"/>
                </a:solidFill>
              </a:rPr>
              <a:t>, .</a:t>
            </a:r>
            <a:r>
              <a:rPr lang="ru-RU" sz="1800" dirty="0" err="1">
                <a:solidFill>
                  <a:schemeClr val="accent1"/>
                </a:solidFill>
              </a:rPr>
              <a:t>google</a:t>
            </a:r>
            <a:r>
              <a:rPr lang="ru-RU" sz="1800" dirty="0">
                <a:solidFill>
                  <a:schemeClr val="accent1"/>
                </a:solidFill>
              </a:rPr>
              <a:t>, .</a:t>
            </a:r>
            <a:r>
              <a:rPr lang="ru-RU" sz="1800" dirty="0" err="1">
                <a:solidFill>
                  <a:schemeClr val="accent1"/>
                </a:solidFill>
              </a:rPr>
              <a:t>engineering</a:t>
            </a:r>
            <a:r>
              <a:rPr lang="ru-RU" sz="1800" dirty="0"/>
              <a:t>)</a:t>
            </a:r>
          </a:p>
          <a:p>
            <a:r>
              <a:rPr lang="ru-RU" sz="1800" dirty="0"/>
              <a:t>TLD, делегируемые в </a:t>
            </a:r>
            <a:r>
              <a:rPr lang="ru-RU" sz="1800" u="sng" dirty="0">
                <a:solidFill>
                  <a:schemeClr val="accent1"/>
                </a:solidFill>
              </a:rPr>
              <a:t>корневую зону</a:t>
            </a:r>
            <a:r>
              <a:rPr lang="ru-RU" sz="1800" dirty="0"/>
              <a:t>, могут со временем меняться, поэтому фиксированный список может устареть</a:t>
            </a:r>
          </a:p>
          <a:p>
            <a:r>
              <a:rPr lang="ru-RU" sz="1800" dirty="0"/>
              <a:t>Каждая метка состоит из 63 октетов</a:t>
            </a:r>
          </a:p>
          <a:p>
            <a:r>
              <a:rPr lang="ru-RU" sz="1800" dirty="0">
                <a:solidFill>
                  <a:schemeClr val="tx1"/>
                </a:solidFill>
              </a:rPr>
              <a:t>Общая длина доменного имени не может быть больше 255 (включая разделители)</a:t>
            </a:r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Интернационализированные доменные имена (IDN-домены)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776157" y="1227326"/>
            <a:ext cx="10639685" cy="4810666"/>
          </a:xfrm>
        </p:spPr>
        <p:txBody>
          <a:bodyPr/>
          <a:lstStyle/>
          <a:p>
            <a:r>
              <a:rPr lang="ru-RU" sz="1800" dirty="0"/>
              <a:t>Доменные имена также могут быть интернационализированы, если одна из меток содержит хотя бы один символ, не относящийся к стандарту ASCII</a:t>
            </a:r>
          </a:p>
          <a:p>
            <a:pPr lvl="1"/>
            <a:r>
              <a:rPr lang="ru-RU" sz="1800" dirty="0"/>
              <a:t>Например: </a:t>
            </a:r>
            <a:r>
              <a:rPr lang="ru-RU" sz="1800" dirty="0">
                <a:hlinkClick r:id="rId3"/>
              </a:rPr>
              <a:t>www.exâmple.ca</a:t>
            </a:r>
            <a:r>
              <a:rPr lang="ru-RU" sz="1800" dirty="0"/>
              <a:t>, </a:t>
            </a:r>
            <a:r>
              <a:rPr lang="ru-RU" sz="1800" dirty="0" err="1">
                <a:solidFill>
                  <a:schemeClr val="accent1"/>
                </a:solidFill>
              </a:rPr>
              <a:t>普遍接受-测试.世界</a:t>
            </a:r>
            <a:r>
              <a:rPr lang="ru-RU" sz="1800" dirty="0">
                <a:solidFill>
                  <a:schemeClr val="accent1"/>
                </a:solidFill>
              </a:rPr>
              <a:t>.</a:t>
            </a:r>
            <a:r>
              <a:rPr lang="ru-RU" sz="1800" dirty="0"/>
              <a:t>, </a:t>
            </a:r>
            <a:r>
              <a:rPr lang="ru-RU" sz="1800" dirty="0" err="1">
                <a:solidFill>
                  <a:schemeClr val="accent1"/>
                </a:solidFill>
              </a:rPr>
              <a:t>صحة.مصر</a:t>
            </a:r>
            <a:r>
              <a:rPr lang="ru-RU" sz="1800" dirty="0"/>
              <a:t>,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ทัวร์เที่ยวไทย.ไทย</a:t>
            </a:r>
            <a:endParaRPr lang="ru-RU" sz="1800" dirty="0">
              <a:solidFill>
                <a:schemeClr val="accent1"/>
              </a:solidFill>
            </a:endParaRPr>
          </a:p>
          <a:p>
            <a:r>
              <a:rPr lang="ru-RU" sz="1800" dirty="0"/>
              <a:t>Существует две эквивалентные формы обозначения IDN-доменов: U-</a:t>
            </a:r>
            <a:r>
              <a:rPr lang="ru-RU" sz="1800" dirty="0" err="1"/>
              <a:t>label</a:t>
            </a:r>
            <a:r>
              <a:rPr lang="ru-RU" sz="1800" dirty="0"/>
              <a:t> и A-</a:t>
            </a:r>
            <a:r>
              <a:rPr lang="ru-RU" sz="1800" dirty="0" err="1"/>
              <a:t>label</a:t>
            </a:r>
            <a:endParaRPr lang="ru-RU" sz="1800" dirty="0"/>
          </a:p>
          <a:p>
            <a:pPr lvl="1"/>
            <a:r>
              <a:rPr lang="ru-RU" sz="1800" dirty="0"/>
              <a:t>Пользователи используют версию IDN под названием U-</a:t>
            </a:r>
            <a:r>
              <a:rPr lang="ru-RU" sz="1800" dirty="0" err="1"/>
              <a:t>label</a:t>
            </a:r>
            <a:r>
              <a:rPr lang="ru-RU" sz="1800" dirty="0"/>
              <a:t> (в формате UTF-8): </a:t>
            </a:r>
            <a:r>
              <a:rPr lang="ru-RU" sz="1800" dirty="0" err="1">
                <a:solidFill>
                  <a:schemeClr val="accent1"/>
                </a:solidFill>
              </a:rPr>
              <a:t>exâmple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ru-RU" sz="1800" dirty="0"/>
              <a:t>В DNS используется эквивалент ASCII под названием A-</a:t>
            </a:r>
            <a:r>
              <a:rPr lang="ru-RU" sz="1800" dirty="0" err="1"/>
              <a:t>label</a:t>
            </a:r>
            <a:r>
              <a:rPr lang="ru-RU" sz="1800" dirty="0"/>
              <a:t>:</a:t>
            </a:r>
          </a:p>
          <a:p>
            <a:pPr marL="1371600" lvl="2" indent="-457200">
              <a:buFont typeface="+mj-lt"/>
              <a:buAutoNum type="arabicPeriod"/>
            </a:pPr>
            <a:r>
              <a:rPr lang="ru-RU" sz="1800" dirty="0"/>
              <a:t>Прием пользовательского ввода, нормализация и сверка с IDNA2008 для формирования U-</a:t>
            </a:r>
            <a:r>
              <a:rPr lang="ru-RU" sz="1800" dirty="0" err="1"/>
              <a:t>label</a:t>
            </a:r>
            <a:r>
              <a:rPr lang="ru-RU" sz="1800" dirty="0"/>
              <a:t> IDN</a:t>
            </a:r>
          </a:p>
          <a:p>
            <a:pPr marL="1371600" lvl="2" indent="-457200">
              <a:buFont typeface="+mj-lt"/>
              <a:buAutoNum type="arabicPeriod"/>
            </a:pPr>
            <a:r>
              <a:rPr lang="ru-RU" sz="1800" dirty="0"/>
              <a:t>Преобразование U-</a:t>
            </a:r>
            <a:r>
              <a:rPr lang="ru-RU" sz="1800" dirty="0" err="1"/>
              <a:t>label</a:t>
            </a:r>
            <a:r>
              <a:rPr lang="ru-RU" sz="1800" dirty="0"/>
              <a:t> в </a:t>
            </a:r>
            <a:r>
              <a:rPr lang="ru-RU" sz="1800" dirty="0" err="1"/>
              <a:t>punycode</a:t>
            </a:r>
            <a:r>
              <a:rPr lang="ru-RU" sz="1800" dirty="0"/>
              <a:t> (с использованием RFC3492)</a:t>
            </a:r>
          </a:p>
          <a:p>
            <a:pPr marL="1371600" lvl="2" indent="-457200">
              <a:buFont typeface="+mj-lt"/>
              <a:buAutoNum type="arabicPeriod"/>
            </a:pPr>
            <a:r>
              <a:rPr lang="ru-RU" sz="1800" dirty="0"/>
              <a:t>Добавление префикса "</a:t>
            </a:r>
            <a:r>
              <a:rPr lang="ru-RU" sz="1800" dirty="0" err="1"/>
              <a:t>xn</a:t>
            </a:r>
            <a:r>
              <a:rPr lang="ru-RU" sz="1800" dirty="0"/>
              <a:t>--", чтобы идентифицировать строку ASCII как A-</a:t>
            </a:r>
            <a:r>
              <a:rPr lang="ru-RU" sz="1800" dirty="0" err="1"/>
              <a:t>label</a:t>
            </a:r>
            <a:r>
              <a:rPr lang="ru-RU" sz="1800" dirty="0"/>
              <a:t> IDN.</a:t>
            </a: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chemeClr val="accent1"/>
                </a:solidFill>
              </a:rPr>
              <a:t>exâmple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=&gt; </a:t>
            </a:r>
            <a:r>
              <a:rPr lang="ru-RU" sz="1800" dirty="0" err="1">
                <a:solidFill>
                  <a:schemeClr val="accent1"/>
                </a:solidFill>
              </a:rPr>
              <a:t>exmple-xta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=&gt;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xn</a:t>
            </a:r>
            <a:r>
              <a:rPr lang="ru-RU" sz="1800" dirty="0">
                <a:solidFill>
                  <a:schemeClr val="accent1"/>
                </a:solidFill>
              </a:rPr>
              <a:t>--</a:t>
            </a:r>
            <a:r>
              <a:rPr lang="ru-RU" sz="1800" dirty="0" err="1">
                <a:solidFill>
                  <a:schemeClr val="accent1"/>
                </a:solidFill>
              </a:rPr>
              <a:t>exmple-xta</a:t>
            </a:r>
            <a:endParaRPr lang="ru-RU" sz="1800" dirty="0">
              <a:solidFill>
                <a:schemeClr val="accent1"/>
              </a:solidFill>
            </a:endParaRPr>
          </a:p>
          <a:p>
            <a:pPr marL="1487487" lvl="3" indent="-457200">
              <a:buFont typeface="Arial" panose="020B0604020202020204" pitchFamily="34" charset="0"/>
              <a:buChar char="•"/>
            </a:pPr>
            <a:r>
              <a:rPr lang="ru-RU" sz="1800" dirty="0" err="1">
                <a:solidFill>
                  <a:schemeClr val="accent1"/>
                </a:solidFill>
              </a:rPr>
              <a:t>普遍接受-测试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=&gt;</a:t>
            </a:r>
            <a:r>
              <a:rPr lang="ru-RU" sz="1800" dirty="0">
                <a:solidFill>
                  <a:schemeClr val="accent1"/>
                </a:solidFill>
              </a:rPr>
              <a:t> --f38am99bqvcd5liy1cxsg </a:t>
            </a:r>
            <a:r>
              <a:rPr lang="ru-RU" sz="1800" dirty="0">
                <a:solidFill>
                  <a:schemeClr val="tx1"/>
                </a:solidFill>
              </a:rPr>
              <a:t>=&gt;</a:t>
            </a:r>
            <a:r>
              <a:rPr lang="ru-RU" sz="1800" dirty="0">
                <a:solidFill>
                  <a:schemeClr val="accent1"/>
                </a:solidFill>
              </a:rPr>
              <a:t> </a:t>
            </a:r>
            <a:r>
              <a:rPr lang="ru-RU" sz="1800" dirty="0" err="1">
                <a:solidFill>
                  <a:schemeClr val="accent1"/>
                </a:solidFill>
              </a:rPr>
              <a:t>xn</a:t>
            </a:r>
            <a:r>
              <a:rPr lang="ru-RU" sz="1800" dirty="0">
                <a:solidFill>
                  <a:schemeClr val="accent1"/>
                </a:solidFill>
              </a:rPr>
              <a:t>----f38am99bqvcd5liy1cxsg </a:t>
            </a:r>
          </a:p>
          <a:p>
            <a:r>
              <a:rPr lang="ru-RU" sz="1800" dirty="0"/>
              <a:t>Большинство систем должны использовать U-</a:t>
            </a:r>
            <a:r>
              <a:rPr lang="ru-RU" sz="1800" dirty="0" err="1"/>
              <a:t>label</a:t>
            </a:r>
            <a:r>
              <a:rPr lang="ru-RU" sz="1800" dirty="0"/>
              <a:t>, особенно базы данных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A6867-0A83-6445-BBBC-2BA130ED7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92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9333259" cy="1701535"/>
          </a:xfrm>
        </p:spPr>
        <p:txBody>
          <a:bodyPr/>
          <a:lstStyle/>
          <a:p>
            <a:r>
              <a:rPr lang="ru-RU"/>
              <a:t>Интернационализация адреса электронной почты (EAI)</a:t>
            </a:r>
          </a:p>
        </p:txBody>
      </p:sp>
    </p:spTree>
    <p:extLst>
      <p:ext uri="{BB962C8B-B14F-4D97-AF65-F5344CB8AC3E}">
        <p14:creationId xmlns:p14="http://schemas.microsoft.com/office/powerpoint/2010/main" val="939170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Адрес электронной почты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ru-RU" sz="1800" dirty="0"/>
              <a:t>Синтаксис адреса электронной почты:  </a:t>
            </a:r>
            <a:r>
              <a:rPr lang="ru-RU" sz="1800" dirty="0" err="1">
                <a:solidFill>
                  <a:schemeClr val="accent1"/>
                </a:solidFill>
              </a:rPr>
              <a:t>mailboxName@domainName</a:t>
            </a:r>
            <a:endParaRPr lang="ru-RU" sz="1800" dirty="0">
              <a:solidFill>
                <a:schemeClr val="accent1"/>
              </a:solidFill>
            </a:endParaRPr>
          </a:p>
          <a:p>
            <a:pPr lvl="1"/>
            <a:r>
              <a:rPr lang="ru-RU" sz="1800" dirty="0"/>
              <a:t>В адресе электронной почты есть </a:t>
            </a:r>
            <a:r>
              <a:rPr lang="ru-RU" sz="1800" dirty="0" err="1">
                <a:solidFill>
                  <a:schemeClr val="tx1"/>
                </a:solidFill>
              </a:rPr>
              <a:t>mailboxName</a:t>
            </a:r>
            <a:endParaRPr lang="ru-RU" sz="1800" dirty="0">
              <a:solidFill>
                <a:schemeClr val="tx1"/>
              </a:solidFill>
            </a:endParaRPr>
          </a:p>
          <a:p>
            <a:pPr lvl="1"/>
            <a:r>
              <a:rPr lang="ru-RU" sz="1800" dirty="0"/>
              <a:t>В адресе электронной почты есть </a:t>
            </a:r>
            <a:r>
              <a:rPr lang="ru-RU" sz="1800" dirty="0" err="1">
                <a:solidFill>
                  <a:schemeClr val="tx1"/>
                </a:solidFill>
              </a:rPr>
              <a:t>domainName</a:t>
            </a:r>
            <a:endParaRPr lang="ru-RU" sz="1800" dirty="0">
              <a:solidFill>
                <a:schemeClr val="tx1"/>
              </a:solidFill>
            </a:endParaRPr>
          </a:p>
          <a:p>
            <a:pPr lvl="2"/>
            <a:r>
              <a:rPr lang="ru-RU" sz="1800" dirty="0" err="1"/>
              <a:t>domainName</a:t>
            </a:r>
            <a:r>
              <a:rPr lang="ru-RU" sz="1800" dirty="0"/>
              <a:t> может быть ASCII или IDN</a:t>
            </a:r>
          </a:p>
          <a:p>
            <a:pPr lvl="2"/>
            <a:r>
              <a:rPr lang="ru-RU" sz="1800" dirty="0"/>
              <a:t>Например, </a:t>
            </a:r>
          </a:p>
          <a:p>
            <a:pPr lvl="3"/>
            <a:r>
              <a:rPr lang="ru-RU" sz="1800" u="sng" dirty="0">
                <a:solidFill>
                  <a:schemeClr val="accent1"/>
                </a:solidFill>
                <a:hlinkClick r:id="rId3"/>
              </a:rPr>
              <a:t>myname@example</a:t>
            </a:r>
            <a:r>
              <a:rPr lang="ru-RU" sz="1800" dirty="0">
                <a:solidFill>
                  <a:schemeClr val="accent1"/>
                </a:solidFill>
                <a:hlinkClick r:id="rId3"/>
              </a:rPr>
              <a:t>.org</a:t>
            </a:r>
          </a:p>
          <a:p>
            <a:pPr lvl="3"/>
            <a:r>
              <a:rPr lang="ru-RU" sz="1800" u="sng" dirty="0">
                <a:solidFill>
                  <a:schemeClr val="accent1"/>
                </a:solidFill>
                <a:hlinkClick r:id="rId4"/>
              </a:rPr>
              <a:t>myname@xn--exmple-xta.ca</a:t>
            </a:r>
          </a:p>
          <a:p>
            <a:pPr lvl="3"/>
            <a:r>
              <a:rPr lang="ru-RU" sz="1800" u="sng" dirty="0">
                <a:solidFill>
                  <a:schemeClr val="accent1"/>
                </a:solidFill>
              </a:rPr>
              <a:t>myname@exâmple.ca</a:t>
            </a:r>
          </a:p>
          <a:p>
            <a:pPr lvl="1"/>
            <a:r>
              <a:rPr lang="ru-RU" sz="1800" dirty="0"/>
              <a:t>Если вы получаете электронную почту от других людей, то вы увидите, что используются как ...@exâmple..., так и ...@xn--example-xta...</a:t>
            </a:r>
          </a:p>
          <a:p>
            <a:pPr lvl="2"/>
            <a:r>
              <a:rPr lang="ru-RU" sz="1800" dirty="0"/>
              <a:t>Первый вариант используется чаще</a:t>
            </a:r>
          </a:p>
          <a:p>
            <a:pPr lvl="1"/>
            <a:r>
              <a:rPr lang="ru-RU" sz="1800" dirty="0" err="1"/>
              <a:t>exâmple@xn</a:t>
            </a:r>
            <a:r>
              <a:rPr lang="ru-RU" sz="1800" dirty="0"/>
              <a:t>--</a:t>
            </a:r>
            <a:r>
              <a:rPr lang="ru-RU" sz="1800" dirty="0" err="1"/>
              <a:t>example</a:t>
            </a:r>
            <a:r>
              <a:rPr lang="ru-RU" sz="1800" dirty="0"/>
              <a:t>--</a:t>
            </a:r>
            <a:r>
              <a:rPr lang="ru-RU" sz="1800" dirty="0" err="1"/>
              <a:t>xte</a:t>
            </a:r>
            <a:r>
              <a:rPr lang="ru-RU" sz="1800" dirty="0"/>
              <a:t>... Действительный и применяется, но </a:t>
            </a:r>
            <a:r>
              <a:rPr lang="ru-RU" sz="1800" dirty="0" err="1"/>
              <a:t>xn</a:t>
            </a:r>
            <a:r>
              <a:rPr lang="ru-RU" sz="1800" dirty="0"/>
              <a:t>--…@xn--… </a:t>
            </a:r>
            <a:r>
              <a:rPr lang="ru-RU" sz="1800" b="1" dirty="0"/>
              <a:t>недопустимый</a:t>
            </a:r>
          </a:p>
          <a:p>
            <a:pPr marL="914400" lvl="2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08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ru-RU" sz="1800" dirty="0"/>
              <a:t>В EAI имеется </a:t>
            </a:r>
            <a:r>
              <a:rPr lang="ru-RU" sz="1800" dirty="0" err="1"/>
              <a:t>mailboxName</a:t>
            </a:r>
            <a:r>
              <a:rPr lang="ru-RU" sz="1800" dirty="0"/>
              <a:t> в </a:t>
            </a:r>
            <a:r>
              <a:rPr lang="ru-RU" sz="1800" dirty="0" err="1"/>
              <a:t>Unicode</a:t>
            </a:r>
            <a:r>
              <a:rPr lang="ru-RU" sz="1800" dirty="0"/>
              <a:t> (в формате UTF-8) </a:t>
            </a:r>
          </a:p>
          <a:p>
            <a:r>
              <a:rPr lang="ru-RU" sz="1800" dirty="0" err="1"/>
              <a:t>domainName</a:t>
            </a:r>
            <a:r>
              <a:rPr lang="ru-RU" sz="1800" dirty="0"/>
              <a:t> может быть ASCII или IDN	</a:t>
            </a:r>
          </a:p>
          <a:p>
            <a:pPr lvl="1"/>
            <a:r>
              <a:rPr lang="ru-RU" sz="1800" dirty="0"/>
              <a:t>Например, </a:t>
            </a:r>
          </a:p>
          <a:p>
            <a:pPr lvl="2"/>
            <a:r>
              <a:rPr lang="ru-RU" sz="1800" dirty="0">
                <a:solidFill>
                  <a:schemeClr val="accent1"/>
                </a:solidFill>
                <a:hlinkClick r:id="rId3"/>
              </a:rPr>
              <a:t>kévin@example.org</a:t>
            </a:r>
            <a:r>
              <a:rPr lang="ru-RU" sz="1800" dirty="0"/>
              <a:t> </a:t>
            </a:r>
          </a:p>
          <a:p>
            <a:pPr lvl="2"/>
            <a:r>
              <a:rPr lang="ru-RU" sz="1800" dirty="0" err="1">
                <a:solidFill>
                  <a:schemeClr val="accent1"/>
                </a:solidFill>
              </a:rPr>
              <a:t>すし</a:t>
            </a:r>
            <a:r>
              <a:rPr lang="ru-RU" sz="1800" dirty="0">
                <a:solidFill>
                  <a:schemeClr val="accent1"/>
                </a:solidFill>
              </a:rPr>
              <a:t>@ xn--exmple-xta.ca</a:t>
            </a:r>
          </a:p>
          <a:p>
            <a:pPr lvl="2"/>
            <a:r>
              <a:rPr lang="ru-RU" sz="1800" dirty="0" err="1">
                <a:solidFill>
                  <a:schemeClr val="accent1"/>
                </a:solidFill>
              </a:rPr>
              <a:t>すし@快手.游戏</a:t>
            </a:r>
            <a:r>
              <a:rPr lang="ru-RU" sz="1800" dirty="0">
                <a:solidFill>
                  <a:schemeClr val="accent1"/>
                </a:solidFill>
              </a:rPr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9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Форма адресов электронной почты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1170175"/>
            <a:ext cx="11044420" cy="4945577"/>
          </a:xfrm>
        </p:spPr>
        <p:txBody>
          <a:bodyPr/>
          <a:lstStyle/>
          <a:p>
            <a:r>
              <a:rPr lang="ru-RU" sz="1800" dirty="0"/>
              <a:t>name@exâmple.ca и name@xn--exmple-xta.ca представляют одинаковые адреса электронной почты</a:t>
            </a:r>
          </a:p>
          <a:p>
            <a:r>
              <a:rPr lang="ru-RU" sz="1800" dirty="0"/>
              <a:t>Приложение должно быть способно рассматривать обе формы как эквивалентные</a:t>
            </a:r>
          </a:p>
          <a:p>
            <a:r>
              <a:rPr lang="ru-RU" sz="1800" dirty="0"/>
              <a:t>Для внутреннего использования последовательно применяется A-</a:t>
            </a:r>
            <a:r>
              <a:rPr lang="ru-RU" sz="1800" dirty="0" err="1"/>
              <a:t>label</a:t>
            </a:r>
            <a:r>
              <a:rPr lang="ru-RU" sz="1800" dirty="0"/>
              <a:t> или U-</a:t>
            </a:r>
            <a:r>
              <a:rPr lang="ru-RU" sz="1800" dirty="0" err="1"/>
              <a:t>label</a:t>
            </a:r>
            <a:r>
              <a:rPr lang="ru-RU" sz="1800" dirty="0"/>
              <a:t>, но смешивать их нельзя.</a:t>
            </a:r>
          </a:p>
          <a:p>
            <a:r>
              <a:rPr lang="ru-RU" sz="1800" dirty="0"/>
              <a:t>Техническая рекомендация: Для внутренней обработки следует использовать:</a:t>
            </a:r>
          </a:p>
          <a:p>
            <a:pPr lvl="1"/>
            <a:r>
              <a:rPr lang="ru-RU" sz="1800" dirty="0"/>
              <a:t>A-</a:t>
            </a:r>
            <a:r>
              <a:rPr lang="ru-RU" sz="1800" dirty="0" err="1"/>
              <a:t>label</a:t>
            </a:r>
            <a:r>
              <a:rPr lang="ru-RU" sz="1800" dirty="0"/>
              <a:t> для программного обеспечения, использующего протокол байтового уровня DNS или SMTP</a:t>
            </a:r>
          </a:p>
          <a:p>
            <a:pPr lvl="1"/>
            <a:r>
              <a:rPr lang="ru-RU" sz="1800" dirty="0"/>
              <a:t>U-</a:t>
            </a:r>
            <a:r>
              <a:rPr lang="ru-RU" sz="1800" dirty="0" err="1"/>
              <a:t>label</a:t>
            </a:r>
            <a:r>
              <a:rPr lang="ru-RU" sz="1800" dirty="0"/>
              <a:t> для большинства программ (например, обычных приложений </a:t>
            </a:r>
            <a:r>
              <a:rPr lang="ru-RU" sz="1800" dirty="0" err="1"/>
              <a:t>django</a:t>
            </a:r>
            <a:r>
              <a:rPr lang="ru-RU" sz="1800" dirty="0"/>
              <a:t>/</a:t>
            </a:r>
            <a:r>
              <a:rPr lang="ru-RU" sz="1800" dirty="0" err="1"/>
              <a:t>flask</a:t>
            </a:r>
            <a:r>
              <a:rPr lang="ru-RU" sz="1800" dirty="0"/>
              <a:t>/</a:t>
            </a:r>
            <a:r>
              <a:rPr lang="ru-RU" sz="1800" dirty="0" err="1"/>
              <a:t>rails</a:t>
            </a:r>
            <a:r>
              <a:rPr lang="ru-RU" sz="1800" dirty="0"/>
              <a:t>/</a:t>
            </a:r>
            <a:r>
              <a:rPr lang="ru-RU" sz="1800" dirty="0" err="1"/>
              <a:t>symfony</a:t>
            </a:r>
            <a:r>
              <a:rPr lang="ru-RU" sz="1800" dirty="0"/>
              <a:t>)</a:t>
            </a:r>
          </a:p>
          <a:p>
            <a:r>
              <a:rPr lang="ru-RU" sz="1800" dirty="0"/>
              <a:t>Проверьте, что входные данные работают в обоих форматах (или даже в смешанном формате).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25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Отправка и получение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12800" y="740672"/>
            <a:ext cx="11044420" cy="5463180"/>
          </a:xfrm>
        </p:spPr>
        <p:txBody>
          <a:bodyPr/>
          <a:lstStyle/>
          <a:p>
            <a:r>
              <a:rPr lang="ru-RU" sz="1800" dirty="0">
                <a:solidFill>
                  <a:schemeClr val="tx1"/>
                </a:solidFill>
              </a:rPr>
              <a:t>Мы должны иметь возможность отправки в любую форму: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mailboxName-UTF-8@A-labelform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mailboxName-UTF-8@U-labelform</a:t>
            </a:r>
          </a:p>
          <a:p>
            <a:r>
              <a:rPr lang="ru-RU" sz="1800" dirty="0">
                <a:solidFill>
                  <a:schemeClr val="tx1"/>
                </a:solidFill>
              </a:rPr>
              <a:t>Мы должны иметь возможность получения из любой формы: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mailboxName-UTF-8@A-labelform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mailboxName-UTF-8@U-labelform</a:t>
            </a:r>
          </a:p>
          <a:p>
            <a:r>
              <a:rPr lang="ru-RU" sz="1800" dirty="0">
                <a:solidFill>
                  <a:schemeClr val="tx1"/>
                </a:solidFill>
              </a:rPr>
              <a:t>Хранение электронной почты должно соответствовать доменному имени в форме A-</a:t>
            </a:r>
            <a:r>
              <a:rPr lang="ru-RU" sz="1800" dirty="0" err="1">
                <a:solidFill>
                  <a:schemeClr val="tx1"/>
                </a:solidFill>
              </a:rPr>
              <a:t>label</a:t>
            </a:r>
            <a:r>
              <a:rPr lang="ru-RU" sz="1800" dirty="0">
                <a:solidFill>
                  <a:schemeClr val="tx1"/>
                </a:solidFill>
              </a:rPr>
              <a:t> или U-</a:t>
            </a:r>
            <a:r>
              <a:rPr lang="ru-RU" sz="1800" dirty="0" err="1">
                <a:solidFill>
                  <a:schemeClr val="tx1"/>
                </a:solidFill>
              </a:rPr>
              <a:t>label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Внутренней отправкой/получением должен управлять почтовый сервер</a:t>
            </a:r>
          </a:p>
          <a:p>
            <a:r>
              <a:rPr lang="ru-RU" sz="1800" dirty="0">
                <a:solidFill>
                  <a:schemeClr val="tx1"/>
                </a:solidFill>
              </a:rPr>
              <a:t>Процесс передачи (интерфейсное приложение </a:t>
            </a:r>
            <a:r>
              <a:rPr lang="ru-RU" sz="18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ru-RU" sz="1800" dirty="0">
                <a:solidFill>
                  <a:schemeClr val="tx1"/>
                </a:solidFill>
              </a:rPr>
              <a:t> сервер электронной почты)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Библиотеки, используемые в процессе передачи, должны быть совместимы с EAI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Почтовый сервер также должен быть совместим с EAI</a:t>
            </a:r>
          </a:p>
          <a:p>
            <a:pPr lvl="2"/>
            <a:r>
              <a:rPr lang="ru-RU" sz="1800" dirty="0">
                <a:solidFill>
                  <a:schemeClr val="tx1"/>
                </a:solidFill>
              </a:rPr>
              <a:t>Описание того, как обеспечить совместимость почтового сервера с EAI, не входит в рамки данного курса.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75DFCD-324F-ED4C-8C25-A43E31295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8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ru-RU" sz="3200" dirty="0"/>
              <a:t>Общие сведения об универсальном принятии (UA) </a:t>
            </a:r>
          </a:p>
        </p:txBody>
      </p:sp>
    </p:spTree>
    <p:extLst>
      <p:ext uri="{BB962C8B-B14F-4D97-AF65-F5344CB8AC3E}">
        <p14:creationId xmlns:p14="http://schemas.microsoft.com/office/powerpoint/2010/main" val="678514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49" y="1308848"/>
            <a:ext cx="10489773" cy="1701535"/>
          </a:xfrm>
        </p:spPr>
        <p:txBody>
          <a:bodyPr/>
          <a:lstStyle/>
          <a:p>
            <a:r>
              <a:rPr lang="ru-RU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888645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4F36C-9C8E-FE4C-BC4F-8706AEA4C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Поддержка языков </a:t>
            </a:r>
            <a:r>
              <a:rPr lang="ru-RU" sz="2400" dirty="0" err="1"/>
              <a:t>прогр</a:t>
            </a:r>
            <a:r>
              <a:rPr lang="ru-RU" sz="2400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D6656-C3D1-CC4C-85CD-98D9CE657DCC}"/>
              </a:ext>
            </a:extLst>
          </p:cNvPr>
          <p:cNvSpPr txBox="1"/>
          <p:nvPr/>
        </p:nvSpPr>
        <p:spPr>
          <a:xfrm>
            <a:off x="558800" y="870761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>
                <a:cs typeface="Source Sans Pro"/>
                <a:hlinkClick r:id="rId2"/>
              </a:rPr>
              <a:t>UASG018A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05F94D-FA1D-AA49-A028-28C76F5EA065}"/>
              </a:ext>
            </a:extLst>
          </p:cNvPr>
          <p:cNvGrpSpPr/>
          <p:nvPr/>
        </p:nvGrpSpPr>
        <p:grpSpPr>
          <a:xfrm>
            <a:off x="241300" y="1374733"/>
            <a:ext cx="5981700" cy="4868905"/>
            <a:chOff x="241300" y="1336633"/>
            <a:chExt cx="5981700" cy="50489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9ED243-8917-BA4C-ADD5-38BA986B9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328"/>
            <a:stretch/>
          </p:blipFill>
          <p:spPr>
            <a:xfrm>
              <a:off x="241300" y="1336633"/>
              <a:ext cx="5981700" cy="6166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AE508C-9DDD-3441-A79C-72EAEFC2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" y="1927878"/>
              <a:ext cx="5943600" cy="44577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DB3D619-9578-B248-92E0-A6A05B5E0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00024"/>
            <a:ext cx="5943600" cy="604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13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Поддержка EAI в основных инструментах и службах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4035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См. подробные результаты тестирования в документе</a:t>
            </a:r>
            <a:br>
              <a:rPr lang="en-US" dirty="0"/>
            </a:br>
            <a:r>
              <a:rPr lang="ru-RU" dirty="0">
                <a:hlinkClick r:id="rId4"/>
              </a:rPr>
              <a:t>«UASG030A: результаты тестирования поддержки EAI в программном обеспечении»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Путь ICANN к готовности к универсальному принятию — модель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2" y="891251"/>
            <a:ext cx="7162156" cy="5463250"/>
          </a:xfrm>
        </p:spPr>
        <p:txBody>
          <a:bodyPr/>
          <a:lstStyle/>
          <a:p>
            <a:r>
              <a:rPr lang="ru-RU" sz="1800" dirty="0"/>
              <a:t>Этап 1: Обновление служб для поддержки новых коротких </a:t>
            </a:r>
            <a:br>
              <a:rPr lang="en-US" sz="1800" dirty="0"/>
            </a:br>
            <a:r>
              <a:rPr lang="ru-RU" sz="1800" dirty="0"/>
              <a:t>и длинных TLD на основе символов ASCII</a:t>
            </a:r>
          </a:p>
          <a:p>
            <a:r>
              <a:rPr lang="ru-RU" sz="1800" dirty="0"/>
              <a:t>Этап 2: Обновление служб для поддержки интернационализированных доменных имен (IDN-доменов), записываемых символами, отличными от ASCII, в формате Unicode (U-label) и в представлении IDN-доменов в формате Punycode на основе символов ASCII (A-label)</a:t>
            </a:r>
          </a:p>
          <a:p>
            <a:r>
              <a:rPr lang="ru-RU" sz="1800" dirty="0"/>
              <a:t>Этап 3: Обновление инфраструктуры и служб для поддержки адресов электронной почты, записываемых символами, отличными от ASCII</a:t>
            </a:r>
          </a:p>
          <a:p>
            <a:pPr lvl="1"/>
            <a:r>
              <a:rPr lang="ru-RU" sz="1800" dirty="0"/>
              <a:t>Примечание: прежде чем инфраструктуру можно будет считать совместимой, интернационализацию адресов электронной почты (EAI) должны поддерживать все компоненты.</a:t>
            </a:r>
            <a:endParaRPr lang="en-US" sz="1800" dirty="0"/>
          </a:p>
          <a:p>
            <a:r>
              <a:rPr lang="ru-RU" sz="1800" dirty="0"/>
              <a:t>Подробнее см. </a:t>
            </a:r>
            <a:r>
              <a:rPr lang="ru-RU" sz="1800" dirty="0">
                <a:hlinkClick r:id="rId3"/>
              </a:rPr>
              <a:t>Ситуационное исследование ICANN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BD555-1B30-154C-B63A-6D74109AF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133" y="784708"/>
            <a:ext cx="3557630" cy="52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ru-RU" sz="1800" dirty="0"/>
              <a:t>Для получения дополнительных сведений об универсальном принятии, обратитесь по следующим адресам электронной почты: </a:t>
            </a:r>
            <a:r>
              <a:rPr lang="ru-RU" sz="1800" dirty="0" err="1">
                <a:hlinkClick r:id="rId3"/>
              </a:rPr>
              <a:t>info@uasg.tech</a:t>
            </a:r>
            <a:r>
              <a:rPr lang="ru-RU" sz="1800" dirty="0"/>
              <a:t> и </a:t>
            </a:r>
            <a:r>
              <a:rPr lang="ru-RU" sz="1800" dirty="0">
                <a:hlinkClick r:id="rId4"/>
              </a:rPr>
              <a:t>UAProgram@icann.org</a:t>
            </a:r>
            <a:r>
              <a:rPr lang="ru-RU" sz="1800" dirty="0"/>
              <a:t> </a:t>
            </a:r>
          </a:p>
          <a:p>
            <a:r>
              <a:rPr lang="ru-RU" sz="1800" dirty="0"/>
              <a:t>Получите доступ ко всем документам и презентациям UASG на сайте </a:t>
            </a:r>
            <a:r>
              <a:rPr lang="ru-RU" sz="1800" dirty="0">
                <a:hlinkClick r:id="rId5"/>
              </a:rPr>
              <a:t>https://uasg.tech</a:t>
            </a:r>
            <a:r>
              <a:rPr lang="ru-RU" sz="1800" dirty="0"/>
              <a:t> </a:t>
            </a:r>
          </a:p>
          <a:p>
            <a:r>
              <a:rPr lang="ru-RU" sz="1800" dirty="0"/>
              <a:t>Получите доступ к информации о текущей работе на вики-страницах: </a:t>
            </a:r>
            <a:r>
              <a:rPr lang="ru-RU" sz="1800" dirty="0">
                <a:hlinkClick r:id="rId6"/>
              </a:rPr>
              <a:t>https://community.icann.org/display/TUA</a:t>
            </a:r>
            <a:r>
              <a:rPr lang="ru-RU" sz="1800" dirty="0"/>
              <a:t> </a:t>
            </a:r>
          </a:p>
          <a:p>
            <a:r>
              <a:rPr lang="ru-RU" sz="1800" dirty="0"/>
              <a:t>Зарегистрируйтесь для участия или Подпишитесь на лист рассылки, посвященный обсуждению UA по адресу </a:t>
            </a:r>
            <a:r>
              <a:rPr lang="ru-RU" sz="1800" dirty="0">
                <a:hlinkClick r:id="rId7"/>
              </a:rPr>
              <a:t>https://uasg.tech/subscribe</a:t>
            </a:r>
          </a:p>
          <a:p>
            <a:r>
              <a:rPr lang="ru-RU" sz="1800" dirty="0"/>
              <a:t>Зарегистрируйтесь для участия в деятельности рабочих групп по UA </a:t>
            </a:r>
            <a:r>
              <a:rPr lang="ru-RU" sz="1800" dirty="0">
                <a:hlinkClick r:id="rId8"/>
              </a:rPr>
              <a:t>здесь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Участвуйте!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164880"/>
            <a:ext cx="10995461" cy="4992080"/>
          </a:xfrm>
        </p:spPr>
        <p:txBody>
          <a:bodyPr/>
          <a:lstStyle/>
          <a:p>
            <a:r>
              <a:rPr lang="ru-RU" sz="1800" dirty="0"/>
              <a:t>Полный список отчетов см. на </a:t>
            </a:r>
            <a:r>
              <a:rPr lang="ru-RU" sz="1800" dirty="0">
                <a:hlinkClick r:id="rId3"/>
              </a:rPr>
              <a:t>https://uasg.tech</a:t>
            </a:r>
          </a:p>
          <a:p>
            <a:pPr lvl="1"/>
            <a:r>
              <a:rPr lang="ru-RU" sz="1800" dirty="0"/>
              <a:t>Краткое руководство по универсальному принятию: </a:t>
            </a:r>
            <a:r>
              <a:rPr lang="ru-RU" sz="1800" dirty="0">
                <a:hlinkClick r:id="rId4"/>
              </a:rPr>
              <a:t>UASG005</a:t>
            </a:r>
          </a:p>
          <a:p>
            <a:pPr lvl="1"/>
            <a:r>
              <a:rPr lang="ru-RU" sz="1800" dirty="0"/>
              <a:t>Основные сведения об универсальном принятии: </a:t>
            </a:r>
            <a:r>
              <a:rPr lang="ru-RU" sz="1800" dirty="0">
                <a:hlinkClick r:id="rId5"/>
              </a:rPr>
              <a:t>UASG007</a:t>
            </a:r>
          </a:p>
          <a:p>
            <a:pPr lvl="1"/>
            <a:r>
              <a:rPr lang="ru-RU" sz="1800" dirty="0"/>
              <a:t>Краткое руководство по EAI: </a:t>
            </a:r>
            <a:r>
              <a:rPr lang="ru-RU" sz="1800" dirty="0">
                <a:hlinkClick r:id="rId6"/>
              </a:rPr>
              <a:t>UASG014</a:t>
            </a:r>
          </a:p>
          <a:p>
            <a:pPr lvl="1"/>
            <a:r>
              <a:rPr lang="ru-RU" sz="1800" dirty="0"/>
              <a:t>EAI – общее техническое описание: </a:t>
            </a:r>
            <a:r>
              <a:rPr lang="ru-RU" sz="1800" dirty="0">
                <a:hlinkClick r:id="rId7"/>
              </a:rPr>
              <a:t>UASG012</a:t>
            </a:r>
          </a:p>
          <a:p>
            <a:pPr lvl="1"/>
            <a:r>
              <a:rPr lang="ru-RU" sz="1800" dirty="0"/>
              <a:t>Соответствие UA некоторых библиотек и фреймворков языков программирования – </a:t>
            </a:r>
            <a:r>
              <a:rPr lang="ru-RU" sz="1800" dirty="0">
                <a:hlinkClick r:id="rId8"/>
              </a:rPr>
              <a:t>UASG018A</a:t>
            </a:r>
          </a:p>
          <a:p>
            <a:pPr lvl="1"/>
            <a:r>
              <a:rPr lang="ru-RU" sz="1800" dirty="0"/>
              <a:t>EAI — оценка основных программ и служб электронной почты: </a:t>
            </a:r>
            <a:r>
              <a:rPr lang="ru-RU" sz="1800" dirty="0">
                <a:hlinkClick r:id="rId9"/>
              </a:rPr>
              <a:t>UASG021B</a:t>
            </a:r>
          </a:p>
          <a:p>
            <a:pPr lvl="1"/>
            <a:r>
              <a:rPr lang="ru-RU" sz="1800" dirty="0"/>
              <a:t>Концепция готовности к обеспечению универсального принятия: </a:t>
            </a:r>
            <a:r>
              <a:rPr lang="ru-RU" sz="1800" dirty="0">
                <a:hlinkClick r:id="rId10"/>
              </a:rPr>
              <a:t>UASG026</a:t>
            </a:r>
          </a:p>
          <a:p>
            <a:pPr lvl="1"/>
            <a:r>
              <a:rPr lang="ru-RU" sz="1800" dirty="0"/>
              <a:t>Соображения относительно именования интернационализированных ящиков электронной почты: </a:t>
            </a:r>
            <a:r>
              <a:rPr lang="ru-RU" sz="1800" dirty="0">
                <a:hlinkClick r:id="rId11"/>
              </a:rPr>
              <a:t>UASG028</a:t>
            </a:r>
          </a:p>
          <a:p>
            <a:pPr lvl="1"/>
            <a:r>
              <a:rPr lang="ru-RU" sz="1800" dirty="0"/>
              <a:t>Отчет об оценке поддержки EAI в почтовых программах и службах: </a:t>
            </a:r>
            <a:r>
              <a:rPr lang="ru-RU" sz="1800" dirty="0">
                <a:hlinkClick r:id="rId12"/>
              </a:rPr>
              <a:t>UASG030</a:t>
            </a:r>
          </a:p>
          <a:p>
            <a:pPr lvl="1"/>
            <a:r>
              <a:rPr lang="ru-RU" sz="1800" dirty="0"/>
              <a:t>UA в системах управления контентом (CMS), фаза 1 — </a:t>
            </a:r>
            <a:r>
              <a:rPr lang="ru-RU" sz="1800" dirty="0" err="1"/>
              <a:t>WordPress</a:t>
            </a:r>
            <a:r>
              <a:rPr lang="ru-RU" sz="1800" dirty="0"/>
              <a:t>: </a:t>
            </a:r>
            <a:r>
              <a:rPr lang="ru-RU" sz="1800" dirty="0">
                <a:hlinkClick r:id="rId13"/>
              </a:rPr>
              <a:t>UASG032</a:t>
            </a:r>
          </a:p>
          <a:p>
            <a:r>
              <a:rPr lang="ru-RU" sz="1800" dirty="0">
                <a:cs typeface="Source Sans Pro"/>
              </a:rPr>
              <a:t>Использованные примеры кода: </a:t>
            </a:r>
            <a:r>
              <a:rPr lang="ru-RU" sz="1800" dirty="0">
                <a:cs typeface="Source Sans Pro"/>
                <a:hlinkClick r:id="rId14"/>
              </a:rPr>
              <a:t>https://github.com/icann/ua-code-samples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Некоторые актуальные материалы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 bwMode="auto">
          <a:xfrm>
            <a:off x="420688" y="42863"/>
            <a:ext cx="11807825" cy="53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2400" dirty="0">
                <a:latin typeface="Arial" charset="0"/>
                <a:cs typeface="Segoe UI" charset="0"/>
              </a:rPr>
              <a:t>Взаимодействие с ICANN — благодарим вас! Вопросы</a:t>
            </a:r>
          </a:p>
        </p:txBody>
      </p:sp>
      <p:sp>
        <p:nvSpPr>
          <p:cNvPr id="87042" name="TextBox 2"/>
          <p:cNvSpPr txBox="1">
            <a:spLocks noChangeArrowheads="1"/>
          </p:cNvSpPr>
          <p:nvPr/>
        </p:nvSpPr>
        <p:spPr bwMode="auto">
          <a:xfrm>
            <a:off x="6096000" y="2427067"/>
            <a:ext cx="3125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ea typeface="ＭＳ Ｐゴシック" charset="-128"/>
                <a:cs typeface="Arial" charset="0"/>
              </a:rPr>
              <a:t>Почта: </a:t>
            </a:r>
            <a:r>
              <a:rPr lang="ru-RU" sz="1600" dirty="0" err="1">
                <a:solidFill>
                  <a:schemeClr val="bg1"/>
                </a:solidFill>
                <a:ea typeface="ＭＳ Ｐゴシック" charset="-128"/>
                <a:cs typeface="Arial" charset="0"/>
              </a:rPr>
              <a:t>sarmad.hussain@icann.org</a:t>
            </a:r>
            <a:endParaRPr lang="ru-RU" sz="1600" dirty="0">
              <a:solidFill>
                <a:schemeClr val="bg1"/>
              </a:solidFill>
              <a:ea typeface="ＭＳ Ｐゴシック" charset="-128"/>
              <a:cs typeface="Arial" charset="0"/>
            </a:endParaRPr>
          </a:p>
          <a:p>
            <a:endParaRPr lang="en-US" altLang="en-US" dirty="0"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845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" y="48278"/>
            <a:ext cx="10789920" cy="434888"/>
          </a:xfrm>
        </p:spPr>
        <p:txBody>
          <a:bodyPr>
            <a:noAutofit/>
          </a:bodyPr>
          <a:lstStyle/>
          <a:p>
            <a:r>
              <a:rPr lang="ru-RU" sz="2400" dirty="0"/>
              <a:t>Универсальное принятие доменных имен и электронной почты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2150772"/>
            <a:ext cx="103273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cs typeface="Arial" panose="020B0604020202020204" pitchFamily="34" charset="0"/>
              </a:rPr>
              <a:t>Цель</a:t>
            </a:r>
          </a:p>
          <a:p>
            <a:pPr algn="ctr"/>
            <a:r>
              <a:rPr lang="ru-RU" sz="2400">
                <a:cs typeface="Arial" panose="020B0604020202020204" pitchFamily="34" charset="0"/>
              </a:rPr>
              <a:t>Все доменные имена и адреса электронной почты работают во всех прикладных программах.</a:t>
            </a: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endParaRPr lang="en-US" sz="2400" b="1" dirty="0">
              <a:cs typeface="Arial" panose="020B0604020202020204" pitchFamily="34" charset="0"/>
            </a:endParaRPr>
          </a:p>
          <a:p>
            <a:pPr algn="ctr"/>
            <a:r>
              <a:rPr lang="ru-RU" sz="2400" b="1">
                <a:cs typeface="Arial" panose="020B0604020202020204" pitchFamily="34" charset="0"/>
              </a:rPr>
              <a:t>Результаты</a:t>
            </a:r>
          </a:p>
          <a:p>
            <a:pPr algn="ctr">
              <a:buSzPct val="75000"/>
            </a:pPr>
            <a:r>
              <a:rPr lang="ru-RU" sz="2400">
                <a:cs typeface="Arial" panose="020B0604020202020204" pitchFamily="34" charset="0"/>
              </a:rPr>
              <a:t>Стимулирование потребительского выбора, рост конкуренции и предоставление более широкого доступа конечным пользователям.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Категории доменных имен и адресов электронной почты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962747" cy="5389942"/>
          </a:xfrm>
        </p:spPr>
        <p:txBody>
          <a:bodyPr/>
          <a:lstStyle/>
          <a:p>
            <a:pPr lvl="0"/>
            <a:r>
              <a:rPr lang="ru-RU" sz="1600" dirty="0"/>
              <a:t>Теперь можно создавать доменные имена и адреса электронной почты на местных языках с использованием UTF8</a:t>
            </a:r>
          </a:p>
          <a:p>
            <a:pPr lvl="1"/>
            <a:r>
              <a:rPr lang="ru-RU" sz="1600" dirty="0"/>
              <a:t>Интернационализированные доменные имена (IDN-домены) </a:t>
            </a:r>
          </a:p>
          <a:p>
            <a:pPr lvl="1"/>
            <a:r>
              <a:rPr lang="ru-RU" sz="1600" dirty="0"/>
              <a:t>Интернационализация адреса электронной почты (EAI)</a:t>
            </a:r>
          </a:p>
          <a:p>
            <a:pPr lvl="0"/>
            <a:r>
              <a:rPr lang="ru-RU" sz="1600" dirty="0"/>
              <a:t>Доменные имена</a:t>
            </a:r>
          </a:p>
          <a:p>
            <a:pPr lvl="1"/>
            <a:r>
              <a:rPr lang="ru-RU" sz="1600" b="1" dirty="0"/>
              <a:t>Новые</a:t>
            </a:r>
            <a:r>
              <a:rPr lang="ru-RU" sz="1600" dirty="0"/>
              <a:t> доменные имена верхнего уровня:		</a:t>
            </a:r>
            <a:r>
              <a:rPr lang="en-US" sz="1600" dirty="0"/>
              <a:t>	</a:t>
            </a:r>
            <a:r>
              <a:rPr lang="ru-RU" sz="1600" dirty="0" err="1"/>
              <a:t>example.</a:t>
            </a:r>
            <a:r>
              <a:rPr lang="ru-RU" sz="1600" dirty="0" err="1">
                <a:solidFill>
                  <a:srgbClr val="FF0000"/>
                </a:solidFill>
              </a:rPr>
              <a:t>sky</a:t>
            </a:r>
            <a:endParaRPr lang="ru-RU" sz="1600" dirty="0">
              <a:solidFill>
                <a:srgbClr val="FF0000"/>
              </a:solidFill>
            </a:endParaRPr>
          </a:p>
          <a:p>
            <a:pPr lvl="1"/>
            <a:r>
              <a:rPr lang="ru-RU" sz="1600" b="1" dirty="0"/>
              <a:t>Длинные</a:t>
            </a:r>
            <a:r>
              <a:rPr lang="ru-RU" sz="1600" dirty="0"/>
              <a:t> доменные имена верхнего уровня:		</a:t>
            </a:r>
            <a:r>
              <a:rPr lang="ru-RU" sz="1600" dirty="0" err="1"/>
              <a:t>example.</a:t>
            </a:r>
            <a:r>
              <a:rPr lang="ru-RU" sz="1600" dirty="0" err="1">
                <a:solidFill>
                  <a:srgbClr val="FF0000"/>
                </a:solidFill>
              </a:rPr>
              <a:t>abudhabi</a:t>
            </a:r>
            <a:endParaRPr lang="ru-RU" sz="1600" dirty="0">
              <a:solidFill>
                <a:srgbClr val="FF0000"/>
              </a:solidFill>
            </a:endParaRPr>
          </a:p>
          <a:p>
            <a:pPr lvl="1"/>
            <a:r>
              <a:rPr lang="ru-RU" sz="1600" b="1" dirty="0"/>
              <a:t>Интернационализированные </a:t>
            </a:r>
            <a:r>
              <a:rPr lang="ru-RU" sz="1600" dirty="0"/>
              <a:t>доменные имена:	</a:t>
            </a:r>
            <a:r>
              <a:rPr lang="en-US" sz="1600" dirty="0"/>
              <a:t>	</a:t>
            </a:r>
            <a:r>
              <a:rPr lang="ru-RU" sz="1600" dirty="0" err="1">
                <a:solidFill>
                  <a:srgbClr val="FF0000"/>
                </a:solidFill>
              </a:rPr>
              <a:t>普遍接受-测试.世界</a:t>
            </a:r>
            <a:endParaRPr lang="ru-RU" sz="1600" dirty="0">
              <a:solidFill>
                <a:srgbClr val="FF0000"/>
              </a:solidFill>
            </a:endParaRPr>
          </a:p>
          <a:p>
            <a:pPr lvl="0"/>
            <a:r>
              <a:rPr lang="ru-RU" sz="1600" dirty="0"/>
              <a:t>Интернационализация адреса электронной почты (EAI)</a:t>
            </a:r>
          </a:p>
          <a:p>
            <a:pPr lvl="1"/>
            <a:r>
              <a:rPr lang="ru-RU" sz="1600" dirty="0"/>
              <a:t>ASCII@IDN							</a:t>
            </a:r>
            <a:r>
              <a:rPr lang="en-US" sz="1600" dirty="0"/>
              <a:t>		</a:t>
            </a:r>
            <a:r>
              <a:rPr lang="ru-RU" sz="1600" dirty="0" err="1"/>
              <a:t>marc@</a:t>
            </a:r>
            <a:r>
              <a:rPr lang="ru-RU" sz="1600" dirty="0" err="1">
                <a:solidFill>
                  <a:srgbClr val="FF0000"/>
                </a:solidFill>
              </a:rPr>
              <a:t>société</a:t>
            </a:r>
            <a:r>
              <a:rPr lang="ru-RU" sz="1600" dirty="0" err="1"/>
              <a:t>.org</a:t>
            </a:r>
            <a:endParaRPr lang="ru-RU" sz="1600" dirty="0"/>
          </a:p>
          <a:p>
            <a:pPr lvl="1"/>
            <a:r>
              <a:rPr lang="ru-RU" sz="1600" dirty="0"/>
              <a:t>UTF8@ASCII						</a:t>
            </a:r>
            <a:r>
              <a:rPr lang="en-US" sz="1600" dirty="0"/>
              <a:t>			</a:t>
            </a:r>
            <a:r>
              <a:rPr lang="ru-RU" sz="1600" dirty="0" err="1">
                <a:solidFill>
                  <a:srgbClr val="FF0000"/>
                </a:solidFill>
              </a:rPr>
              <a:t>ईमेल</a:t>
            </a:r>
            <a:r>
              <a:rPr lang="ru-RU" sz="1600" dirty="0" err="1"/>
              <a:t>@example.com</a:t>
            </a:r>
            <a:endParaRPr lang="ru-RU" sz="1600" dirty="0"/>
          </a:p>
          <a:p>
            <a:pPr lvl="1"/>
            <a:r>
              <a:rPr lang="ru-RU" sz="1600" dirty="0"/>
              <a:t>UTF8@IDN							</a:t>
            </a:r>
            <a:r>
              <a:rPr lang="en-US" sz="1600" dirty="0"/>
              <a:t>		</a:t>
            </a:r>
            <a:r>
              <a:rPr lang="ru-RU" sz="1600" dirty="0" err="1">
                <a:solidFill>
                  <a:srgbClr val="FF0000"/>
                </a:solidFill>
              </a:rPr>
              <a:t>测试@普遍接受-测试.世界</a:t>
            </a:r>
            <a:endParaRPr lang="ru-RU" sz="1600" dirty="0">
              <a:solidFill>
                <a:srgbClr val="FF0000"/>
              </a:solidFill>
            </a:endParaRPr>
          </a:p>
          <a:p>
            <a:pPr lvl="1"/>
            <a:r>
              <a:rPr lang="ru-RU" sz="1600" dirty="0"/>
              <a:t>UTF8@IDN; системы письма справа налево		</a:t>
            </a:r>
            <a:r>
              <a:rPr lang="en-US" sz="1600" dirty="0"/>
              <a:t>	</a:t>
            </a:r>
            <a:r>
              <a:rPr lang="ru-RU" sz="1600" dirty="0" err="1">
                <a:solidFill>
                  <a:srgbClr val="FF0000"/>
                </a:solidFill>
              </a:rPr>
              <a:t>موقع.مثال@میل-ای</a:t>
            </a:r>
            <a:r>
              <a:rPr lang="ru-RU" sz="1600" dirty="0"/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A9148D-896E-9E4F-995D-F147C62A9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B6274-DBC2-4C0B-0FF4-3165807701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343601"/>
            <a:ext cx="10543117" cy="4571813"/>
          </a:xfrm>
        </p:spPr>
        <p:txBody>
          <a:bodyPr/>
          <a:lstStyle/>
          <a:p>
            <a:r>
              <a:rPr lang="ru-RU" sz="1600" dirty="0"/>
              <a:t>Поддержка всех доменных имен, включая интернационализированные доменные имена (IDN), и всех адресов электронной почты, включая интернационализированные адреса электронной почты (EAI):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sz="1600" dirty="0"/>
              <a:t>Принятие: пользователь может вводить в текстовое поле символы своего местного алфавита</a:t>
            </a:r>
          </a:p>
          <a:p>
            <a:r>
              <a:rPr lang="ru-RU" sz="1600" dirty="0"/>
              <a:t>Проверка: программное обеспечение принимает такие символы и распознает их как действительные</a:t>
            </a:r>
          </a:p>
          <a:p>
            <a:r>
              <a:rPr lang="ru-RU" sz="1600" dirty="0"/>
              <a:t>Процесс: система выполняет с символами необходимые операции</a:t>
            </a:r>
          </a:p>
          <a:p>
            <a:r>
              <a:rPr lang="ru-RU" sz="1600" dirty="0"/>
              <a:t>Хранение: текст может храниться в базе данных без каких-либо повреждений</a:t>
            </a:r>
          </a:p>
          <a:p>
            <a:r>
              <a:rPr lang="ru-RU" sz="1600" dirty="0"/>
              <a:t>Отображение: при извлечении из базы данных информация отображается корректно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0" y="46180"/>
            <a:ext cx="11178490" cy="450663"/>
          </a:xfrm>
        </p:spPr>
        <p:txBody>
          <a:bodyPr/>
          <a:lstStyle/>
          <a:p>
            <a:r>
              <a:rPr lang="ru-RU" sz="2300" dirty="0"/>
              <a:t>Состояние готовности к универсальному принятию для программистов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F3E8CE4-5BEB-AB4B-BC3E-F36E027D7112}"/>
              </a:ext>
            </a:extLst>
          </p:cNvPr>
          <p:cNvGrpSpPr/>
          <p:nvPr/>
        </p:nvGrpSpPr>
        <p:grpSpPr>
          <a:xfrm>
            <a:off x="1298985" y="2232007"/>
            <a:ext cx="9144608" cy="1217740"/>
            <a:chOff x="1927228" y="5269980"/>
            <a:chExt cx="8005635" cy="9179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CA18D1-8A41-3345-B85F-7925A4C0569A}"/>
                </a:ext>
              </a:extLst>
            </p:cNvPr>
            <p:cNvGrpSpPr/>
            <p:nvPr/>
          </p:nvGrpSpPr>
          <p:grpSpPr>
            <a:xfrm>
              <a:off x="1927228" y="5273671"/>
              <a:ext cx="1302251" cy="914235"/>
              <a:chOff x="820555" y="1643185"/>
              <a:chExt cx="2011680" cy="154514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4E9FDE2-6C75-9045-BEBB-6E9A27DE09D0}"/>
                  </a:ext>
                </a:extLst>
              </p:cNvPr>
              <p:cNvSpPr/>
              <p:nvPr/>
            </p:nvSpPr>
            <p:spPr>
              <a:xfrm>
                <a:off x="820555" y="2835437"/>
                <a:ext cx="2011680" cy="352891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Принятие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095B2E6-8192-564A-B0D4-8D25BBD97F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49" name="Picture 48" descr="ua-capability-icons_wht_Accept.png">
                <a:extLst>
                  <a:ext uri="{FF2B5EF4-FFF2-40B4-BE49-F238E27FC236}">
                    <a16:creationId xmlns:a16="http://schemas.microsoft.com/office/drawing/2014/main" id="{95AE17AA-1A8D-9D48-9EBD-42ED787C6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6AD7C3E-1B21-EA49-8443-C0ED70B8257A}"/>
                </a:ext>
              </a:extLst>
            </p:cNvPr>
            <p:cNvGrpSpPr/>
            <p:nvPr/>
          </p:nvGrpSpPr>
          <p:grpSpPr>
            <a:xfrm>
              <a:off x="3582203" y="5273672"/>
              <a:ext cx="1314106" cy="908454"/>
              <a:chOff x="3554360" y="1646720"/>
              <a:chExt cx="2029993" cy="153537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1B7CDDE-3D06-0740-94CA-B0F1E03531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8541279-6FA3-8D42-B5C8-D52B525811FB}"/>
                  </a:ext>
                </a:extLst>
              </p:cNvPr>
              <p:cNvSpPr/>
              <p:nvPr/>
            </p:nvSpPr>
            <p:spPr>
              <a:xfrm>
                <a:off x="3572672" y="2829200"/>
                <a:ext cx="2011681" cy="352892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Проверка</a:t>
                </a:r>
              </a:p>
            </p:txBody>
          </p:sp>
          <p:pic>
            <p:nvPicPr>
              <p:cNvPr id="46" name="Picture 45" descr="ua-capability-icons_wht_Validate.png">
                <a:extLst>
                  <a:ext uri="{FF2B5EF4-FFF2-40B4-BE49-F238E27FC236}">
                    <a16:creationId xmlns:a16="http://schemas.microsoft.com/office/drawing/2014/main" id="{0A09F761-7140-1B41-A0F2-165BB85AAA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9AA9E2-9693-C548-8C8D-93CB9162783D}"/>
                </a:ext>
              </a:extLst>
            </p:cNvPr>
            <p:cNvGrpSpPr/>
            <p:nvPr/>
          </p:nvGrpSpPr>
          <p:grpSpPr>
            <a:xfrm>
              <a:off x="6892153" y="5269980"/>
              <a:ext cx="1302251" cy="909959"/>
              <a:chOff x="6331693" y="1643185"/>
              <a:chExt cx="2011680" cy="1537916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9727F8D-A583-2B42-8956-0E4F176329F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87D5BAF-0D83-DD44-911D-2E14DE3C4330}"/>
                  </a:ext>
                </a:extLst>
              </p:cNvPr>
              <p:cNvSpPr/>
              <p:nvPr/>
            </p:nvSpPr>
            <p:spPr>
              <a:xfrm>
                <a:off x="6331693" y="2828208"/>
                <a:ext cx="2011680" cy="35289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Хранение</a:t>
                </a:r>
              </a:p>
            </p:txBody>
          </p:sp>
          <p:pic>
            <p:nvPicPr>
              <p:cNvPr id="43" name="Picture 42" descr="ua-capability-icons_wht_Store.png">
                <a:extLst>
                  <a:ext uri="{FF2B5EF4-FFF2-40B4-BE49-F238E27FC236}">
                    <a16:creationId xmlns:a16="http://schemas.microsoft.com/office/drawing/2014/main" id="{6AB810CB-7FFA-E647-820F-1348D55A8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1A6786-B4F7-E64B-8ADF-2CCDA6FFB00B}"/>
                </a:ext>
              </a:extLst>
            </p:cNvPr>
            <p:cNvGrpSpPr/>
            <p:nvPr/>
          </p:nvGrpSpPr>
          <p:grpSpPr>
            <a:xfrm>
              <a:off x="5237178" y="5269981"/>
              <a:ext cx="1302251" cy="912146"/>
              <a:chOff x="2202899" y="3852184"/>
              <a:chExt cx="2011680" cy="154161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6C1B392-FF8A-1A46-AF2C-63FA41E5A3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08E740B-EE22-E54F-BECC-BFA4D1A7E347}"/>
                  </a:ext>
                </a:extLst>
              </p:cNvPr>
              <p:cNvSpPr/>
              <p:nvPr/>
            </p:nvSpPr>
            <p:spPr>
              <a:xfrm>
                <a:off x="2202899" y="5040903"/>
                <a:ext cx="2011680" cy="35289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Процесс</a:t>
                </a:r>
              </a:p>
            </p:txBody>
          </p:sp>
          <p:pic>
            <p:nvPicPr>
              <p:cNvPr id="40" name="Picture 39" descr="ua-capability-icons_wht_Process.png">
                <a:extLst>
                  <a:ext uri="{FF2B5EF4-FFF2-40B4-BE49-F238E27FC236}">
                    <a16:creationId xmlns:a16="http://schemas.microsoft.com/office/drawing/2014/main" id="{8E2BA25B-94F7-E146-AC59-48DF74B70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CE1F724-3B0F-EB40-92D6-82F9EE7CF4EA}"/>
                </a:ext>
              </a:extLst>
            </p:cNvPr>
            <p:cNvGrpSpPr/>
            <p:nvPr/>
          </p:nvGrpSpPr>
          <p:grpSpPr>
            <a:xfrm>
              <a:off x="8536487" y="5275764"/>
              <a:ext cx="1396376" cy="912143"/>
              <a:chOff x="4928386" y="3852184"/>
              <a:chExt cx="2157084" cy="1541607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413D40-E4B1-7B43-95EE-9A70F693E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8F6DA22-0257-334F-BF9C-0493C7E95829}"/>
                  </a:ext>
                </a:extLst>
              </p:cNvPr>
              <p:cNvSpPr/>
              <p:nvPr/>
            </p:nvSpPr>
            <p:spPr>
              <a:xfrm>
                <a:off x="4928386" y="5040901"/>
                <a:ext cx="2157084" cy="352890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000000"/>
                    </a:solidFill>
                    <a:latin typeface="Source Sans Pro Light"/>
                    <a:cs typeface="Source Sans Pro Light"/>
                  </a:rPr>
                  <a:t>Отображение</a:t>
                </a:r>
              </a:p>
            </p:txBody>
          </p:sp>
          <p:pic>
            <p:nvPicPr>
              <p:cNvPr id="37" name="Picture 36" descr="ua-capability-icons_wht_Display.png">
                <a:extLst>
                  <a:ext uri="{FF2B5EF4-FFF2-40B4-BE49-F238E27FC236}">
                    <a16:creationId xmlns:a16="http://schemas.microsoft.com/office/drawing/2014/main" id="{03B399DB-C262-DD4C-9E27-94DC38E04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36244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F512-A707-6942-97D9-A27B34605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Технологический стек для рассмотрения UA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6126D98-EB57-E54E-B9E7-E94B7FB004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687217"/>
              </p:ext>
            </p:extLst>
          </p:nvPr>
        </p:nvGraphicFramePr>
        <p:xfrm>
          <a:off x="739437" y="896368"/>
          <a:ext cx="7628149" cy="551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3ADB858-09EA-274A-9841-5D52984C8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6FF6C9-4EF8-4E44-B71B-E4D99D5BD8A5}"/>
              </a:ext>
            </a:extLst>
          </p:cNvPr>
          <p:cNvSpPr txBox="1"/>
          <p:nvPr/>
        </p:nvSpPr>
        <p:spPr>
          <a:xfrm>
            <a:off x="9308560" y="2823812"/>
            <a:ext cx="2638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dirty="0">
                <a:cs typeface="Source Sans Pro"/>
              </a:rPr>
              <a:t>Прием, проверка, обработка, хранение и отображение </a:t>
            </a:r>
          </a:p>
          <a:p>
            <a:pPr algn="ctr"/>
            <a:r>
              <a:rPr lang="ru-RU" dirty="0">
                <a:cs typeface="Source Sans Pro"/>
              </a:rPr>
              <a:t>всех доменных имен и адресов электронной почты.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5581D396-B699-FE4D-B22B-B94B964B53FD}"/>
              </a:ext>
            </a:extLst>
          </p:cNvPr>
          <p:cNvSpPr/>
          <p:nvPr/>
        </p:nvSpPr>
        <p:spPr>
          <a:xfrm>
            <a:off x="8509827" y="826369"/>
            <a:ext cx="656492" cy="5205262"/>
          </a:xfrm>
          <a:prstGeom prst="rightBrac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18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Почтовые системы и поддержка EAI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7" r="4665"/>
          <a:stretch/>
        </p:blipFill>
        <p:spPr>
          <a:xfrm>
            <a:off x="7897595" y="929390"/>
            <a:ext cx="3709739" cy="269515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6984516" cy="5411449"/>
          </a:xfrm>
        </p:spPr>
        <p:txBody>
          <a:bodyPr/>
          <a:lstStyle/>
          <a:p>
            <a:r>
              <a:rPr lang="ru-RU" sz="1800" dirty="0"/>
              <a:t>Все агенты электронной почты должны быть настроены на отправку и получение интернационализированных адресов электронной почты. Подробнее см. в документе </a:t>
            </a:r>
            <a:br>
              <a:rPr lang="en-US" sz="1800" dirty="0"/>
            </a:br>
            <a:r>
              <a:rPr lang="ru-RU" sz="1800" dirty="0">
                <a:hlinkClick r:id="rId5"/>
              </a:rPr>
              <a:t>EAI: технический обзор</a:t>
            </a:r>
            <a:r>
              <a:rPr lang="ru-RU" sz="1800" dirty="0"/>
              <a:t>.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MUA</a:t>
            </a:r>
            <a:r>
              <a:rPr lang="ru-RU" sz="1800" dirty="0"/>
              <a:t> – почтовый агент пользователя: клиентская программа, которую человек использует для отправки, получения и управления почтой.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MSA</a:t>
            </a:r>
            <a:r>
              <a:rPr lang="ru-RU" sz="1800" dirty="0"/>
              <a:t> – агент отправки почты: серверная программа, которая получает почту от MUA и готовит ее к передаче и доставке.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MTA</a:t>
            </a:r>
            <a:r>
              <a:rPr lang="ru-RU" sz="1800" dirty="0"/>
              <a:t> – агент передачи почты: серверная программа, отправляющая почту на другие узлы Интернета и принимающая ее от них. MTA может получать почту от MSA и/или доставлять почту в MDA.</a:t>
            </a:r>
          </a:p>
          <a:p>
            <a:pPr lvl="1"/>
            <a:r>
              <a:rPr lang="ru-RU" sz="1800" dirty="0">
                <a:solidFill>
                  <a:schemeClr val="accent1"/>
                </a:solidFill>
              </a:rPr>
              <a:t>MDA</a:t>
            </a:r>
            <a:r>
              <a:rPr lang="ru-RU" sz="1800" dirty="0"/>
              <a:t> – агент доставки почты: серверная программа, которая обрабатывает входящую почту и обычно сохраняет ее в почтовый ящик или папку.</a:t>
            </a: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27B79-8902-4740-B3C3-CDE15F4C5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012" y="4388649"/>
            <a:ext cx="4087086" cy="12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76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261022"/>
            <a:chOff x="6190527" y="830541"/>
            <a:chExt cx="5337770" cy="5261022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Хранилище электронной почты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43616"/>
              <a:ext cx="17847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MUA: Веб-почта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MSA для отправителя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отправителя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/>
                <a:t>MTA для получателя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MTA: фильтр спама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846096" y="1713756"/>
              <a:ext cx="1501984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/>
                <a:t>Приложение MUA для смартфонов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Примеры компонентов электронной почты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B4471-B117-7941-922D-BB3E4BC9B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950" y="32733"/>
            <a:ext cx="1241861" cy="56348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ru-RU" sz="1800" dirty="0">
                <a:solidFill>
                  <a:schemeClr val="accent1"/>
                </a:solidFill>
              </a:rPr>
              <a:t>MUA</a:t>
            </a:r>
            <a:r>
              <a:rPr lang="ru-RU" sz="1800" dirty="0"/>
              <a:t> – почтовый агент пользователя – Outlook, Thunderbird, логистическая система Amazon, подсистема веб-почты Gmail, контактная форма веб-сервера</a:t>
            </a:r>
          </a:p>
          <a:p>
            <a:r>
              <a:rPr lang="ru-RU" sz="1800" dirty="0">
                <a:solidFill>
                  <a:schemeClr val="accent1"/>
                </a:solidFill>
              </a:rPr>
              <a:t>MSA</a:t>
            </a:r>
            <a:r>
              <a:rPr lang="ru-RU" sz="1800" dirty="0"/>
              <a:t> – агент отправки почты – Exchange,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MTA</a:t>
            </a:r>
            <a:r>
              <a:rPr lang="ru-RU" sz="1800" dirty="0"/>
              <a:t> – агент передачи почты – </a:t>
            </a:r>
            <a:r>
              <a:rPr lang="ru-RU" sz="1800" dirty="0" err="1"/>
              <a:t>Postfix</a:t>
            </a:r>
            <a:r>
              <a:rPr lang="ru-RU" sz="1800" dirty="0"/>
              <a:t>, </a:t>
            </a:r>
            <a:r>
              <a:rPr lang="ru-RU" sz="1800" dirty="0" err="1"/>
              <a:t>Exim</a:t>
            </a:r>
            <a:r>
              <a:rPr lang="ru-RU" sz="1800" dirty="0"/>
              <a:t>, </a:t>
            </a:r>
            <a:r>
              <a:rPr lang="ru-RU" sz="1800" dirty="0" err="1"/>
              <a:t>Halon</a:t>
            </a:r>
            <a:r>
              <a:rPr lang="ru-RU" sz="1800" dirty="0"/>
              <a:t>, </a:t>
            </a:r>
            <a:r>
              <a:rPr lang="ru-RU" sz="1800" dirty="0" err="1"/>
              <a:t>Sendgrid</a:t>
            </a:r>
            <a:r>
              <a:rPr lang="ru-RU" sz="1800" dirty="0"/>
              <a:t>, AWS </a:t>
            </a:r>
            <a:r>
              <a:rPr lang="ru-RU" sz="1800" dirty="0" err="1"/>
              <a:t>Workmail</a:t>
            </a:r>
            <a:endParaRPr lang="ru-RU" sz="1800" dirty="0"/>
          </a:p>
          <a:p>
            <a:r>
              <a:rPr lang="ru-RU" sz="1800" dirty="0">
                <a:solidFill>
                  <a:schemeClr val="accent1"/>
                </a:solidFill>
              </a:rPr>
              <a:t>MDA</a:t>
            </a:r>
            <a:r>
              <a:rPr lang="ru-RU" sz="1800" dirty="0"/>
              <a:t> – агент доставки почты – часть Gmail и Exchange, части </a:t>
            </a:r>
            <a:r>
              <a:rPr lang="ru-RU" sz="1800" dirty="0" err="1"/>
              <a:t>Zendesk</a:t>
            </a:r>
            <a:r>
              <a:rPr lang="ru-RU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PPT Template_16x9 20170601.potx" id="{6DCE996D-886D-4310-B448-1ACF06EC9706}" vid="{B8D7A136-CA80-4520-9EC3-55CACFEC00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PPT_Arial_16x9_June 2017_potx</Template>
  <TotalTime>15436</TotalTime>
  <Words>2553</Words>
  <Application>Microsoft Macintosh PowerPoint</Application>
  <PresentationFormat>Widescreen</PresentationFormat>
  <Paragraphs>306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Source Sans Pro Light</vt:lpstr>
      <vt:lpstr>Times New Roman</vt:lpstr>
      <vt:lpstr>Wingdings</vt:lpstr>
      <vt:lpstr>ICANN PPT_Arial_16x9_June 2017_potx</vt:lpstr>
      <vt:lpstr>Универсального принятия доменных имен и адресов электронной почты</vt:lpstr>
      <vt:lpstr>Повестка дня</vt:lpstr>
      <vt:lpstr>Общие сведения об универсальном принятии (UA) </vt:lpstr>
      <vt:lpstr>Универсальное принятие доменных имен и электронной почты</vt:lpstr>
      <vt:lpstr>Категории доменных имен и адресов электронной почты</vt:lpstr>
      <vt:lpstr>Состояние готовности к универсальному принятию для программистов</vt:lpstr>
      <vt:lpstr>Технологический стек для рассмотрения UA </vt:lpstr>
      <vt:lpstr>Почтовые системы и поддержка EAI</vt:lpstr>
      <vt:lpstr>Примеры компонентов электронной почты</vt:lpstr>
      <vt:lpstr>Примеры компонентов электронной почты</vt:lpstr>
      <vt:lpstr>Основы Unicode</vt:lpstr>
      <vt:lpstr>Символ и набор символов</vt:lpstr>
      <vt:lpstr>Кодовая точка</vt:lpstr>
      <vt:lpstr>Кодовая точка</vt:lpstr>
      <vt:lpstr>Глиф</vt:lpstr>
      <vt:lpstr>Кодировка символов</vt:lpstr>
      <vt:lpstr>Краткая история</vt:lpstr>
      <vt:lpstr>Стандарт Unicode</vt:lpstr>
      <vt:lpstr>Кодировка Unicode</vt:lpstr>
      <vt:lpstr>Нормализация</vt:lpstr>
      <vt:lpstr>Нормализация</vt:lpstr>
      <vt:lpstr>Интернационализированные доменные имена</vt:lpstr>
      <vt:lpstr>Доменные имена</vt:lpstr>
      <vt:lpstr>Интернационализированные доменные имена (IDN-домены)</vt:lpstr>
      <vt:lpstr>Интернационализация адреса электронной почты (EAI)</vt:lpstr>
      <vt:lpstr>Адрес электронной почты</vt:lpstr>
      <vt:lpstr>EAI</vt:lpstr>
      <vt:lpstr>Форма адресов электронной почты</vt:lpstr>
      <vt:lpstr>Отправка и получение </vt:lpstr>
      <vt:lpstr>Заключение</vt:lpstr>
      <vt:lpstr>Поддержка языков прогр.</vt:lpstr>
      <vt:lpstr>Поддержка EAI в основных инструментах и службах электронной почты</vt:lpstr>
      <vt:lpstr>Путь ICANN к готовности к универсальному принятию — модель</vt:lpstr>
      <vt:lpstr>Участвуйте!</vt:lpstr>
      <vt:lpstr>Некоторые актуальные материалы</vt:lpstr>
      <vt:lpstr>Взаимодействие с ICANN — благодарим вас! Вопросы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Acceptance of Domain Names and Email addresses</dc:title>
  <dc:creator>Sarmad Hussain</dc:creator>
  <cp:lastModifiedBy>Sarmad Hussain</cp:lastModifiedBy>
  <cp:revision>618</cp:revision>
  <cp:lastPrinted>2017-01-26T19:29:02Z</cp:lastPrinted>
  <dcterms:created xsi:type="dcterms:W3CDTF">2021-04-05T05:56:20Z</dcterms:created>
  <dcterms:modified xsi:type="dcterms:W3CDTF">2024-03-06T20:27:53Z</dcterms:modified>
</cp:coreProperties>
</file>