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48" r:id="rId2"/>
    <p:sldId id="847" r:id="rId3"/>
    <p:sldId id="833" r:id="rId4"/>
    <p:sldId id="822" r:id="rId5"/>
    <p:sldId id="807" r:id="rId6"/>
    <p:sldId id="804" r:id="rId7"/>
    <p:sldId id="266" r:id="rId8"/>
    <p:sldId id="826" r:id="rId9"/>
    <p:sldId id="854" r:id="rId10"/>
    <p:sldId id="824" r:id="rId11"/>
    <p:sldId id="1393" r:id="rId12"/>
    <p:sldId id="1394" r:id="rId13"/>
    <p:sldId id="1308" r:id="rId14"/>
    <p:sldId id="1310" r:id="rId15"/>
    <p:sldId id="1318" r:id="rId16"/>
    <p:sldId id="1365" r:id="rId17"/>
    <p:sldId id="1317" r:id="rId18"/>
    <p:sldId id="1313" r:id="rId19"/>
    <p:sldId id="1311" r:id="rId20"/>
    <p:sldId id="1309" r:id="rId21"/>
    <p:sldId id="1331" r:id="rId22"/>
    <p:sldId id="1320" r:id="rId23"/>
    <p:sldId id="1375" r:id="rId24"/>
    <p:sldId id="848" r:id="rId25"/>
    <p:sldId id="865" r:id="rId26"/>
    <p:sldId id="1338" r:id="rId27"/>
    <p:sldId id="1348" r:id="rId28"/>
    <p:sldId id="1350" r:id="rId29"/>
    <p:sldId id="866" r:id="rId30"/>
    <p:sldId id="1351" r:id="rId31"/>
    <p:sldId id="1361" r:id="rId32"/>
    <p:sldId id="1305" r:id="rId33"/>
    <p:sldId id="1268" r:id="rId34"/>
    <p:sldId id="1395" r:id="rId35"/>
    <p:sldId id="829" r:id="rId36"/>
    <p:sldId id="789" r:id="rId37"/>
    <p:sldId id="818" r:id="rId38"/>
    <p:sldId id="75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7" clrIdx="0"/>
  <p:cmAuthor id="2" name="Jane Sexton" initials="JS" lastIdx="1" clrIdx="1">
    <p:extLst>
      <p:ext uri="{19B8F6BF-5375-455C-9EA6-DF929625EA0E}">
        <p15:presenceInfo xmlns:p15="http://schemas.microsoft.com/office/powerpoint/2012/main" userId="S::jane.sexton@icann.org::74f5318d-4b03-4508-9132-a81a58a7f5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240"/>
    <a:srgbClr val="36A240"/>
    <a:srgbClr val="FF9300"/>
    <a:srgbClr val="FA5B36"/>
    <a:srgbClr val="FFFFFF"/>
    <a:srgbClr val="000000"/>
    <a:srgbClr val="DEDEDE"/>
    <a:srgbClr val="002B49"/>
    <a:srgbClr val="9C240F"/>
    <a:srgbClr val="CB4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987" autoAdjust="0"/>
    <p:restoredTop sz="88594" autoAdjust="0"/>
  </p:normalViewPr>
  <p:slideViewPr>
    <p:cSldViewPr snapToGrid="0" snapToObjects="1">
      <p:cViewPr varScale="1">
        <p:scale>
          <a:sx n="47" d="100"/>
          <a:sy n="47" d="100"/>
        </p:scale>
        <p:origin x="208" y="1272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68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\folders\ct\_dchkt890t9b566kstk40dqnl99nk2\T\com.microsoft.Outlook\Outlook%20Temp\EAI-Testing-Results-charts-02-04-2022%5b1%5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MX" sz="1800" b="1">
                <a:latin typeface="+mj-lt"/>
              </a:rPr>
              <a:t>Aceptación de la EAI de 2017 a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4483381835247207"/>
          <c:y val="9.9523140565116006E-2"/>
          <c:w val="0.61523880059949065"/>
          <c:h val="0.81780388142066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'2017-2022'!$C$1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1500B"/>
            </a:solidFill>
            <a:ln>
              <a:noFill/>
            </a:ln>
            <a:effectLst/>
          </c:spPr>
          <c:invertIfNegative val="0"/>
          <c:cat>
            <c:strRef>
              <c:f>'2017-2022'!$B$2:$B$8</c:f>
              <c:strCache>
                <c:ptCount val="7"/>
                <c:pt idx="0">
                  <c:v>ascii@ascii.newshort</c:v>
                </c:pt>
                <c:pt idx="1">
                  <c:v>ascii@ascii.newlong</c:v>
                </c:pt>
                <c:pt idx="2">
                  <c:v>ascii@idn.ascii</c:v>
                </c:pt>
                <c:pt idx="3">
                  <c:v>ascii@ascii.idn</c:v>
                </c:pt>
                <c:pt idx="4">
                  <c:v>Unicode@ascii.ascii</c:v>
                </c:pt>
                <c:pt idx="5">
                  <c:v>chinese@chinese.chinese</c:v>
                </c:pt>
                <c:pt idx="6">
                  <c:v>arabic.arabic@arabic</c:v>
                </c:pt>
              </c:strCache>
            </c:strRef>
          </c:cat>
          <c:val>
            <c:numRef>
              <c:f>'2017-2022'!$C$2:$C$8</c:f>
              <c:numCache>
                <c:formatCode>0%</c:formatCode>
                <c:ptCount val="7"/>
                <c:pt idx="0">
                  <c:v>0.91</c:v>
                </c:pt>
                <c:pt idx="1">
                  <c:v>0.78</c:v>
                </c:pt>
                <c:pt idx="2">
                  <c:v>0.45</c:v>
                </c:pt>
                <c:pt idx="4">
                  <c:v>0.14000000000000001</c:v>
                </c:pt>
                <c:pt idx="5">
                  <c:v>0.08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BC-446D-BA0A-F9C4B81A066C}"/>
            </c:ext>
          </c:extLst>
        </c:ser>
        <c:ser>
          <c:idx val="1"/>
          <c:order val="1"/>
          <c:tx>
            <c:strRef>
              <c:f>'2017-2022'!$D$1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ED7E33"/>
            </a:solidFill>
            <a:ln>
              <a:noFill/>
            </a:ln>
            <a:effectLst/>
          </c:spPr>
          <c:invertIfNegative val="0"/>
          <c:cat>
            <c:strRef>
              <c:f>'2017-2022'!$B$2:$B$8</c:f>
              <c:strCache>
                <c:ptCount val="7"/>
                <c:pt idx="0">
                  <c:v>ascii@ascii.newshort</c:v>
                </c:pt>
                <c:pt idx="1">
                  <c:v>ascii@ascii.newlong</c:v>
                </c:pt>
                <c:pt idx="2">
                  <c:v>ascii@idn.ascii</c:v>
                </c:pt>
                <c:pt idx="3">
                  <c:v>ascii@ascii.idn</c:v>
                </c:pt>
                <c:pt idx="4">
                  <c:v>Unicode@ascii.ascii</c:v>
                </c:pt>
                <c:pt idx="5">
                  <c:v>chinese@chinese.chinese</c:v>
                </c:pt>
                <c:pt idx="6">
                  <c:v>arabic.arabic@arabic</c:v>
                </c:pt>
              </c:strCache>
            </c:strRef>
          </c:cat>
          <c:val>
            <c:numRef>
              <c:f>'2017-2022'!$D$2:$D$8</c:f>
              <c:numCache>
                <c:formatCode>0%</c:formatCode>
                <c:ptCount val="7"/>
                <c:pt idx="0">
                  <c:v>0.97</c:v>
                </c:pt>
                <c:pt idx="1">
                  <c:v>0.84</c:v>
                </c:pt>
                <c:pt idx="2">
                  <c:v>0.5</c:v>
                </c:pt>
                <c:pt idx="4">
                  <c:v>0.13</c:v>
                </c:pt>
                <c:pt idx="5">
                  <c:v>0.08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BC-446D-BA0A-F9C4B81A066C}"/>
            </c:ext>
          </c:extLst>
        </c:ser>
        <c:ser>
          <c:idx val="2"/>
          <c:order val="2"/>
          <c:tx>
            <c:strRef>
              <c:f>'2017-2022'!$E$1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4B488"/>
            </a:solidFill>
            <a:ln>
              <a:noFill/>
            </a:ln>
            <a:effectLst/>
          </c:spPr>
          <c:invertIfNegative val="0"/>
          <c:cat>
            <c:strRef>
              <c:f>'2017-2022'!$B$2:$B$8</c:f>
              <c:strCache>
                <c:ptCount val="7"/>
                <c:pt idx="0">
                  <c:v>ascii@ascii.newshort</c:v>
                </c:pt>
                <c:pt idx="1">
                  <c:v>ascii@ascii.newlong</c:v>
                </c:pt>
                <c:pt idx="2">
                  <c:v>ascii@idn.ascii</c:v>
                </c:pt>
                <c:pt idx="3">
                  <c:v>ascii@ascii.idn</c:v>
                </c:pt>
                <c:pt idx="4">
                  <c:v>Unicode@ascii.ascii</c:v>
                </c:pt>
                <c:pt idx="5">
                  <c:v>chinese@chinese.chinese</c:v>
                </c:pt>
                <c:pt idx="6">
                  <c:v>arabic.arabic@arabic</c:v>
                </c:pt>
              </c:strCache>
            </c:strRef>
          </c:cat>
          <c:val>
            <c:numRef>
              <c:f>'2017-2022'!$E$2:$E$8</c:f>
              <c:numCache>
                <c:formatCode>0.00%</c:formatCode>
                <c:ptCount val="7"/>
                <c:pt idx="0">
                  <c:v>0.98299999999999998</c:v>
                </c:pt>
                <c:pt idx="1">
                  <c:v>0.84799999999999998</c:v>
                </c:pt>
                <c:pt idx="2">
                  <c:v>0.47899999999999998</c:v>
                </c:pt>
                <c:pt idx="4">
                  <c:v>0.187</c:v>
                </c:pt>
                <c:pt idx="5">
                  <c:v>0.11</c:v>
                </c:pt>
                <c:pt idx="6">
                  <c:v>0.113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BC-446D-BA0A-F9C4B81A066C}"/>
            </c:ext>
          </c:extLst>
        </c:ser>
        <c:ser>
          <c:idx val="3"/>
          <c:order val="3"/>
          <c:tx>
            <c:strRef>
              <c:f>'2017-2022'!$F$1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ADDCA"/>
            </a:solidFill>
            <a:ln>
              <a:noFill/>
            </a:ln>
            <a:effectLst/>
          </c:spPr>
          <c:invertIfNegative val="0"/>
          <c:cat>
            <c:strRef>
              <c:f>'2017-2022'!$B$2:$B$8</c:f>
              <c:strCache>
                <c:ptCount val="7"/>
                <c:pt idx="0">
                  <c:v>ascii@ascii.newshort</c:v>
                </c:pt>
                <c:pt idx="1">
                  <c:v>ascii@ascii.newlong</c:v>
                </c:pt>
                <c:pt idx="2">
                  <c:v>ascii@idn.ascii</c:v>
                </c:pt>
                <c:pt idx="3">
                  <c:v>ascii@ascii.idn</c:v>
                </c:pt>
                <c:pt idx="4">
                  <c:v>Unicode@ascii.ascii</c:v>
                </c:pt>
                <c:pt idx="5">
                  <c:v>chinese@chinese.chinese</c:v>
                </c:pt>
                <c:pt idx="6">
                  <c:v>arabic.arabic@arabic</c:v>
                </c:pt>
              </c:strCache>
            </c:strRef>
          </c:cat>
          <c:val>
            <c:numRef>
              <c:f>'2017-2022'!$F$2:$F$8</c:f>
              <c:numCache>
                <c:formatCode>0.00%</c:formatCode>
                <c:ptCount val="7"/>
                <c:pt idx="0">
                  <c:v>0.92789999999999995</c:v>
                </c:pt>
                <c:pt idx="1">
                  <c:v>0.80900000000000005</c:v>
                </c:pt>
                <c:pt idx="2">
                  <c:v>0.52239999999999998</c:v>
                </c:pt>
                <c:pt idx="3">
                  <c:v>0.3488</c:v>
                </c:pt>
                <c:pt idx="4">
                  <c:v>8.1100000000000005E-2</c:v>
                </c:pt>
                <c:pt idx="5">
                  <c:v>8.7099999999999997E-2</c:v>
                </c:pt>
                <c:pt idx="6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BC-446D-BA0A-F9C4B81A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axId val="127625680"/>
        <c:axId val="127629840"/>
      </c:barChart>
      <c:catAx>
        <c:axId val="127625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27629840"/>
        <c:crosses val="autoZero"/>
        <c:auto val="1"/>
        <c:lblAlgn val="ctr"/>
        <c:lblOffset val="100"/>
        <c:noMultiLvlLbl val="0"/>
      </c:catAx>
      <c:valAx>
        <c:axId val="12762984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2762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095318779265637"/>
          <c:y val="4.6807027637674747E-2"/>
          <c:w val="0.11532880624270388"/>
          <c:h val="0.243701250242589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38DED-47CF-484F-B90A-48141953B4EF}" type="doc">
      <dgm:prSet loTypeId="urn:microsoft.com/office/officeart/2008/layout/LinedList" loCatId="" qsTypeId="urn:microsoft.com/office/officeart/2005/8/quickstyle/simple4" qsCatId="simple" csTypeId="urn:microsoft.com/office/officeart/2005/8/colors/accent1_5" csCatId="accent1" phldr="1"/>
      <dgm:spPr/>
    </dgm:pt>
    <dgm:pt modelId="{D8ED19D0-93EC-D24C-A3FA-E8AB7A543827}">
      <dgm:prSet phldrT="[Text]"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Aplicaciones y sitios web</a:t>
          </a:r>
        </a:p>
        <a:p>
          <a:r>
            <a:rPr lang="es-MX" sz="1800" dirty="0">
              <a:solidFill>
                <a:schemeClr val="tx1"/>
              </a:solidFill>
            </a:rPr>
            <a:t>- Wikipedia.org, ICANN.org, Amazon.com, sitios web personalizados a nivel mundial</a:t>
          </a:r>
        </a:p>
        <a:p>
          <a:r>
            <a:rPr lang="es-MX" sz="1800" dirty="0">
              <a:solidFill>
                <a:schemeClr val="tx1"/>
              </a:solidFill>
            </a:rPr>
            <a:t>- PowerPoint, Google-Docs, Safari, Acrobat, aplicaciones personalizadas</a:t>
          </a:r>
        </a:p>
        <a:p>
          <a:endParaRPr lang="en-US" sz="2000" dirty="0">
            <a:solidFill>
              <a:schemeClr val="tx1"/>
            </a:solidFill>
          </a:endParaRPr>
        </a:p>
      </dgm:t>
    </dgm:pt>
    <dgm:pt modelId="{8969D3B3-593F-8F47-BCB9-ED0CC2E0B8F2}" type="par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508C87E-BC25-124D-9812-51DA685D48FC}" type="sib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DA4BC098-568F-9943-897C-AF42FA6EDD66}">
      <dgm:prSet phldrT="[Text]"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Marcos y lenguajes de programación</a:t>
          </a:r>
        </a:p>
        <a:p>
          <a:r>
            <a:rPr lang="es-MX" sz="1800" dirty="0">
              <a:solidFill>
                <a:schemeClr val="tx1"/>
              </a:solidFill>
            </a:rPr>
            <a:t>- JavaScript, Java, Swift, C#, PHP, Python</a:t>
          </a:r>
        </a:p>
        <a:p>
          <a:r>
            <a:rPr lang="es-MX" sz="1800" dirty="0">
              <a:solidFill>
                <a:schemeClr val="tx1"/>
              </a:solidFill>
            </a:rPr>
            <a:t>- Angular, Spring, .NET core, J2EE, WordPress, SAP, Oracle</a:t>
          </a:r>
        </a:p>
      </dgm:t>
    </dgm:pt>
    <dgm:pt modelId="{02509E6F-8172-D942-ACA4-951AE6D914B7}" type="par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D18029D-45C2-C746-9F73-507B699B3B3E}" type="sib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49DE2A3-B3A4-7348-B74B-55D7164A2187}">
      <dgm:prSet phldrT="[Text]" custT="1"/>
      <dgm:spPr/>
      <dgm:t>
        <a:bodyPr/>
        <a:lstStyle/>
        <a:p>
          <a:r>
            <a:rPr lang="es-MX" sz="2000" b="1">
              <a:solidFill>
                <a:schemeClr val="tx1"/>
              </a:solidFill>
            </a:rPr>
            <a:t>Estándares y prácticas recomendadas</a:t>
          </a:r>
        </a:p>
        <a:p>
          <a:r>
            <a:rPr lang="es-MX" sz="1800">
              <a:solidFill>
                <a:schemeClr val="tx1"/>
              </a:solidFill>
            </a:rPr>
            <a:t>- IETF RFCs, W3C HTML, Unicode CLDR, WHATWG</a:t>
          </a:r>
        </a:p>
        <a:p>
          <a:r>
            <a:rPr lang="es-MX" sz="1800">
              <a:solidFill>
                <a:schemeClr val="tx1"/>
              </a:solidFill>
            </a:rPr>
            <a:t>- Estándares basados en las industrias (salud, aviación, ...)</a:t>
          </a:r>
        </a:p>
      </dgm:t>
    </dgm:pt>
    <dgm:pt modelId="{B967C7CB-EA3C-D241-B5DD-64A37B3293D9}" type="par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B5E6614-9F4C-FE40-98B5-A880DA6C8667}" type="sib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56F6CAC-B7E2-E948-84D1-3F7C766850BA}">
      <dgm:prSet phldrT="[Text]" custT="1"/>
      <dgm:spPr/>
      <dgm:t>
        <a:bodyPr/>
        <a:lstStyle/>
        <a:p>
          <a:r>
            <a:rPr lang="es-MX" sz="2000" b="1">
              <a:solidFill>
                <a:schemeClr val="tx1"/>
              </a:solidFill>
            </a:rPr>
            <a:t>Plataformas, sistemas operativos y herramientas de sistemas</a:t>
          </a:r>
        </a:p>
        <a:p>
          <a:r>
            <a:rPr lang="es-MX" sz="1800">
              <a:solidFill>
                <a:schemeClr val="tx1"/>
              </a:solidFill>
            </a:rPr>
            <a:t>- iOS, Windows, Linux, Android, App Stores</a:t>
          </a:r>
        </a:p>
        <a:p>
          <a:r>
            <a:rPr lang="es-MX" sz="1800">
              <a:solidFill>
                <a:schemeClr val="tx1"/>
              </a:solidFill>
            </a:rPr>
            <a:t>- Active Directory, OpenLDAP, OpenSSL, Ping, Telnet</a:t>
          </a:r>
        </a:p>
      </dgm:t>
    </dgm:pt>
    <dgm:pt modelId="{54145543-887D-4B43-BE72-D1DE13930196}" type="par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6A8BB8D-CCD7-4B44-BBAB-96E992068CC0}" type="sib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F2162790-E0C0-5C47-A0F1-7C7C7AAD44E0}">
      <dgm:prSet phldrT="[Text]"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Redes sociales y motores de búsqueda</a:t>
          </a:r>
        </a:p>
        <a:p>
          <a:r>
            <a:rPr lang="es-MX" sz="1800" dirty="0">
              <a:solidFill>
                <a:schemeClr val="tx1"/>
              </a:solidFill>
            </a:rPr>
            <a:t>- Chrome, Bing, Safari, Firefox, buscadores locales (p. ej., chinos)</a:t>
          </a:r>
        </a:p>
        <a:p>
          <a:r>
            <a:rPr lang="es-MX" sz="1800" dirty="0">
              <a:solidFill>
                <a:schemeClr val="tx1"/>
              </a:solidFill>
            </a:rPr>
            <a:t>- Facebook, Instagram, Twitter, Skype, WeChat, WhatsApp, Viber</a:t>
          </a:r>
        </a:p>
        <a:p>
          <a:endParaRPr lang="en-US" sz="2000" dirty="0">
            <a:solidFill>
              <a:schemeClr val="tx1"/>
            </a:solidFill>
          </a:endParaRPr>
        </a:p>
      </dgm:t>
    </dgm:pt>
    <dgm:pt modelId="{6C5A299F-F90B-6848-A7CD-D1C1A710A3EC}" type="par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0D3D4E6A-E1F8-EF4D-BBA1-07FFABA7255C}" type="sib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DD4B27A-8852-714A-8E39-5BFAA57B8D3A}" type="pres">
      <dgm:prSet presAssocID="{95338DED-47CF-484F-B90A-48141953B4EF}" presName="vert0" presStyleCnt="0">
        <dgm:presLayoutVars>
          <dgm:dir/>
          <dgm:animOne val="branch"/>
          <dgm:animLvl val="lvl"/>
        </dgm:presLayoutVars>
      </dgm:prSet>
      <dgm:spPr/>
    </dgm:pt>
    <dgm:pt modelId="{E99B148B-51D3-984B-908D-35C7BA697A68}" type="pres">
      <dgm:prSet presAssocID="{D8ED19D0-93EC-D24C-A3FA-E8AB7A543827}" presName="thickLine" presStyleLbl="alignNode1" presStyleIdx="0" presStyleCnt="5" custLinFactNeighborY="8233"/>
      <dgm:spPr/>
    </dgm:pt>
    <dgm:pt modelId="{FA7C3AA4-AB12-EB4B-84F8-9DDB7555CDDA}" type="pres">
      <dgm:prSet presAssocID="{D8ED19D0-93EC-D24C-A3FA-E8AB7A543827}" presName="horz1" presStyleCnt="0"/>
      <dgm:spPr/>
    </dgm:pt>
    <dgm:pt modelId="{E62B68A4-435C-8148-A715-C7125705757F}" type="pres">
      <dgm:prSet presAssocID="{D8ED19D0-93EC-D24C-A3FA-E8AB7A543827}" presName="tx1" presStyleLbl="revTx" presStyleIdx="0" presStyleCnt="5" custScaleY="119434"/>
      <dgm:spPr/>
    </dgm:pt>
    <dgm:pt modelId="{2B05AB6D-D740-FC4B-95CB-522EEA00CC61}" type="pres">
      <dgm:prSet presAssocID="{D8ED19D0-93EC-D24C-A3FA-E8AB7A543827}" presName="vert1" presStyleCnt="0"/>
      <dgm:spPr/>
    </dgm:pt>
    <dgm:pt modelId="{08610D36-A3D1-0746-974B-24AE6B01A103}" type="pres">
      <dgm:prSet presAssocID="{F2162790-E0C0-5C47-A0F1-7C7C7AAD44E0}" presName="thickLine" presStyleLbl="alignNode1" presStyleIdx="1" presStyleCnt="5"/>
      <dgm:spPr/>
    </dgm:pt>
    <dgm:pt modelId="{B15A0974-3D8F-2341-A09B-5CA8CCB44349}" type="pres">
      <dgm:prSet presAssocID="{F2162790-E0C0-5C47-A0F1-7C7C7AAD44E0}" presName="horz1" presStyleCnt="0"/>
      <dgm:spPr/>
    </dgm:pt>
    <dgm:pt modelId="{41E0D395-EC50-2947-92E2-6D4A0981FA7B}" type="pres">
      <dgm:prSet presAssocID="{F2162790-E0C0-5C47-A0F1-7C7C7AAD44E0}" presName="tx1" presStyleLbl="revTx" presStyleIdx="1" presStyleCnt="5"/>
      <dgm:spPr/>
    </dgm:pt>
    <dgm:pt modelId="{F3DBCFDC-3BED-064E-B811-EED69BE20A50}" type="pres">
      <dgm:prSet presAssocID="{F2162790-E0C0-5C47-A0F1-7C7C7AAD44E0}" presName="vert1" presStyleCnt="0"/>
      <dgm:spPr/>
    </dgm:pt>
    <dgm:pt modelId="{93CB4C11-E67D-834C-94DD-E9D82BBF2892}" type="pres">
      <dgm:prSet presAssocID="{DA4BC098-568F-9943-897C-AF42FA6EDD66}" presName="thickLine" presStyleLbl="alignNode1" presStyleIdx="2" presStyleCnt="5"/>
      <dgm:spPr/>
    </dgm:pt>
    <dgm:pt modelId="{DA1CBBF6-54E6-E14D-B0FB-6273B2AC7AAC}" type="pres">
      <dgm:prSet presAssocID="{DA4BC098-568F-9943-897C-AF42FA6EDD66}" presName="horz1" presStyleCnt="0"/>
      <dgm:spPr/>
    </dgm:pt>
    <dgm:pt modelId="{53123178-6898-254C-B4C4-043BAED9F64E}" type="pres">
      <dgm:prSet presAssocID="{DA4BC098-568F-9943-897C-AF42FA6EDD66}" presName="tx1" presStyleLbl="revTx" presStyleIdx="2" presStyleCnt="5"/>
      <dgm:spPr/>
    </dgm:pt>
    <dgm:pt modelId="{F4452919-CC43-5B49-9440-4B1A9FA4661B}" type="pres">
      <dgm:prSet presAssocID="{DA4BC098-568F-9943-897C-AF42FA6EDD66}" presName="vert1" presStyleCnt="0"/>
      <dgm:spPr/>
    </dgm:pt>
    <dgm:pt modelId="{CF2C3791-F942-FC4E-A629-DAA25967F316}" type="pres">
      <dgm:prSet presAssocID="{756F6CAC-B7E2-E948-84D1-3F7C766850BA}" presName="thickLine" presStyleLbl="alignNode1" presStyleIdx="3" presStyleCnt="5"/>
      <dgm:spPr/>
    </dgm:pt>
    <dgm:pt modelId="{171813FA-554B-F348-AD24-A1B4715C4360}" type="pres">
      <dgm:prSet presAssocID="{756F6CAC-B7E2-E948-84D1-3F7C766850BA}" presName="horz1" presStyleCnt="0"/>
      <dgm:spPr/>
    </dgm:pt>
    <dgm:pt modelId="{D490B8E8-8416-A141-B449-8D5A186CE04C}" type="pres">
      <dgm:prSet presAssocID="{756F6CAC-B7E2-E948-84D1-3F7C766850BA}" presName="tx1" presStyleLbl="revTx" presStyleIdx="3" presStyleCnt="5"/>
      <dgm:spPr/>
    </dgm:pt>
    <dgm:pt modelId="{18AEA3C5-538D-7148-A3A5-177B630D0FC2}" type="pres">
      <dgm:prSet presAssocID="{756F6CAC-B7E2-E948-84D1-3F7C766850BA}" presName="vert1" presStyleCnt="0"/>
      <dgm:spPr/>
    </dgm:pt>
    <dgm:pt modelId="{688EAB7A-C341-F546-9C09-DC0CB073740B}" type="pres">
      <dgm:prSet presAssocID="{249DE2A3-B3A4-7348-B74B-55D7164A2187}" presName="thickLine" presStyleLbl="alignNode1" presStyleIdx="4" presStyleCnt="5"/>
      <dgm:spPr/>
    </dgm:pt>
    <dgm:pt modelId="{4CC31AC9-8E35-0E41-B57D-A2AD88DAF681}" type="pres">
      <dgm:prSet presAssocID="{249DE2A3-B3A4-7348-B74B-55D7164A2187}" presName="horz1" presStyleCnt="0"/>
      <dgm:spPr/>
    </dgm:pt>
    <dgm:pt modelId="{7B68092B-0275-0C43-9211-DA4EB30107E2}" type="pres">
      <dgm:prSet presAssocID="{249DE2A3-B3A4-7348-B74B-55D7164A2187}" presName="tx1" presStyleLbl="revTx" presStyleIdx="4" presStyleCnt="5"/>
      <dgm:spPr/>
    </dgm:pt>
    <dgm:pt modelId="{8381162C-0F26-C546-983F-56EAB730E4A7}" type="pres">
      <dgm:prSet presAssocID="{249DE2A3-B3A4-7348-B74B-55D7164A2187}" presName="vert1" presStyleCnt="0"/>
      <dgm:spPr/>
    </dgm:pt>
  </dgm:ptLst>
  <dgm:cxnLst>
    <dgm:cxn modelId="{1961110B-6E3B-E246-A4D1-B0FB33DC8465}" srcId="{95338DED-47CF-484F-B90A-48141953B4EF}" destId="{756F6CAC-B7E2-E948-84D1-3F7C766850BA}" srcOrd="3" destOrd="0" parTransId="{54145543-887D-4B43-BE72-D1DE13930196}" sibTransId="{E6A8BB8D-CCD7-4B44-BBAB-96E992068CC0}"/>
    <dgm:cxn modelId="{E259C721-AA1F-E948-B376-4F5CDFE05F1A}" type="presOf" srcId="{DA4BC098-568F-9943-897C-AF42FA6EDD66}" destId="{53123178-6898-254C-B4C4-043BAED9F64E}" srcOrd="0" destOrd="0" presId="urn:microsoft.com/office/officeart/2008/layout/LinedList"/>
    <dgm:cxn modelId="{00D41834-7977-AA44-AD96-5B63CF3212A2}" srcId="{95338DED-47CF-484F-B90A-48141953B4EF}" destId="{D8ED19D0-93EC-D24C-A3FA-E8AB7A543827}" srcOrd="0" destOrd="0" parTransId="{8969D3B3-593F-8F47-BCB9-ED0CC2E0B8F2}" sibTransId="{4508C87E-BC25-124D-9812-51DA685D48FC}"/>
    <dgm:cxn modelId="{2F8D154E-5493-4D40-8DB2-C8E4CDE0CCB5}" type="presOf" srcId="{756F6CAC-B7E2-E948-84D1-3F7C766850BA}" destId="{D490B8E8-8416-A141-B449-8D5A186CE04C}" srcOrd="0" destOrd="0" presId="urn:microsoft.com/office/officeart/2008/layout/LinedList"/>
    <dgm:cxn modelId="{73E6DF57-BEEB-3943-8BDF-7339AE7FFA14}" type="presOf" srcId="{F2162790-E0C0-5C47-A0F1-7C7C7AAD44E0}" destId="{41E0D395-EC50-2947-92E2-6D4A0981FA7B}" srcOrd="0" destOrd="0" presId="urn:microsoft.com/office/officeart/2008/layout/LinedList"/>
    <dgm:cxn modelId="{13E52063-4F85-CE49-97C6-45398289B9C0}" srcId="{95338DED-47CF-484F-B90A-48141953B4EF}" destId="{F2162790-E0C0-5C47-A0F1-7C7C7AAD44E0}" srcOrd="1" destOrd="0" parTransId="{6C5A299F-F90B-6848-A7CD-D1C1A710A3EC}" sibTransId="{0D3D4E6A-E1F8-EF4D-BBA1-07FFABA7255C}"/>
    <dgm:cxn modelId="{54F64B88-E47E-BC43-878F-53A218663B82}" type="presOf" srcId="{D8ED19D0-93EC-D24C-A3FA-E8AB7A543827}" destId="{E62B68A4-435C-8148-A715-C7125705757F}" srcOrd="0" destOrd="0" presId="urn:microsoft.com/office/officeart/2008/layout/LinedList"/>
    <dgm:cxn modelId="{39F20CA2-7591-5E45-BEDC-0D35FB66B537}" srcId="{95338DED-47CF-484F-B90A-48141953B4EF}" destId="{249DE2A3-B3A4-7348-B74B-55D7164A2187}" srcOrd="4" destOrd="0" parTransId="{B967C7CB-EA3C-D241-B5DD-64A37B3293D9}" sibTransId="{2B5E6614-9F4C-FE40-98B5-A880DA6C8667}"/>
    <dgm:cxn modelId="{3438EBBD-DC74-BE48-A5F5-6825F949864A}" srcId="{95338DED-47CF-484F-B90A-48141953B4EF}" destId="{DA4BC098-568F-9943-897C-AF42FA6EDD66}" srcOrd="2" destOrd="0" parTransId="{02509E6F-8172-D942-ACA4-951AE6D914B7}" sibTransId="{2D18029D-45C2-C746-9F73-507B699B3B3E}"/>
    <dgm:cxn modelId="{7E06B7CD-9007-AE4E-96B8-7C99F4144CAF}" type="presOf" srcId="{249DE2A3-B3A4-7348-B74B-55D7164A2187}" destId="{7B68092B-0275-0C43-9211-DA4EB30107E2}" srcOrd="0" destOrd="0" presId="urn:microsoft.com/office/officeart/2008/layout/LinedList"/>
    <dgm:cxn modelId="{ADBC19E7-460F-004C-9FD5-2DBB3CF7F269}" type="presOf" srcId="{95338DED-47CF-484F-B90A-48141953B4EF}" destId="{EDD4B27A-8852-714A-8E39-5BFAA57B8D3A}" srcOrd="0" destOrd="0" presId="urn:microsoft.com/office/officeart/2008/layout/LinedList"/>
    <dgm:cxn modelId="{A6CDCB25-198E-8C4E-BA98-79E82098A898}" type="presParOf" srcId="{EDD4B27A-8852-714A-8E39-5BFAA57B8D3A}" destId="{E99B148B-51D3-984B-908D-35C7BA697A68}" srcOrd="0" destOrd="0" presId="urn:microsoft.com/office/officeart/2008/layout/LinedList"/>
    <dgm:cxn modelId="{B34D5538-AE63-EF49-B2B1-07C96B99B16F}" type="presParOf" srcId="{EDD4B27A-8852-714A-8E39-5BFAA57B8D3A}" destId="{FA7C3AA4-AB12-EB4B-84F8-9DDB7555CDDA}" srcOrd="1" destOrd="0" presId="urn:microsoft.com/office/officeart/2008/layout/LinedList"/>
    <dgm:cxn modelId="{1131D26B-AB6F-E54F-9A8B-5F170BA70E2E}" type="presParOf" srcId="{FA7C3AA4-AB12-EB4B-84F8-9DDB7555CDDA}" destId="{E62B68A4-435C-8148-A715-C7125705757F}" srcOrd="0" destOrd="0" presId="urn:microsoft.com/office/officeart/2008/layout/LinedList"/>
    <dgm:cxn modelId="{B07D78A0-5526-5D4E-B3AB-FB08916021DB}" type="presParOf" srcId="{FA7C3AA4-AB12-EB4B-84F8-9DDB7555CDDA}" destId="{2B05AB6D-D740-FC4B-95CB-522EEA00CC61}" srcOrd="1" destOrd="0" presId="urn:microsoft.com/office/officeart/2008/layout/LinedList"/>
    <dgm:cxn modelId="{4BFCEFEC-D05D-544D-8BE5-7C09595D7B40}" type="presParOf" srcId="{EDD4B27A-8852-714A-8E39-5BFAA57B8D3A}" destId="{08610D36-A3D1-0746-974B-24AE6B01A103}" srcOrd="2" destOrd="0" presId="urn:microsoft.com/office/officeart/2008/layout/LinedList"/>
    <dgm:cxn modelId="{90BE6CD8-BBD4-F544-A3AC-265C13A77DD5}" type="presParOf" srcId="{EDD4B27A-8852-714A-8E39-5BFAA57B8D3A}" destId="{B15A0974-3D8F-2341-A09B-5CA8CCB44349}" srcOrd="3" destOrd="0" presId="urn:microsoft.com/office/officeart/2008/layout/LinedList"/>
    <dgm:cxn modelId="{C1FBD3D5-7AA7-C64C-9C7C-D07B57712C63}" type="presParOf" srcId="{B15A0974-3D8F-2341-A09B-5CA8CCB44349}" destId="{41E0D395-EC50-2947-92E2-6D4A0981FA7B}" srcOrd="0" destOrd="0" presId="urn:microsoft.com/office/officeart/2008/layout/LinedList"/>
    <dgm:cxn modelId="{0DCFE4FD-00C1-BD48-B2C8-4432F3011FDF}" type="presParOf" srcId="{B15A0974-3D8F-2341-A09B-5CA8CCB44349}" destId="{F3DBCFDC-3BED-064E-B811-EED69BE20A50}" srcOrd="1" destOrd="0" presId="urn:microsoft.com/office/officeart/2008/layout/LinedList"/>
    <dgm:cxn modelId="{F89F5CFB-896F-324B-8D73-564C9C5C3549}" type="presParOf" srcId="{EDD4B27A-8852-714A-8E39-5BFAA57B8D3A}" destId="{93CB4C11-E67D-834C-94DD-E9D82BBF2892}" srcOrd="4" destOrd="0" presId="urn:microsoft.com/office/officeart/2008/layout/LinedList"/>
    <dgm:cxn modelId="{F8D02814-A826-B84A-A9DA-FAC1C0F2AD63}" type="presParOf" srcId="{EDD4B27A-8852-714A-8E39-5BFAA57B8D3A}" destId="{DA1CBBF6-54E6-E14D-B0FB-6273B2AC7AAC}" srcOrd="5" destOrd="0" presId="urn:microsoft.com/office/officeart/2008/layout/LinedList"/>
    <dgm:cxn modelId="{E9D146EF-559B-8640-897F-F85EF76C8438}" type="presParOf" srcId="{DA1CBBF6-54E6-E14D-B0FB-6273B2AC7AAC}" destId="{53123178-6898-254C-B4C4-043BAED9F64E}" srcOrd="0" destOrd="0" presId="urn:microsoft.com/office/officeart/2008/layout/LinedList"/>
    <dgm:cxn modelId="{6F93A30C-49B1-464E-862C-C9A667E83942}" type="presParOf" srcId="{DA1CBBF6-54E6-E14D-B0FB-6273B2AC7AAC}" destId="{F4452919-CC43-5B49-9440-4B1A9FA4661B}" srcOrd="1" destOrd="0" presId="urn:microsoft.com/office/officeart/2008/layout/LinedList"/>
    <dgm:cxn modelId="{611FC892-1F6C-FE4A-A9D0-4B29521DA3C3}" type="presParOf" srcId="{EDD4B27A-8852-714A-8E39-5BFAA57B8D3A}" destId="{CF2C3791-F942-FC4E-A629-DAA25967F316}" srcOrd="6" destOrd="0" presId="urn:microsoft.com/office/officeart/2008/layout/LinedList"/>
    <dgm:cxn modelId="{B3B4663E-0275-D145-B1B2-D3E753C2126A}" type="presParOf" srcId="{EDD4B27A-8852-714A-8E39-5BFAA57B8D3A}" destId="{171813FA-554B-F348-AD24-A1B4715C4360}" srcOrd="7" destOrd="0" presId="urn:microsoft.com/office/officeart/2008/layout/LinedList"/>
    <dgm:cxn modelId="{472F48BF-49F7-4D41-B3B9-ECBA97DC1E38}" type="presParOf" srcId="{171813FA-554B-F348-AD24-A1B4715C4360}" destId="{D490B8E8-8416-A141-B449-8D5A186CE04C}" srcOrd="0" destOrd="0" presId="urn:microsoft.com/office/officeart/2008/layout/LinedList"/>
    <dgm:cxn modelId="{CF77122B-4B0A-F747-BF26-DE891985B912}" type="presParOf" srcId="{171813FA-554B-F348-AD24-A1B4715C4360}" destId="{18AEA3C5-538D-7148-A3A5-177B630D0FC2}" srcOrd="1" destOrd="0" presId="urn:microsoft.com/office/officeart/2008/layout/LinedList"/>
    <dgm:cxn modelId="{5B7AD268-7074-8849-BC62-35D604BE128B}" type="presParOf" srcId="{EDD4B27A-8852-714A-8E39-5BFAA57B8D3A}" destId="{688EAB7A-C341-F546-9C09-DC0CB073740B}" srcOrd="8" destOrd="0" presId="urn:microsoft.com/office/officeart/2008/layout/LinedList"/>
    <dgm:cxn modelId="{8E87067B-5F5F-804D-A415-824AC1B06987}" type="presParOf" srcId="{EDD4B27A-8852-714A-8E39-5BFAA57B8D3A}" destId="{4CC31AC9-8E35-0E41-B57D-A2AD88DAF681}" srcOrd="9" destOrd="0" presId="urn:microsoft.com/office/officeart/2008/layout/LinedList"/>
    <dgm:cxn modelId="{F21F4A1A-089D-B446-B640-3AD70FB85525}" type="presParOf" srcId="{4CC31AC9-8E35-0E41-B57D-A2AD88DAF681}" destId="{7B68092B-0275-0C43-9211-DA4EB30107E2}" srcOrd="0" destOrd="0" presId="urn:microsoft.com/office/officeart/2008/layout/LinedList"/>
    <dgm:cxn modelId="{5656945D-1BBC-5A43-86F1-87005A8E3E4A}" type="presParOf" srcId="{4CC31AC9-8E35-0E41-B57D-A2AD88DAF681}" destId="{8381162C-0F26-C546-983F-56EAB730E4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B148B-51D3-984B-908D-35C7BA697A68}">
      <dsp:nvSpPr>
        <dsp:cNvPr id="0" name=""/>
        <dsp:cNvSpPr/>
      </dsp:nvSpPr>
      <dsp:spPr>
        <a:xfrm>
          <a:off x="0" y="109759"/>
          <a:ext cx="7952411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2B68A4-435C-8148-A715-C7125705757F}">
      <dsp:nvSpPr>
        <dsp:cNvPr id="0" name=""/>
        <dsp:cNvSpPr/>
      </dsp:nvSpPr>
      <dsp:spPr>
        <a:xfrm>
          <a:off x="0" y="1988"/>
          <a:ext cx="7944644" cy="1309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Aplicaciones y sitios web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tx1"/>
              </a:solidFill>
            </a:rPr>
            <a:t>- Wikipedia.org, ICANN.org, Amazon.com, sitios web personalizados a nivel mundial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tx1"/>
              </a:solidFill>
            </a:rPr>
            <a:t>- PowerPoint, Google-Docs, Safari, Acrobat, aplicaciones personalizadas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0" y="1988"/>
        <a:ext cx="7944644" cy="1309003"/>
      </dsp:txXfrm>
    </dsp:sp>
    <dsp:sp modelId="{08610D36-A3D1-0746-974B-24AE6B01A103}">
      <dsp:nvSpPr>
        <dsp:cNvPr id="0" name=""/>
        <dsp:cNvSpPr/>
      </dsp:nvSpPr>
      <dsp:spPr>
        <a:xfrm>
          <a:off x="0" y="1310992"/>
          <a:ext cx="7952411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E0D395-EC50-2947-92E2-6D4A0981FA7B}">
      <dsp:nvSpPr>
        <dsp:cNvPr id="0" name=""/>
        <dsp:cNvSpPr/>
      </dsp:nvSpPr>
      <dsp:spPr>
        <a:xfrm>
          <a:off x="0" y="1310992"/>
          <a:ext cx="7952411" cy="109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Redes sociales y motores de búsqueda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tx1"/>
              </a:solidFill>
            </a:rPr>
            <a:t>- Chrome, Bing, Safari, Firefox, buscadores locales (p. ej., chinos)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tx1"/>
              </a:solidFill>
            </a:rPr>
            <a:t>- Facebook, Instagram, Twitter, Skype, WeChat, WhatsApp, Viber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0" y="1310992"/>
        <a:ext cx="7952411" cy="1096005"/>
      </dsp:txXfrm>
    </dsp:sp>
    <dsp:sp modelId="{93CB4C11-E67D-834C-94DD-E9D82BBF2892}">
      <dsp:nvSpPr>
        <dsp:cNvPr id="0" name=""/>
        <dsp:cNvSpPr/>
      </dsp:nvSpPr>
      <dsp:spPr>
        <a:xfrm>
          <a:off x="0" y="2406997"/>
          <a:ext cx="7952411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123178-6898-254C-B4C4-043BAED9F64E}">
      <dsp:nvSpPr>
        <dsp:cNvPr id="0" name=""/>
        <dsp:cNvSpPr/>
      </dsp:nvSpPr>
      <dsp:spPr>
        <a:xfrm>
          <a:off x="0" y="2406997"/>
          <a:ext cx="7952411" cy="109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Marcos y lenguajes de programación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tx1"/>
              </a:solidFill>
            </a:rPr>
            <a:t>- JavaScript, Java, Swift, C#, PHP, Python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tx1"/>
              </a:solidFill>
            </a:rPr>
            <a:t>- Angular, Spring, .NET core, J2EE, WordPress, SAP, Oracle</a:t>
          </a:r>
        </a:p>
      </dsp:txBody>
      <dsp:txXfrm>
        <a:off x="0" y="2406997"/>
        <a:ext cx="7952411" cy="1096005"/>
      </dsp:txXfrm>
    </dsp:sp>
    <dsp:sp modelId="{CF2C3791-F942-FC4E-A629-DAA25967F316}">
      <dsp:nvSpPr>
        <dsp:cNvPr id="0" name=""/>
        <dsp:cNvSpPr/>
      </dsp:nvSpPr>
      <dsp:spPr>
        <a:xfrm>
          <a:off x="0" y="3503003"/>
          <a:ext cx="7952411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0B8E8-8416-A141-B449-8D5A186CE04C}">
      <dsp:nvSpPr>
        <dsp:cNvPr id="0" name=""/>
        <dsp:cNvSpPr/>
      </dsp:nvSpPr>
      <dsp:spPr>
        <a:xfrm>
          <a:off x="0" y="3503003"/>
          <a:ext cx="7952411" cy="109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>
              <a:solidFill>
                <a:schemeClr val="tx1"/>
              </a:solidFill>
            </a:rPr>
            <a:t>Plataformas, sistemas operativos y herramientas de sistemas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>
              <a:solidFill>
                <a:schemeClr val="tx1"/>
              </a:solidFill>
            </a:rPr>
            <a:t>- iOS, Windows, Linux, Android, App Stores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>
              <a:solidFill>
                <a:schemeClr val="tx1"/>
              </a:solidFill>
            </a:rPr>
            <a:t>- Active Directory, OpenLDAP, OpenSSL, Ping, Telnet</a:t>
          </a:r>
        </a:p>
      </dsp:txBody>
      <dsp:txXfrm>
        <a:off x="0" y="3503003"/>
        <a:ext cx="7952411" cy="1096005"/>
      </dsp:txXfrm>
    </dsp:sp>
    <dsp:sp modelId="{688EAB7A-C341-F546-9C09-DC0CB073740B}">
      <dsp:nvSpPr>
        <dsp:cNvPr id="0" name=""/>
        <dsp:cNvSpPr/>
      </dsp:nvSpPr>
      <dsp:spPr>
        <a:xfrm>
          <a:off x="0" y="4599008"/>
          <a:ext cx="7952411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68092B-0275-0C43-9211-DA4EB30107E2}">
      <dsp:nvSpPr>
        <dsp:cNvPr id="0" name=""/>
        <dsp:cNvSpPr/>
      </dsp:nvSpPr>
      <dsp:spPr>
        <a:xfrm>
          <a:off x="0" y="4599008"/>
          <a:ext cx="7952411" cy="109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>
              <a:solidFill>
                <a:schemeClr val="tx1"/>
              </a:solidFill>
            </a:rPr>
            <a:t>Estándares y prácticas recomendadas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>
              <a:solidFill>
                <a:schemeClr val="tx1"/>
              </a:solidFill>
            </a:rPr>
            <a:t>- IETF RFCs, W3C HTML, Unicode CLDR, WHATWG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>
              <a:solidFill>
                <a:schemeClr val="tx1"/>
              </a:solidFill>
            </a:rPr>
            <a:t>- Estándares basados en las industrias (salud, aviación, ...)</a:t>
          </a:r>
        </a:p>
      </dsp:txBody>
      <dsp:txXfrm>
        <a:off x="0" y="4599008"/>
        <a:ext cx="7952411" cy="1096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F13CC-A6A6-524A-A0F8-DAB9B298E3B6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ED518-EFD6-E34B-989E-6B6564A755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00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614CD-FA73-DF49-AA13-A5EF746D725A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2FF9-4628-B146-9948-95257A430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99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1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8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/>
              <a:t>https://bournetocode.com/projects/GCSE_Computing_Fundamentals/pages/3-3-5-ascii.html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3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/>
              <a:t>https://bournetocode.com/projects/GCSE_Computing_Fundamentals/pages/3-3-5-ascii.html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1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83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60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92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1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34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45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31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5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30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6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44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0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6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47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32a6a9eb7f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32a6a9eb7f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Cambio a un punto por servidor MX - Varios servidores MX pueden resolver a las mismas direcciones IP.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Completas</a:t>
            </a:r>
            <a:r>
              <a:rPr lang="es-MX"/>
              <a:t>: Todos las IP resueltas superaron las pruebas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Parcial</a:t>
            </a:r>
            <a:r>
              <a:rPr lang="es-MX"/>
              <a:t>: Algunas IP superaron las pruebas y otras no las superaron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Ninguno: </a:t>
            </a:r>
            <a:r>
              <a:rPr lang="es-MX"/>
              <a:t>Todas las IP del servidor MX no superaron las pruebas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Ninguna IP: </a:t>
            </a:r>
            <a:r>
              <a:rPr lang="es-MX"/>
              <a:t>No se ha podido resolver ninguna IP para el servidor MX (por ejemplo, NXdomain)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No probadas: </a:t>
            </a:r>
            <a:r>
              <a:rPr lang="es-MX"/>
              <a:t>No se pudieron probar las IP (por ejemplo, tiempo de espera agotado, conexiones rechazadas, IP de uso especial, etc.)</a:t>
            </a:r>
          </a:p>
        </p:txBody>
      </p:sp>
      <p:sp>
        <p:nvSpPr>
          <p:cNvPr id="865" name="Google Shape;865;g132a6a9eb7f_0_7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312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3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5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Place text here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72130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0075" b="8780"/>
          <a:stretch/>
        </p:blipFill>
        <p:spPr>
          <a:xfrm>
            <a:off x="0" y="683491"/>
            <a:ext cx="12192000" cy="556490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790814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Title 19"/>
          <p:cNvSpPr>
            <a:spLocks noGrp="1"/>
          </p:cNvSpPr>
          <p:nvPr userDrawn="1"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0537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8972" b="7826"/>
          <a:stretch/>
        </p:blipFill>
        <p:spPr>
          <a:xfrm>
            <a:off x="0" y="654425"/>
            <a:ext cx="12192000" cy="5620869"/>
          </a:xfrm>
          <a:prstGeom prst="rect">
            <a:avLst/>
          </a:prstGeom>
        </p:spPr>
      </p:pic>
      <p:sp>
        <p:nvSpPr>
          <p:cNvPr id="28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1697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037"/>
            <a:ext cx="12192000" cy="569686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6" name="Straight Connector 3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>
            <a:endCxn id="41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rc 40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2" name="Straight Connector 41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48" name="Oval 4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308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85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4869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0" name="Oval 19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577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341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599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446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83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596" y="5193792"/>
            <a:ext cx="1189829" cy="951863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2648024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00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257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18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933220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666325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988230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382714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152553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150387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891085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52115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217" y="5193792"/>
            <a:ext cx="1193800" cy="952500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34251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6" name="Arc 55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7" name="Straight Connector 56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>
            <a:endCxn id="56" idx="0"/>
          </p:cNvCxnSpPr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1" name="Oval 30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2" name="Oval 31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59617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3"/>
            <a:ext cx="1221638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0366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8" name="Arc 37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59" name="Straight Connector 5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94087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9043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7411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2115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Oval 26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0097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811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1667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74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47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 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395" y="4874480"/>
            <a:ext cx="1189829" cy="951863"/>
          </a:xfrm>
          <a:prstGeom prst="rect">
            <a:avLst/>
          </a:prstGeom>
        </p:spPr>
      </p:pic>
      <p:sp>
        <p:nvSpPr>
          <p:cNvPr id="48" name="Oval 47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9" name="Straight Connector 48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52" name="Oval 51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3" name="Straight Connector 52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Arc 53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5" name="Straight Connector 54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016674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784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3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38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20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431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68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084875" y="685225"/>
            <a:ext cx="9107124" cy="1864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3391319" y="1552703"/>
            <a:ext cx="8800679" cy="3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3391319" y="1049145"/>
            <a:ext cx="6974253" cy="3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AU" sz="2700" b="1" dirty="0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" y="685225"/>
            <a:ext cx="2977273" cy="1864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 dirty="0"/>
              <a:t>Email: email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Engage with ICANN</a:t>
            </a:r>
          </a:p>
        </p:txBody>
      </p:sp>
      <p:pic>
        <p:nvPicPr>
          <p:cNvPr id="32" name="Picture 31" descr="ICANN_Logo_W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92" y="856105"/>
            <a:ext cx="1962493" cy="1523172"/>
          </a:xfrm>
          <a:prstGeom prst="rect">
            <a:avLst/>
          </a:prstGeom>
        </p:spPr>
      </p:pic>
      <p:grpSp>
        <p:nvGrpSpPr>
          <p:cNvPr id="54" name="Group 53"/>
          <p:cNvGrpSpPr/>
          <p:nvPr userDrawn="1"/>
        </p:nvGrpSpPr>
        <p:grpSpPr>
          <a:xfrm>
            <a:off x="3402135" y="4228306"/>
            <a:ext cx="3416667" cy="365760"/>
            <a:chOff x="5325979" y="4715893"/>
            <a:chExt cx="3416667" cy="365760"/>
          </a:xfrm>
        </p:grpSpPr>
        <p:sp>
          <p:nvSpPr>
            <p:cNvPr id="55" name="Text Placeholder 32"/>
            <p:cNvSpPr txBox="1">
              <a:spLocks/>
            </p:cNvSpPr>
            <p:nvPr/>
          </p:nvSpPr>
          <p:spPr>
            <a:xfrm>
              <a:off x="5793339" y="4734885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6" name="Picture 55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4715893"/>
              <a:ext cx="365760" cy="36576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 userDrawn="1"/>
        </p:nvGrpSpPr>
        <p:grpSpPr>
          <a:xfrm>
            <a:off x="3402135" y="4726326"/>
            <a:ext cx="3636602" cy="365760"/>
            <a:chOff x="1235726" y="5571713"/>
            <a:chExt cx="3636602" cy="365760"/>
          </a:xfrm>
        </p:grpSpPr>
        <p:sp>
          <p:nvSpPr>
            <p:cNvPr id="58" name="Text Placeholder 32"/>
            <p:cNvSpPr txBox="1">
              <a:spLocks/>
            </p:cNvSpPr>
            <p:nvPr/>
          </p:nvSpPr>
          <p:spPr>
            <a:xfrm>
              <a:off x="1703086" y="5592033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/company/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9" name="Picture 58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5571713"/>
              <a:ext cx="365760" cy="365760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 userDrawn="1"/>
        </p:nvGrpSpPr>
        <p:grpSpPr>
          <a:xfrm>
            <a:off x="3402135" y="2734246"/>
            <a:ext cx="2809587" cy="365760"/>
            <a:chOff x="1235726" y="3073176"/>
            <a:chExt cx="2809587" cy="365760"/>
          </a:xfrm>
        </p:grpSpPr>
        <p:sp>
          <p:nvSpPr>
            <p:cNvPr id="61" name="Text Placeholder 32"/>
            <p:cNvSpPr txBox="1">
              <a:spLocks/>
            </p:cNvSpPr>
            <p:nvPr/>
          </p:nvSpPr>
          <p:spPr>
            <a:xfrm>
              <a:off x="1703087" y="3093496"/>
              <a:ext cx="2342226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2" name="Picture 61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 userDrawn="1"/>
        </p:nvGrpSpPr>
        <p:grpSpPr>
          <a:xfrm>
            <a:off x="3402135" y="3232266"/>
            <a:ext cx="3730320" cy="365760"/>
            <a:chOff x="1235727" y="3892739"/>
            <a:chExt cx="3730320" cy="365760"/>
          </a:xfrm>
        </p:grpSpPr>
        <p:sp>
          <p:nvSpPr>
            <p:cNvPr id="64" name="Text Placeholder 32"/>
            <p:cNvSpPr txBox="1">
              <a:spLocks/>
            </p:cNvSpPr>
            <p:nvPr/>
          </p:nvSpPr>
          <p:spPr>
            <a:xfrm>
              <a:off x="1703086" y="3913059"/>
              <a:ext cx="3262961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icannorg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5" name="Picture 64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7" y="3892739"/>
              <a:ext cx="365760" cy="36576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 userDrawn="1"/>
        </p:nvGrpSpPr>
        <p:grpSpPr>
          <a:xfrm>
            <a:off x="3402135" y="3730286"/>
            <a:ext cx="3636602" cy="365760"/>
            <a:chOff x="1235726" y="4721075"/>
            <a:chExt cx="3636602" cy="365760"/>
          </a:xfrm>
        </p:grpSpPr>
        <p:pic>
          <p:nvPicPr>
            <p:cNvPr id="67" name="Picture 66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4721075"/>
              <a:ext cx="365760" cy="365760"/>
            </a:xfrm>
            <a:prstGeom prst="rect">
              <a:avLst/>
            </a:prstGeom>
          </p:spPr>
        </p:pic>
        <p:sp>
          <p:nvSpPr>
            <p:cNvPr id="68" name="Text Placeholder 32"/>
            <p:cNvSpPr txBox="1">
              <a:spLocks/>
            </p:cNvSpPr>
            <p:nvPr/>
          </p:nvSpPr>
          <p:spPr>
            <a:xfrm>
              <a:off x="1703086" y="4734885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69" name="Group 68"/>
          <p:cNvGrpSpPr/>
          <p:nvPr userDrawn="1"/>
        </p:nvGrpSpPr>
        <p:grpSpPr>
          <a:xfrm>
            <a:off x="3402135" y="5722367"/>
            <a:ext cx="2586167" cy="365760"/>
            <a:chOff x="5325979" y="3073176"/>
            <a:chExt cx="2586167" cy="365760"/>
          </a:xfrm>
        </p:grpSpPr>
        <p:sp>
          <p:nvSpPr>
            <p:cNvPr id="70" name="Text Placeholder 32"/>
            <p:cNvSpPr txBox="1">
              <a:spLocks/>
            </p:cNvSpPr>
            <p:nvPr/>
          </p:nvSpPr>
          <p:spPr>
            <a:xfrm>
              <a:off x="5793339" y="3093496"/>
              <a:ext cx="21188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 userDrawn="1"/>
        </p:nvGrpSpPr>
        <p:grpSpPr>
          <a:xfrm>
            <a:off x="3402135" y="5224346"/>
            <a:ext cx="3416667" cy="365760"/>
            <a:chOff x="5325979" y="5571713"/>
            <a:chExt cx="3416667" cy="365760"/>
          </a:xfrm>
        </p:grpSpPr>
        <p:sp>
          <p:nvSpPr>
            <p:cNvPr id="73" name="Text Placeholder 32"/>
            <p:cNvSpPr txBox="1">
              <a:spLocks/>
            </p:cNvSpPr>
            <p:nvPr/>
          </p:nvSpPr>
          <p:spPr>
            <a:xfrm>
              <a:off x="5793339" y="5592033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4" name="Picture 7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5571713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257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43260" y="42394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1" name="Text Placeholder 33"/>
          <p:cNvSpPr txBox="1">
            <a:spLocks/>
          </p:cNvSpPr>
          <p:nvPr userDrawn="1"/>
        </p:nvSpPr>
        <p:spPr bwMode="auto">
          <a:xfrm>
            <a:off x="498949" y="673828"/>
            <a:ext cx="9870957" cy="3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en-AU" sz="2700" b="1" dirty="0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52732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2421943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1" y="6320453"/>
            <a:ext cx="23872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2504929" y="6320453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15191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2" name="Straight Connector 41"/>
          <p:cNvCxnSpPr>
            <a:cxnSpLocks/>
            <a:endCxn id="43" idx="0"/>
          </p:cNvCxnSpPr>
          <p:nvPr userDrawn="1"/>
        </p:nvCxnSpPr>
        <p:spPr>
          <a:xfrm flipV="1">
            <a:off x="2446072" y="2281331"/>
            <a:ext cx="0" cy="397659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 userDrawn="1"/>
        </p:nvSpPr>
        <p:spPr>
          <a:xfrm rot="16200000">
            <a:off x="2444626" y="2221895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44" name="Straight Connector 43"/>
          <p:cNvCxnSpPr/>
          <p:nvPr userDrawn="1"/>
        </p:nvCxnSpPr>
        <p:spPr>
          <a:xfrm flipH="1">
            <a:off x="2504929" y="2220449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>
            <a:off x="11700996" y="6320453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es-MX" dirty="0">
                <a:solidFill>
                  <a:schemeClr val="bg1"/>
                </a:solidFill>
                <a:latin typeface="+mn-lt"/>
              </a:rPr>
              <a:t>Participen en la ICANN – ¡Gracias! ¿Preguntas?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9709" y="2853692"/>
            <a:ext cx="3149229" cy="3236708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Oval 50"/>
          <p:cNvSpPr/>
          <p:nvPr userDrawn="1"/>
        </p:nvSpPr>
        <p:spPr>
          <a:xfrm flipH="1">
            <a:off x="11615191" y="2196678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2" name="Straight Connector 51"/>
          <p:cNvCxnSpPr/>
          <p:nvPr userDrawn="1"/>
        </p:nvCxnSpPr>
        <p:spPr>
          <a:xfrm flipH="1">
            <a:off x="11700996" y="2219538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 Placeholder 32">
            <a:extLst>
              <a:ext uri="{FF2B5EF4-FFF2-40B4-BE49-F238E27FC236}">
                <a16:creationId xmlns:a16="http://schemas.microsoft.com/office/drawing/2014/main" id="{94E54870-B197-0903-289E-1FF404C68B9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918573" y="2435061"/>
            <a:ext cx="6330715" cy="3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Visiten </a:t>
            </a:r>
            <a:r>
              <a:rPr kumimoji="0" lang="es-MX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icann.org</a:t>
            </a:r>
            <a:endParaRPr kumimoji="0" lang="es-MX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charset="0"/>
              <a:cs typeface="Arial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1AE62D0-E107-AB14-402F-43365BE9FAFD}"/>
              </a:ext>
            </a:extLst>
          </p:cNvPr>
          <p:cNvGrpSpPr/>
          <p:nvPr userDrawn="1"/>
        </p:nvGrpSpPr>
        <p:grpSpPr>
          <a:xfrm>
            <a:off x="2826932" y="1038422"/>
            <a:ext cx="4980738" cy="760694"/>
            <a:chOff x="2079799" y="1039938"/>
            <a:chExt cx="4980738" cy="760694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1F319A45-7B09-F05F-B27B-258849C61B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079799" y="1039938"/>
              <a:ext cx="4287549" cy="760694"/>
            </a:xfrm>
            <a:prstGeom prst="rect">
              <a:avLst/>
            </a:prstGeom>
          </p:spPr>
        </p:pic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8FF973A-7D74-6035-42B4-082AEF6C7723}"/>
                </a:ext>
              </a:extLst>
            </p:cNvPr>
            <p:cNvSpPr/>
            <p:nvPr userDrawn="1"/>
          </p:nvSpPr>
          <p:spPr>
            <a:xfrm>
              <a:off x="3164205" y="1188973"/>
              <a:ext cx="3896332" cy="532270"/>
            </a:xfrm>
            <a:prstGeom prst="rect">
              <a:avLst/>
            </a:prstGeom>
            <a:solidFill>
              <a:srgbClr val="1768B1"/>
            </a:solidFill>
          </p:spPr>
          <p:txBody>
            <a:bodyPr wrap="square">
              <a:spAutoFit/>
            </a:bodyPr>
            <a:lstStyle/>
            <a:p>
              <a:r>
                <a:rPr lang="fr-FR" sz="2800" kern="1200" dirty="0">
                  <a:solidFill>
                    <a:schemeClr val="bg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Un monde, </a:t>
              </a:r>
              <a:r>
                <a:rPr lang="fr-FR" sz="2800" kern="1200" dirty="0" err="1">
                  <a:solidFill>
                    <a:schemeClr val="bg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una</a:t>
              </a:r>
              <a:r>
                <a:rPr lang="fr-FR" sz="2800" kern="1200" dirty="0">
                  <a:solidFill>
                    <a:schemeClr val="bg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 Internet</a:t>
              </a:r>
              <a:endParaRPr lang="es-MX" sz="28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5021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601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1_Bulle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499872" y="46179"/>
            <a:ext cx="106840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B345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B34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812800" y="1470212"/>
            <a:ext cx="10543200" cy="4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9087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Noto Sans Symbols"/>
              <a:buChar char="◉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9087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Noto Sans Symbols"/>
              <a:buChar char="⚪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96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44" y="4878445"/>
            <a:ext cx="1193800" cy="9525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 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6203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8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2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07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943"/>
            <a:ext cx="12192000" cy="528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30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31" name="Oval 30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7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1" r:id="rId3"/>
    <p:sldLayoutId id="2147483672" r:id="rId4"/>
    <p:sldLayoutId id="2147483649" r:id="rId5"/>
    <p:sldLayoutId id="2147483673" r:id="rId6"/>
    <p:sldLayoutId id="2147483714" r:id="rId7"/>
    <p:sldLayoutId id="2147483752" r:id="rId8"/>
    <p:sldLayoutId id="2147483715" r:id="rId9"/>
    <p:sldLayoutId id="2147483660" r:id="rId10"/>
    <p:sldLayoutId id="2147483676" r:id="rId11"/>
    <p:sldLayoutId id="2147483675" r:id="rId12"/>
    <p:sldLayoutId id="2147483651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655" r:id="rId19"/>
    <p:sldLayoutId id="2147483718" r:id="rId20"/>
    <p:sldLayoutId id="2147483719" r:id="rId21"/>
    <p:sldLayoutId id="2147483679" r:id="rId22"/>
    <p:sldLayoutId id="2147483727" r:id="rId23"/>
    <p:sldLayoutId id="2147483728" r:id="rId24"/>
    <p:sldLayoutId id="2147483730" r:id="rId25"/>
    <p:sldLayoutId id="2147483731" r:id="rId26"/>
    <p:sldLayoutId id="2147483732" r:id="rId27"/>
    <p:sldLayoutId id="2147483729" r:id="rId28"/>
    <p:sldLayoutId id="2147483734" r:id="rId29"/>
    <p:sldLayoutId id="2147483688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50" r:id="rId37"/>
    <p:sldLayoutId id="2147483687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2" r:id="rId45"/>
    <p:sldLayoutId id="2147483716" r:id="rId46"/>
    <p:sldLayoutId id="2147483717" r:id="rId47"/>
    <p:sldLayoutId id="2147483751" r:id="rId48"/>
    <p:sldLayoutId id="2147483753" r:id="rId49"/>
  </p:sldLayoutIdLst>
  <p:hf hdr="0" ftr="0" dt="0"/>
  <p:txStyles>
    <p:titleStyle>
      <a:lvl1pPr marL="0" indent="0" algn="l" defTabSz="457200" rtl="0" eaLnBrk="1" latinLnBrk="0" hangingPunct="1">
        <a:spcBef>
          <a:spcPct val="0"/>
        </a:spcBef>
        <a:buNone/>
        <a:defRPr lang="en-US" sz="2800" b="1" i="0" kern="1200" baseline="0" smtClean="0">
          <a:solidFill>
            <a:schemeClr val="accent6">
              <a:lumMod val="50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3" userDrawn="1">
          <p15:clr>
            <a:srgbClr val="F26B43"/>
          </p15:clr>
        </p15:guide>
        <p15:guide id="4" pos="512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24" userDrawn="1">
          <p15:clr>
            <a:srgbClr val="F26B43"/>
          </p15:clr>
        </p15:guide>
        <p15:guide id="7" orient="horz" pos="4105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  <p15:guide id="9" orient="horz" pos="3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1" Type="http://schemas.openxmlformats.org/officeDocument/2006/relationships/image" Target="../media/image27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svg"/><Relationship Id="rId3" Type="http://schemas.openxmlformats.org/officeDocument/2006/relationships/image" Target="../media/image27.png"/><Relationship Id="rId7" Type="http://schemas.openxmlformats.org/officeDocument/2006/relationships/image" Target="../media/image37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chart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le.co.uk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data.iana.org/TLD/tlds-alpha-by-domain.tx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&#226;mple.c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yname@example.or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mailto:myname@xn--exmple-xta.c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k&#233;vin@example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uasg.tech/wp-content/uploads/documents/UASG018A-en-digital.pdf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uasg.tech/wp-content/uploads/documents/EAI-Software-Test%20Results-UASG030A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tiff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18A-en-digital.pdf" TargetMode="External"/><Relationship Id="rId13" Type="http://schemas.openxmlformats.org/officeDocument/2006/relationships/hyperlink" Target="https://uasg.tech/wp-content/uploads/documents/UASG032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hyperlink" Target="https://uasg.tech/wp-content/uploads/documents/UASG030-en-digital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28-en-digital.pdf" TargetMode="External"/><Relationship Id="rId5" Type="http://schemas.openxmlformats.org/officeDocument/2006/relationships/hyperlink" Target="https://uasg.tech/wp-content/uploads/documents/UASG007-en-digital.pdf" TargetMode="External"/><Relationship Id="rId15" Type="http://schemas.openxmlformats.org/officeDocument/2006/relationships/image" Target="../media/image27.png"/><Relationship Id="rId10" Type="http://schemas.openxmlformats.org/officeDocument/2006/relationships/hyperlink" Target="https://uasg.tech/wp-content/uploads/documents/UASG026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1B-en-digital.pdf" TargetMode="External"/><Relationship Id="rId14" Type="http://schemas.openxmlformats.org/officeDocument/2006/relationships/hyperlink" Target="https://github.com/icann/ua-code-samples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.xml"/><Relationship Id="rId4" Type="http://schemas.openxmlformats.org/officeDocument/2006/relationships/hyperlink" Target="https://uasg.tech/wp-content/uploads/documents/UASG027-en-digital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082" y="0"/>
            <a:ext cx="11234727" cy="2533369"/>
          </a:xfrm>
        </p:spPr>
        <p:txBody>
          <a:bodyPr/>
          <a:lstStyle/>
          <a:p>
            <a:r>
              <a:rPr lang="es-MX" dirty="0"/>
              <a:t>Aceptación Universal de nombres de dominio y direcciones de correo electrónico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755604"/>
            <a:ext cx="10788321" cy="403785"/>
          </a:xfrm>
        </p:spPr>
        <p:txBody>
          <a:bodyPr/>
          <a:lstStyle/>
          <a:p>
            <a:r>
              <a:rPr lang="es-MX"/>
              <a:t>Día - mes - 2024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7041" y="2455029"/>
            <a:ext cx="10808208" cy="716808"/>
          </a:xfrm>
        </p:spPr>
        <p:txBody>
          <a:bodyPr>
            <a:normAutofit/>
          </a:bodyPr>
          <a:lstStyle/>
          <a:p>
            <a:r>
              <a:rPr lang="es-MX"/>
              <a:t> </a:t>
            </a:r>
          </a:p>
          <a:p>
            <a:r>
              <a:rPr lang="es-MX"/>
              <a:t>Programa del Día de la Aceptación Universal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8E9707-2818-8D10-FA19-24F447819B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9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Sistemas de correo electrónico y compatibilidad con EAI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7" r="4665"/>
          <a:stretch/>
        </p:blipFill>
        <p:spPr>
          <a:xfrm>
            <a:off x="7897595" y="929390"/>
            <a:ext cx="3709739" cy="269515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1364" y="735106"/>
            <a:ext cx="7542647" cy="5605734"/>
          </a:xfrm>
        </p:spPr>
        <p:txBody>
          <a:bodyPr/>
          <a:lstStyle/>
          <a:p>
            <a:r>
              <a:rPr lang="es-MX" sz="2000" dirty="0"/>
              <a:t>Todos los agentes de correo electrónico deben estar configurados para enviar y recibir direcciones de correo electrónico internacionalizadas. Ver </a:t>
            </a:r>
            <a:r>
              <a:rPr lang="es-MX" sz="2000" dirty="0">
                <a:hlinkClick r:id="rId5"/>
              </a:rPr>
              <a:t>EAI: un resumen técnico</a:t>
            </a:r>
            <a:r>
              <a:rPr lang="es-MX" sz="2000" dirty="0"/>
              <a:t> para obtener más información.</a:t>
            </a:r>
          </a:p>
          <a:p>
            <a:pPr lvl="1"/>
            <a:r>
              <a:rPr lang="es-MX" sz="2000" dirty="0">
                <a:solidFill>
                  <a:schemeClr val="accent1"/>
                </a:solidFill>
              </a:rPr>
              <a:t>MUA</a:t>
            </a:r>
            <a:r>
              <a:rPr lang="es-MX" sz="2000" dirty="0"/>
              <a:t> – Agente de usuario de correo (Mail User Agent): programa cliente que una persona utiliza para enviar, recibir y gestionar correo</a:t>
            </a:r>
          </a:p>
          <a:p>
            <a:pPr lvl="1"/>
            <a:r>
              <a:rPr lang="es-MX" sz="2000" dirty="0">
                <a:solidFill>
                  <a:schemeClr val="accent1"/>
                </a:solidFill>
              </a:rPr>
              <a:t>MSA</a:t>
            </a:r>
            <a:r>
              <a:rPr lang="es-MX" sz="2000" dirty="0"/>
              <a:t> – Agente de envío de correo (Mail Submission Agent): programa servidor que recibe correo de un MUA y lo prepara para su transmisión y entrega</a:t>
            </a:r>
          </a:p>
          <a:p>
            <a:pPr lvl="1"/>
            <a:r>
              <a:rPr lang="es-MX" sz="2000" dirty="0">
                <a:solidFill>
                  <a:schemeClr val="accent1"/>
                </a:solidFill>
              </a:rPr>
              <a:t>MTA</a:t>
            </a:r>
            <a:r>
              <a:rPr lang="es-MX" sz="2000" dirty="0"/>
              <a:t> – Agente de transferencia de correo (Mail Transfer Agent): programa servidor que envía y recibe correo desde y hacia otros hosts de Internet Un MTA puede recibir correo de un MSA y/o entregar correo a un MDA.</a:t>
            </a:r>
          </a:p>
          <a:p>
            <a:pPr lvl="1"/>
            <a:r>
              <a:rPr lang="es-MX" sz="2000" dirty="0">
                <a:solidFill>
                  <a:schemeClr val="accent1"/>
                </a:solidFill>
              </a:rPr>
              <a:t>MDA</a:t>
            </a:r>
            <a:r>
              <a:rPr lang="es-MX" sz="2000" dirty="0"/>
              <a:t> – Agente de entrega de correo (Mail Delivery Agent): programa servidor que gestiona el correo entrante y normalmente lo almacena en un buzón o carpeta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27B79-8902-4740-B3C3-CDE15F4C5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4012" y="4388649"/>
            <a:ext cx="4096904" cy="12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7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057086"/>
            <a:chOff x="6190527" y="830541"/>
            <a:chExt cx="5337770" cy="5057086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582363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591705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590402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Almacenamiento de correo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74612"/>
              <a:ext cx="17847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dirty="0"/>
                <a:t>MUA: Correo web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464105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MSA para remitente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496763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MTA para remitente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460322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MTA para destinatario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MTA: Filtro de spam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552217" y="3083459"/>
              <a:ext cx="6333" cy="1828827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3039563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3047602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9114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290279" y="1744941"/>
              <a:ext cx="2123377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dirty="0"/>
                <a:t>Aplicación de MUA de teléfono inteligente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59407" y="1287741"/>
              <a:ext cx="79610" cy="1751822"/>
            </a:xfrm>
            <a:prstGeom prst="curvedConnector3">
              <a:avLst>
                <a:gd name="adj1" fmla="val -28715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Ejemplos de componentes de correo electrónico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es-MX" sz="2000">
                <a:solidFill>
                  <a:schemeClr val="accent1"/>
                </a:solidFill>
              </a:rPr>
              <a:t>MUA</a:t>
            </a:r>
            <a:r>
              <a:rPr lang="es-MX" sz="2000"/>
              <a:t> – Agente de usuario de correo (Mail User Agent) – Outlook, Thunderbird, backend de envíos de Amazon, subsistema de correo web de Gmail, formulario de contacto de un servidor web</a:t>
            </a:r>
          </a:p>
          <a:p>
            <a:r>
              <a:rPr lang="es-MX" sz="2000">
                <a:solidFill>
                  <a:schemeClr val="accent1"/>
                </a:solidFill>
              </a:rPr>
              <a:t>MSA</a:t>
            </a:r>
            <a:r>
              <a:rPr lang="es-MX" sz="2000"/>
              <a:t> – Agente de envío de correo (Mail Submission Agent – Exchange, Postfix, Sendgrid, AWS Workmail</a:t>
            </a:r>
          </a:p>
          <a:p>
            <a:r>
              <a:rPr lang="es-MX" sz="2000"/>
              <a:t>MTA – Agente de transferencia de correo (Mail Transfer Agent) – Postfix, Exim, Halon, Sendgrid, AWS Workmail</a:t>
            </a:r>
          </a:p>
          <a:p>
            <a:r>
              <a:rPr lang="es-MX" sz="2000">
                <a:solidFill>
                  <a:schemeClr val="accent1"/>
                </a:solidFill>
              </a:rPr>
              <a:t>MDA</a:t>
            </a:r>
            <a:r>
              <a:rPr lang="es-MX" sz="2000"/>
              <a:t> – Agente de entrega de correo (Mail Delivery Agent) – parte de Gmail y Exchange, partes de Zendesk </a:t>
            </a:r>
          </a:p>
        </p:txBody>
      </p:sp>
    </p:spTree>
    <p:extLst>
      <p:ext uri="{BB962C8B-B14F-4D97-AF65-F5344CB8AC3E}">
        <p14:creationId xmlns:p14="http://schemas.microsoft.com/office/powerpoint/2010/main" val="108525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Ejemplos de componentes de correo electrónico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es-MX" sz="2000">
                <a:solidFill>
                  <a:schemeClr val="accent1"/>
                </a:solidFill>
              </a:rPr>
              <a:t>MUA</a:t>
            </a:r>
            <a:r>
              <a:rPr lang="es-MX" sz="2000"/>
              <a:t> – Agente de usuario de correo (Mail User Agent) – Outlook, Thunderbird, backend de envíos de Amazon, subsistema de correo web de Gmail, formulario de contacto de un servidor web</a:t>
            </a:r>
          </a:p>
          <a:p>
            <a:r>
              <a:rPr lang="es-MX" sz="2000">
                <a:solidFill>
                  <a:schemeClr val="accent1"/>
                </a:solidFill>
              </a:rPr>
              <a:t>MSA</a:t>
            </a:r>
            <a:r>
              <a:rPr lang="es-MX" sz="2000"/>
              <a:t> – Agente de envío de correo (Mail Submission Agent – Exchange, Postfix, Sendgrid, AWS Workmail</a:t>
            </a:r>
          </a:p>
          <a:p>
            <a:r>
              <a:rPr lang="es-MX" sz="2000">
                <a:solidFill>
                  <a:schemeClr val="accent1"/>
                </a:solidFill>
              </a:rPr>
              <a:t>MTA</a:t>
            </a:r>
            <a:r>
              <a:rPr lang="es-MX" sz="2000"/>
              <a:t> – Agente de transferencia de correo (Mail Transfer Agent) – Postfix, Exim, Halon, Sendgrid, AWS Workmail</a:t>
            </a:r>
          </a:p>
          <a:p>
            <a:r>
              <a:rPr lang="es-MX" sz="2000">
                <a:solidFill>
                  <a:schemeClr val="accent1"/>
                </a:solidFill>
              </a:rPr>
              <a:t>MDA</a:t>
            </a:r>
            <a:r>
              <a:rPr lang="es-MX" sz="2000"/>
              <a:t> – Agente de entrega de correo (Mail Delivery Agent) – parte de Gmail y Exchange, partes de Zendesk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411450"/>
            <a:chOff x="6096000" y="695436"/>
            <a:chExt cx="5427880" cy="54114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1437" y="442243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15087" y="269314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2775" y="2702487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47802" y="2701184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54134" y="442243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91852" y="443177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356107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Almacenamiento de correo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377820"/>
              <a:ext cx="178476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Aplicación de MUA de teléfono inteligente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574887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MSA para remitente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607545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MTA para remitente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588636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MTA para destinatario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336837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MTA: Filtro de spam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458157" y="3230099"/>
              <a:ext cx="6332" cy="1721253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52214" y="1490217"/>
              <a:ext cx="12700" cy="1552554"/>
            </a:xfrm>
            <a:prstGeom prst="curvedConnector3">
              <a:avLst>
                <a:gd name="adj1" fmla="val 2788236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3150345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3158384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487963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487963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02841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787468" y="1792335"/>
              <a:ext cx="190761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Servidor web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55646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/>
                <a:t>Navegador web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944566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695081" y="1799184"/>
              <a:ext cx="178476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dirty="0"/>
                <a:t>MUA: Software de formulario de contacto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93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es-MX"/>
              <a:t>Conceptos básicos sobre Unicode</a:t>
            </a:r>
          </a:p>
        </p:txBody>
      </p:sp>
    </p:spTree>
    <p:extLst>
      <p:ext uri="{BB962C8B-B14F-4D97-AF65-F5344CB8AC3E}">
        <p14:creationId xmlns:p14="http://schemas.microsoft.com/office/powerpoint/2010/main" val="736112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Carácter y conjunto de caracteres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es-MX" sz="2000" b="0" i="0">
                <a:solidFill>
                  <a:schemeClr val="tx1"/>
                </a:solidFill>
              </a:rPr>
              <a:t>Una etiqueta o cadena de caracteres </a:t>
            </a:r>
            <a:r>
              <a:rPr lang="es-MX" sz="2000">
                <a:solidFill>
                  <a:schemeClr val="tx1"/>
                </a:solidFill>
              </a:rPr>
              <a:t>como</a:t>
            </a:r>
            <a:r>
              <a:rPr lang="es-MX" sz="2000" b="0" i="0">
                <a:solidFill>
                  <a:schemeClr val="tx1"/>
                </a:solidFill>
              </a:rPr>
              <a:t> أهلا, नमस्ते, Hola está formada por caracteres</a:t>
            </a:r>
          </a:p>
          <a:p>
            <a:pPr lvl="1"/>
            <a:r>
              <a:rPr lang="es-MX" sz="2000" b="0" i="0">
                <a:solidFill>
                  <a:schemeClr val="tx1"/>
                </a:solidFill>
              </a:rPr>
              <a:t>Hola </a:t>
            </a:r>
            <a:r>
              <a:rPr lang="es-MX" sz="200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s-MX" sz="2000">
                <a:solidFill>
                  <a:schemeClr val="tx1"/>
                </a:solidFill>
              </a:rPr>
              <a:t> </a:t>
            </a:r>
            <a:r>
              <a:rPr lang="es-MX" sz="2000" b="0" i="0">
                <a:solidFill>
                  <a:schemeClr val="tx1"/>
                </a:solidFill>
              </a:rPr>
              <a:t> H  o  l   a</a:t>
            </a:r>
          </a:p>
          <a:p>
            <a:pPr lvl="0"/>
            <a:r>
              <a:rPr lang="es-MX" sz="2000" b="0" i="0">
                <a:solidFill>
                  <a:schemeClr val="tx1"/>
                </a:solidFill>
              </a:rPr>
              <a:t>Un carácter es una unidad de información utilizada para la organización, el control o la representación de datos textuales</a:t>
            </a:r>
          </a:p>
          <a:p>
            <a:r>
              <a:rPr lang="es-MX" sz="2000" b="0" i="0">
                <a:solidFill>
                  <a:schemeClr val="tx1"/>
                </a:solidFill>
              </a:rPr>
              <a:t>Ejemplos de caracteres:</a:t>
            </a:r>
          </a:p>
          <a:p>
            <a:pPr lvl="1"/>
            <a:r>
              <a:rPr lang="es-MX" sz="2000" b="0" i="0">
                <a:solidFill>
                  <a:schemeClr val="tx1"/>
                </a:solidFill>
              </a:rPr>
              <a:t>Letras </a:t>
            </a:r>
          </a:p>
          <a:p>
            <a:pPr lvl="1"/>
            <a:r>
              <a:rPr lang="es-MX" sz="2000" b="0" i="0">
                <a:solidFill>
                  <a:schemeClr val="tx1"/>
                </a:solidFill>
              </a:rPr>
              <a:t>Dígitos </a:t>
            </a:r>
          </a:p>
          <a:p>
            <a:pPr lvl="1"/>
            <a:r>
              <a:rPr lang="es-MX" sz="2000">
                <a:solidFill>
                  <a:schemeClr val="tx1"/>
                </a:solidFill>
              </a:rPr>
              <a:t>Caracteres especiales, p. ej., </a:t>
            </a:r>
            <a:r>
              <a:rPr lang="es-MX" sz="2000" b="0" i="0">
                <a:solidFill>
                  <a:schemeClr val="tx1"/>
                </a:solidFill>
              </a:rPr>
              <a:t>símbolos matemáticos, signos de puntuación</a:t>
            </a:r>
          </a:p>
          <a:p>
            <a:pPr lvl="1"/>
            <a:r>
              <a:rPr lang="es-MX" sz="2000" b="0" i="0">
                <a:solidFill>
                  <a:schemeClr val="tx1"/>
                </a:solidFill>
              </a:rPr>
              <a:t>Caracteres de control - normalmente no visibles</a:t>
            </a:r>
          </a:p>
          <a:p>
            <a:pPr lvl="0"/>
            <a:r>
              <a:rPr lang="es-MX" sz="2000">
                <a:solidFill>
                  <a:schemeClr val="tx1"/>
                </a:solidFill>
              </a:rPr>
              <a:t>El Código Estadounidense Estándar para el Intercambio de Información (</a:t>
            </a:r>
            <a:r>
              <a:rPr lang="es-MX" sz="2000" b="0" i="0">
                <a:solidFill>
                  <a:schemeClr val="tx1"/>
                </a:solidFill>
              </a:rPr>
              <a:t>ASCII) asigna y codifica caracteres utilizados en informática lo cual incluye letras a-z, dígitos 0-9 y otros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Punto de código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es-MX" sz="2000">
                <a:solidFill>
                  <a:srgbClr val="3B3835"/>
                </a:solidFill>
              </a:rPr>
              <a:t>Un punto de código es un valor, o una posición, para un carácter, en cualquier conjunto de caracteres codificados</a:t>
            </a:r>
          </a:p>
          <a:p>
            <a:pPr lvl="0"/>
            <a:r>
              <a:rPr lang="es-MX" sz="2000" b="0" i="0">
                <a:solidFill>
                  <a:srgbClr val="3B3835"/>
                </a:solidFill>
              </a:rPr>
              <a:t>El punto de código es un número asignado para representar un carácter abstracto en un sistema de representación de texto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5122" name="Picture 2" descr="3.3.5 Character Encoding">
            <a:extLst>
              <a:ext uri="{FF2B5EF4-FFF2-40B4-BE49-F238E27FC236}">
                <a16:creationId xmlns:a16="http://schemas.microsoft.com/office/drawing/2014/main" id="{0F60A8D5-9F34-A2B7-3723-0863CA6D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2" y="2546764"/>
            <a:ext cx="9136935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7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Punto de código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es-MX" sz="2000">
                <a:solidFill>
                  <a:srgbClr val="3B3835"/>
                </a:solidFill>
              </a:rPr>
              <a:t>Un punto de código es un valor, o una posición, para un carácter, en cualquier conjunto de caracteres codificados</a:t>
            </a:r>
          </a:p>
          <a:p>
            <a:pPr lvl="0"/>
            <a:r>
              <a:rPr lang="es-MX" sz="2000" b="0" i="0">
                <a:solidFill>
                  <a:srgbClr val="3B3835"/>
                </a:solidFill>
              </a:rPr>
              <a:t>El punto de código es un número asignado para representar un carácter abstracto en un sistema de representación de texto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5122" name="Picture 2" descr="3.3.5 Character Encoding">
            <a:extLst>
              <a:ext uri="{FF2B5EF4-FFF2-40B4-BE49-F238E27FC236}">
                <a16:creationId xmlns:a16="http://schemas.microsoft.com/office/drawing/2014/main" id="{0F60A8D5-9F34-A2B7-3723-0863CA6D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2" y="2534732"/>
            <a:ext cx="9136935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7631117-823A-4B9D-52CB-7CCAEDA3E33F}"/>
              </a:ext>
            </a:extLst>
          </p:cNvPr>
          <p:cNvSpPr/>
          <p:nvPr/>
        </p:nvSpPr>
        <p:spPr>
          <a:xfrm>
            <a:off x="1701903" y="3651853"/>
            <a:ext cx="3872921" cy="46653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1782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Glifo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es-MX" sz="2000" b="0" i="0">
                <a:solidFill>
                  <a:srgbClr val="3B3835"/>
                </a:solidFill>
              </a:rPr>
              <a:t> La representación tipográfica de un carácter se denomina glifo</a:t>
            </a:r>
          </a:p>
          <a:p>
            <a:pPr lvl="1"/>
            <a:r>
              <a:rPr lang="es-MX" sz="2000">
                <a:solidFill>
                  <a:srgbClr val="3B3835"/>
                </a:solidFill>
              </a:rPr>
              <a:t>Ingles: </a:t>
            </a:r>
            <a:r>
              <a:rPr lang="es-MX" sz="2000" i="1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MX" sz="2000" b="0" i="0">
                <a:solidFill>
                  <a:srgbClr val="3B3835"/>
                </a:solidFill>
              </a:rPr>
              <a:t>, a  </a:t>
            </a:r>
          </a:p>
          <a:p>
            <a:pPr lvl="1"/>
            <a:r>
              <a:rPr lang="es-MX" sz="2000" b="0" i="0">
                <a:solidFill>
                  <a:srgbClr val="3B3835"/>
                </a:solidFill>
              </a:rPr>
              <a:t>Cada letra árabe suele tener cuatro glifos en función del lugar de la cadena de caracteres en el que aparezca. </a:t>
            </a:r>
            <a:r>
              <a:rPr lang="es-MX" sz="2000"/>
              <a:t>Por ejemplo, para la LETRA ÁRABE GHAIN los cuatro glifos son</a:t>
            </a:r>
            <a:r>
              <a:rPr lang="es-MX" sz="2000" b="0" i="0">
                <a:solidFill>
                  <a:srgbClr val="3B3835"/>
                </a:solidFill>
              </a:rPr>
              <a:t>:</a:t>
            </a: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r>
              <a:rPr lang="es-MX" sz="2000">
                <a:solidFill>
                  <a:srgbClr val="3B3835"/>
                </a:solidFill>
              </a:rPr>
              <a:t>Los idiomas pueden escribirse/visualizarse en orden de derecha a izquierda y de izquierda a derecha, pero la lectura de los datos se basa en el orden de pulsación de las teclas en un archivo y no depende de la dirección de escritura.</a:t>
            </a: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0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050" name="Picture 2" descr="Context-dependent and Directional Text - Complex-Text Languages - An  Overview">
            <a:extLst>
              <a:ext uri="{FF2B5EF4-FFF2-40B4-BE49-F238E27FC236}">
                <a16:creationId xmlns:a16="http://schemas.microsoft.com/office/drawing/2014/main" id="{94403C9C-44D4-1561-C1FB-936A7BA2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28" y="2498183"/>
            <a:ext cx="1783637" cy="21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02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Codificación de caracteres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es-MX" sz="2000" b="0" i="0">
                <a:solidFill>
                  <a:srgbClr val="000000"/>
                </a:solidFill>
              </a:rPr>
              <a:t>La codificación de caracteres es la correspondencia entre la definición de un conjunto de caracteres y las unidades de código utilizadas para representar los datos</a:t>
            </a:r>
          </a:p>
          <a:p>
            <a:pPr lvl="0"/>
            <a:r>
              <a:rPr lang="es-MX" sz="2000"/>
              <a:t>Una codificación describe cómo codificar puntos de código en bytes y cómo descodificar bytes en puntos de código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38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Breve historia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es-MX" sz="2000">
                <a:solidFill>
                  <a:srgbClr val="3B3835"/>
                </a:solidFill>
                <a:latin typeface="+mj-lt"/>
              </a:rPr>
              <a:t>ASCII básico:</a:t>
            </a:r>
            <a:r>
              <a:rPr lang="es-MX" sz="2000" b="0" i="0">
                <a:solidFill>
                  <a:srgbClr val="3B3835"/>
                </a:solidFill>
                <a:latin typeface="+mj-lt"/>
              </a:rPr>
              <a:t> un único carácter de 7 bits, limitado a un máximo de 128 caracteres</a:t>
            </a:r>
          </a:p>
          <a:p>
            <a:pPr lvl="0"/>
            <a:r>
              <a:rPr lang="es-MX" sz="2000" b="0" i="0">
                <a:solidFill>
                  <a:srgbClr val="3B3835"/>
                </a:solidFill>
                <a:latin typeface="+mj-lt"/>
              </a:rPr>
              <a:t>ASCII extendido: un único carácter de 8 bits, limitado a un máximo de 256 caracteres</a:t>
            </a:r>
          </a:p>
          <a:p>
            <a:pPr lvl="0"/>
            <a:r>
              <a:rPr lang="es-MX" sz="2000" b="0" i="0">
                <a:solidFill>
                  <a:srgbClr val="3B3835"/>
                </a:solidFill>
                <a:latin typeface="+mj-lt"/>
              </a:rPr>
              <a:t>La codificación ASCII podía contener suficientes caracteres para cubrir todos los idiomas</a:t>
            </a:r>
          </a:p>
          <a:p>
            <a:pPr lvl="0"/>
            <a:r>
              <a:rPr lang="es-MX" sz="2000" b="0" i="0">
                <a:solidFill>
                  <a:srgbClr val="3B3835"/>
                </a:solidFill>
                <a:latin typeface="+mj-lt"/>
              </a:rPr>
              <a:t>Por lo tanto, se desarrollaron diferentes sistemas de codificación para asignar números a los caracteres de los distintos idiomas y códigos de escritura, lo que generó problemas de interoperabilidad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3" y="1553737"/>
            <a:ext cx="10682514" cy="4410762"/>
          </a:xfrm>
        </p:spPr>
        <p:txBody>
          <a:bodyPr/>
          <a:lstStyle/>
          <a:p>
            <a:r>
              <a:rPr lang="es-MX" sz="2000" dirty="0"/>
              <a:t>Introducción </a:t>
            </a:r>
          </a:p>
          <a:p>
            <a:r>
              <a:rPr lang="es-MX" sz="2000" dirty="0"/>
              <a:t>Resumen sobre Aceptación Universal</a:t>
            </a:r>
          </a:p>
          <a:p>
            <a:r>
              <a:rPr lang="es-MX" sz="2000" dirty="0"/>
              <a:t>Conceptos básicos sobre Unicode</a:t>
            </a:r>
          </a:p>
          <a:p>
            <a:r>
              <a:rPr lang="es-MX" sz="2000" dirty="0"/>
              <a:t>Conceptos básicos sobre IDN y EAI</a:t>
            </a:r>
          </a:p>
          <a:p>
            <a:r>
              <a:rPr lang="es-MX" sz="2000" dirty="0"/>
              <a:t>Conclusión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Agenda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3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Estándar Unicode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es-MX" sz="2000"/>
              <a:t>El estándar para la representación digital de los caracteres utilizados en la escritura de todos los idiomas del mundo</a:t>
            </a:r>
          </a:p>
          <a:p>
            <a:pPr lvl="0"/>
            <a:r>
              <a:rPr lang="es-MX" sz="2000"/>
              <a:t>Caracteres organizados a nivel de código de escritura</a:t>
            </a:r>
          </a:p>
          <a:p>
            <a:pPr lvl="0"/>
            <a:r>
              <a:rPr lang="es-MX" sz="2000"/>
              <a:t>Unicode proporciona un medio uniforme para almacenar, buscar e intercambiar texto en cualquier idioma</a:t>
            </a:r>
          </a:p>
          <a:p>
            <a:pPr lvl="0"/>
            <a:r>
              <a:rPr lang="es-MX" sz="2000"/>
              <a:t>Lo utilizan todas las computadoras modernas y es la base para procesar texto en Internet</a:t>
            </a:r>
          </a:p>
          <a:p>
            <a:pPr lvl="0"/>
            <a:r>
              <a:rPr lang="es-MX" sz="2000"/>
              <a:t>La cantidad de intervalos para representar los idiomas del mundo es 0000 – 10FFFF. Consulte </a:t>
            </a:r>
            <a:r>
              <a:rPr lang="es-MX" sz="2000">
                <a:hlinkClick r:id="rId3"/>
              </a:rPr>
              <a:t>https://unicode.org/charts/</a:t>
            </a:r>
            <a:r>
              <a:rPr lang="es-MX" sz="2000"/>
              <a:t> para ver la cobertura de los códigos de escritura y los rangos de codificación.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Codificación Unicode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6867" y="831565"/>
            <a:ext cx="10962747" cy="5389942"/>
          </a:xfrm>
        </p:spPr>
        <p:txBody>
          <a:bodyPr/>
          <a:lstStyle/>
          <a:p>
            <a:pPr lvl="0"/>
            <a:r>
              <a:rPr lang="es-MX" sz="2000" b="0" i="0" dirty="0">
                <a:solidFill>
                  <a:srgbClr val="000000"/>
                </a:solidFill>
              </a:rPr>
              <a:t>Unicode puede implementarse mediante diferentes codificaciones de caracteres:</a:t>
            </a:r>
          </a:p>
          <a:p>
            <a:pPr lvl="1"/>
            <a:r>
              <a:rPr lang="es-MX" sz="2000" dirty="0"/>
              <a:t>UTF-8</a:t>
            </a:r>
          </a:p>
          <a:p>
            <a:pPr lvl="1"/>
            <a:r>
              <a:rPr lang="es-MX" sz="2000" dirty="0"/>
              <a:t>UTF-16</a:t>
            </a:r>
          </a:p>
          <a:p>
            <a:pPr lvl="1"/>
            <a:r>
              <a:rPr lang="es-MX" sz="2000" dirty="0"/>
              <a:t>UTF-32</a:t>
            </a:r>
          </a:p>
          <a:p>
            <a:r>
              <a:rPr lang="es-MX" sz="2000" dirty="0"/>
              <a:t>La codificación UTF-8 se utiliza generalmente en el Sistema de Nombres de Dominio (DNS)</a:t>
            </a:r>
          </a:p>
          <a:p>
            <a:r>
              <a:rPr lang="es-MX" sz="2000" dirty="0"/>
              <a:t>UTF-8 es una codificación de caracteres de longitud variable</a:t>
            </a:r>
          </a:p>
          <a:p>
            <a:r>
              <a:rPr lang="es-MX" sz="2000" dirty="0"/>
              <a:t>UTF-8 codifica los puntos de código en uno a cuatro bytes, que se leen de uno en uno:</a:t>
            </a:r>
          </a:p>
          <a:p>
            <a:pPr lvl="1"/>
            <a:r>
              <a:rPr lang="es-MX" sz="2000" dirty="0"/>
              <a:t>Para caracteres ASCII se utiliza 1 byte</a:t>
            </a:r>
          </a:p>
          <a:p>
            <a:pPr lvl="1"/>
            <a:r>
              <a:rPr lang="es-MX" sz="2000" dirty="0"/>
              <a:t>Para caracteres arábigos se utilizan 2 bytes</a:t>
            </a:r>
          </a:p>
          <a:p>
            <a:pPr lvl="1"/>
            <a:r>
              <a:rPr lang="es-MX" sz="2000" dirty="0"/>
              <a:t>Para caracteres devanagari se utilizan 3 bytes</a:t>
            </a:r>
          </a:p>
          <a:p>
            <a:pPr lvl="1"/>
            <a:r>
              <a:rPr lang="es-MX" sz="2000" dirty="0"/>
              <a:t>Para caracteres chinos se utilizan 4 bytes</a:t>
            </a:r>
          </a:p>
          <a:p>
            <a:r>
              <a:rPr lang="es-MX" sz="2000" dirty="0"/>
              <a:t>Por lo tanto, para la lectura a nivel de byte, necesitamos especificar la codificación antes de la lectura del archivo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7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Normalización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811533"/>
            <a:ext cx="10962747" cy="4737657"/>
          </a:xfrm>
        </p:spPr>
        <p:txBody>
          <a:bodyPr/>
          <a:lstStyle/>
          <a:p>
            <a:r>
              <a:rPr lang="es-MX" sz="2000" dirty="0"/>
              <a:t>Existen múltiples formas de codificar ciertos glifos en Unicode:</a:t>
            </a:r>
          </a:p>
          <a:p>
            <a:pPr lvl="1"/>
            <a:r>
              <a:rPr lang="es-MX" sz="2000" dirty="0">
                <a:solidFill>
                  <a:schemeClr val="accent1"/>
                </a:solidFill>
              </a:rPr>
              <a:t>è =  U+00E8</a:t>
            </a:r>
          </a:p>
          <a:p>
            <a:pPr lvl="1"/>
            <a:r>
              <a:rPr lang="es-MX" sz="2000" dirty="0">
                <a:solidFill>
                  <a:schemeClr val="accent1"/>
                </a:solidFill>
              </a:rPr>
              <a:t>e + ` = è = U+0065 + U+0300</a:t>
            </a:r>
          </a:p>
          <a:p>
            <a:pPr lvl="1"/>
            <a:r>
              <a:rPr lang="es-MX" sz="2000" dirty="0">
                <a:solidFill>
                  <a:schemeClr val="accent1"/>
                </a:solidFill>
              </a:rPr>
              <a:t>آ = U+0622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ar-AE" sz="2000" dirty="0">
                <a:solidFill>
                  <a:schemeClr val="accent1"/>
                </a:solidFill>
              </a:rPr>
              <a:t>ٓ</a:t>
            </a:r>
            <a:r>
              <a:rPr lang="en-US" sz="2000" dirty="0">
                <a:solidFill>
                  <a:schemeClr val="accent1"/>
                </a:solidFill>
              </a:rPr>
              <a:t> + </a:t>
            </a:r>
            <a:r>
              <a:rPr lang="ar-AE" sz="2000" dirty="0">
                <a:solidFill>
                  <a:schemeClr val="accent1"/>
                </a:solidFill>
              </a:rPr>
              <a:t>ا</a:t>
            </a:r>
            <a:r>
              <a:rPr lang="en-US" sz="2000" dirty="0">
                <a:solidFill>
                  <a:schemeClr val="accent1"/>
                </a:solidFill>
              </a:rPr>
              <a:t> = </a:t>
            </a:r>
            <a:r>
              <a:rPr lang="ar-AE" sz="2000" dirty="0">
                <a:solidFill>
                  <a:schemeClr val="accent1"/>
                </a:solidFill>
              </a:rPr>
              <a:t>آ</a:t>
            </a:r>
            <a:r>
              <a:rPr lang="en-US" sz="2000" dirty="0">
                <a:solidFill>
                  <a:schemeClr val="accent1"/>
                </a:solidFill>
              </a:rPr>
              <a:t>  =U+0627 U+0653</a:t>
            </a:r>
            <a:endParaRPr lang="es-MX" sz="2000" dirty="0">
              <a:solidFill>
                <a:schemeClr val="accent1"/>
              </a:solidFill>
            </a:endParaRPr>
          </a:p>
          <a:p>
            <a:r>
              <a:rPr lang="es-MX" sz="2000" dirty="0"/>
              <a:t>La siguiente cadena de caracteres puede existir en el corpus en la forma de la primera cadena de caracteres a continuación, mientras que la cadena de entrada está en la forma de la segunda cadena, a continuación. Por lo tanto, el resultado de la búsqueda estará vacío. </a:t>
            </a:r>
          </a:p>
          <a:p>
            <a:pPr lvl="1"/>
            <a:r>
              <a:rPr lang="es-MX" sz="2000" dirty="0"/>
              <a:t>آدم  (U+0622 U+062F U+0645)</a:t>
            </a:r>
          </a:p>
          <a:p>
            <a:pPr lvl="1"/>
            <a:r>
              <a:rPr lang="es-MX" sz="2000" dirty="0"/>
              <a:t>آدم (U+0627 U+0653 U+062F U+0645)</a:t>
            </a:r>
          </a:p>
          <a:p>
            <a:r>
              <a:rPr lang="es-MX" sz="2000" dirty="0"/>
              <a:t>Para buscar, ordenar y realizar cualquier operación con cadenas de caracteres necesitamos la normalización</a:t>
            </a:r>
          </a:p>
          <a:p>
            <a:r>
              <a:rPr lang="es-MX" sz="2000" dirty="0"/>
              <a:t>La normalización garantiza que la representación final sea la misma, aunque los usuarios escriban de forma diferente.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Normalización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1350498"/>
            <a:ext cx="10962747" cy="4751725"/>
          </a:xfrm>
        </p:spPr>
        <p:txBody>
          <a:bodyPr/>
          <a:lstStyle/>
          <a:p>
            <a:r>
              <a:rPr lang="es-MX" sz="2000"/>
              <a:t>A continuación, se enumeran las diferentes </a:t>
            </a:r>
            <a:r>
              <a:rPr lang="es-MX" sz="2000">
                <a:hlinkClick r:id="rId3"/>
              </a:rPr>
              <a:t>formas de normalización</a:t>
            </a:r>
            <a:r>
              <a:rPr lang="es-MX" sz="2000"/>
              <a:t> definidas por Unicode:</a:t>
            </a:r>
          </a:p>
          <a:p>
            <a:pPr lvl="1"/>
            <a:r>
              <a:rPr lang="es-MX" sz="2000"/>
              <a:t>Forma de normalización D (NFD)</a:t>
            </a:r>
          </a:p>
          <a:p>
            <a:pPr lvl="1"/>
            <a:r>
              <a:rPr lang="es-MX" sz="2000"/>
              <a:t>Forma de normalización C (NFC)</a:t>
            </a:r>
          </a:p>
          <a:p>
            <a:pPr lvl="1"/>
            <a:r>
              <a:rPr lang="es-MX" sz="2000"/>
              <a:t>Forma de normalización KD (NFKD)</a:t>
            </a:r>
          </a:p>
          <a:p>
            <a:pPr lvl="1"/>
            <a:r>
              <a:rPr lang="es-MX" sz="2000"/>
              <a:t>Forma de normalización KC (NFKC)</a:t>
            </a:r>
          </a:p>
          <a:p>
            <a:r>
              <a:rPr lang="es-MX" sz="2000"/>
              <a:t>En nombres de dominio se utiliza NFC</a:t>
            </a:r>
          </a:p>
          <a:p>
            <a:r>
              <a:rPr lang="es-MX" sz="2000"/>
              <a:t>C es compuesta (å es un carácter), mientras D es descompuesta (å es a + anillo superior)</a:t>
            </a:r>
          </a:p>
          <a:p>
            <a:r>
              <a:rPr lang="es-MX" sz="2000"/>
              <a:t>K incluye compatibilidad con errores adicionales, y casi nunca se utiliza ahora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496082" cy="1701535"/>
          </a:xfrm>
        </p:spPr>
        <p:txBody>
          <a:bodyPr/>
          <a:lstStyle/>
          <a:p>
            <a:r>
              <a:rPr lang="es-MX"/>
              <a:t>Nombres de Dominio Internacionalizados</a:t>
            </a:r>
          </a:p>
        </p:txBody>
      </p:sp>
    </p:spTree>
    <p:extLst>
      <p:ext uri="{BB962C8B-B14F-4D97-AF65-F5344CB8AC3E}">
        <p14:creationId xmlns:p14="http://schemas.microsoft.com/office/powerpoint/2010/main" val="1277556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Nombres de dominio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76157" y="797020"/>
            <a:ext cx="10639685" cy="4810666"/>
          </a:xfrm>
        </p:spPr>
        <p:txBody>
          <a:bodyPr/>
          <a:lstStyle/>
          <a:p>
            <a:r>
              <a:rPr lang="es-MX" sz="2000" dirty="0"/>
              <a:t>Un nombre de dominio es un conjunto ordenado de etiquetas o cadenas de caracteres:  </a:t>
            </a:r>
            <a:r>
              <a:rPr lang="es-MX" sz="2000" dirty="0">
                <a:hlinkClick r:id="rId3"/>
              </a:rPr>
              <a:t>www.example.co.uk</a:t>
            </a:r>
          </a:p>
          <a:p>
            <a:pPr lvl="1"/>
            <a:r>
              <a:rPr lang="es-MX" sz="2000" dirty="0"/>
              <a:t>El dominio de alto nivel (TLD) es la etiqueta situada más a la derecha: “uk”</a:t>
            </a:r>
          </a:p>
          <a:p>
            <a:pPr lvl="1"/>
            <a:r>
              <a:rPr lang="es-MX" sz="2000" dirty="0"/>
              <a:t>Dominio de segundo nivel: “co”</a:t>
            </a:r>
          </a:p>
          <a:p>
            <a:pPr lvl="1"/>
            <a:r>
              <a:rPr lang="es-MX" sz="2000" dirty="0"/>
              <a:t>Dominio de tercer nivel: “example”</a:t>
            </a:r>
          </a:p>
          <a:p>
            <a:r>
              <a:rPr lang="es-MX" sz="2000" dirty="0"/>
              <a:t>Inicialmente, los TLD solo tenían dos o tres caracteres (por ejemplo, </a:t>
            </a:r>
            <a:r>
              <a:rPr lang="es-MX" sz="2000" dirty="0">
                <a:solidFill>
                  <a:schemeClr val="accent1"/>
                </a:solidFill>
              </a:rPr>
              <a:t>.ca, .com</a:t>
            </a:r>
            <a:r>
              <a:rPr lang="es-MX" sz="2000" dirty="0"/>
              <a:t>)</a:t>
            </a:r>
          </a:p>
          <a:p>
            <a:r>
              <a:rPr lang="es-MX" sz="2000" dirty="0"/>
              <a:t>Ahora los TLD pueden ser cadenas de caracteres más largas (por ejemplo, </a:t>
            </a:r>
            <a:r>
              <a:rPr lang="es-MX" sz="2000" dirty="0">
                <a:solidFill>
                  <a:schemeClr val="accent1"/>
                </a:solidFill>
              </a:rPr>
              <a:t>.info, .google, .engineering</a:t>
            </a:r>
            <a:r>
              <a:rPr lang="es-MX" sz="2000" dirty="0"/>
              <a:t>)</a:t>
            </a:r>
          </a:p>
          <a:p>
            <a:r>
              <a:rPr lang="es-MX" sz="2000" dirty="0"/>
              <a:t>Los TLD delegados en la </a:t>
            </a:r>
            <a:r>
              <a:rPr lang="es-MX" sz="2000" dirty="0">
                <a:hlinkClick r:id="rId4"/>
              </a:rPr>
              <a:t>zona raíz</a:t>
            </a:r>
            <a:r>
              <a:rPr lang="es-MX" sz="2000" dirty="0"/>
              <a:t> pueden cambiar con el tiempo, por lo que una lista fija puede quedar obsoleta</a:t>
            </a:r>
          </a:p>
          <a:p>
            <a:r>
              <a:rPr lang="es-MX" sz="2000" dirty="0"/>
              <a:t>Cada etiqueta tiene 63 octetos</a:t>
            </a:r>
          </a:p>
          <a:p>
            <a:r>
              <a:rPr lang="es-MX" sz="2000" dirty="0">
                <a:solidFill>
                  <a:schemeClr val="tx1"/>
                </a:solidFill>
              </a:rPr>
              <a:t>La longitud total del nombre de dominio no puede ser superior a 255 (separadores incluidos)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A6867-0A83-6445-BBBC-2BA130ED7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1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Nombres de Dominio Internacionalizados (IDN)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20625" y="689446"/>
            <a:ext cx="11724186" cy="4810666"/>
          </a:xfrm>
        </p:spPr>
        <p:txBody>
          <a:bodyPr/>
          <a:lstStyle/>
          <a:p>
            <a:r>
              <a:rPr lang="es-MX" sz="2000" dirty="0"/>
              <a:t>Los nombres de dominio también pueden internacionalizarse cuando una de las etiquetas contiene al menos un carácter no ASCII</a:t>
            </a:r>
          </a:p>
          <a:p>
            <a:pPr lvl="1"/>
            <a:r>
              <a:rPr lang="es-MX" sz="2000" dirty="0"/>
              <a:t>Por ejemplo:</a:t>
            </a:r>
            <a:r>
              <a:rPr lang="es-MX" sz="2000" dirty="0">
                <a:hlinkClick r:id="rId3"/>
              </a:rPr>
              <a:t>www.exâmple.ca</a:t>
            </a:r>
            <a:r>
              <a:rPr lang="es-MX" sz="2000" dirty="0">
                <a:solidFill>
                  <a:schemeClr val="accent1"/>
                </a:solidFill>
              </a:rPr>
              <a:t>, 普遍接受-测试.世界., صحة.مصر,</a:t>
            </a:r>
            <a:r>
              <a:rPr lang="es-MX" sz="2000" dirty="0"/>
              <a:t> ทัวร์เที่ยวไทย.ไทย</a:t>
            </a:r>
          </a:p>
          <a:p>
            <a:r>
              <a:rPr lang="es-MX" sz="2000" dirty="0"/>
              <a:t>Existen dos formas equivalentes de etiquetas de dominios de IDN: Etiqueta-U y Etiqueta-A</a:t>
            </a:r>
          </a:p>
          <a:p>
            <a:pPr lvl="1"/>
            <a:r>
              <a:rPr lang="es-MX" sz="2000" dirty="0"/>
              <a:t>Los usuarios humanos utilizan la versión de IDN denominada Etiqueta-U (que utiliza el formato UTF-8):</a:t>
            </a:r>
            <a:r>
              <a:rPr lang="es-MX" sz="2000" dirty="0">
                <a:solidFill>
                  <a:schemeClr val="accent1"/>
                </a:solidFill>
              </a:rPr>
              <a:t>exâmple </a:t>
            </a:r>
          </a:p>
          <a:p>
            <a:pPr lvl="1"/>
            <a:r>
              <a:rPr lang="es-MX" sz="2000" dirty="0"/>
              <a:t>El DNS utiliza un equivalente ASCII denominado Etiqueta-A: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s-MX" sz="2000" dirty="0"/>
              <a:t>Tomar la entrada del usuario, normalizarla y compararla con IDNA2008 para formar la Etiqueta-U del IDN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s-MX" sz="2000" dirty="0"/>
              <a:t>Convertir Etiqueta-U a Punycode (con RFC3492)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s-MX" sz="2000" dirty="0"/>
              <a:t>Agregar el prefijo "xn--" para identificar la cadena de caracteres ASCII como una </a:t>
            </a:r>
            <a:br>
              <a:rPr lang="es-MX" sz="2000" dirty="0"/>
            </a:br>
            <a:r>
              <a:rPr lang="es-MX" sz="2000" dirty="0"/>
              <a:t>Etiqueta-A del IDN.</a:t>
            </a: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1"/>
                </a:solidFill>
              </a:rPr>
              <a:t>exâmple</a:t>
            </a:r>
            <a:r>
              <a:rPr lang="es-MX" sz="2000" dirty="0"/>
              <a:t> </a:t>
            </a:r>
            <a:r>
              <a:rPr lang="es-MX" sz="2000" dirty="0">
                <a:solidFill>
                  <a:schemeClr val="tx1"/>
                </a:solidFill>
              </a:rPr>
              <a:t>=&gt; </a:t>
            </a:r>
            <a:r>
              <a:rPr lang="es-MX" sz="2000" dirty="0">
                <a:solidFill>
                  <a:schemeClr val="accent1"/>
                </a:solidFill>
              </a:rPr>
              <a:t>exmple-xta</a:t>
            </a:r>
            <a:r>
              <a:rPr lang="es-MX" sz="2000" dirty="0"/>
              <a:t> </a:t>
            </a:r>
            <a:r>
              <a:rPr lang="es-MX" sz="2000" dirty="0">
                <a:solidFill>
                  <a:schemeClr val="tx1"/>
                </a:solidFill>
              </a:rPr>
              <a:t>=&gt;</a:t>
            </a:r>
            <a:r>
              <a:rPr lang="es-MX" sz="2000" dirty="0"/>
              <a:t> </a:t>
            </a:r>
            <a:r>
              <a:rPr lang="es-MX" sz="2000" dirty="0">
                <a:solidFill>
                  <a:schemeClr val="accent1"/>
                </a:solidFill>
              </a:rPr>
              <a:t>xn--exmple-xta</a:t>
            </a: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1"/>
                </a:solidFill>
              </a:rPr>
              <a:t>普遍接受-测试</a:t>
            </a:r>
            <a:r>
              <a:rPr lang="es-MX" sz="2000" dirty="0"/>
              <a:t> </a:t>
            </a:r>
            <a:r>
              <a:rPr lang="es-MX" sz="2000" dirty="0">
                <a:solidFill>
                  <a:schemeClr val="tx1"/>
                </a:solidFill>
              </a:rPr>
              <a:t>=&gt;</a:t>
            </a:r>
            <a:r>
              <a:rPr lang="es-MX" sz="2000" dirty="0"/>
              <a:t> </a:t>
            </a:r>
            <a:r>
              <a:rPr lang="es-MX" sz="2000" dirty="0">
                <a:solidFill>
                  <a:schemeClr val="accent1"/>
                </a:solidFill>
              </a:rPr>
              <a:t>--f38am99bqvcd5liy1cxsg </a:t>
            </a:r>
            <a:r>
              <a:rPr lang="es-MX" sz="2000" dirty="0">
                <a:solidFill>
                  <a:schemeClr val="tx1"/>
                </a:solidFill>
              </a:rPr>
              <a:t>=&gt;</a:t>
            </a:r>
            <a:r>
              <a:rPr lang="es-MX" sz="2000" dirty="0"/>
              <a:t> </a:t>
            </a:r>
            <a:r>
              <a:rPr lang="es-MX" sz="2000" dirty="0">
                <a:solidFill>
                  <a:schemeClr val="accent1"/>
                </a:solidFill>
              </a:rPr>
              <a:t>xn----f38am99bqvcd5liy1cxsg </a:t>
            </a:r>
          </a:p>
          <a:p>
            <a:r>
              <a:rPr lang="es-MX" sz="2000" dirty="0"/>
              <a:t>La mayoría de los sistemas deberían utilizar Etiquetas-U, especialmente las bases de datos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A6867-0A83-6445-BBBC-2BA130ED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2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9333259" cy="1701535"/>
          </a:xfrm>
        </p:spPr>
        <p:txBody>
          <a:bodyPr/>
          <a:lstStyle/>
          <a:p>
            <a:r>
              <a:rPr lang="es-MX"/>
              <a:t>Internacionalización de las direcciones de correo electrónico (EAI)</a:t>
            </a:r>
          </a:p>
        </p:txBody>
      </p:sp>
    </p:spTree>
    <p:extLst>
      <p:ext uri="{BB962C8B-B14F-4D97-AF65-F5344CB8AC3E}">
        <p14:creationId xmlns:p14="http://schemas.microsoft.com/office/powerpoint/2010/main" val="939170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Correo electrónico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es-MX" sz="2000"/>
              <a:t>Sintaxis de las direcciones de correo electrónico:  </a:t>
            </a:r>
            <a:r>
              <a:rPr lang="es-MX" sz="2000">
                <a:solidFill>
                  <a:schemeClr val="accent1"/>
                </a:solidFill>
              </a:rPr>
              <a:t>nombreBuzon@nombreDominio</a:t>
            </a:r>
          </a:p>
          <a:p>
            <a:pPr lvl="1"/>
            <a:r>
              <a:rPr lang="es-MX" sz="2000"/>
              <a:t>El correo electrónico tiene un nombreBuzon</a:t>
            </a:r>
          </a:p>
          <a:p>
            <a:pPr lvl="1"/>
            <a:r>
              <a:rPr lang="es-MX" sz="2000"/>
              <a:t>El correo electrónico tiene un nombreDominio</a:t>
            </a:r>
          </a:p>
          <a:p>
            <a:pPr lvl="2"/>
            <a:r>
              <a:rPr lang="es-MX" sz="2000"/>
              <a:t>El nombreDominio puede ser ASCII o IDN</a:t>
            </a:r>
          </a:p>
          <a:p>
            <a:pPr lvl="2"/>
            <a:r>
              <a:rPr lang="es-MX" sz="2000"/>
              <a:t>Por ejemplo: </a:t>
            </a:r>
          </a:p>
          <a:p>
            <a:pPr lvl="3"/>
            <a:r>
              <a:rPr lang="es-MX" sz="2000" u="sng">
                <a:solidFill>
                  <a:schemeClr val="accent1"/>
                </a:solidFill>
                <a:hlinkClick r:id="rId3"/>
              </a:rPr>
              <a:t>myname@example</a:t>
            </a:r>
            <a:r>
              <a:rPr lang="es-MX" sz="2000">
                <a:solidFill>
                  <a:schemeClr val="accent1"/>
                </a:solidFill>
                <a:hlinkClick r:id="rId3"/>
              </a:rPr>
              <a:t>.org</a:t>
            </a:r>
          </a:p>
          <a:p>
            <a:pPr lvl="3"/>
            <a:r>
              <a:rPr lang="es-MX" sz="2000" u="sng">
                <a:solidFill>
                  <a:schemeClr val="accent1"/>
                </a:solidFill>
                <a:hlinkClick r:id="rId4"/>
              </a:rPr>
              <a:t>myname@xn--exmple-xta.ca</a:t>
            </a:r>
          </a:p>
          <a:p>
            <a:pPr lvl="3"/>
            <a:r>
              <a:rPr lang="es-MX" sz="2000" u="sng">
                <a:solidFill>
                  <a:schemeClr val="accent1"/>
                </a:solidFill>
              </a:rPr>
              <a:t>myname@exâmple.ca</a:t>
            </a:r>
          </a:p>
          <a:p>
            <a:pPr lvl="1"/>
            <a:r>
              <a:rPr lang="es-MX" sz="2000"/>
              <a:t>Si recibe correos electrónicos de otras personas, verá ambos …@exâmple... y …@xn--example-xta… en uso</a:t>
            </a:r>
          </a:p>
          <a:p>
            <a:pPr lvl="2"/>
            <a:r>
              <a:rPr lang="es-MX" sz="2000"/>
              <a:t>El primero es el que se utiliza más comúnmente</a:t>
            </a:r>
          </a:p>
          <a:p>
            <a:pPr lvl="1"/>
            <a:r>
              <a:rPr lang="es-MX" sz="2000"/>
              <a:t>exâmple@xn--example--xte... es válido y se utiliza, pero xn--…@xn--… </a:t>
            </a:r>
            <a:r>
              <a:rPr lang="es-MX" sz="2000" b="1"/>
              <a:t>no es válido</a:t>
            </a:r>
          </a:p>
          <a:p>
            <a:pPr marL="914400" lvl="2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08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es-MX" sz="2000"/>
              <a:t>EAI tiene el nombreBuzon en Unicode (en formato UTF-8) </a:t>
            </a:r>
          </a:p>
          <a:p>
            <a:r>
              <a:rPr lang="es-MX" sz="2000"/>
              <a:t>El nombreDominio puede ser ASCII o IDN	</a:t>
            </a:r>
          </a:p>
          <a:p>
            <a:pPr lvl="1"/>
            <a:r>
              <a:rPr lang="es-MX" sz="2000"/>
              <a:t>Por ejemplo: </a:t>
            </a:r>
          </a:p>
          <a:p>
            <a:pPr lvl="2"/>
            <a:r>
              <a:rPr lang="es-MX" sz="2000">
                <a:solidFill>
                  <a:schemeClr val="accent1"/>
                </a:solidFill>
                <a:hlinkClick r:id="rId3"/>
              </a:rPr>
              <a:t>kévin@example.org</a:t>
            </a:r>
            <a:r>
              <a:rPr lang="es-MX" sz="2000"/>
              <a:t> </a:t>
            </a:r>
          </a:p>
          <a:p>
            <a:pPr lvl="2"/>
            <a:r>
              <a:rPr lang="es-MX" sz="2000">
                <a:solidFill>
                  <a:schemeClr val="accent1"/>
                </a:solidFill>
              </a:rPr>
              <a:t>すし@ xn--exmple-xta.ca</a:t>
            </a:r>
          </a:p>
          <a:p>
            <a:pPr lvl="2"/>
            <a:r>
              <a:rPr lang="es-MX" sz="2000">
                <a:solidFill>
                  <a:schemeClr val="accent1"/>
                </a:solidFill>
              </a:rPr>
              <a:t>すし@快手.游戏.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9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es-MX"/>
              <a:t>Resumen sobre Aceptación Universal (UA) </a:t>
            </a:r>
          </a:p>
        </p:txBody>
      </p:sp>
    </p:spTree>
    <p:extLst>
      <p:ext uri="{BB962C8B-B14F-4D97-AF65-F5344CB8AC3E}">
        <p14:creationId xmlns:p14="http://schemas.microsoft.com/office/powerpoint/2010/main" val="678514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Forma de direcciones de correo electrónico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es-MX" sz="2000"/>
              <a:t>name@exâmple.ca y name@xn--exmple-xta.ca representan direcciones de correo electrónico equivalentes</a:t>
            </a:r>
          </a:p>
          <a:p>
            <a:r>
              <a:rPr lang="es-MX" sz="2000"/>
              <a:t>La aplicación debe ser capaz de tratar ambas formas como equivalentes</a:t>
            </a:r>
          </a:p>
          <a:p>
            <a:r>
              <a:rPr lang="es-MX" sz="2000"/>
              <a:t>Utilizar internamente la Etiqueta-A o la Etiqueta-U de forma consistente, pero no mezclar ambas</a:t>
            </a:r>
          </a:p>
          <a:p>
            <a:r>
              <a:rPr lang="es-MX" sz="2000"/>
              <a:t>Recomendación técnica: El procesamiento de backend debería utilizar:</a:t>
            </a:r>
          </a:p>
          <a:p>
            <a:pPr lvl="1"/>
            <a:r>
              <a:rPr lang="es-MX" sz="2000"/>
              <a:t>Etiqueta-A para software que utilice el protocolo a nivel de byte de SMTP o el DNS</a:t>
            </a:r>
          </a:p>
          <a:p>
            <a:pPr lvl="1"/>
            <a:r>
              <a:rPr lang="es-MX" sz="2000"/>
              <a:t>Etiqueta-U para la mayoría del software (por ejemplo, aplicaciones django/flask/rails/symfony normales)</a:t>
            </a:r>
          </a:p>
          <a:p>
            <a:r>
              <a:rPr lang="es-MX" sz="2000"/>
              <a:t>Verificar que la entrada funciona usando ambos formatos (o incluso el formato mixto)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5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Envío y recepción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1365" y="651027"/>
            <a:ext cx="11815481" cy="5463180"/>
          </a:xfrm>
        </p:spPr>
        <p:txBody>
          <a:bodyPr/>
          <a:lstStyle/>
          <a:p>
            <a:r>
              <a:rPr lang="es-MX" sz="1950" dirty="0">
                <a:solidFill>
                  <a:schemeClr val="tx1"/>
                </a:solidFill>
              </a:rPr>
              <a:t>Necesitamos poder enviar a cualquiera de las dos formas:</a:t>
            </a:r>
          </a:p>
          <a:p>
            <a:pPr lvl="1"/>
            <a:r>
              <a:rPr lang="es-MX" sz="1950" dirty="0">
                <a:solidFill>
                  <a:schemeClr val="tx1"/>
                </a:solidFill>
              </a:rPr>
              <a:t>nombrebuzon-UTF-8@formaEtiqueta-A</a:t>
            </a:r>
          </a:p>
          <a:p>
            <a:pPr lvl="1"/>
            <a:r>
              <a:rPr lang="es-MX" sz="1950" dirty="0">
                <a:solidFill>
                  <a:schemeClr val="tx1"/>
                </a:solidFill>
              </a:rPr>
              <a:t>nombrebuzon-UTF-8@formaEtiqueta-U</a:t>
            </a:r>
          </a:p>
          <a:p>
            <a:r>
              <a:rPr lang="es-MX" sz="1950" dirty="0">
                <a:solidFill>
                  <a:schemeClr val="tx1"/>
                </a:solidFill>
              </a:rPr>
              <a:t>Necesitamos poder recibir de cualquiera de las dos formas:</a:t>
            </a:r>
          </a:p>
          <a:p>
            <a:pPr lvl="1"/>
            <a:r>
              <a:rPr lang="es-MX" sz="1950" dirty="0">
                <a:solidFill>
                  <a:schemeClr val="tx1"/>
                </a:solidFill>
              </a:rPr>
              <a:t>nombrebuzon-UTF-8@formaEtiqueta-A</a:t>
            </a:r>
          </a:p>
          <a:p>
            <a:pPr lvl="1"/>
            <a:r>
              <a:rPr lang="es-MX" sz="1950" dirty="0">
                <a:solidFill>
                  <a:schemeClr val="tx1"/>
                </a:solidFill>
              </a:rPr>
              <a:t>nombrebuzon-UTF-8@formaEtiqueta-U</a:t>
            </a:r>
          </a:p>
          <a:p>
            <a:r>
              <a:rPr lang="es-MX" sz="1950" dirty="0">
                <a:solidFill>
                  <a:schemeClr val="tx1"/>
                </a:solidFill>
              </a:rPr>
              <a:t>El almacenamiento del correo electrónico debe ser coherente con el nombre de dominio, ya sea en forma de Etiqueta-A o de Etiqueta-U</a:t>
            </a:r>
          </a:p>
          <a:p>
            <a:r>
              <a:rPr lang="es-MX" sz="1950" dirty="0">
                <a:solidFill>
                  <a:schemeClr val="tx1"/>
                </a:solidFill>
              </a:rPr>
              <a:t>El servidor de correo debería gestionar el backend de envío/recepción</a:t>
            </a:r>
          </a:p>
          <a:p>
            <a:r>
              <a:rPr lang="es-MX" sz="1950" dirty="0">
                <a:solidFill>
                  <a:schemeClr val="tx1"/>
                </a:solidFill>
              </a:rPr>
              <a:t>Proceso de traspaso (aplicación de front-end </a:t>
            </a:r>
            <a:r>
              <a:rPr lang="es-MX" sz="195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s-MX" sz="1950" dirty="0">
                <a:solidFill>
                  <a:schemeClr val="tx1"/>
                </a:solidFill>
              </a:rPr>
              <a:t> servidor de correo electrónico)</a:t>
            </a:r>
          </a:p>
          <a:p>
            <a:pPr lvl="1"/>
            <a:r>
              <a:rPr lang="es-MX" sz="1950" dirty="0">
                <a:solidFill>
                  <a:schemeClr val="tx1"/>
                </a:solidFill>
              </a:rPr>
              <a:t>Las bibliotecas utilizadas en el proceso de traspaso deben ser compatibles con la EAI</a:t>
            </a:r>
          </a:p>
          <a:p>
            <a:pPr lvl="1"/>
            <a:r>
              <a:rPr lang="es-MX" sz="1950" dirty="0">
                <a:solidFill>
                  <a:schemeClr val="tx1"/>
                </a:solidFill>
              </a:rPr>
              <a:t>El servidor de correo también debe ser compatible con la EAI</a:t>
            </a:r>
          </a:p>
          <a:p>
            <a:pPr lvl="2"/>
            <a:r>
              <a:rPr lang="es-MX" sz="1950" dirty="0">
                <a:solidFill>
                  <a:schemeClr val="tx1"/>
                </a:solidFill>
              </a:rPr>
              <a:t>Cómo hacer que el servidor de correo sea compatible con la EAI está fuera del alcance de esta capacitación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85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10489773" cy="1701535"/>
          </a:xfrm>
        </p:spPr>
        <p:txBody>
          <a:bodyPr/>
          <a:lstStyle/>
          <a:p>
            <a:r>
              <a:rPr lang="es-MX"/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1888645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F36C-9C8E-FE4C-BC4F-8706AEA4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Prog. Apoyo lingüístico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D6656-C3D1-CC4C-85CD-98D9CE657DCC}"/>
              </a:ext>
            </a:extLst>
          </p:cNvPr>
          <p:cNvSpPr txBox="1"/>
          <p:nvPr/>
        </p:nvSpPr>
        <p:spPr>
          <a:xfrm>
            <a:off x="558800" y="870761"/>
            <a:ext cx="11926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MX">
                <a:cs typeface="Source Sans Pro"/>
                <a:hlinkClick r:id="rId2"/>
              </a:rPr>
              <a:t>UASG018A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05F94D-FA1D-AA49-A028-28C76F5EA065}"/>
              </a:ext>
            </a:extLst>
          </p:cNvPr>
          <p:cNvGrpSpPr/>
          <p:nvPr/>
        </p:nvGrpSpPr>
        <p:grpSpPr>
          <a:xfrm>
            <a:off x="241300" y="1374733"/>
            <a:ext cx="5981700" cy="4868905"/>
            <a:chOff x="241300" y="1336633"/>
            <a:chExt cx="5981700" cy="5048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9ED243-8917-BA4C-ADD5-38BA986B9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328"/>
            <a:stretch/>
          </p:blipFill>
          <p:spPr>
            <a:xfrm>
              <a:off x="241300" y="1336633"/>
              <a:ext cx="5981700" cy="6166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AE508C-9DDD-3441-A79C-72EAEFC2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0" y="1927878"/>
              <a:ext cx="5943600" cy="44577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DB3D619-9578-B248-92E0-A6A05B5E0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00024"/>
            <a:ext cx="59436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13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0" y="85090"/>
            <a:ext cx="11314716" cy="550041"/>
          </a:xfrm>
        </p:spPr>
        <p:txBody>
          <a:bodyPr/>
          <a:lstStyle/>
          <a:p>
            <a:r>
              <a:rPr lang="es-MX" sz="2050" dirty="0"/>
              <a:t>Compatibilidad con la EAI de los principales servicios y software de correo electrónico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40351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/>
              <a:t>Véanse los resultados detallados de las pruebas en </a:t>
            </a:r>
            <a:r>
              <a:rPr lang="es-MX" sz="2000" dirty="0">
                <a:hlinkClick r:id="rId4"/>
              </a:rPr>
              <a:t>UASG030A</a:t>
            </a:r>
            <a:r>
              <a:rPr lang="es-MX"/>
              <a:t>:</a:t>
            </a:r>
            <a:r>
              <a:rPr lang="es-MX" sz="2000" dirty="0">
                <a:hlinkClick r:id="rId4"/>
              </a:rPr>
              <a:t> Resultados de las pruebas de software de EAI</a:t>
            </a:r>
            <a:endParaRPr lang="es-MX" dirty="0"/>
          </a:p>
        </p:txBody>
      </p:sp>
      <p:pic>
        <p:nvPicPr>
          <p:cNvPr id="6" name="Picture 5" descr="Table&#13;&#10;&#13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0" y="85090"/>
            <a:ext cx="11178490" cy="550041"/>
          </a:xfrm>
        </p:spPr>
        <p:txBody>
          <a:bodyPr/>
          <a:lstStyle/>
          <a:p>
            <a:r>
              <a:rPr lang="es-MX" sz="2200" dirty="0"/>
              <a:t>El trayecto de la ICANN hacia la preparación para Aceptación Universal - Modelo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1" y="913863"/>
            <a:ext cx="7257773" cy="4797426"/>
          </a:xfrm>
        </p:spPr>
        <p:txBody>
          <a:bodyPr/>
          <a:lstStyle/>
          <a:p>
            <a:r>
              <a:rPr lang="es-MX" dirty="0"/>
              <a:t>Etapa 1: Servicios de actualización para admitir nuevos TLD ASCII cortos y largos</a:t>
            </a:r>
          </a:p>
          <a:p>
            <a:r>
              <a:rPr lang="es-MX" dirty="0"/>
              <a:t>Etapa 2: Actualizar los servicios para admitir Nombres de Dominio Internacionalizados (IDN) no ASCII en Unicode (Etiqueta-U) y representaciones de IDN basadas en ASCII en Punycode (Etiqueta-A).</a:t>
            </a:r>
          </a:p>
          <a:p>
            <a:r>
              <a:rPr lang="es-MX" dirty="0"/>
              <a:t>Etapa 3: Actualización de la infraestructura y los servicios para admitir direcciones de correo electrónico no ASCII</a:t>
            </a:r>
          </a:p>
          <a:p>
            <a:pPr lvl="1"/>
            <a:r>
              <a:rPr lang="es-MX" dirty="0"/>
              <a:t>Nota: todos los componentes deben admitir la Internacionalización de las direcciones de correo electrónico (EAI) antes de que la infraestructura sea compatible</a:t>
            </a:r>
          </a:p>
          <a:p>
            <a:pPr lvl="1"/>
            <a:endParaRPr lang="es-MX" dirty="0"/>
          </a:p>
          <a:p>
            <a:r>
              <a:rPr lang="es-MX" dirty="0"/>
              <a:t>Ver detalles en el </a:t>
            </a:r>
            <a:r>
              <a:rPr lang="es-MX" dirty="0">
                <a:hlinkClick r:id="rId3"/>
              </a:rPr>
              <a:t>Estudio de caso de la ICANN</a:t>
            </a:r>
            <a:endParaRPr lang="es-MX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133" y="784708"/>
            <a:ext cx="3557630" cy="5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805055" cy="4769222"/>
          </a:xfrm>
        </p:spPr>
        <p:txBody>
          <a:bodyPr/>
          <a:lstStyle/>
          <a:p>
            <a:r>
              <a:rPr lang="es-MX" sz="2000" dirty="0"/>
              <a:t>Para obtener mas informacion envie un correo electronico a </a:t>
            </a:r>
            <a:r>
              <a:rPr lang="es-MX" sz="2000" dirty="0">
                <a:hlinkClick r:id="rId3"/>
              </a:rPr>
              <a:t>info@uasg.tech</a:t>
            </a:r>
            <a:r>
              <a:rPr lang="es-MX" sz="2000" dirty="0"/>
              <a:t> o </a:t>
            </a:r>
            <a:r>
              <a:rPr lang="es-MX" sz="2000" dirty="0">
                <a:hlinkClick r:id="rId4"/>
              </a:rPr>
              <a:t>UAProgram@icann.org</a:t>
            </a:r>
            <a:r>
              <a:rPr lang="es-MX" sz="2000" dirty="0"/>
              <a:t> </a:t>
            </a:r>
          </a:p>
          <a:p>
            <a:r>
              <a:rPr lang="es-MX" sz="2000" dirty="0"/>
              <a:t>Acceda a todos los documentos y presentaciones del UASG en</a:t>
            </a:r>
            <a:r>
              <a:rPr lang="es-MX" sz="2000" dirty="0">
                <a:hlinkClick r:id="rId5"/>
              </a:rPr>
              <a:t>https://uasg.tech</a:t>
            </a:r>
            <a:r>
              <a:rPr lang="es-MX" sz="2000" dirty="0"/>
              <a:t> </a:t>
            </a:r>
          </a:p>
          <a:p>
            <a:r>
              <a:rPr lang="es-MX" sz="2000" dirty="0"/>
              <a:t>Acceda a los detalles del trabajo en curso desde las siguientes páginas wiki: </a:t>
            </a:r>
            <a:r>
              <a:rPr lang="es-MX" sz="2000" dirty="0">
                <a:hlinkClick r:id="rId6"/>
              </a:rPr>
              <a:t>https://community.icann.org/display/TUA</a:t>
            </a:r>
            <a:r>
              <a:rPr lang="es-MX" sz="2000" dirty="0"/>
              <a:t> </a:t>
            </a:r>
          </a:p>
          <a:p>
            <a:r>
              <a:rPr lang="es-MX" sz="2000" dirty="0"/>
              <a:t>Regístrese en la lista de debate de Aceptación Universal para participar o escuchar en</a:t>
            </a:r>
            <a:r>
              <a:rPr lang="es-MX" sz="2000" dirty="0">
                <a:hlinkClick r:id="rId7"/>
              </a:rPr>
              <a:t> https://uasg.tech/subscribe</a:t>
            </a:r>
          </a:p>
          <a:p>
            <a:r>
              <a:rPr lang="es-MX" sz="2000" dirty="0"/>
              <a:t>Regístrese para participar en los grupos de trabajo sobre Aceptación Universal en este </a:t>
            </a:r>
            <a:r>
              <a:rPr lang="es-MX" sz="2000" dirty="0">
                <a:hlinkClick r:id="rId8"/>
              </a:rPr>
              <a:t>enlace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¡Participe!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4" y="654325"/>
            <a:ext cx="11538294" cy="4528240"/>
          </a:xfrm>
        </p:spPr>
        <p:txBody>
          <a:bodyPr/>
          <a:lstStyle/>
          <a:p>
            <a:r>
              <a:rPr lang="es-MX" sz="1950" dirty="0"/>
              <a:t>Consulte </a:t>
            </a:r>
            <a:r>
              <a:rPr lang="es-MX" sz="1950" dirty="0">
                <a:hlinkClick r:id="rId3"/>
              </a:rPr>
              <a:t>https://uasg.tech</a:t>
            </a:r>
            <a:r>
              <a:rPr lang="es-MX" sz="1950" dirty="0"/>
              <a:t> para obtener una lista completa de los informes</a:t>
            </a:r>
          </a:p>
          <a:p>
            <a:pPr lvl="1"/>
            <a:r>
              <a:rPr lang="es-MX" sz="1950" dirty="0"/>
              <a:t>Guía rápida para la Aceptación Universal: </a:t>
            </a:r>
            <a:r>
              <a:rPr lang="es-MX" sz="1950" dirty="0">
                <a:hlinkClick r:id="rId4"/>
              </a:rPr>
              <a:t>UASG005</a:t>
            </a:r>
          </a:p>
          <a:p>
            <a:pPr lvl="1"/>
            <a:r>
              <a:rPr lang="es-MX" sz="1950" dirty="0"/>
              <a:t>Introducción a la Aceptación Universal: </a:t>
            </a:r>
            <a:r>
              <a:rPr lang="es-MX" sz="1950" dirty="0">
                <a:hlinkClick r:id="rId5"/>
              </a:rPr>
              <a:t>UASG007</a:t>
            </a:r>
          </a:p>
          <a:p>
            <a:pPr lvl="1"/>
            <a:r>
              <a:rPr lang="es-MX" sz="1950" dirty="0"/>
              <a:t>Guía rápida para la EAI: </a:t>
            </a:r>
            <a:r>
              <a:rPr lang="es-MX" sz="1950" dirty="0">
                <a:hlinkClick r:id="rId6"/>
              </a:rPr>
              <a:t>UASG014</a:t>
            </a:r>
          </a:p>
          <a:p>
            <a:pPr lvl="1"/>
            <a:r>
              <a:rPr lang="es-MX" sz="1950" dirty="0"/>
              <a:t>EAI – Un resumen técnico: </a:t>
            </a:r>
            <a:r>
              <a:rPr lang="es-MX" sz="1950" dirty="0">
                <a:hlinkClick r:id="rId7"/>
              </a:rPr>
              <a:t>UASG012</a:t>
            </a:r>
          </a:p>
          <a:p>
            <a:pPr lvl="1"/>
            <a:r>
              <a:rPr lang="es-MX" sz="1950" dirty="0"/>
              <a:t>Cumplimiento de la Aceptación Universal de algunas bibliotecas y marcos de lenguajes de programación –</a:t>
            </a:r>
            <a:r>
              <a:rPr lang="es-MX" sz="1950" dirty="0">
                <a:hlinkClick r:id="rId8"/>
              </a:rPr>
              <a:t>UASG018A</a:t>
            </a:r>
          </a:p>
          <a:p>
            <a:pPr lvl="1"/>
            <a:r>
              <a:rPr lang="es-MX" sz="1950" dirty="0"/>
              <a:t>EAI – Evaluación de los principales servicios y programas informáticos de correo electrónico </a:t>
            </a:r>
            <a:r>
              <a:rPr lang="es-MX" sz="1950" dirty="0">
                <a:hlinkClick r:id="rId9"/>
              </a:rPr>
              <a:t>UASG021B</a:t>
            </a:r>
          </a:p>
          <a:p>
            <a:pPr lvl="1"/>
            <a:r>
              <a:rPr lang="es-MX" sz="1950" dirty="0"/>
              <a:t>Marco de preparación para la Aceptación Universal </a:t>
            </a:r>
            <a:r>
              <a:rPr lang="es-MX" sz="1950" dirty="0">
                <a:hlinkClick r:id="rId10"/>
              </a:rPr>
              <a:t>UASG026</a:t>
            </a:r>
          </a:p>
          <a:p>
            <a:pPr lvl="1"/>
            <a:r>
              <a:rPr lang="es-MX" sz="1950" dirty="0"/>
              <a:t>Consideraciones para nombrar buzones de correo electrónico internacionalizados: </a:t>
            </a:r>
            <a:r>
              <a:rPr lang="es-MX" sz="1950" dirty="0">
                <a:hlinkClick r:id="rId11"/>
              </a:rPr>
              <a:t>UASG028</a:t>
            </a:r>
          </a:p>
          <a:p>
            <a:pPr lvl="1"/>
            <a:r>
              <a:rPr lang="es-MX" sz="1950" dirty="0"/>
              <a:t>Informe de la Evaluación de compatibilidad con la EAI en el software y los servicios de correo electrónico: </a:t>
            </a:r>
            <a:r>
              <a:rPr lang="es-MX" sz="1950" dirty="0">
                <a:hlinkClick r:id="rId12"/>
              </a:rPr>
              <a:t>UASG030</a:t>
            </a:r>
          </a:p>
          <a:p>
            <a:pPr lvl="1"/>
            <a:r>
              <a:rPr lang="es-MX" sz="1950" dirty="0"/>
              <a:t>Aceptación Universal de sistemas de gestión de contenidos (CMS) Fase 1 - WordPress: </a:t>
            </a:r>
            <a:r>
              <a:rPr lang="es-MX" sz="1950" dirty="0">
                <a:hlinkClick r:id="rId13"/>
              </a:rPr>
              <a:t>UASG032</a:t>
            </a:r>
          </a:p>
          <a:p>
            <a:r>
              <a:rPr lang="es-MX" sz="1950" dirty="0">
                <a:cs typeface="Source Sans Pro"/>
              </a:rPr>
              <a:t>Muestras de código utilizadas: </a:t>
            </a:r>
            <a:r>
              <a:rPr lang="es-MX" sz="1950" dirty="0">
                <a:cs typeface="Source Sans Pro"/>
                <a:hlinkClick r:id="rId14"/>
              </a:rPr>
              <a:t>https://github.com/icann/ua-code-samples</a:t>
            </a:r>
          </a:p>
          <a:p>
            <a:endParaRPr lang="en-US" sz="1950" dirty="0"/>
          </a:p>
          <a:p>
            <a:endParaRPr lang="en-US" sz="195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Algunos materiales relevantes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 bwMode="auto">
          <a:xfrm>
            <a:off x="420688" y="42863"/>
            <a:ext cx="11807825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s-MX">
                <a:latin typeface="Arial" charset="0"/>
                <a:cs typeface="Segoe UI" charset="0"/>
              </a:rPr>
              <a:t>Participen en la ICANN – ¡Gracias! ¿Preguntas?</a:t>
            </a:r>
          </a:p>
        </p:txBody>
      </p:sp>
      <p:sp>
        <p:nvSpPr>
          <p:cNvPr id="87042" name="TextBox 2"/>
          <p:cNvSpPr txBox="1">
            <a:spLocks noChangeArrowheads="1"/>
          </p:cNvSpPr>
          <p:nvPr/>
        </p:nvSpPr>
        <p:spPr bwMode="auto">
          <a:xfrm>
            <a:off x="5156200" y="2413000"/>
            <a:ext cx="3125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MX" sz="1600">
                <a:solidFill>
                  <a:schemeClr val="bg1"/>
                </a:solidFill>
                <a:ea typeface="ＭＳ Ｐゴシック" charset="-128"/>
                <a:cs typeface="Arial" charset="0"/>
              </a:rPr>
              <a:t>Email: sarmad.hussain@icann.org</a:t>
            </a:r>
          </a:p>
          <a:p>
            <a:endParaRPr lang="en-US" altLang="en-US" dirty="0"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35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0" y="48278"/>
            <a:ext cx="11206768" cy="434888"/>
          </a:xfrm>
        </p:spPr>
        <p:txBody>
          <a:bodyPr>
            <a:noAutofit/>
          </a:bodyPr>
          <a:lstStyle/>
          <a:p>
            <a:r>
              <a:rPr lang="es-MX" sz="2150" dirty="0"/>
              <a:t>Aceptación Universal de nombres de dominio y direcciones de correo electrónico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2150772"/>
            <a:ext cx="103273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cs typeface="Arial" panose="020B0604020202020204" pitchFamily="34" charset="0"/>
              </a:rPr>
              <a:t>Objetivo</a:t>
            </a:r>
          </a:p>
          <a:p>
            <a:pPr algn="ctr"/>
            <a:r>
              <a:rPr lang="es-MX" sz="2400">
                <a:cs typeface="Arial" panose="020B0604020202020204" pitchFamily="34" charset="0"/>
              </a:rPr>
              <a:t>Que todos los nombres de dominio y direcciones de correo electrónico funcionen en todas las aplicaciones de software.</a:t>
            </a:r>
          </a:p>
          <a:p>
            <a:pPr algn="ctr"/>
            <a:endParaRPr lang="en-US" sz="2400" b="1" dirty="0">
              <a:cs typeface="Arial" panose="020B0604020202020204" pitchFamily="34" charset="0"/>
            </a:endParaRPr>
          </a:p>
          <a:p>
            <a:pPr algn="ctr"/>
            <a:endParaRPr lang="en-US" sz="2400" b="1" dirty="0">
              <a:cs typeface="Arial" panose="020B0604020202020204" pitchFamily="34" charset="0"/>
            </a:endParaRPr>
          </a:p>
          <a:p>
            <a:pPr algn="ctr"/>
            <a:r>
              <a:rPr lang="es-MX" sz="2400" b="1">
                <a:cs typeface="Arial" panose="020B0604020202020204" pitchFamily="34" charset="0"/>
              </a:rPr>
              <a:t>Impacto</a:t>
            </a:r>
          </a:p>
          <a:p>
            <a:pPr algn="ctr">
              <a:buSzPct val="75000"/>
            </a:pPr>
            <a:r>
              <a:rPr lang="es-MX" sz="2400">
                <a:cs typeface="Arial" panose="020B0604020202020204" pitchFamily="34" charset="0"/>
              </a:rPr>
              <a:t>Promover la elección del consumidor, mejorar la competencia y proporcionar un acceso más amplio a los usuarios finales.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B50C-EDBD-8641-99F1-BC6C9BF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dirty="0"/>
              <a:t>Categorías de nombres de dominio y direcciones de correo electrónico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es-MX" sz="2000" dirty="0"/>
              <a:t>Ahora, es posible tener nombres de dominio y direcciones de correo electrónico en los idiomas locales mediante el uso de UTF-8</a:t>
            </a:r>
          </a:p>
          <a:p>
            <a:pPr lvl="1"/>
            <a:r>
              <a:rPr lang="es-MX" sz="2000" dirty="0"/>
              <a:t>Nombres de Dominio Internacionalizados (IDN) </a:t>
            </a:r>
          </a:p>
          <a:p>
            <a:pPr lvl="1"/>
            <a:r>
              <a:rPr lang="es-MX" sz="2000" dirty="0"/>
              <a:t>Internacionalización de las direcciones de correo electrónico (EAI)</a:t>
            </a:r>
          </a:p>
          <a:p>
            <a:pPr lvl="0"/>
            <a:r>
              <a:rPr lang="es-MX" sz="2000" dirty="0"/>
              <a:t>Nombres de dominio</a:t>
            </a:r>
          </a:p>
          <a:p>
            <a:pPr lvl="1"/>
            <a:r>
              <a:rPr lang="es-MX" sz="2000" dirty="0"/>
              <a:t>Nombres de dominio de alto nivel </a:t>
            </a:r>
            <a:r>
              <a:rPr lang="es-MX" sz="2000" b="1" dirty="0"/>
              <a:t>más nuevos</a:t>
            </a:r>
            <a:r>
              <a:rPr lang="es-MX" sz="2000" dirty="0"/>
              <a:t>:				ejemplo.</a:t>
            </a:r>
            <a:r>
              <a:rPr lang="es-MX" sz="2000" dirty="0">
                <a:solidFill>
                  <a:srgbClr val="FF0000"/>
                </a:solidFill>
              </a:rPr>
              <a:t>sky</a:t>
            </a:r>
          </a:p>
          <a:p>
            <a:pPr lvl="1"/>
            <a:r>
              <a:rPr lang="es-MX" sz="2000" dirty="0"/>
              <a:t>Nombres de dominio de alto nivel </a:t>
            </a:r>
            <a:r>
              <a:rPr lang="es-MX" sz="2000" b="1" dirty="0"/>
              <a:t>más largos</a:t>
            </a:r>
            <a:r>
              <a:rPr lang="es-MX" sz="2000" dirty="0"/>
              <a:t>:				ejemplo.</a:t>
            </a:r>
            <a:r>
              <a:rPr lang="es-MX" sz="2000" dirty="0">
                <a:solidFill>
                  <a:srgbClr val="FF0000"/>
                </a:solidFill>
              </a:rPr>
              <a:t>abudhabi</a:t>
            </a:r>
          </a:p>
          <a:p>
            <a:pPr lvl="1"/>
            <a:r>
              <a:rPr lang="es-MX" sz="2000" dirty="0"/>
              <a:t>Nombres de Dominio </a:t>
            </a:r>
            <a:r>
              <a:rPr lang="es-MX" sz="2000" b="1" dirty="0"/>
              <a:t>Internacionalizados</a:t>
            </a:r>
            <a:r>
              <a:rPr lang="es-MX" sz="2000" dirty="0"/>
              <a:t>:					</a:t>
            </a:r>
            <a:r>
              <a:rPr lang="es-MX" dirty="0">
                <a:solidFill>
                  <a:srgbClr val="FF0000"/>
                </a:solidFill>
              </a:rPr>
              <a:t>普遍接受-测试.世界</a:t>
            </a:r>
          </a:p>
          <a:p>
            <a:pPr lvl="0"/>
            <a:r>
              <a:rPr lang="es-MX" sz="2000" dirty="0"/>
              <a:t>Direcciones de correo electrónico internacionalizadas (EAI)</a:t>
            </a:r>
          </a:p>
          <a:p>
            <a:pPr lvl="1"/>
            <a:r>
              <a:rPr lang="es-MX" sz="2000" dirty="0"/>
              <a:t>ASCII@IDN													marc@</a:t>
            </a:r>
            <a:r>
              <a:rPr lang="es-MX" sz="2000" dirty="0">
                <a:solidFill>
                  <a:srgbClr val="FF0000"/>
                </a:solidFill>
              </a:rPr>
              <a:t>société</a:t>
            </a:r>
            <a:r>
              <a:rPr lang="es-MX" sz="2000" dirty="0"/>
              <a:t>.org</a:t>
            </a:r>
          </a:p>
          <a:p>
            <a:pPr lvl="1"/>
            <a:r>
              <a:rPr lang="es-MX" sz="2000" dirty="0"/>
              <a:t>UTF8@ASCII												</a:t>
            </a:r>
            <a:r>
              <a:rPr lang="es-MX" sz="2000" dirty="0">
                <a:solidFill>
                  <a:srgbClr val="FF0000"/>
                </a:solidFill>
              </a:rPr>
              <a:t>ईमेल</a:t>
            </a:r>
            <a:r>
              <a:rPr lang="es-MX" sz="2000" dirty="0"/>
              <a:t>@example.com</a:t>
            </a:r>
          </a:p>
          <a:p>
            <a:pPr lvl="1"/>
            <a:r>
              <a:rPr lang="es-MX" sz="2000" dirty="0"/>
              <a:t>UTF8@IDN													</a:t>
            </a:r>
            <a:r>
              <a:rPr lang="es-MX" sz="2000" dirty="0">
                <a:solidFill>
                  <a:srgbClr val="FF0000"/>
                </a:solidFill>
              </a:rPr>
              <a:t>测试@普遍接受-测试.世界</a:t>
            </a:r>
          </a:p>
          <a:p>
            <a:pPr lvl="1"/>
            <a:r>
              <a:rPr lang="es-MX" sz="2000" dirty="0"/>
              <a:t>UTF8@IDN; códigos de escritura de derecha a izquierda		</a:t>
            </a:r>
            <a:r>
              <a:rPr lang="es-MX" sz="2000" dirty="0">
                <a:solidFill>
                  <a:srgbClr val="FF0000"/>
                </a:solidFill>
              </a:rPr>
              <a:t>موقع.مثال@میل-ای</a:t>
            </a:r>
            <a:r>
              <a:rPr lang="es-MX" sz="2000" dirty="0"/>
              <a:t>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46" y="84136"/>
            <a:ext cx="11157294" cy="434888"/>
          </a:xfrm>
        </p:spPr>
        <p:txBody>
          <a:bodyPr>
            <a:noAutofit/>
          </a:bodyPr>
          <a:lstStyle/>
          <a:p>
            <a:r>
              <a:rPr lang="es-MX" sz="2200" dirty="0"/>
              <a:t>Aceptación de direcciones de correo electrónico por sitios web a nivel mundial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4F12C-DAFE-EB4D-9411-CBF6FDA8A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7F075B-FFDB-7C47-8083-54FD06FC4942}"/>
              </a:ext>
            </a:extLst>
          </p:cNvPr>
          <p:cNvSpPr/>
          <p:nvPr/>
        </p:nvSpPr>
        <p:spPr>
          <a:xfrm>
            <a:off x="5611903" y="835331"/>
            <a:ext cx="6398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cs typeface="Source Sans Pro"/>
              </a:rPr>
              <a:t>Para obtener mas inforcion, consulte </a:t>
            </a:r>
            <a:r>
              <a:rPr lang="es-MX" sz="2000" dirty="0">
                <a:cs typeface="Source Sans Pro"/>
                <a:hlinkClick r:id="rId4"/>
              </a:rPr>
              <a:t>UASG027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B6B613E-48A5-2BD6-51A6-50438533FF22}"/>
              </a:ext>
            </a:extLst>
          </p:cNvPr>
          <p:cNvGraphicFramePr/>
          <p:nvPr/>
        </p:nvGraphicFramePr>
        <p:xfrm>
          <a:off x="623456" y="1536106"/>
          <a:ext cx="10954462" cy="477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8870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27E336-28BA-7A3C-2C9D-D0F4C281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Compatibilidad con EAI entre servidores de correo electrónico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F1C083-B32F-B408-0663-60212359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1384662"/>
            <a:ext cx="11978640" cy="44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8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B6274-DBC2-4C0B-0FF4-3165807701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859514"/>
            <a:ext cx="10543117" cy="4571813"/>
          </a:xfrm>
        </p:spPr>
        <p:txBody>
          <a:bodyPr/>
          <a:lstStyle/>
          <a:p>
            <a:r>
              <a:rPr lang="es-MX" dirty="0"/>
              <a:t>Admitir todos los nombres de dominio, incluidos los Nombres de Dominio Internacionalizados (IDN) y todas las direcciones de correo electrónico, incluidas las direcciones de correo electrónico internacionalizadas (EAI):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300" dirty="0"/>
          </a:p>
          <a:p>
            <a:r>
              <a:rPr lang="es-MX" dirty="0"/>
              <a:t>Aceptar: El usuario puede introducir caracteres de su código de escritura local en un campo de texto</a:t>
            </a:r>
          </a:p>
          <a:p>
            <a:r>
              <a:rPr lang="es-MX" dirty="0"/>
              <a:t>Validar: El software acepta los caracteres y los reconoce como válidos</a:t>
            </a:r>
          </a:p>
          <a:p>
            <a:r>
              <a:rPr lang="es-MX" dirty="0"/>
              <a:t>Proceso: El sistema realiza operaciones con los caracteres</a:t>
            </a:r>
          </a:p>
          <a:p>
            <a:r>
              <a:rPr lang="es-MX" dirty="0"/>
              <a:t>Almacenar: La base de datos puede almacenar el texto sin dañarse ni corromperse</a:t>
            </a:r>
          </a:p>
          <a:p>
            <a:r>
              <a:rPr lang="es-MX" dirty="0"/>
              <a:t>Visualizar: Cuando se obtiene de la base de datos, la información se muestra correctamente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4766" y="99967"/>
            <a:ext cx="10805055" cy="450663"/>
          </a:xfrm>
        </p:spPr>
        <p:txBody>
          <a:bodyPr/>
          <a:lstStyle/>
          <a:p>
            <a:r>
              <a:rPr lang="es-MX" sz="2200" dirty="0"/>
              <a:t>Alcance de la preparación para la Aceptación Universal para programadores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F3E8CE4-5BEB-AB4B-BC3E-F36E027D7112}"/>
              </a:ext>
            </a:extLst>
          </p:cNvPr>
          <p:cNvGrpSpPr/>
          <p:nvPr/>
        </p:nvGrpSpPr>
        <p:grpSpPr>
          <a:xfrm>
            <a:off x="1298985" y="1927219"/>
            <a:ext cx="9048332" cy="1295462"/>
            <a:chOff x="1927228" y="5269981"/>
            <a:chExt cx="7921353" cy="9765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CA18D1-8A41-3345-B85F-7925A4C0569A}"/>
                </a:ext>
              </a:extLst>
            </p:cNvPr>
            <p:cNvGrpSpPr/>
            <p:nvPr/>
          </p:nvGrpSpPr>
          <p:grpSpPr>
            <a:xfrm>
              <a:off x="1927228" y="5273672"/>
              <a:ext cx="1302251" cy="972822"/>
              <a:chOff x="820555" y="1643185"/>
              <a:chExt cx="2011680" cy="164416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4E9FDE2-6C75-9045-BEBB-6E9A27DE09D0}"/>
                  </a:ext>
                </a:extLst>
              </p:cNvPr>
              <p:cNvSpPr/>
              <p:nvPr/>
            </p:nvSpPr>
            <p:spPr>
              <a:xfrm>
                <a:off x="820555" y="283543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s-MX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Aceptar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095B2E6-8192-564A-B0D4-8D25BBD97F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49" name="Picture 48" descr="ua-capability-icons_wht_Accept.png">
                <a:extLst>
                  <a:ext uri="{FF2B5EF4-FFF2-40B4-BE49-F238E27FC236}">
                    <a16:creationId xmlns:a16="http://schemas.microsoft.com/office/drawing/2014/main" id="{95AE17AA-1A8D-9D48-9EBD-42ED787C6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AD7C3E-1B21-EA49-8443-C0ED70B8257A}"/>
                </a:ext>
              </a:extLst>
            </p:cNvPr>
            <p:cNvGrpSpPr/>
            <p:nvPr/>
          </p:nvGrpSpPr>
          <p:grpSpPr>
            <a:xfrm>
              <a:off x="3582203" y="5273672"/>
              <a:ext cx="1314106" cy="967039"/>
              <a:chOff x="3554360" y="1646720"/>
              <a:chExt cx="2029993" cy="163438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1B7CDDE-3D06-0740-94CA-B0F1E03531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8541279-6FA3-8D42-B5C8-D52B525811FB}"/>
                  </a:ext>
                </a:extLst>
              </p:cNvPr>
              <p:cNvSpPr/>
              <p:nvPr/>
            </p:nvSpPr>
            <p:spPr>
              <a:xfrm>
                <a:off x="3572673" y="2829201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s-MX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Validar</a:t>
                </a:r>
              </a:p>
            </p:txBody>
          </p:sp>
          <p:pic>
            <p:nvPicPr>
              <p:cNvPr id="46" name="Picture 45" descr="ua-capability-icons_wht_Validate.png">
                <a:extLst>
                  <a:ext uri="{FF2B5EF4-FFF2-40B4-BE49-F238E27FC236}">
                    <a16:creationId xmlns:a16="http://schemas.microsoft.com/office/drawing/2014/main" id="{0A09F761-7140-1B41-A0F2-165BB85AA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9AA9E2-9693-C548-8C8D-93CB9162783D}"/>
                </a:ext>
              </a:extLst>
            </p:cNvPr>
            <p:cNvGrpSpPr/>
            <p:nvPr/>
          </p:nvGrpSpPr>
          <p:grpSpPr>
            <a:xfrm>
              <a:off x="6892153" y="5269981"/>
              <a:ext cx="1302251" cy="968544"/>
              <a:chOff x="6331693" y="1643185"/>
              <a:chExt cx="2011680" cy="163693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727F8D-A583-2B42-8956-0E4F176329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87D5BAF-0D83-DD44-911D-2E14DE3C4330}"/>
                  </a:ext>
                </a:extLst>
              </p:cNvPr>
              <p:cNvSpPr/>
              <p:nvPr/>
            </p:nvSpPr>
            <p:spPr>
              <a:xfrm>
                <a:off x="6331693" y="282820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s-MX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Almacenar</a:t>
                </a:r>
              </a:p>
            </p:txBody>
          </p:sp>
          <p:pic>
            <p:nvPicPr>
              <p:cNvPr id="43" name="Picture 42" descr="ua-capability-icons_wht_Store.png">
                <a:extLst>
                  <a:ext uri="{FF2B5EF4-FFF2-40B4-BE49-F238E27FC236}">
                    <a16:creationId xmlns:a16="http://schemas.microsoft.com/office/drawing/2014/main" id="{6AB810CB-7FFA-E647-820F-1348D55A8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1A6786-B4F7-E64B-8ADF-2CCDA6FFB00B}"/>
                </a:ext>
              </a:extLst>
            </p:cNvPr>
            <p:cNvGrpSpPr/>
            <p:nvPr/>
          </p:nvGrpSpPr>
          <p:grpSpPr>
            <a:xfrm>
              <a:off x="5237178" y="5269981"/>
              <a:ext cx="1302251" cy="970730"/>
              <a:chOff x="2202899" y="3852184"/>
              <a:chExt cx="2011680" cy="164062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6C1B392-FF8A-1A46-AF2C-63FA41E5A3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08E740B-EE22-E54F-BECC-BFA4D1A7E347}"/>
                  </a:ext>
                </a:extLst>
              </p:cNvPr>
              <p:cNvSpPr/>
              <p:nvPr/>
            </p:nvSpPr>
            <p:spPr>
              <a:xfrm>
                <a:off x="2202899" y="5040903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s-MX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Proceso</a:t>
                </a:r>
              </a:p>
            </p:txBody>
          </p:sp>
          <p:pic>
            <p:nvPicPr>
              <p:cNvPr id="40" name="Picture 39" descr="ua-capability-icons_wht_Process.png">
                <a:extLst>
                  <a:ext uri="{FF2B5EF4-FFF2-40B4-BE49-F238E27FC236}">
                    <a16:creationId xmlns:a16="http://schemas.microsoft.com/office/drawing/2014/main" id="{8E2BA25B-94F7-E146-AC59-48DF74B70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CE1F724-3B0F-EB40-92D6-82F9EE7CF4EA}"/>
                </a:ext>
              </a:extLst>
            </p:cNvPr>
            <p:cNvGrpSpPr/>
            <p:nvPr/>
          </p:nvGrpSpPr>
          <p:grpSpPr>
            <a:xfrm>
              <a:off x="8546330" y="5275764"/>
              <a:ext cx="1302251" cy="970730"/>
              <a:chOff x="4943583" y="3852184"/>
              <a:chExt cx="2011680" cy="164062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E413D40-E4B1-7B43-95EE-9A70F693E4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8F6DA22-0257-334F-BF9C-0493C7E95829}"/>
                  </a:ext>
                </a:extLst>
              </p:cNvPr>
              <p:cNvSpPr/>
              <p:nvPr/>
            </p:nvSpPr>
            <p:spPr>
              <a:xfrm>
                <a:off x="4946287" y="5040903"/>
                <a:ext cx="2008976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es-MX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Visualizar</a:t>
                </a:r>
              </a:p>
            </p:txBody>
          </p:sp>
          <p:pic>
            <p:nvPicPr>
              <p:cNvPr id="37" name="Picture 36" descr="ua-capability-icons_wht_Display.png">
                <a:extLst>
                  <a:ext uri="{FF2B5EF4-FFF2-40B4-BE49-F238E27FC236}">
                    <a16:creationId xmlns:a16="http://schemas.microsoft.com/office/drawing/2014/main" id="{03B399DB-C262-DD4C-9E27-94DC38E04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3624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F512-A707-6942-97D9-A27B3460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500" dirty="0"/>
              <a:t>Pila tecnológica para consideración de la Aceptación Universal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6126D98-EB57-E54E-B9E7-E94B7FB00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3106570"/>
              </p:ext>
            </p:extLst>
          </p:nvPr>
        </p:nvGraphicFramePr>
        <p:xfrm>
          <a:off x="420624" y="596221"/>
          <a:ext cx="7952411" cy="5697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3ADB858-09EA-274A-9841-5D52984C8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6FF6C9-4EF8-4E44-B71B-E4D99D5BD8A5}"/>
              </a:ext>
            </a:extLst>
          </p:cNvPr>
          <p:cNvSpPr txBox="1"/>
          <p:nvPr/>
        </p:nvSpPr>
        <p:spPr>
          <a:xfrm>
            <a:off x="9024079" y="2823812"/>
            <a:ext cx="292308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2000">
                <a:cs typeface="Source Sans Pro"/>
              </a:rPr>
              <a:t>Aceptar, validar, procesar, almacenar y visualizar </a:t>
            </a:r>
          </a:p>
          <a:p>
            <a:pPr algn="ctr"/>
            <a:r>
              <a:rPr lang="es-MX" sz="2000">
                <a:cs typeface="Source Sans Pro"/>
              </a:rPr>
              <a:t>todos los nombres de dominio y direcciones de correo electrónico.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581D396-B699-FE4D-B22B-B94B964B53FD}"/>
              </a:ext>
            </a:extLst>
          </p:cNvPr>
          <p:cNvSpPr/>
          <p:nvPr/>
        </p:nvSpPr>
        <p:spPr>
          <a:xfrm>
            <a:off x="8217877" y="836734"/>
            <a:ext cx="656492" cy="5205262"/>
          </a:xfrm>
          <a:prstGeom prst="rightBrac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18672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NN PPT Template_16x9 20170601.potx" id="{6DCE996D-886D-4310-B448-1ACF06EC9706}" vid="{B8D7A136-CA80-4520-9EC3-55CACFEC00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ICANN PPT_Arial_16x9_June 2017_potx</Template>
  <TotalTime>15069</TotalTime>
  <Words>3234</Words>
  <Application>Microsoft Macintosh PowerPoint</Application>
  <PresentationFormat>Widescreen</PresentationFormat>
  <Paragraphs>313</Paragraphs>
  <Slides>38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Noto Sans Symbols</vt:lpstr>
      <vt:lpstr>Source Sans Pro Light</vt:lpstr>
      <vt:lpstr>Times New Roman</vt:lpstr>
      <vt:lpstr>Wingdings</vt:lpstr>
      <vt:lpstr>ICANN PPT_Arial_16x9_June 2017_potx</vt:lpstr>
      <vt:lpstr>Aceptación Universal de nombres de dominio y direcciones de correo electrónico</vt:lpstr>
      <vt:lpstr>Agenda</vt:lpstr>
      <vt:lpstr>Resumen sobre Aceptación Universal (UA) </vt:lpstr>
      <vt:lpstr>Aceptación Universal de nombres de dominio y direcciones de correo electrónico</vt:lpstr>
      <vt:lpstr>Categorías de nombres de dominio y direcciones de correo electrónico</vt:lpstr>
      <vt:lpstr>Aceptación de direcciones de correo electrónico por sitios web a nivel mundial</vt:lpstr>
      <vt:lpstr>Compatibilidad con EAI entre servidores de correo electrónico</vt:lpstr>
      <vt:lpstr>Alcance de la preparación para la Aceptación Universal para programadores</vt:lpstr>
      <vt:lpstr>Pila tecnológica para consideración de la Aceptación Universal </vt:lpstr>
      <vt:lpstr>Sistemas de correo electrónico y compatibilidad con EAI</vt:lpstr>
      <vt:lpstr>Ejemplos de componentes de correo electrónico</vt:lpstr>
      <vt:lpstr>Ejemplos de componentes de correo electrónico</vt:lpstr>
      <vt:lpstr>Conceptos básicos sobre Unicode</vt:lpstr>
      <vt:lpstr>Carácter y conjunto de caracteres</vt:lpstr>
      <vt:lpstr>Punto de código</vt:lpstr>
      <vt:lpstr>Punto de código</vt:lpstr>
      <vt:lpstr>Glifo</vt:lpstr>
      <vt:lpstr>Codificación de caracteres</vt:lpstr>
      <vt:lpstr>Breve historia</vt:lpstr>
      <vt:lpstr>Estándar Unicode</vt:lpstr>
      <vt:lpstr>Codificación Unicode</vt:lpstr>
      <vt:lpstr>Normalización</vt:lpstr>
      <vt:lpstr>Normalización</vt:lpstr>
      <vt:lpstr>Nombres de Dominio Internacionalizados</vt:lpstr>
      <vt:lpstr>Nombres de dominio</vt:lpstr>
      <vt:lpstr>Nombres de Dominio Internacionalizados (IDN)</vt:lpstr>
      <vt:lpstr>Internacionalización de las direcciones de correo electrónico (EAI)</vt:lpstr>
      <vt:lpstr>Correo electrónico</vt:lpstr>
      <vt:lpstr>EAI</vt:lpstr>
      <vt:lpstr>Forma de direcciones de correo electrónico</vt:lpstr>
      <vt:lpstr>Envío y recepción </vt:lpstr>
      <vt:lpstr>Conclusión</vt:lpstr>
      <vt:lpstr>Prog. Apoyo lingüístico</vt:lpstr>
      <vt:lpstr>Compatibilidad con la EAI de los principales servicios y software de correo electrónico</vt:lpstr>
      <vt:lpstr>El trayecto de la ICANN hacia la preparación para Aceptación Universal - Modelo</vt:lpstr>
      <vt:lpstr>¡Participe!</vt:lpstr>
      <vt:lpstr>Algunos materiales relevantes</vt:lpstr>
      <vt:lpstr>Participen en la ICANN – ¡Gracias! ¿Preguntas?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Acceptance of Domain Names and Email addresses</dc:title>
  <dc:creator>Sarmad Hussain</dc:creator>
  <cp:lastModifiedBy>Sarmad Hussain</cp:lastModifiedBy>
  <cp:revision>606</cp:revision>
  <cp:lastPrinted>2017-01-26T19:29:02Z</cp:lastPrinted>
  <dcterms:created xsi:type="dcterms:W3CDTF">2021-04-05T05:56:20Z</dcterms:created>
  <dcterms:modified xsi:type="dcterms:W3CDTF">2024-03-06T18:30:10Z</dcterms:modified>
</cp:coreProperties>
</file>