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2" r:id="rId4"/>
    <p:sldId id="266" r:id="rId5"/>
    <p:sldId id="267" r:id="rId6"/>
    <p:sldId id="268" r:id="rId7"/>
    <p:sldId id="269" r:id="rId8"/>
    <p:sldId id="270" r:id="rId9"/>
    <p:sldId id="272" r:id="rId10"/>
    <p:sldId id="1372" r:id="rId11"/>
    <p:sldId id="1373" r:id="rId12"/>
    <p:sldId id="277" r:id="rId13"/>
    <p:sldId id="279" r:id="rId14"/>
    <p:sldId id="1371" r:id="rId15"/>
    <p:sldId id="1370" r:id="rId16"/>
    <p:sldId id="631" r:id="rId17"/>
    <p:sldId id="632" r:id="rId18"/>
    <p:sldId id="633" r:id="rId19"/>
    <p:sldId id="620" r:id="rId20"/>
    <p:sldId id="619" r:id="rId21"/>
    <p:sldId id="621" r:id="rId22"/>
    <p:sldId id="622" r:id="rId23"/>
    <p:sldId id="623" r:id="rId24"/>
    <p:sldId id="624" r:id="rId25"/>
    <p:sldId id="626" r:id="rId26"/>
    <p:sldId id="625" r:id="rId27"/>
    <p:sldId id="627" r:id="rId28"/>
    <p:sldId id="628" r:id="rId29"/>
    <p:sldId id="629" r:id="rId30"/>
    <p:sldId id="630" r:id="rId31"/>
    <p:sldId id="635" r:id="rId32"/>
    <p:sldId id="634" r:id="rId33"/>
    <p:sldId id="1374" r:id="rId34"/>
    <p:sldId id="1375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erriweather Sans" pitchFamily="2" charset="77"/>
      <p:regular r:id="rId41"/>
      <p:bold r:id="rId42"/>
      <p:italic r:id="rId43"/>
      <p:boldItalic r:id="rId44"/>
    </p:embeddedFont>
    <p:embeddedFont>
      <p:font typeface="Noto Sans Symbols" panose="020B0702040504020204" pitchFamily="34" charset="0"/>
      <p:regular r:id="rId45"/>
      <p:bold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  <p:embeddedFont>
      <p:font typeface="Open Sans Light" panose="020B0306030504020204" pitchFamily="34" charset="0"/>
      <p:regular r:id="rId51"/>
      <p:bold r:id="rId52"/>
      <p:italic r:id="rId53"/>
      <p:boldItalic r:id="rId54"/>
    </p:embeddedFont>
    <p:embeddedFont>
      <p:font typeface="Source Sans Pro Light" panose="020B0403030403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1">
          <p15:clr>
            <a:srgbClr val="A4A3A4"/>
          </p15:clr>
        </p15:guide>
        <p15:guide id="2" pos="24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h1s108WmY4dRM5vuvbNI8SEZ9T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Sexton" initials="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3E2C26-B644-420A-8619-DE85BF4257E0}">
  <a:tblStyle styleId="{123E2C26-B644-420A-8619-DE85BF4257E0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FE7"/>
          </a:solidFill>
        </a:fill>
      </a:tcStyle>
    </a:wholeTbl>
    <a:band1H>
      <a:tcTxStyle/>
      <a:tcStyle>
        <a:tcBdr/>
        <a:fill>
          <a:solidFill>
            <a:srgbClr val="FFDE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E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50"/>
    <p:restoredTop sz="94743"/>
  </p:normalViewPr>
  <p:slideViewPr>
    <p:cSldViewPr snapToGrid="0">
      <p:cViewPr>
        <p:scale>
          <a:sx n="90" d="100"/>
          <a:sy n="90" d="100"/>
        </p:scale>
        <p:origin x="296" y="1320"/>
      </p:cViewPr>
      <p:guideLst>
        <p:guide orient="horz" pos="851"/>
        <p:guide pos="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74" Type="http://customschemas.google.com/relationships/presentationmetadata" Target="meta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509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f5ee7613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1f5ee7613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529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10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478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296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545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69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390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230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193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592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5659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98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412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6011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164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83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061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811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885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: Long">
  <p:cSld name="Title: Long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5"/>
          <p:cNvSpPr txBox="1">
            <a:spLocks noGrp="1"/>
          </p:cNvSpPr>
          <p:nvPr>
            <p:ph type="title"/>
          </p:nvPr>
        </p:nvSpPr>
        <p:spPr>
          <a:xfrm>
            <a:off x="473077" y="4191337"/>
            <a:ext cx="8137524" cy="11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45" descr="ua-deck_title-art.png"/>
          <p:cNvPicPr preferRelativeResize="0"/>
          <p:nvPr/>
        </p:nvPicPr>
        <p:blipFill rotWithShape="1">
          <a:blip r:embed="rId2">
            <a:alphaModFix/>
          </a:blip>
          <a:srcRect r="3690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5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sz="1200" b="0" i="0" u="none" strike="noStrike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" name="Google Shape;14;p45" descr="ua-logo_wht.png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Bullets">
  <p:cSld name="Text: Bulle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body" idx="1"/>
          </p:nvPr>
        </p:nvSpPr>
        <p:spPr>
          <a:xfrm>
            <a:off x="320675" y="1852083"/>
            <a:ext cx="8450746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65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  <a:defRPr sz="2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496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  <a:defRPr sz="16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164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164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8" name="Google Shape;18;p46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4903789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6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46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" name="Google Shape;21;p46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6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46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46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46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Stylized">
  <p:cSld name="Text: Stylized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/>
          <p:nvPr/>
        </p:nvSpPr>
        <p:spPr>
          <a:xfrm>
            <a:off x="1" y="2839082"/>
            <a:ext cx="9143999" cy="4026665"/>
          </a:xfrm>
          <a:custGeom>
            <a:avLst/>
            <a:gdLst/>
            <a:ahLst/>
            <a:cxnLst/>
            <a:rect l="l" t="t" r="r" b="b"/>
            <a:pathLst>
              <a:path w="9198524" h="5515904" extrusionOk="0">
                <a:moveTo>
                  <a:pt x="0" y="0"/>
                </a:moveTo>
                <a:lnTo>
                  <a:pt x="9198524" y="3014506"/>
                </a:lnTo>
                <a:lnTo>
                  <a:pt x="9198524" y="5477421"/>
                </a:lnTo>
                <a:lnTo>
                  <a:pt x="0" y="5515904"/>
                </a:lnTo>
                <a:cubicBezTo>
                  <a:pt x="4276" y="3685821"/>
                  <a:pt x="8553" y="1855738"/>
                  <a:pt x="0" y="0"/>
                </a:cubicBez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47"/>
          <p:cNvSpPr/>
          <p:nvPr/>
        </p:nvSpPr>
        <p:spPr>
          <a:xfrm>
            <a:off x="2607418" y="3934867"/>
            <a:ext cx="6536582" cy="2923133"/>
          </a:xfrm>
          <a:custGeom>
            <a:avLst/>
            <a:gdLst/>
            <a:ahLst/>
            <a:cxnLst/>
            <a:rect l="l" t="t" r="r" b="b"/>
            <a:pathLst>
              <a:path w="6029715" h="6875638" extrusionOk="0">
                <a:moveTo>
                  <a:pt x="6029715" y="0"/>
                </a:moveTo>
                <a:lnTo>
                  <a:pt x="6029715" y="6875638"/>
                </a:lnTo>
                <a:lnTo>
                  <a:pt x="0" y="6875638"/>
                </a:lnTo>
                <a:lnTo>
                  <a:pt x="6029715" y="0"/>
                </a:ln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47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7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47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" name="Google Shape;32;p47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7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47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47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47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Plain">
  <p:cSld name="Text: Plai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48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48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" name="Google Shape;41;p48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8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48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48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48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: Short">
  <p:cSld name="Title: Short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1"/>
          <p:cNvSpPr txBox="1">
            <a:spLocks noGrp="1"/>
          </p:cNvSpPr>
          <p:nvPr>
            <p:ph type="title"/>
          </p:nvPr>
        </p:nvSpPr>
        <p:spPr>
          <a:xfrm>
            <a:off x="475488" y="4389120"/>
            <a:ext cx="8153399" cy="743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51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sz="1200" b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9" name="Google Shape;59;p51" descr="ua-logo_wht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1" descr="ua-deck_title-art.png"/>
          <p:cNvPicPr preferRelativeResize="0"/>
          <p:nvPr/>
        </p:nvPicPr>
        <p:blipFill rotWithShape="1">
          <a:blip r:embed="rId3">
            <a:alphaModFix/>
          </a:blip>
          <a:srcRect r="3690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/ Chart">
  <p:cSld name="Graphic / Char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2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57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52"/>
          <p:cNvSpPr/>
          <p:nvPr/>
        </p:nvSpPr>
        <p:spPr>
          <a:xfrm>
            <a:off x="8910474" y="6646725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52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2"/>
          <p:cNvSpPr/>
          <p:nvPr/>
        </p:nvSpPr>
        <p:spPr>
          <a:xfrm>
            <a:off x="8821590" y="6574536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52"/>
          <p:cNvSpPr/>
          <p:nvPr/>
        </p:nvSpPr>
        <p:spPr>
          <a:xfrm>
            <a:off x="8904389" y="6694020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3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body" idx="1"/>
          </p:nvPr>
        </p:nvSpPr>
        <p:spPr>
          <a:xfrm>
            <a:off x="0" y="1328928"/>
            <a:ext cx="5486400" cy="45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Merriweather Sans"/>
              <a:buChar char="*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Merriweather Sans"/>
              <a:buChar char="*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16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16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53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53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53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3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53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53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53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council/Documents/basic-texts-2023/RES-133-E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council/Documents/basic-texts-2023/RES-133-E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TUA/Draft+UA+Curriculu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iana.org/TLD/tlds-alpha-by-domain.tx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asg.tech/download/uasg-028-considerations-for-naming-internationalized-email-mailboxes-en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asg.tech/eai-certification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TUA/Draft+UA+Curriculu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AProgram@icann.or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Rg7caDnbgEo_r6UnP3s5OvtIMlE9btaM--sIWXukWbA52oQ/viewform" TargetMode="External"/><Relationship Id="rId3" Type="http://schemas.openxmlformats.org/officeDocument/2006/relationships/hyperlink" Target="mailto:info@uasg.tech" TargetMode="External"/><Relationship Id="rId7" Type="http://schemas.openxmlformats.org/officeDocument/2006/relationships/hyperlink" Target="https://uasg.tech/subscrib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unity.icann.org/display/TUA" TargetMode="External"/><Relationship Id="rId5" Type="http://schemas.openxmlformats.org/officeDocument/2006/relationships/hyperlink" Target="https://uasg.tech/" TargetMode="External"/><Relationship Id="rId4" Type="http://schemas.openxmlformats.org/officeDocument/2006/relationships/hyperlink" Target="mailto:UAProgram@icann.or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fellowshipprogra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ann.org/public-responsibility-support/nextg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/>
        </p:nvSpPr>
        <p:spPr>
          <a:xfrm>
            <a:off x="465997" y="5362254"/>
            <a:ext cx="5572854" cy="101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[Имя докладчика]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Семинар по учебной программе ко Дню универсального принятия (UA)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[Число, месяц] 2024 года</a:t>
            </a:r>
          </a:p>
        </p:txBody>
      </p:sp>
      <p:sp>
        <p:nvSpPr>
          <p:cNvPr id="82" name="Google Shape;82;p1"/>
          <p:cNvSpPr txBox="1">
            <a:spLocks noGrp="1"/>
          </p:cNvSpPr>
          <p:nvPr>
            <p:ph type="title"/>
          </p:nvPr>
        </p:nvSpPr>
        <p:spPr>
          <a:xfrm>
            <a:off x="465996" y="3905587"/>
            <a:ext cx="8261849" cy="11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</a:pPr>
            <a:r>
              <a:rPr lang="ru-RU" sz="2600" dirty="0"/>
              <a:t>Учебная программа в области универсального принятия (UA) доменных имен и адресов электронной почты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Примеры категорий, на которые влияет UA</a:t>
            </a:r>
          </a:p>
        </p:txBody>
      </p:sp>
      <p:sp>
        <p:nvSpPr>
          <p:cNvPr id="273" name="Google Shape;273;p16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25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Доменные имена, </a:t>
            </a:r>
            <a:r>
              <a:rPr lang="ru-RU" sz="1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которые</a:t>
            </a:r>
            <a:r>
              <a:rPr lang="ru-RU" sz="1600" dirty="0"/>
              <a:t> могут не работать в приложениях: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ASCII: 	</a:t>
            </a:r>
            <a:r>
              <a:rPr lang="ru-RU" sz="1600" dirty="0" err="1"/>
              <a:t>example.</a:t>
            </a:r>
            <a:r>
              <a:rPr lang="ru-RU" sz="1600" dirty="0" err="1">
                <a:solidFill>
                  <a:srgbClr val="FF0000"/>
                </a:solidFill>
              </a:rPr>
              <a:t>sky</a:t>
            </a:r>
            <a:endParaRPr lang="ru-RU" sz="1600" dirty="0">
              <a:solidFill>
                <a:srgbClr val="FF0000"/>
              </a:solidFill>
            </a:endParaRP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ASCII:	</a:t>
            </a:r>
            <a:r>
              <a:rPr lang="ru-RU" sz="1600" dirty="0" err="1"/>
              <a:t>example.</a:t>
            </a:r>
            <a:r>
              <a:rPr lang="ru-RU" sz="1600" dirty="0" err="1">
                <a:solidFill>
                  <a:srgbClr val="FF0000"/>
                </a:solidFill>
              </a:rPr>
              <a:t>engineering</a:t>
            </a:r>
            <a:endParaRPr lang="ru-RU" sz="1600" dirty="0">
              <a:solidFill>
                <a:srgbClr val="FF0000"/>
              </a:solidFill>
            </a:endParaRPr>
          </a:p>
          <a:p>
            <a:pPr marL="548640" lvl="1" indent="-182880" algn="l" rtl="0">
              <a:spcBef>
                <a:spcPts val="48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 err="1">
                <a:solidFill>
                  <a:schemeClr val="dk1"/>
                </a:solidFill>
              </a:rPr>
              <a:t>Unicode</a:t>
            </a:r>
            <a:r>
              <a:rPr lang="ru-RU" sz="1600" dirty="0">
                <a:solidFill>
                  <a:schemeClr val="dk1"/>
                </a:solidFill>
              </a:rPr>
              <a:t>:</a:t>
            </a:r>
            <a:r>
              <a:rPr lang="ru-RU" sz="1600" dirty="0">
                <a:solidFill>
                  <a:srgbClr val="FF0000"/>
                </a:solidFill>
              </a:rPr>
              <a:t>	</a:t>
            </a:r>
            <a:r>
              <a:rPr lang="ru-RU" sz="1600" dirty="0" err="1">
                <a:solidFill>
                  <a:srgbClr val="FF0000"/>
                </a:solidFill>
              </a:rPr>
              <a:t>คน.ไทย</a:t>
            </a:r>
            <a:endParaRPr lang="ru-RU" sz="1600" dirty="0">
              <a:solidFill>
                <a:srgbClr val="FF0000"/>
              </a:solidFill>
            </a:endParaRP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Интернационализированные адреса электронной почты (EAI), </a:t>
            </a:r>
            <a:r>
              <a:rPr lang="ru-RU" sz="1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которые</a:t>
            </a:r>
            <a:r>
              <a:rPr lang="ru-RU" sz="1600" dirty="0"/>
              <a:t> могут не работать в приложениях: 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 err="1"/>
              <a:t>Unicode</a:t>
            </a:r>
            <a:r>
              <a:rPr lang="ru-RU" sz="1600" dirty="0"/>
              <a:t>:	marc@</a:t>
            </a:r>
            <a:r>
              <a:rPr lang="ru-RU" sz="1600" dirty="0">
                <a:solidFill>
                  <a:srgbClr val="FF0000"/>
                </a:solidFill>
              </a:rPr>
              <a:t>société</a:t>
            </a:r>
            <a:r>
              <a:rPr lang="ru-RU" sz="1600" dirty="0"/>
              <a:t>.org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 err="1"/>
              <a:t>Unicode</a:t>
            </a:r>
            <a:r>
              <a:rPr lang="ru-RU" sz="1600" dirty="0"/>
              <a:t>:	</a:t>
            </a:r>
            <a:r>
              <a:rPr lang="ru-RU" sz="1600" dirty="0">
                <a:solidFill>
                  <a:srgbClr val="FF0000"/>
                </a:solidFill>
              </a:rPr>
              <a:t>测试</a:t>
            </a:r>
            <a:r>
              <a:rPr lang="ru-RU" sz="1600" dirty="0"/>
              <a:t>@example.com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 err="1"/>
              <a:t>Unicode</a:t>
            </a:r>
            <a:r>
              <a:rPr lang="ru-RU" sz="1600" dirty="0"/>
              <a:t>:	</a:t>
            </a:r>
            <a:r>
              <a:rPr lang="ru-RU" sz="1600" dirty="0" err="1">
                <a:solidFill>
                  <a:srgbClr val="FF0000"/>
                </a:solidFill>
              </a:rPr>
              <a:t>ईमेल@उदाहरण.भारत</a:t>
            </a:r>
            <a:endParaRPr lang="ru-RU" sz="1600" dirty="0">
              <a:solidFill>
                <a:srgbClr val="FF0000"/>
              </a:solidFill>
            </a:endParaRP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 err="1"/>
              <a:t>Unicode</a:t>
            </a:r>
            <a:r>
              <a:rPr lang="ru-RU" sz="1600" dirty="0"/>
              <a:t>:	</a:t>
            </a:r>
            <a:r>
              <a:rPr lang="ru-RU" sz="1600" dirty="0" err="1">
                <a:solidFill>
                  <a:srgbClr val="FF0000"/>
                </a:solidFill>
              </a:rPr>
              <a:t>ای-میل</a:t>
            </a:r>
            <a:r>
              <a:rPr lang="ru-RU" sz="1600" dirty="0">
                <a:solidFill>
                  <a:srgbClr val="FF0000"/>
                </a:solidFill>
              </a:rPr>
              <a:t>@ </a:t>
            </a:r>
            <a:r>
              <a:rPr lang="ru-RU" sz="1600" dirty="0" err="1">
                <a:solidFill>
                  <a:srgbClr val="FF0000"/>
                </a:solidFill>
              </a:rPr>
              <a:t>مثال.موقع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chemeClr val="dk1"/>
                </a:solidFill>
              </a:rPr>
              <a:t>(записано справа налево, RTL)</a:t>
            </a:r>
            <a:r>
              <a:rPr lang="ru-RU" sz="1600" dirty="0"/>
              <a:t>		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ru-RU" sz="1600" b="1" dirty="0"/>
              <a:t>ASCII</a:t>
            </a:r>
            <a:r>
              <a:rPr lang="ru-RU" sz="1600" dirty="0"/>
              <a:t> — это буквы A-Z, a-z, цифры 0-9 и знак дефиса.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ru-RU" sz="1600" b="1" dirty="0" err="1"/>
              <a:t>Unicode</a:t>
            </a:r>
            <a:r>
              <a:rPr lang="ru-RU" sz="1600" dirty="0"/>
              <a:t> поддерживает символы </a:t>
            </a:r>
            <a:r>
              <a:rPr lang="ru-RU" sz="1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мировых</a:t>
            </a:r>
            <a:r>
              <a:rPr lang="ru-RU" sz="1600" dirty="0"/>
              <a:t> языков и алфавитов.</a:t>
            </a:r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18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320041" y="1989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Цель и результаты UA</a:t>
            </a:r>
          </a:p>
        </p:txBody>
      </p:sp>
      <p:sp>
        <p:nvSpPr>
          <p:cNvPr id="308" name="Google Shape;308;p21"/>
          <p:cNvSpPr txBox="1"/>
          <p:nvPr/>
        </p:nvSpPr>
        <p:spPr>
          <a:xfrm>
            <a:off x="609600" y="1470212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>
                <a:latin typeface="Open Sans Light"/>
                <a:ea typeface="Open Sans Light"/>
                <a:cs typeface="Open Sans Light"/>
                <a:sym typeface="Open Sans"/>
              </a:rPr>
              <a:t>Цель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600" dirty="0">
                <a:latin typeface="Open Sans Light"/>
                <a:ea typeface="Open Sans Light"/>
                <a:cs typeface="Open Sans Light"/>
                <a:sym typeface="Open Sans"/>
              </a:rPr>
              <a:t>Все действительные доменные имена и адреса электронной почты работают во всех программных приложениях.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>
                <a:latin typeface="Open Sans Light"/>
                <a:ea typeface="Open Sans Light"/>
                <a:cs typeface="Open Sans Light"/>
                <a:sym typeface="Open Sans"/>
              </a:rPr>
              <a:t>Результаты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600" dirty="0">
                <a:latin typeface="Open Sans Light"/>
                <a:ea typeface="Open Sans Light"/>
                <a:cs typeface="Open Sans Light"/>
                <a:sym typeface="Open Sans"/>
              </a:rPr>
              <a:t>Стимулирование потребительского выбора, рост конкуренции и предоставление более широкого доступа конечным пользователям.</a:t>
            </a: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f5ee761316_0_0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В чем важность универсального принятия?</a:t>
            </a:r>
          </a:p>
        </p:txBody>
      </p:sp>
      <p:sp>
        <p:nvSpPr>
          <p:cNvPr id="2" name="Google Shape;320;p22">
            <a:extLst>
              <a:ext uri="{FF2B5EF4-FFF2-40B4-BE49-F238E27FC236}">
                <a16:creationId xmlns:a16="http://schemas.microsoft.com/office/drawing/2014/main" id="{330EC758-148C-D71B-28F0-01F6E4A4CF00}"/>
              </a:ext>
            </a:extLst>
          </p:cNvPr>
          <p:cNvSpPr txBox="1">
            <a:spLocks/>
          </p:cNvSpPr>
          <p:nvPr/>
        </p:nvSpPr>
        <p:spPr>
          <a:xfrm>
            <a:off x="320675" y="1318687"/>
            <a:ext cx="8450746" cy="396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">
              <a:buClr>
                <a:schemeClr val="accent3"/>
              </a:buClr>
              <a:buSzPts val="1530"/>
            </a:pPr>
            <a:r>
              <a:rPr lang="ru-RU" sz="1600" dirty="0">
                <a:solidFill>
                  <a:srgbClr val="0A1F2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Универсальное принятие позволит каждому при использовании интернета и общении через интернет выбирать доменное имя и адрес электронной почты, наилучшим образом соответствующие их интересам, работе, культуре, языку и алфавиту.</a:t>
            </a:r>
          </a:p>
          <a:p>
            <a:pPr marL="91440">
              <a:buClr>
                <a:schemeClr val="accent3"/>
              </a:buClr>
              <a:buSzPts val="1530"/>
            </a:pPr>
            <a:endParaRPr lang="en-US" sz="1600" dirty="0">
              <a:solidFill>
                <a:srgbClr val="0A1F2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">
              <a:buClr>
                <a:schemeClr val="accent3"/>
              </a:buClr>
              <a:buSzPts val="1530"/>
            </a:pPr>
            <a:r>
              <a:rPr lang="ru-RU" sz="1600" dirty="0">
                <a:solidFill>
                  <a:srgbClr val="0A1F2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UA также может помочь в следующих областях:</a:t>
            </a:r>
          </a:p>
          <a:p>
            <a:pPr marL="91440">
              <a:buClr>
                <a:schemeClr val="accent3"/>
              </a:buClr>
              <a:buSzPts val="1530"/>
            </a:pP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74320" indent="-182880"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Поддержка разнообразного и многоязычного интернета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Обеспечение роста конкуренции, инноваций и потребительского выбора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Создание возможностей для бизнеса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Новые карьерные возможности для разработчиков и системных администраторов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Помощь правительствам и политикам в их взаимодействии со своими гражданами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Обеспечение готовности приложений к универсальному принятию</a:t>
            </a:r>
          </a:p>
        </p:txBody>
      </p:sp>
      <p:sp>
        <p:nvSpPr>
          <p:cNvPr id="326" name="Google Shape;326;p23"/>
          <p:cNvSpPr txBox="1">
            <a:spLocks noGrp="1"/>
          </p:cNvSpPr>
          <p:nvPr>
            <p:ph type="body" idx="1"/>
          </p:nvPr>
        </p:nvSpPr>
        <p:spPr>
          <a:xfrm>
            <a:off x="320042" y="1318686"/>
            <a:ext cx="862673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6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Поддержка всех допустимых доменных имен и адресов электронной почты: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Принятие: пользователь может вводить в текстовое поле символы своего местного алфавита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Проверка: программное обеспечение принимает такие символы и распознает их как действительные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Процесс: система выполняет с символами необходимые операции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Хранение: текст может храниться в базе данных без каких-либо повреждений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Отображение: при извлечении из базы данных информация отображается корректно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dirty="0"/>
          </a:p>
        </p:txBody>
      </p:sp>
      <p:grpSp>
        <p:nvGrpSpPr>
          <p:cNvPr id="327" name="Google Shape;327;p23"/>
          <p:cNvGrpSpPr/>
          <p:nvPr/>
        </p:nvGrpSpPr>
        <p:grpSpPr>
          <a:xfrm>
            <a:off x="492252" y="2124778"/>
            <a:ext cx="8454523" cy="1047522"/>
            <a:chOff x="1927228" y="5269981"/>
            <a:chExt cx="8207769" cy="1004169"/>
          </a:xfrm>
        </p:grpSpPr>
        <p:grpSp>
          <p:nvGrpSpPr>
            <p:cNvPr id="328" name="Google Shape;328;p23"/>
            <p:cNvGrpSpPr/>
            <p:nvPr/>
          </p:nvGrpSpPr>
          <p:grpSpPr>
            <a:xfrm>
              <a:off x="1927228" y="5273672"/>
              <a:ext cx="1302251" cy="972822"/>
              <a:chOff x="820555" y="1643185"/>
              <a:chExt cx="2011680" cy="1644160"/>
            </a:xfrm>
          </p:grpSpPr>
          <p:sp>
            <p:nvSpPr>
              <p:cNvPr id="329" name="Google Shape;329;p23"/>
              <p:cNvSpPr/>
              <p:nvPr/>
            </p:nvSpPr>
            <p:spPr>
              <a:xfrm>
                <a:off x="820555" y="283543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0" i="0" u="none" strike="noStrike" cap="none" dirty="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Принятие</a:t>
                </a:r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1" name="Google Shape;331;p23" descr="ua-capability-icons_wht_Accept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2" name="Google Shape;332;p23"/>
            <p:cNvGrpSpPr/>
            <p:nvPr/>
          </p:nvGrpSpPr>
          <p:grpSpPr>
            <a:xfrm>
              <a:off x="3582203" y="5273672"/>
              <a:ext cx="1314106" cy="990730"/>
              <a:chOff x="3554360" y="1646720"/>
              <a:chExt cx="2029993" cy="1674428"/>
            </a:xfrm>
          </p:grpSpPr>
          <p:sp>
            <p:nvSpPr>
              <p:cNvPr id="333" name="Google Shape;333;p23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3572673" y="2869241"/>
                <a:ext cx="2011680" cy="451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0" i="0" u="none" strike="noStrike" cap="none" dirty="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Проверка</a:t>
                </a:r>
              </a:p>
            </p:txBody>
          </p:sp>
          <p:pic>
            <p:nvPicPr>
              <p:cNvPr id="335" name="Google Shape;335;p23" descr="ua-capability-icons_wht_Validate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6" name="Google Shape;336;p23"/>
            <p:cNvGrpSpPr/>
            <p:nvPr/>
          </p:nvGrpSpPr>
          <p:grpSpPr>
            <a:xfrm>
              <a:off x="6892154" y="5269981"/>
              <a:ext cx="1326244" cy="968544"/>
              <a:chOff x="6331693" y="1643185"/>
              <a:chExt cx="2048743" cy="1636930"/>
            </a:xfrm>
          </p:grpSpPr>
          <p:sp>
            <p:nvSpPr>
              <p:cNvPr id="337" name="Google Shape;337;p23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6368756" y="282820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0" i="0" u="none" strike="noStrike" cap="none" dirty="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Хранение</a:t>
                </a:r>
              </a:p>
            </p:txBody>
          </p:sp>
          <p:pic>
            <p:nvPicPr>
              <p:cNvPr id="339" name="Google Shape;339;p23" descr="ua-capability-icons_wht_Store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23"/>
            <p:cNvGrpSpPr/>
            <p:nvPr/>
          </p:nvGrpSpPr>
          <p:grpSpPr>
            <a:xfrm>
              <a:off x="5237178" y="5269981"/>
              <a:ext cx="1338241" cy="970730"/>
              <a:chOff x="2202899" y="3852184"/>
              <a:chExt cx="2067275" cy="1640625"/>
            </a:xfrm>
          </p:grpSpPr>
          <p:sp>
            <p:nvSpPr>
              <p:cNvPr id="341" name="Google Shape;341;p23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2258494" y="5040903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0" i="0" u="none" strike="noStrike" cap="none" dirty="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Процесс</a:t>
                </a:r>
              </a:p>
            </p:txBody>
          </p:sp>
          <p:pic>
            <p:nvPicPr>
              <p:cNvPr id="343" name="Google Shape;343;p23" descr="ua-capability-icons_wht_Process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" name="Google Shape;344;p23"/>
            <p:cNvGrpSpPr/>
            <p:nvPr/>
          </p:nvGrpSpPr>
          <p:grpSpPr>
            <a:xfrm>
              <a:off x="8373443" y="5275765"/>
              <a:ext cx="1761554" cy="998385"/>
              <a:chOff x="4676513" y="3852184"/>
              <a:chExt cx="2721199" cy="1687364"/>
            </a:xfrm>
          </p:grpSpPr>
          <p:sp>
            <p:nvSpPr>
              <p:cNvPr id="345" name="Google Shape;345;p23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>
                <a:off x="4676513" y="5040904"/>
                <a:ext cx="2721199" cy="498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0" i="0" u="none" strike="noStrike" cap="none" dirty="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Отображение</a:t>
                </a:r>
              </a:p>
            </p:txBody>
          </p:sp>
          <p:pic>
            <p:nvPicPr>
              <p:cNvPr id="347" name="Google Shape;347;p23" descr="ua-capability-icons_wht_Display.pn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Призыв к действию 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46309" y="1152255"/>
            <a:ext cx="8259809" cy="526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hlinkClick r:id="rId3"/>
              </a:rPr>
              <a:t>Резолюция 133 (пересмотр, Бухарест, 2022 г.)</a:t>
            </a:r>
            <a:r>
              <a:rPr lang="ru-RU" sz="1600" dirty="0"/>
              <a:t> Полномочной конференции Международного союза электросвязи (МСЭ) уделяет особое внимание роли администраций Стран-Членов в управлении интернационализированными (многоязычными) доменными именами: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600" dirty="0"/>
          </a:p>
          <a:p>
            <a:pPr marL="731520" lvl="1" indent="-182880"/>
            <a:r>
              <a:rPr lang="ru-RU" sz="1600" dirty="0"/>
              <a:t>Подчеркивает</a:t>
            </a:r>
          </a:p>
          <a:p>
            <a:pPr marL="1188720" lvl="2" indent="-182880"/>
            <a:r>
              <a:rPr lang="ru-RU" dirty="0"/>
              <a:t>что IDN вносят вклад в устойчивое развитие, способствуя повышению доступности интернета и использованию местных языков</a:t>
            </a:r>
          </a:p>
          <a:p>
            <a:pPr marL="1188720" lvl="2" indent="-182880"/>
            <a:r>
              <a:rPr lang="ru-RU" dirty="0"/>
              <a:t>необходимость дальнейшего применения технических решений для повышения эффективности внедрения IDN</a:t>
            </a:r>
          </a:p>
          <a:p>
            <a:pPr marL="731520" lvl="1" indent="-182880"/>
            <a:r>
              <a:rPr lang="ru-RU" sz="1600" dirty="0"/>
              <a:t>Признает</a:t>
            </a:r>
          </a:p>
          <a:p>
            <a:pPr marL="1188720" lvl="2" indent="-182880"/>
            <a:r>
              <a:rPr lang="ru-RU" dirty="0"/>
              <a:t>роль, которую правительства, технические сообщества и другие заинтересованные стороны играют в содействии многоязычию, в том числе внедрению интернационализированных доменных имен</a:t>
            </a:r>
          </a:p>
          <a:p>
            <a:pPr marL="1188720" lvl="2" indent="-182880"/>
            <a:r>
              <a:rPr lang="ru-RU" dirty="0"/>
              <a:t>значение вовлечения сообщества и обмена информацией для более глубокого понимания существующих проблем и поддержки решений, особенно в развивающихся странах</a:t>
            </a:r>
          </a:p>
        </p:txBody>
      </p:sp>
    </p:spTree>
    <p:extLst>
      <p:ext uri="{BB962C8B-B14F-4D97-AF65-F5344CB8AC3E}">
        <p14:creationId xmlns:p14="http://schemas.microsoft.com/office/powerpoint/2010/main" val="356832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Призыв к действию 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32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hlinkClick r:id="rId3"/>
              </a:rPr>
              <a:t>Резолюция 133 (пересмотр, Бухарест, 2022 г.)</a:t>
            </a:r>
            <a:r>
              <a:rPr lang="ru-RU" sz="1600" dirty="0"/>
              <a:t> Полномочной конференции Международного союза электросвязи (МСЭ) уделяет особое внимание роли администраций стран-членов в управлении интернационализированными (многоязычными) доменными именами: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600" dirty="0"/>
          </a:p>
          <a:p>
            <a:pPr marL="731520" lvl="1" indent="-182880"/>
            <a:r>
              <a:rPr lang="ru-RU" sz="1600" dirty="0"/>
              <a:t>Предлагает Государствам-Членам и Членам Секторов</a:t>
            </a:r>
          </a:p>
          <a:p>
            <a:pPr marL="1188720" lvl="2" indent="-182880"/>
            <a:r>
              <a:rPr lang="ru-RU" dirty="0"/>
              <a:t>рассмотреть способы дальнейшего содействия обеспечению универсального принятия в отношении IDN, а также осуществления сотрудничества и координации действий с соответствующими организациями и заинтересованными сторонами по созданию условий для использования IDN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248702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70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Ключевые цели учебных программ в области UA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Ознакомить слушателей с базовыми понятиями в области интернационализации, в том числе в области </a:t>
            </a:r>
            <a:r>
              <a:rPr lang="ru-RU" sz="1600" dirty="0" err="1"/>
              <a:t>Unicode</a:t>
            </a:r>
            <a:r>
              <a:rPr lang="ru-RU" sz="1600" dirty="0"/>
              <a:t>, IDN-доменов и EAI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Привести практические примеры использования UA, т.е. прием, хранение, обработка, валидация и отображение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Научить пользоваться встроенными библиотеками для обработки </a:t>
            </a:r>
            <a:r>
              <a:rPr lang="ru-RU" sz="1600" dirty="0" err="1"/>
              <a:t>Unicode</a:t>
            </a:r>
            <a:r>
              <a:rPr lang="ru-RU" sz="1600" dirty="0"/>
              <a:t> и IDN-доменов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Дать технические знания и навыки в области стандартов или RFC для IDN-доменов и EAI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Разработать тестовые примеры и процедуры проверки поддержки UA</a:t>
            </a:r>
          </a:p>
        </p:txBody>
      </p:sp>
    </p:spTree>
    <p:extLst>
      <p:ext uri="{BB962C8B-B14F-4D97-AF65-F5344CB8AC3E}">
        <p14:creationId xmlns:p14="http://schemas.microsoft.com/office/powerpoint/2010/main" val="387885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63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Структура учебных программ 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4" y="1318686"/>
            <a:ext cx="7761969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Дать теоретические знания и представление о стандартах и оптимальных методах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Выработать практические навыки программирования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Разработать краткие модули </a:t>
            </a:r>
            <a:r>
              <a:rPr lang="ru-RU" sz="1600" dirty="0" err="1"/>
              <a:t>микрообучения</a:t>
            </a:r>
            <a:r>
              <a:rPr lang="ru-RU" sz="1600" dirty="0"/>
              <a:t> с целью интеграции основных понятий в имеющиеся курсы:</a:t>
            </a:r>
          </a:p>
          <a:p>
            <a:pPr marL="731520" lvl="1" indent="-182880">
              <a:spcBef>
                <a:spcPts val="0"/>
              </a:spcBef>
            </a:pPr>
            <a:r>
              <a:rPr lang="ru-RU" sz="1400" dirty="0"/>
              <a:t>Интернационализация с использованием </a:t>
            </a:r>
            <a:r>
              <a:rPr lang="ru-RU" sz="1400" dirty="0" err="1"/>
              <a:t>Unicode</a:t>
            </a:r>
            <a:endParaRPr lang="ru-RU" sz="1400" dirty="0"/>
          </a:p>
          <a:p>
            <a:pPr marL="731520" lvl="1" indent="-182880">
              <a:spcBef>
                <a:spcPts val="0"/>
              </a:spcBef>
            </a:pPr>
            <a:r>
              <a:rPr lang="ru-RU" sz="1400" dirty="0"/>
              <a:t>Интернационализированные доменные имена</a:t>
            </a:r>
          </a:p>
          <a:p>
            <a:pPr marL="731520" lvl="1" indent="-182880">
              <a:spcBef>
                <a:spcPts val="0"/>
              </a:spcBef>
            </a:pPr>
            <a:r>
              <a:rPr lang="ru-RU" sz="1400" dirty="0"/>
              <a:t>Интернационализация адреса электронной почты</a:t>
            </a:r>
          </a:p>
          <a:p>
            <a:pPr marL="274320" indent="-182880">
              <a:spcBef>
                <a:spcPts val="0"/>
              </a:spcBef>
            </a:pPr>
            <a:r>
              <a:rPr lang="ru-RU" sz="1600" dirty="0"/>
              <a:t>Распределить новые понятия в рамках соответствующих курсов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Ввести минимальное количество новых курсов только по более сложным темам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577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59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Предлагаемые модули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1. Основы программирования с использованием </a:t>
            </a:r>
            <a:r>
              <a:rPr lang="ru-RU" sz="1600" dirty="0" err="1"/>
              <a:t>Unicode</a:t>
            </a:r>
            <a:endParaRPr lang="ru-RU" sz="1600" dirty="0"/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2. Расширенный курс программирования с использованием </a:t>
            </a:r>
            <a:r>
              <a:rPr lang="ru-RU" sz="1600" dirty="0" err="1"/>
              <a:t>Unicode</a:t>
            </a:r>
            <a:endParaRPr lang="ru-RU" sz="1600" dirty="0"/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3. </a:t>
            </a:r>
            <a:r>
              <a:rPr lang="ru-RU" sz="1600" dirty="0" err="1"/>
              <a:t>Unicode</a:t>
            </a:r>
            <a:r>
              <a:rPr lang="ru-RU" sz="1600" dirty="0"/>
              <a:t> в структурах данных и алгоритмах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4. </a:t>
            </a:r>
            <a:r>
              <a:rPr lang="ru-RU" sz="1600" dirty="0" err="1"/>
              <a:t>Unicode</a:t>
            </a:r>
            <a:r>
              <a:rPr lang="ru-RU" sz="1600" dirty="0"/>
              <a:t> в системах управления базами данных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5. Введение в интернационализированные доменные имена (IDN)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6. Программирование с использованием интернационализированных доменных имен (IDN)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7. Темы для углубленного изучения интернационализированных доменных имен (IDN)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8. Интернационализация адреса электронной почты (EAI)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9. Программирование с использованием интернационализации адреса электронной почты (EAI)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10. Обработка IDN-домена и EAI в приложениях для мобильных устройств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11. Безопасность IDN-домена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Модуль 12. Поддержка </a:t>
            </a:r>
            <a:r>
              <a:rPr lang="ru-RU" sz="1600" dirty="0" err="1"/>
              <a:t>Unicode</a:t>
            </a:r>
            <a:r>
              <a:rPr lang="ru-RU" sz="1600" dirty="0"/>
              <a:t> в операционных системах</a:t>
            </a:r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Подробное описание модулей и их содержание доступно по адресу: </a:t>
            </a:r>
            <a:r>
              <a:rPr lang="ru-RU" sz="1600" dirty="0">
                <a:hlinkClick r:id="rId3"/>
              </a:rPr>
              <a:t>https://community.icann.org/display/TUA/Draft+UA+Curriculum</a:t>
            </a:r>
            <a:r>
              <a:rPr lang="ru-RU" sz="1600" dirty="0"/>
              <a:t> 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6201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82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1. Основы программирования с</a:t>
            </a:r>
            <a:r>
              <a:rPr lang="en-US" sz="2400" dirty="0"/>
              <a:t> </a:t>
            </a:r>
            <a:r>
              <a:rPr lang="ru-RU" sz="2400" dirty="0"/>
              <a:t>использованием </a:t>
            </a:r>
            <a:r>
              <a:rPr lang="ru-RU" sz="2400" dirty="0" err="1"/>
              <a:t>Unicode</a:t>
            </a:r>
            <a:r>
              <a:rPr lang="ru-RU" sz="2400" dirty="0"/>
              <a:t> 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b="1" dirty="0"/>
              <a:t>Необходимые знания: </a:t>
            </a:r>
            <a:r>
              <a:rPr lang="ru-RU" sz="1600" dirty="0"/>
              <a:t>типы данных и их представление, кодировка ASCII, ввод и вывод в ASCII, файлы ASCII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Введение в схемы кодировки (ASCII, ISO 8859, </a:t>
            </a:r>
            <a:r>
              <a:rPr lang="ru-RU" sz="1600" dirty="0" err="1"/>
              <a:t>Unicode</a:t>
            </a:r>
            <a:r>
              <a:rPr lang="ru-RU" sz="1600" dirty="0"/>
              <a:t>)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Для чего нужен </a:t>
            </a:r>
            <a:r>
              <a:rPr lang="ru-RU" sz="1600" dirty="0" err="1"/>
              <a:t>Unicode</a:t>
            </a:r>
            <a:r>
              <a:rPr lang="ru-RU" sz="1600" dirty="0"/>
              <a:t>?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Тип данных символов кодовых точек </a:t>
            </a:r>
            <a:r>
              <a:rPr lang="ru-RU" sz="1600" dirty="0" err="1"/>
              <a:t>Unicode</a:t>
            </a:r>
            <a:endParaRPr lang="ru-RU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Введение в кодовые таблицы </a:t>
            </a:r>
            <a:r>
              <a:rPr lang="ru-RU" sz="1600" dirty="0" err="1"/>
              <a:t>Unicode</a:t>
            </a:r>
            <a:endParaRPr lang="ru-RU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Обработка строк </a:t>
            </a:r>
            <a:r>
              <a:rPr lang="ru-RU" sz="1600" dirty="0" err="1"/>
              <a:t>Unicode</a:t>
            </a:r>
            <a:r>
              <a:rPr lang="ru-RU" sz="1600" dirty="0"/>
              <a:t> — создание, ввод и вывод, объединение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Хранение данных </a:t>
            </a:r>
            <a:r>
              <a:rPr lang="ru-RU" sz="1600" dirty="0" err="1"/>
              <a:t>Unicode</a:t>
            </a:r>
            <a:r>
              <a:rPr lang="ru-RU" sz="1600" dirty="0"/>
              <a:t> в файлах в формате UTF8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Курс для интеграции: «Основы программирования» или «Программирование I»</a:t>
            </a:r>
          </a:p>
        </p:txBody>
      </p:sp>
    </p:spTree>
    <p:extLst>
      <p:ext uri="{BB962C8B-B14F-4D97-AF65-F5344CB8AC3E}">
        <p14:creationId xmlns:p14="http://schemas.microsoft.com/office/powerpoint/2010/main" val="366487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600" dirty="0"/>
              <a:t>Добро пожаловать!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297182" y="1256242"/>
            <a:ext cx="8450746" cy="5430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В настоящее время многие люди во всем мире не могут пользоваться всеми преимуществами интернета только потому, что не имеют возможности вводить доменные имена и адреса электронной почты на их местном языке с использованием местного алфавита 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6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Универсальное принятие (UA) позволяет сторонам, которые занимаются сайтами и приложениями — их разработкой, размещением или управлением — дать пользователям всего мира возможность пользоваться социальным и экономическим потенциалом интернета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Точное понимание принципов UA — это новый фактор конкурентоспособности, необходимый каждому разработчику</a:t>
            </a:r>
          </a:p>
          <a:p>
            <a:pPr marL="731520" lvl="1" indent="-182880"/>
            <a:r>
              <a:rPr lang="ru-RU" sz="1400" dirty="0"/>
              <a:t>UA — это фундамент для построения более инклюзивного и многоязычного интернета</a:t>
            </a:r>
          </a:p>
          <a:p>
            <a:pPr marL="731520" lvl="1" indent="-182880"/>
            <a:r>
              <a:rPr lang="ru-RU" sz="1400" dirty="0"/>
              <a:t>UA является критически важным критерием для разработчиков, желающих быть впереди в своей отрасли и не отставать от развития нового глобального интернета </a:t>
            </a:r>
          </a:p>
          <a:p>
            <a:pPr marL="731520" lvl="1" indent="-182880"/>
            <a:r>
              <a:rPr lang="ru-RU" sz="1400" dirty="0"/>
              <a:t>UA — это возможности на сумму более 9,8 млрд долларов для развития бизнеса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89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2. Расширенный курс программирования с использованием </a:t>
            </a:r>
            <a:r>
              <a:rPr lang="ru-RU" sz="2400" dirty="0" err="1"/>
              <a:t>Unicode</a:t>
            </a:r>
            <a:r>
              <a:rPr lang="ru-RU" sz="2400" dirty="0"/>
              <a:t> 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51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b="1" dirty="0"/>
              <a:t>Необходимые знания: </a:t>
            </a:r>
            <a:r>
              <a:rPr lang="ru-RU" sz="1600" dirty="0"/>
              <a:t>Модуль 1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55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550" dirty="0"/>
              <a:t>Модель символ-</a:t>
            </a:r>
            <a:r>
              <a:rPr lang="ru-RU" sz="1550" dirty="0" err="1"/>
              <a:t>глиф</a:t>
            </a:r>
            <a:r>
              <a:rPr lang="ru-RU" sz="1550" dirty="0"/>
              <a:t> — разница между обработкой информации в текстовом виде и отображением текста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550" dirty="0"/>
              <a:t>Отображение текста — использование текстовых сред, шрифтов, средств построения </a:t>
            </a:r>
            <a:r>
              <a:rPr lang="ru-RU" sz="1550" dirty="0" err="1"/>
              <a:t>глифов</a:t>
            </a:r>
            <a:endParaRPr lang="ru-RU" sz="155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550" dirty="0"/>
              <a:t>Нормализация строк </a:t>
            </a:r>
            <a:r>
              <a:rPr lang="ru-RU" sz="1550" dirty="0" err="1"/>
              <a:t>Unicode</a:t>
            </a:r>
            <a:r>
              <a:rPr lang="ru-RU" sz="1550" dirty="0"/>
              <a:t> — NFC и NFD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550" dirty="0"/>
              <a:t>Сравнение строк </a:t>
            </a:r>
            <a:r>
              <a:rPr lang="ru-RU" sz="1550" dirty="0" err="1"/>
              <a:t>Unicode</a:t>
            </a:r>
            <a:r>
              <a:rPr lang="ru-RU" sz="1550" dirty="0"/>
              <a:t> 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550" dirty="0"/>
              <a:t>Введение в двунаправленные алфавиты и алфавиты с заданной формой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50" dirty="0"/>
              <a:t>Формат отображения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50" dirty="0"/>
              <a:t>Хранение файлов в порядке нажатия клавиш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50" dirty="0"/>
              <a:t>Средства построения </a:t>
            </a:r>
            <a:r>
              <a:rPr lang="ru-RU" sz="1450" dirty="0" err="1"/>
              <a:t>глифов</a:t>
            </a:r>
            <a:endParaRPr lang="ru-RU" sz="145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550" dirty="0"/>
              <a:t>Интерфейс–класс–объект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50" dirty="0"/>
              <a:t>Данные </a:t>
            </a:r>
            <a:r>
              <a:rPr lang="ru-RU" sz="1450" dirty="0" err="1"/>
              <a:t>Unicode</a:t>
            </a:r>
            <a:r>
              <a:rPr lang="ru-RU" sz="1450" dirty="0"/>
              <a:t> в переменных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50" dirty="0"/>
              <a:t>Методы использования данных </a:t>
            </a:r>
            <a:r>
              <a:rPr lang="ru-RU" sz="1450" dirty="0" err="1"/>
              <a:t>Unicode</a:t>
            </a:r>
            <a:endParaRPr lang="ru-RU" sz="145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550" dirty="0" err="1"/>
              <a:t>Unicode</a:t>
            </a:r>
            <a:r>
              <a:rPr lang="ru-RU" sz="1550" dirty="0"/>
              <a:t> в файлах других форматов и их обработка — обработка </a:t>
            </a:r>
            <a:r>
              <a:rPr lang="ru-RU" sz="1550" dirty="0" err="1"/>
              <a:t>Unicode</a:t>
            </a:r>
            <a:r>
              <a:rPr lang="ru-RU" sz="1550" dirty="0"/>
              <a:t> в файлах JSON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550" dirty="0"/>
              <a:t>Использование библиотек </a:t>
            </a:r>
            <a:r>
              <a:rPr lang="ru-RU" sz="1550" dirty="0" err="1"/>
              <a:t>Unicode</a:t>
            </a:r>
            <a:r>
              <a:rPr lang="ru-RU" sz="1550" dirty="0"/>
              <a:t> — ICU и других 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55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550" dirty="0"/>
              <a:t>Курс для интеграции: «Углубленный курс программирования» или «Объектно-ориентированное программирование»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122239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64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3. </a:t>
            </a:r>
            <a:r>
              <a:rPr lang="ru-RU" sz="2400" dirty="0" err="1"/>
              <a:t>Unicode</a:t>
            </a:r>
            <a:r>
              <a:rPr lang="ru-RU" sz="2400" dirty="0"/>
              <a:t> в структурах данных и алгоритмах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b="1" dirty="0"/>
              <a:t>Необходимые знания: </a:t>
            </a:r>
            <a:r>
              <a:rPr lang="ru-RU" sz="1600" dirty="0"/>
              <a:t>Модуль 2, массивы, списки, наборы, очереди, деревья, словари и т.д., сортировка и поиск.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Структуры данных с использованием строк на местном языке в </a:t>
            </a:r>
            <a:r>
              <a:rPr lang="ru-RU" sz="1600" dirty="0" err="1"/>
              <a:t>Unicode</a:t>
            </a:r>
            <a:endParaRPr lang="ru-RU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Алгоритм объединения </a:t>
            </a:r>
            <a:r>
              <a:rPr lang="ru-RU" sz="1600" dirty="0" err="1"/>
              <a:t>Unicode</a:t>
            </a:r>
            <a:r>
              <a:rPr lang="ru-RU" sz="1600" dirty="0"/>
              <a:t> для сортировки строк </a:t>
            </a:r>
            <a:r>
              <a:rPr lang="ru-RU" sz="1600" dirty="0" err="1"/>
              <a:t>Unicode</a:t>
            </a:r>
            <a:endParaRPr lang="ru-RU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Поиск в данных </a:t>
            </a:r>
            <a:r>
              <a:rPr lang="ru-RU" sz="1600" dirty="0" err="1"/>
              <a:t>Unicode</a:t>
            </a:r>
            <a:r>
              <a:rPr lang="ru-RU" sz="1600" dirty="0"/>
              <a:t> (нормализация + сопоставление)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Курс для интеграции: «Структуры данных и алгоритмы»</a:t>
            </a:r>
          </a:p>
        </p:txBody>
      </p:sp>
    </p:spTree>
    <p:extLst>
      <p:ext uri="{BB962C8B-B14F-4D97-AF65-F5344CB8AC3E}">
        <p14:creationId xmlns:p14="http://schemas.microsoft.com/office/powerpoint/2010/main" val="3045653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85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4. </a:t>
            </a:r>
            <a:r>
              <a:rPr lang="ru-RU" sz="2400" dirty="0" err="1"/>
              <a:t>Unicode</a:t>
            </a:r>
            <a:r>
              <a:rPr lang="ru-RU" sz="2400" dirty="0"/>
              <a:t> в системах управления базами данных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b="1" dirty="0"/>
              <a:t>Необходимые знания: </a:t>
            </a:r>
            <a:r>
              <a:rPr lang="ru-RU" sz="1600" dirty="0"/>
              <a:t>Модуль 3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Индексирование в столбцах с символами </a:t>
            </a:r>
            <a:r>
              <a:rPr lang="ru-RU" sz="1600" dirty="0" err="1"/>
              <a:t>Unicode</a:t>
            </a:r>
            <a:endParaRPr lang="ru-RU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Ограничения целостности, основанные на столбцах с символами </a:t>
            </a:r>
            <a:r>
              <a:rPr lang="ru-RU" sz="1600" dirty="0" err="1"/>
              <a:t>Unicode</a:t>
            </a:r>
            <a:r>
              <a:rPr lang="ru-RU" sz="1600" dirty="0"/>
              <a:t> (напр. для первичного ключа и внешних ключей)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Запросы — регулярные выражения с символами </a:t>
            </a:r>
            <a:r>
              <a:rPr lang="ru-RU" sz="1600" dirty="0" err="1"/>
              <a:t>Unicode</a:t>
            </a:r>
            <a:endParaRPr lang="ru-RU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Хранение данных </a:t>
            </a:r>
            <a:r>
              <a:rPr lang="ru-RU" sz="1600" dirty="0" err="1"/>
              <a:t>Unicode</a:t>
            </a:r>
            <a:r>
              <a:rPr lang="ru-RU" sz="1600" dirty="0"/>
              <a:t> в базах данных (создание, вставка и обновление записей)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6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Курс для интеграции: «Системы управления базами данных»</a:t>
            </a:r>
          </a:p>
        </p:txBody>
      </p:sp>
    </p:spTree>
    <p:extLst>
      <p:ext uri="{BB962C8B-B14F-4D97-AF65-F5344CB8AC3E}">
        <p14:creationId xmlns:p14="http://schemas.microsoft.com/office/powerpoint/2010/main" val="542840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87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5. Введение в интернационализированные доменные имена (IDN-домены)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b="1" dirty="0"/>
              <a:t>Необходимые знания: </a:t>
            </a:r>
            <a:r>
              <a:rPr lang="ru-RU" sz="1600" dirty="0"/>
              <a:t>Модуль 2, сети и протоколы, IP, система доменных имен </a:t>
            </a:r>
            <a:br>
              <a:rPr lang="en-US" sz="1600" dirty="0"/>
            </a:br>
            <a:r>
              <a:rPr lang="ru-RU" sz="1600" dirty="0"/>
              <a:t>(в ASCII)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Введение в корневую зону: TLD, </a:t>
            </a:r>
            <a:r>
              <a:rPr lang="ru-RU" sz="1600" dirty="0" err="1"/>
              <a:t>gTLD</a:t>
            </a:r>
            <a:r>
              <a:rPr lang="ru-RU" sz="1600" dirty="0"/>
              <a:t>, </a:t>
            </a:r>
            <a:r>
              <a:rPr lang="ru-RU" sz="1600" dirty="0" err="1"/>
              <a:t>ccTLD</a:t>
            </a:r>
            <a:endParaRPr lang="ru-RU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Для чего нужны IDN-домены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Доменные имена на основе </a:t>
            </a:r>
            <a:r>
              <a:rPr lang="ru-RU" sz="1600" dirty="0" err="1"/>
              <a:t>Unicode</a:t>
            </a:r>
            <a:r>
              <a:rPr lang="ru-RU" sz="1600" dirty="0"/>
              <a:t>: U-Label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Потребность в A-</a:t>
            </a:r>
            <a:r>
              <a:rPr lang="ru-RU" sz="1600" dirty="0" err="1"/>
              <a:t>label</a:t>
            </a:r>
            <a:endParaRPr lang="ru-RU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Алгоритм </a:t>
            </a:r>
            <a:r>
              <a:rPr lang="ru-RU" sz="1600" dirty="0" err="1"/>
              <a:t>Punycode</a:t>
            </a:r>
            <a:r>
              <a:rPr lang="ru-RU" sz="1600" dirty="0"/>
              <a:t> (RFC 3492)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IDNA2003 и сопутствующие ограничения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IDNA2008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Ограничения протоколов в связи с IDN-доменами: FTP, HTTP, HTTPS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Команды для устранения неполадок сети с U-Label — </a:t>
            </a:r>
            <a:r>
              <a:rPr lang="ru-RU" sz="1600" dirty="0" err="1"/>
              <a:t>dig</a:t>
            </a:r>
            <a:r>
              <a:rPr lang="ru-RU" sz="1600" dirty="0"/>
              <a:t>, </a:t>
            </a:r>
            <a:r>
              <a:rPr lang="ru-RU" sz="1600" dirty="0" err="1"/>
              <a:t>traceroute</a:t>
            </a:r>
            <a:r>
              <a:rPr lang="ru-RU" sz="1600" dirty="0"/>
              <a:t>, </a:t>
            </a:r>
            <a:r>
              <a:rPr lang="ru-RU" sz="1600" dirty="0" err="1"/>
              <a:t>nslookup</a:t>
            </a:r>
            <a:r>
              <a:rPr lang="ru-RU" sz="1600" dirty="0"/>
              <a:t> и т.д.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6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Курс для интеграции: «Передача данных» и «Компьютерные сети»</a:t>
            </a:r>
          </a:p>
        </p:txBody>
      </p:sp>
    </p:spTree>
    <p:extLst>
      <p:ext uri="{BB962C8B-B14F-4D97-AF65-F5344CB8AC3E}">
        <p14:creationId xmlns:p14="http://schemas.microsoft.com/office/powerpoint/2010/main" val="409876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21435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6. Программирование с использованием интернационализированных доменных имен </a:t>
            </a:r>
            <a:br>
              <a:rPr lang="en-US" sz="2400" dirty="0"/>
            </a:br>
            <a:r>
              <a:rPr lang="ru-RU" sz="2400" dirty="0"/>
              <a:t>(IDN-доменов)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543050"/>
            <a:ext cx="8503284" cy="439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b="1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b="1" dirty="0"/>
              <a:t>Необходимые знания: </a:t>
            </a:r>
            <a:r>
              <a:rPr lang="ru-RU" sz="1600" dirty="0"/>
              <a:t>Модуль 5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Библиотеки, совместимые с IDNA2008, и их применение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ru-RU" sz="1400" dirty="0"/>
              <a:t>Python, Java и/или другие платформы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ru-RU" sz="1400" dirty="0"/>
              <a:t>Проблемы использования библиотеки IDNA2003: отказ от использования библиотек IDNA2003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ru-RU" sz="1400" dirty="0"/>
              <a:t>Анализ активных IDN-доменов </a:t>
            </a:r>
            <a:r>
              <a:rPr lang="ru-RU" sz="1400" dirty="0">
                <a:hlinkClick r:id="rId3"/>
              </a:rPr>
              <a:t>https://data.iana.org/TLD/tlds-alpha-by-domain.txt</a:t>
            </a:r>
            <a:r>
              <a:rPr lang="ru-RU" sz="1400" dirty="0"/>
              <a:t>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lphaLcPeriod"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Курс для интеграции: «Передача данных» и «Компьютерные сети»</a:t>
            </a:r>
          </a:p>
        </p:txBody>
      </p:sp>
    </p:spTree>
    <p:extLst>
      <p:ext uri="{BB962C8B-B14F-4D97-AF65-F5344CB8AC3E}">
        <p14:creationId xmlns:p14="http://schemas.microsoft.com/office/powerpoint/2010/main" val="131582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7. Темы для углубленного изучения интернационализированных доменных имен (IDN-доменов)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358" y="1703917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b="1" dirty="0"/>
              <a:t>Необходимые знания: </a:t>
            </a:r>
            <a:r>
              <a:rPr lang="ru-RU" sz="1600" dirty="0"/>
              <a:t>Модуль 6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Ограничения IDNA2008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Введение в правила генерирования меток (LGR)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Свойства формата правил генерирования меток на основе XML (RFC7940, RFC4690 и RFC3743 в качестве ранних текстовых форматов)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Использование доступных LGR в ICANN для создания допустимых меток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Значение некоторых LGR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Упражнение по программированию по использованию LGR для проверки метки и идентификации меток ее вариантов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6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Курс для интеграции: «Темы для углубленного изучения IDN-доменов и универсального принятия»</a:t>
            </a:r>
          </a:p>
        </p:txBody>
      </p:sp>
    </p:spTree>
    <p:extLst>
      <p:ext uri="{BB962C8B-B14F-4D97-AF65-F5344CB8AC3E}">
        <p14:creationId xmlns:p14="http://schemas.microsoft.com/office/powerpoint/2010/main" val="293434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85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8. Интернационализация адреса электронной почты (EAI)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131026"/>
            <a:ext cx="8503284" cy="531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800" b="1" dirty="0"/>
              <a:t>Необходимые знания: </a:t>
            </a:r>
            <a:r>
              <a:rPr lang="ru-RU" sz="1800" dirty="0"/>
              <a:t>Модуль 6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Для чего нужна система доменных имен (EAI)?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Хранение почты EAI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Изменения протокола электронной почты для EAI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SMTP — сигнальный флаг (SMTPUTF8)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Протоколы POP/IMAP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EAI и форматы почтовых сообщений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EAI и стандарт MIME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Проблемы внедрения в условиях частичной совместимости: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ru-RU" sz="1400" dirty="0"/>
              <a:t>технические проблемы совместимости — проблемы, связанные с частичной совместимостью с EAI в системах и клиентах электронной почты.</a:t>
            </a:r>
          </a:p>
          <a:p>
            <a:pPr marL="1405890" lvl="2" indent="-400050">
              <a:spcBef>
                <a:spcPts val="0"/>
              </a:spcBef>
              <a:buFont typeface="+mj-lt"/>
              <a:buAutoNum type="romanLcPeriod"/>
            </a:pPr>
            <a:r>
              <a:rPr lang="ru-RU" sz="1400" dirty="0"/>
              <a:t>Возможное техническое решение: функция перевода/транслитерации в почтовых клиентах получателей, напр. функция перевода в </a:t>
            </a:r>
            <a:r>
              <a:rPr lang="ru-RU" sz="1400" dirty="0" err="1"/>
              <a:t>GMail</a:t>
            </a:r>
            <a:r>
              <a:rPr lang="ru-RU" sz="1400" dirty="0"/>
              <a:t>.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ru-RU" sz="1400" dirty="0"/>
              <a:t>Электронная почта и борьба со спамом — средства борьбы со спамом в условиях частичной совместимости с EAI.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EAI и навыки межкультурного общения с помощью электронной почты — этикет и оптимальные методы взаимодействия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lphaLcPeriod"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Курс для интеграции: «Передача данных» и «Компьютерные сети»</a:t>
            </a:r>
          </a:p>
        </p:txBody>
      </p:sp>
    </p:spTree>
    <p:extLst>
      <p:ext uri="{BB962C8B-B14F-4D97-AF65-F5344CB8AC3E}">
        <p14:creationId xmlns:p14="http://schemas.microsoft.com/office/powerpoint/2010/main" val="26849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9. Программирование с использованием интернационализации адреса электронной почты (EAI)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575333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b="1" dirty="0"/>
              <a:t>Необходимые знания: </a:t>
            </a:r>
            <a:r>
              <a:rPr lang="ru-RU" sz="1600" dirty="0"/>
              <a:t>Модуль 7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Обработка символов UTF-8/не из набора ASCII: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ru-RU" sz="1400" dirty="0"/>
              <a:t>Тема письма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ru-RU" sz="1400" dirty="0"/>
              <a:t>Верхний колонтитул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ru-RU" sz="1400" dirty="0"/>
              <a:t>Основной текст письма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ru-RU" sz="1400" dirty="0"/>
              <a:t>Вложения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Библиотеки или API с обработкой взаимодействия SMTP с поддержкой EAI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Валидация интернационализированных адресов электронной почты с помощью ссылки для подтверждения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Обработка интернационализированных адресов электронной почты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Аспекты создания имен почтовых ящиков, напр. </a:t>
            </a:r>
            <a:r>
              <a:rPr lang="ru-RU" sz="1600" dirty="0" err="1"/>
              <a:t>согл</a:t>
            </a:r>
            <a:r>
              <a:rPr lang="ru-RU" sz="1600" dirty="0"/>
              <a:t>. </a:t>
            </a:r>
            <a:r>
              <a:rPr lang="ru-RU" sz="1600" dirty="0">
                <a:hlinkClick r:id="rId3"/>
              </a:rPr>
              <a:t>https://uasg.tech/download/uasg-028-considerations-for-naming-internationalized-email-mailboxes-en/</a:t>
            </a:r>
            <a:r>
              <a:rPr lang="ru-RU" sz="1600" dirty="0"/>
              <a:t>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Определение функций EAI, напр. с помощью руководства по </a:t>
            </a:r>
            <a:r>
              <a:rPr lang="ru-RU" sz="1600" dirty="0" err="1"/>
              <a:t>самосертификации</a:t>
            </a:r>
            <a:r>
              <a:rPr lang="ru-RU" sz="1600" dirty="0"/>
              <a:t> EAI, напр. </a:t>
            </a:r>
            <a:r>
              <a:rPr lang="ru-RU" sz="1600" dirty="0">
                <a:hlinkClick r:id="rId4"/>
              </a:rPr>
              <a:t>https://uasg.tech/eai-certification/</a:t>
            </a:r>
            <a:r>
              <a:rPr lang="ru-RU" sz="1600" dirty="0"/>
              <a:t> 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6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Курс для интеграции: «Темы для углубленного изучения IDN-доменов и универсального принятия»</a:t>
            </a:r>
          </a:p>
        </p:txBody>
      </p:sp>
    </p:spTree>
    <p:extLst>
      <p:ext uri="{BB962C8B-B14F-4D97-AF65-F5344CB8AC3E}">
        <p14:creationId xmlns:p14="http://schemas.microsoft.com/office/powerpoint/2010/main" val="881390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9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10. Обработка IDN-доменов и EAI в приложениях для мобильных устройств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b="1" dirty="0"/>
              <a:t>Необходимые знания: </a:t>
            </a:r>
            <a:r>
              <a:rPr lang="ru-RU" sz="1600" dirty="0"/>
              <a:t>Модуль 2, Модуль 6, Модуль 9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Поддержка набора символов </a:t>
            </a:r>
            <a:r>
              <a:rPr lang="ru-RU" sz="1600" dirty="0" err="1"/>
              <a:t>Unicode</a:t>
            </a:r>
            <a:endParaRPr lang="ru-RU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Компоновка и отображение текста </a:t>
            </a:r>
            <a:r>
              <a:rPr lang="ru-RU" sz="1600" dirty="0" err="1"/>
              <a:t>Unicode</a:t>
            </a:r>
            <a:endParaRPr lang="ru-RU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Поддержка </a:t>
            </a:r>
            <a:r>
              <a:rPr lang="ru-RU" sz="1600" dirty="0" err="1"/>
              <a:t>Unicode</a:t>
            </a:r>
            <a:r>
              <a:rPr lang="ru-RU" sz="1600" dirty="0"/>
              <a:t> в средах разработки приложений для мобильных устройств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API для преобразования </a:t>
            </a:r>
            <a:r>
              <a:rPr lang="ru-RU" sz="1600" dirty="0" err="1"/>
              <a:t>iconv</a:t>
            </a:r>
            <a:r>
              <a:rPr lang="ru-RU" sz="1600" dirty="0"/>
              <a:t>/ICU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Обработка IDN-доменов на мобильных устройствах — соответствующие библиотеки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Обработка EAI на мобильных устройствах — соответствующие библиотеки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6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Курс для интеграции: «Разработка приложений для мобильных устройств»</a:t>
            </a:r>
          </a:p>
        </p:txBody>
      </p:sp>
    </p:spTree>
    <p:extLst>
      <p:ext uri="{BB962C8B-B14F-4D97-AF65-F5344CB8AC3E}">
        <p14:creationId xmlns:p14="http://schemas.microsoft.com/office/powerpoint/2010/main" val="3312995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60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11. Безопасность IDN-доменов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18220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b="1" dirty="0"/>
              <a:t>Необходимые знания: </a:t>
            </a:r>
            <a:r>
              <a:rPr lang="ru-RU" sz="1600" dirty="0"/>
              <a:t>Модуль 2, Модуль 6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Безопасность </a:t>
            </a:r>
            <a:r>
              <a:rPr lang="ru-RU" sz="1600" dirty="0" err="1"/>
              <a:t>Unicode</a:t>
            </a:r>
            <a:r>
              <a:rPr lang="ru-RU" sz="1600" dirty="0"/>
              <a:t>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Механизмы безопасности </a:t>
            </a:r>
            <a:r>
              <a:rPr lang="ru-RU" sz="1400" dirty="0" err="1"/>
              <a:t>Unicode</a:t>
            </a:r>
            <a:endParaRPr lang="ru-RU" sz="1400" dirty="0"/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Контекст: существует множество других рисков в области безопасности, и риски, связанные с DNS, IDN-доменами и </a:t>
            </a:r>
            <a:r>
              <a:rPr lang="ru-RU" sz="1400" dirty="0" err="1"/>
              <a:t>Unicode</a:t>
            </a:r>
            <a:r>
              <a:rPr lang="ru-RU" sz="1400" dirty="0"/>
              <a:t>, невелики по сравнению с рисками, связанными, например, с фишингом, невнимательным отношением и некомпетентностью пользователей в области безопасности.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Борьба с блокировкой адресов EAI.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Безопасность DNS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Омограф ASCII 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Фишинг, спам и т.д.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Безопасность IDN-домена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Строки, на которые не распространяется нормализация, — работа с подобными, но различающимися строками с помощью LGR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Омографы IDN-домена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LGR и их варианты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Схожесть строк 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Курс для интеграции: «Компьютерная безопасность»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410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238126" y="275167"/>
            <a:ext cx="890587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600" dirty="0"/>
              <a:t>Эволюция систем доменных имен и электронной почты</a:t>
            </a:r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238126" y="1244377"/>
            <a:ext cx="8450746" cy="564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5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Доменное имя — это уникальное имя, составляющее основу унифицированных адресов ресурсов (URL). Это имя используется людьми для поиска ресурсов в интернете (например, веб-страниц, серверов электронной почты, изображений и видеороликов)</a:t>
            </a:r>
          </a:p>
          <a:p>
            <a:pPr marL="9144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5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500" dirty="0"/>
              <a:t>В прошлом </a:t>
            </a:r>
            <a:r>
              <a:rPr lang="ru-RU" sz="15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домены верхнего уровня</a:t>
            </a:r>
            <a:r>
              <a:rPr lang="ru-RU" sz="1500" dirty="0"/>
              <a:t> (TLD) в основном состояли из двух или трех букв латинского алфавита от a до z (например, .</a:t>
            </a:r>
            <a:r>
              <a:rPr lang="ru-RU" sz="1500" dirty="0" err="1"/>
              <a:t>com</a:t>
            </a:r>
            <a:r>
              <a:rPr lang="ru-RU" sz="1500" dirty="0"/>
              <a:t>, .</a:t>
            </a:r>
            <a:r>
              <a:rPr lang="ru-RU" sz="1500" dirty="0" err="1"/>
              <a:t>org</a:t>
            </a:r>
            <a:r>
              <a:rPr lang="ru-RU" sz="1500" dirty="0"/>
              <a:t>). Развитие системы DNS привело к созданию более современных и длинных TLD. </a:t>
            </a:r>
          </a:p>
          <a:p>
            <a:pPr marL="731520" lvl="1" indent="-182880">
              <a:spcBef>
                <a:spcPts val="0"/>
              </a:spcBef>
            </a:pPr>
            <a:r>
              <a:rPr lang="ru-RU" sz="1600" dirty="0"/>
              <a:t>В настоящее время существует около 1200 новых </a:t>
            </a:r>
            <a:r>
              <a:rPr lang="ru-RU" sz="1600" dirty="0" err="1"/>
              <a:t>gTLD</a:t>
            </a:r>
            <a:r>
              <a:rPr lang="ru-RU" sz="1600" dirty="0"/>
              <a:t>, которые представляют бренды, сообщества и географические регионы (например, .</a:t>
            </a:r>
            <a:r>
              <a:rPr lang="ru-RU" sz="1600" dirty="0" err="1"/>
              <a:t>photography</a:t>
            </a:r>
            <a:r>
              <a:rPr lang="ru-RU" sz="1600" dirty="0"/>
              <a:t>, .</a:t>
            </a:r>
            <a:r>
              <a:rPr lang="ru-RU" sz="1600" dirty="0" err="1"/>
              <a:t>london</a:t>
            </a:r>
            <a:r>
              <a:rPr lang="ru-RU" sz="1600" dirty="0"/>
              <a:t>).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sz="14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500" dirty="0"/>
              <a:t>В состав этих новых TLD также входят интернационализированные доменные имена (IDN-домены) на местных языках и алфавитах, например «.</a:t>
            </a:r>
            <a:r>
              <a:rPr lang="ru-RU" sz="1500" dirty="0" err="1"/>
              <a:t>例子</a:t>
            </a:r>
            <a:r>
              <a:rPr lang="ru-RU" sz="1500" dirty="0"/>
              <a:t>» и «</a:t>
            </a:r>
            <a:r>
              <a:rPr lang="ru-RU" sz="1500" dirty="0" err="1"/>
              <a:t>مثال</a:t>
            </a:r>
            <a:r>
              <a:rPr lang="ru-RU" sz="1500" dirty="0"/>
              <a:t>.» (слово «пример» на китайском и арабском языках)</a:t>
            </a:r>
          </a:p>
          <a:p>
            <a:pPr marL="731520" lvl="1" indent="-182880"/>
            <a:r>
              <a:rPr lang="ru-RU" sz="1400" dirty="0"/>
              <a:t>Другие метки в доменном имени также могут быть интернационализированы, что позволяет использовать доменное имя полностью на местном языке и алфавите. </a:t>
            </a:r>
            <a:r>
              <a:rPr lang="ru-RU" sz="1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IDN-домены отделены от контента в интернете, который также может быть многоязычным.</a:t>
            </a:r>
            <a:r>
              <a:rPr lang="ru-RU" sz="1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</a:p>
          <a:p>
            <a:pPr marL="274320" indent="-182880"/>
            <a:endParaRPr lang="en-US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</a:ext>
              </a:extLst>
            </a:endParaRPr>
          </a:p>
          <a:p>
            <a:pPr marL="274320" indent="-182880"/>
            <a:r>
              <a:rPr lang="ru-RU" sz="1500" dirty="0"/>
              <a:t>Изначально возможности вводить адреса электронной почты на местных языках и алфавитах также отсутствовали</a:t>
            </a:r>
          </a:p>
          <a:p>
            <a:pPr marL="9144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83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Модуль 12. Поддержка </a:t>
            </a:r>
            <a:r>
              <a:rPr lang="ru-RU" sz="2400" dirty="0" err="1"/>
              <a:t>Unicode</a:t>
            </a:r>
            <a:r>
              <a:rPr lang="ru-RU" sz="2400" dirty="0"/>
              <a:t> в операционных системах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b="1" dirty="0"/>
              <a:t>Необходимые знания: </a:t>
            </a:r>
            <a:r>
              <a:rPr lang="ru-RU" sz="1600" dirty="0"/>
              <a:t>Модуль 2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6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Поддержка </a:t>
            </a:r>
            <a:r>
              <a:rPr lang="ru-RU" sz="1600" dirty="0" err="1"/>
              <a:t>Unicode</a:t>
            </a:r>
            <a:r>
              <a:rPr lang="ru-RU" sz="1600" dirty="0"/>
              <a:t> в файловых системах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Работа с </a:t>
            </a:r>
            <a:r>
              <a:rPr lang="ru-RU" sz="1600" dirty="0" err="1"/>
              <a:t>Unicode</a:t>
            </a:r>
            <a:r>
              <a:rPr lang="ru-RU" sz="1600" dirty="0"/>
              <a:t>: обработка имен файлов с учетом регистра, без учета регистра или без учета регистра, но с его сохранением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ru-RU" sz="1600" dirty="0"/>
              <a:t>API </a:t>
            </a:r>
            <a:r>
              <a:rPr lang="ru-RU" sz="1600" dirty="0" err="1"/>
              <a:t>Unicode</a:t>
            </a:r>
            <a:r>
              <a:rPr lang="ru-RU" sz="1600" dirty="0"/>
              <a:t> для ОС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6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Курс для интеграции: «Операционная система»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59715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72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Изменение курсов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>
              <a:spcBef>
                <a:spcPts val="0"/>
              </a:spcBef>
              <a:buSzPts val="1530"/>
              <a:buNone/>
            </a:pPr>
            <a:r>
              <a:rPr lang="ru-RU" sz="1600" dirty="0"/>
              <a:t>Изменения существующих курсов:</a:t>
            </a:r>
          </a:p>
          <a:p>
            <a:pPr marL="91440" lvl="0" indent="0">
              <a:spcBef>
                <a:spcPts val="0"/>
              </a:spcBef>
              <a:buSzPts val="1530"/>
              <a:buNone/>
            </a:pPr>
            <a:endParaRPr lang="en-US" sz="1600" dirty="0"/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«Основы программирования» или «Программирование I»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«Углубленный курс программирования» или «Объектно-ориентированное программирование»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«Структуры данных и алгоритмы»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«Системы управления базами данных»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«Передача данных» и «Компьютерные сети»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«Разработка приложений для мобильных устройств»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«Компьютерная безопасность»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«Операционная система»</a:t>
            </a:r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600" dirty="0"/>
          </a:p>
          <a:p>
            <a:pPr marL="91440" lvl="0" indent="0">
              <a:spcBef>
                <a:spcPts val="0"/>
              </a:spcBef>
              <a:buSzPts val="1530"/>
              <a:buNone/>
            </a:pPr>
            <a:r>
              <a:rPr lang="ru-RU" sz="1600" dirty="0"/>
              <a:t>Предлагаемый новый курс:</a:t>
            </a:r>
          </a:p>
          <a:p>
            <a:pPr marL="91440" lvl="0" indent="0">
              <a:spcBef>
                <a:spcPts val="0"/>
              </a:spcBef>
              <a:buSzPts val="1530"/>
              <a:buNone/>
            </a:pPr>
            <a:endParaRPr lang="en-US" sz="1600" dirty="0"/>
          </a:p>
          <a:p>
            <a:pPr marL="274320" indent="-182880">
              <a:spcBef>
                <a:spcPts val="0"/>
              </a:spcBef>
              <a:buSzPts val="1530"/>
            </a:pPr>
            <a:r>
              <a:rPr lang="ru-RU" sz="1600" dirty="0"/>
              <a:t>«Темы для углубленного изучения IDN-доменов и универсального принятия»</a:t>
            </a:r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6336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68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Ресурсы для поддержки изменения курсов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Проект методической разработки по модулю для учащихся: </a:t>
            </a:r>
            <a:r>
              <a:rPr lang="ru-RU" sz="1600" dirty="0">
                <a:hlinkClick r:id="rId3"/>
              </a:rPr>
              <a:t>https://community.icann.org/display/TUA/Draft+UA+Curriculum</a:t>
            </a:r>
            <a:r>
              <a:rPr lang="ru-RU" sz="1600" dirty="0"/>
              <a:t>. 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Проект методической разработки по модулю для преподавателей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Проекты заданий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Ссылки на дополнительные материалы</a:t>
            </a:r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600" dirty="0"/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ru-RU" sz="1600" dirty="0"/>
              <a:t>Учебная программа для преподавательского состава (по запросу и при наличии) ICANN — обращаться по адресу </a:t>
            </a:r>
            <a:r>
              <a:rPr lang="ru-RU" sz="1600" dirty="0">
                <a:hlinkClick r:id="rId4"/>
              </a:rPr>
              <a:t>UAProgram@icann.org</a:t>
            </a:r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6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047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4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/>
              <a:t>Примите участие в работе над универсальным принятием!</a:t>
            </a:r>
          </a:p>
        </p:txBody>
      </p:sp>
      <p:sp>
        <p:nvSpPr>
          <p:cNvPr id="438" name="Google Shape;438;p34"/>
          <p:cNvSpPr/>
          <p:nvPr/>
        </p:nvSpPr>
        <p:spPr>
          <a:xfrm>
            <a:off x="6317623" y="1541463"/>
            <a:ext cx="2826378" cy="292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Информация и последние события в Группе управления по универсальному принятию: </a:t>
            </a:r>
            <a:r>
              <a:rPr lang="ru-RU" sz="1600" dirty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www.uasg.tech </a:t>
            </a:r>
          </a:p>
        </p:txBody>
      </p:sp>
      <p:sp>
        <p:nvSpPr>
          <p:cNvPr id="439" name="Google Shape;439;p34"/>
          <p:cNvSpPr txBox="1"/>
          <p:nvPr/>
        </p:nvSpPr>
        <p:spPr>
          <a:xfrm>
            <a:off x="299423" y="1225271"/>
            <a:ext cx="5816654" cy="37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Для получения дополнительных сведений об универсальном принятии, обратитесь по следующим адресам электронной почты: </a:t>
            </a:r>
            <a:r>
              <a:rPr lang="ru-RU" sz="1600" u="sng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info@uasg.tech</a:t>
            </a: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и </a:t>
            </a:r>
            <a:r>
              <a:rPr lang="ru-RU" sz="1600" u="sng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UAProgram@icann.org</a:t>
            </a: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Все документы и презентации UASG представлены здесь: </a:t>
            </a:r>
            <a:r>
              <a:rPr lang="ru-RU" sz="1600" u="sng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https://uasg.tech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Сведения о текущей работе с вики-страниц сообщества ICANN представлены здесь: </a:t>
            </a:r>
            <a:r>
              <a:rPr lang="ru-RU" sz="1600" u="sng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https://community.icann.org/display/TUA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Подпишитесь на лист рассылки, посвященный обсуждению UA: </a:t>
            </a:r>
            <a:r>
              <a:rPr lang="ru-RU" sz="1600" u="sng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https://uasg.tech/subscribe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Зарегистрируйтесь для участия в деятельности рабочих групп по UA </a:t>
            </a:r>
            <a:r>
              <a:rPr lang="ru-RU" sz="1600" u="sng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здесь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Следите за работой UASG в социальных медиа, используя </a:t>
            </a:r>
            <a:r>
              <a:rPr lang="ru-RU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хэштег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#Internet4All: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0A6BF-80BD-1C2B-C492-1336CBF99C26}"/>
              </a:ext>
            </a:extLst>
          </p:cNvPr>
          <p:cNvSpPr txBox="1"/>
          <p:nvPr/>
        </p:nvSpPr>
        <p:spPr>
          <a:xfrm>
            <a:off x="731395" y="5433800"/>
            <a:ext cx="7262649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X (ранее – Twitter): @UASGTech</a:t>
            </a:r>
          </a:p>
          <a:p>
            <a:pPr marR="0" lvl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LinkedIn: https://www.linkedin.com/company/uasgtech/</a:t>
            </a:r>
          </a:p>
          <a:p>
            <a:pPr marR="0" lvl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Facebook: https://www.facebook.com/uasgtech/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5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69997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Взаимодействуйте с ICANN — программы </a:t>
            </a:r>
            <a:r>
              <a:rPr lang="ru-RU" sz="2800" dirty="0" err="1"/>
              <a:t>Fellowship</a:t>
            </a:r>
            <a:r>
              <a:rPr lang="ru-RU" sz="2800" dirty="0"/>
              <a:t> и </a:t>
            </a:r>
            <a:r>
              <a:rPr lang="ru-RU" sz="2800" dirty="0" err="1"/>
              <a:t>NextGen</a:t>
            </a:r>
            <a:r>
              <a:rPr lang="ru-RU" sz="2800" dirty="0"/>
              <a:t>  </a:t>
            </a:r>
          </a:p>
        </p:txBody>
      </p:sp>
      <p:sp>
        <p:nvSpPr>
          <p:cNvPr id="445" name="Google Shape;445;p35"/>
          <p:cNvSpPr txBox="1">
            <a:spLocks noGrp="1"/>
          </p:cNvSpPr>
          <p:nvPr>
            <p:ph type="body" idx="1"/>
          </p:nvPr>
        </p:nvSpPr>
        <p:spPr>
          <a:xfrm>
            <a:off x="320041" y="1418167"/>
            <a:ext cx="8450746" cy="418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7493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Цель программы </a:t>
            </a:r>
            <a:r>
              <a:rPr lang="ru-RU" sz="1600" dirty="0" err="1"/>
              <a:t>Fellowship</a:t>
            </a:r>
            <a:r>
              <a:rPr lang="ru-RU" sz="1600" dirty="0"/>
              <a:t> ICANN – повышение разнообразия участников </a:t>
            </a:r>
            <a:r>
              <a:rPr lang="ru-RU" sz="1600" dirty="0" err="1"/>
              <a:t>мультистейкхолдерной</a:t>
            </a:r>
            <a:r>
              <a:rPr lang="ru-RU" sz="1600" dirty="0"/>
              <a:t> модели через создание возможностей для выходцев из сообществ с недостаточным уровнем обеспеченности услугами и из недостаточно представленных групп, желающих стать активными участниками сообщества ICANN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Подайте заявку на участие в программе </a:t>
            </a:r>
            <a:r>
              <a:rPr lang="ru-RU" sz="1600" u="sng" dirty="0">
                <a:solidFill>
                  <a:schemeClr val="hlink"/>
                </a:solidFill>
                <a:hlinkClick r:id="rId3"/>
              </a:rPr>
              <a:t>ICANN </a:t>
            </a:r>
            <a:r>
              <a:rPr lang="ru-RU" sz="1600" dirty="0" err="1">
                <a:solidFill>
                  <a:schemeClr val="hlink"/>
                </a:solidFill>
                <a:hlinkClick r:id="rId3"/>
              </a:rPr>
              <a:t>Fellowship</a:t>
            </a:r>
            <a:endParaRPr lang="ru-RU" sz="1600" dirty="0">
              <a:solidFill>
                <a:schemeClr val="hlink"/>
              </a:solidFill>
              <a:hlinkClick r:id="rId3"/>
            </a:endParaRP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Корпорация ICANN ищет представителей следующего поколения, желающих активно взаимодействовать с региональными сообществами и заниматься формированием будущей глобальной политики в отношении интернета. В ICANN ни на день не прекращается работа над важными вопросами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Подайте заявку на участие в программе </a:t>
            </a:r>
            <a:r>
              <a:rPr lang="ru-RU" sz="1600" u="sng" dirty="0">
                <a:solidFill>
                  <a:schemeClr val="hlink"/>
                </a:solidFill>
                <a:hlinkClick r:id="rId4"/>
              </a:rPr>
              <a:t>ICANN </a:t>
            </a:r>
            <a:r>
              <a:rPr lang="ru-RU" sz="1600" u="sng" dirty="0" err="1">
                <a:solidFill>
                  <a:schemeClr val="hlink"/>
                </a:solidFill>
                <a:hlinkClick r:id="rId4"/>
              </a:rPr>
              <a:t>NextGen</a:t>
            </a:r>
            <a:endParaRPr lang="ru-RU" sz="1600" u="sng" dirty="0">
              <a:solidFill>
                <a:schemeClr val="hlink"/>
              </a:solidFill>
              <a:hlinkClick r:id="rId4"/>
            </a:endParaRPr>
          </a:p>
          <a:p>
            <a:pPr marL="9144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1600" dirty="0"/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64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400" dirty="0"/>
              <a:t>Национальные IDN-домены верхнего уровня (</a:t>
            </a:r>
            <a:r>
              <a:rPr lang="ru-RU" sz="2400" dirty="0" err="1"/>
              <a:t>ccTLD</a:t>
            </a:r>
            <a:r>
              <a:rPr lang="ru-RU" sz="2400" dirty="0"/>
              <a:t>)</a:t>
            </a:r>
          </a:p>
        </p:txBody>
      </p:sp>
      <p:pic>
        <p:nvPicPr>
          <p:cNvPr id="2" name="Google Shape;240;p11">
            <a:extLst>
              <a:ext uri="{FF2B5EF4-FFF2-40B4-BE49-F238E27FC236}">
                <a16:creationId xmlns:a16="http://schemas.microsoft.com/office/drawing/2014/main" id="{B0C3F296-4892-1B9F-DEDA-8309856824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650"/>
          <a:stretch/>
        </p:blipFill>
        <p:spPr>
          <a:xfrm>
            <a:off x="443600" y="846667"/>
            <a:ext cx="8204261" cy="5682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92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400" dirty="0"/>
              <a:t>IDN-домены общего пользования верхнего уровня (gTLD)</a:t>
            </a:r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351" y="1482854"/>
            <a:ext cx="6787297" cy="367052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/>
        </p:nvSpPr>
        <p:spPr>
          <a:xfrm>
            <a:off x="1503485" y="5440757"/>
            <a:ext cx="6137031" cy="47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Делегированы 90 IDN-доменов gTLD.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1502" cy="6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Примеры IDN-доменов</a:t>
            </a:r>
          </a:p>
        </p:txBody>
      </p:sp>
      <p:sp>
        <p:nvSpPr>
          <p:cNvPr id="253" name="Google Shape;253;p13"/>
          <p:cNvSpPr/>
          <p:nvPr/>
        </p:nvSpPr>
        <p:spPr>
          <a:xfrm>
            <a:off x="288751" y="1443796"/>
            <a:ext cx="6791318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27781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համընդհանուր-ընկալում-թեստ.հայ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ଯୁନିଭରସାଲ-ଏକସେପ୍ଟନ୍ସ-ଟେଷ୍ଟ.ଭାରତ</a:t>
            </a:r>
            <a:endParaRPr lang="ru-RU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უნივერსალური-თავსობადობის-ტესტი.გე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다국어도메인이용환경테스트.한국</a:t>
            </a:r>
            <a:endParaRPr lang="ru-RU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സാർവത്രിക-സ്വീകാര്യതാ-പരിശോധന.ഭാരതം</a:t>
            </a:r>
            <a:endParaRPr lang="ru-RU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تجربة-القبول-الشامل.موريتانيا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ru-RU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7318243" y="1443796"/>
            <a:ext cx="1450854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армянский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ория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грузинский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корейский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малаялам            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lang="en-US" sz="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арабский</a:t>
            </a:r>
            <a:b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ru-RU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1502" cy="89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Примеры интернационализированных адресов электронной почты</a:t>
            </a:r>
          </a:p>
        </p:txBody>
      </p:sp>
      <p:sp>
        <p:nvSpPr>
          <p:cNvPr id="260" name="Google Shape;260;p14"/>
          <p:cNvSpPr/>
          <p:nvPr/>
        </p:nvSpPr>
        <p:spPr>
          <a:xfrm>
            <a:off x="288751" y="1443796"/>
            <a:ext cx="6791318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27781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Էլփոստ-թեստ@համընդհանուր-ընկալում-թեստ.հայ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电子邮件测试@普遍适用测试.我爱你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ईमेल-परीक्षण@सार्वभौमिक-स्वीकृति-परीक्षण.संगठन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تجربة-بريد-الكتروني@تجربة-القبول-الشامل.موريتانيا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ηλεκτρονικό-μήνυμ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α-δοκιμή@καθολική-αποδοχή-δοκιμή.ευ  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மின்னஞ்சல்-சோதனை@பொது-ஏற்பு-சோதனை.சிங்கப்பூர்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7318243" y="1443796"/>
            <a:ext cx="1537006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армянский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китайский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деванагари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арабский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греческий            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тамильский</a:t>
            </a:r>
            <a:b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ru-RU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63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dirty="0"/>
              <a:t>Что такое универсальное принятие (UA)?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Несмотря на развитие системы доменных имен (DNS), во многих программных приложениях используются устаревшие способы проверки допустимости ввода доменных имен и адресов электронной почты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Кроме того, не все онлайн-порталы готовы к открытию учетной записи пользователя с соответствующим адресом электронной почты, в результате чего многие люди не могут перемещаться по интернету, используя свой родной язык и выбранную онлайн-идентичность 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UA считается оптимальным методом обеспечения технического соответствия, который позволяет решить эти проблемы и гарантировать, что все допустимые доменные имена и адреса электронной почты, независимо от алфавита, языка или количества байтов в символе, могут равным образом использоваться всеми подключенными к интернету приложениями, устройствами и системами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1502" cy="59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Пример проблемы универсального принятия</a:t>
            </a:r>
          </a:p>
        </p:txBody>
      </p:sp>
      <p:sp>
        <p:nvSpPr>
          <p:cNvPr id="279" name="Google Shape;279;p17"/>
          <p:cNvSpPr txBox="1"/>
          <p:nvPr/>
        </p:nvSpPr>
        <p:spPr>
          <a:xfrm>
            <a:off x="372533" y="1724984"/>
            <a:ext cx="8481183" cy="78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Действительный адрес электронной почты отклоняется формой на сайте и неправильно отображается слева направо, а не справа налево:</a:t>
            </a:r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86" y="2813754"/>
            <a:ext cx="8832566" cy="267264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SG">
      <a:dk1>
        <a:srgbClr val="000000"/>
      </a:dk1>
      <a:lt1>
        <a:srgbClr val="FAFAFA"/>
      </a:lt1>
      <a:dk2>
        <a:srgbClr val="000000"/>
      </a:dk2>
      <a:lt2>
        <a:srgbClr val="FAFAFA"/>
      </a:lt2>
      <a:accent1>
        <a:srgbClr val="FF9E1B"/>
      </a:accent1>
      <a:accent2>
        <a:srgbClr val="707372"/>
      </a:accent2>
      <a:accent3>
        <a:srgbClr val="D57800"/>
      </a:accent3>
      <a:accent4>
        <a:srgbClr val="B2B4B2"/>
      </a:accent4>
      <a:accent5>
        <a:srgbClr val="FFC56E"/>
      </a:accent5>
      <a:accent6>
        <a:srgbClr val="FFFFFF"/>
      </a:accent6>
      <a:hlink>
        <a:srgbClr val="FF9E1B"/>
      </a:hlink>
      <a:folHlink>
        <a:srgbClr val="7073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2873</Words>
  <Application>Microsoft Macintosh PowerPoint</Application>
  <PresentationFormat>On-screen Show (4:3)</PresentationFormat>
  <Paragraphs>357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Open Sans</vt:lpstr>
      <vt:lpstr>Times New Roman</vt:lpstr>
      <vt:lpstr>Noto Sans Symbols</vt:lpstr>
      <vt:lpstr>Open Sans Light</vt:lpstr>
      <vt:lpstr>Merriweather Sans</vt:lpstr>
      <vt:lpstr>Calibri</vt:lpstr>
      <vt:lpstr>Source Sans Pro Light</vt:lpstr>
      <vt:lpstr>Arial</vt:lpstr>
      <vt:lpstr>Office Theme</vt:lpstr>
      <vt:lpstr>Учебная программа в области универсального принятия (UA) доменных имен и адресов электронной почты</vt:lpstr>
      <vt:lpstr>Добро пожаловать!</vt:lpstr>
      <vt:lpstr>Эволюция систем доменных имен и электронной почты</vt:lpstr>
      <vt:lpstr>Национальные IDN-домены верхнего уровня (ccTLD)</vt:lpstr>
      <vt:lpstr>IDN-домены общего пользования верхнего уровня (gTLD)</vt:lpstr>
      <vt:lpstr>Примеры IDN-доменов</vt:lpstr>
      <vt:lpstr>Примеры интернационализированных адресов электронной почты</vt:lpstr>
      <vt:lpstr>Что такое универсальное принятие (UA)?</vt:lpstr>
      <vt:lpstr>Пример проблемы универсального принятия</vt:lpstr>
      <vt:lpstr>Примеры категорий, на которые влияет UA</vt:lpstr>
      <vt:lpstr>Цель и результаты UA</vt:lpstr>
      <vt:lpstr>В чем важность универсального принятия?</vt:lpstr>
      <vt:lpstr>Обеспечение готовности приложений к универсальному принятию</vt:lpstr>
      <vt:lpstr>Призыв к действию </vt:lpstr>
      <vt:lpstr>Призыв к действию </vt:lpstr>
      <vt:lpstr>Ключевые цели учебных программ в области UA</vt:lpstr>
      <vt:lpstr>Структура учебных программ </vt:lpstr>
      <vt:lpstr>Предлагаемые модули</vt:lpstr>
      <vt:lpstr>Модуль 1. Основы программирования с использованием Unicode </vt:lpstr>
      <vt:lpstr>Модуль 2. Расширенный курс программирования с использованием Unicode </vt:lpstr>
      <vt:lpstr>Модуль 3. Unicode в структурах данных и алгоритмах</vt:lpstr>
      <vt:lpstr>Модуль 4. Unicode в системах управления базами данных</vt:lpstr>
      <vt:lpstr>Модуль 5. Введение в интернационализированные доменные имена (IDN-домены)</vt:lpstr>
      <vt:lpstr>Модуль 6. Программирование с использованием интернационализированных доменных имен  (IDN-доменов)</vt:lpstr>
      <vt:lpstr>Модуль 7. Темы для углубленного изучения интернационализированных доменных имен (IDN-доменов)</vt:lpstr>
      <vt:lpstr>Модуль 8. Интернационализация адреса электронной почты (EAI)</vt:lpstr>
      <vt:lpstr>Модуль 9. Программирование с использованием интернационализации адреса электронной почты (EAI)</vt:lpstr>
      <vt:lpstr>Модуль 10. Обработка IDN-доменов и EAI в приложениях для мобильных устройств</vt:lpstr>
      <vt:lpstr>Модуль 11. Безопасность IDN-доменов</vt:lpstr>
      <vt:lpstr>Модуль 12. Поддержка Unicode в операционных системах</vt:lpstr>
      <vt:lpstr>Изменение курсов</vt:lpstr>
      <vt:lpstr>Ресурсы для поддержки изменения курсов</vt:lpstr>
      <vt:lpstr>Примите участие в работе над универсальным принятием!</vt:lpstr>
      <vt:lpstr>Взаимодействуйте с ICANN — программы Fellowship и NextGen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Acceptance (UA) of Domain Names and Email Addresses</dc:title>
  <dc:creator>Nicole Davenport</dc:creator>
  <cp:lastModifiedBy>Elif Mantarcı</cp:lastModifiedBy>
  <cp:revision>54</cp:revision>
  <dcterms:created xsi:type="dcterms:W3CDTF">2016-03-09T19:41:20Z</dcterms:created>
  <dcterms:modified xsi:type="dcterms:W3CDTF">2024-02-13T10:59:49Z</dcterms:modified>
</cp:coreProperties>
</file>