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48" r:id="rId2"/>
    <p:sldId id="847" r:id="rId3"/>
    <p:sldId id="833" r:id="rId4"/>
    <p:sldId id="822" r:id="rId5"/>
    <p:sldId id="807" r:id="rId6"/>
    <p:sldId id="826" r:id="rId7"/>
    <p:sldId id="854" r:id="rId8"/>
    <p:sldId id="824" r:id="rId9"/>
    <p:sldId id="1393" r:id="rId10"/>
    <p:sldId id="1394" r:id="rId11"/>
    <p:sldId id="1308" r:id="rId12"/>
    <p:sldId id="1310" r:id="rId13"/>
    <p:sldId id="1318" r:id="rId14"/>
    <p:sldId id="1365" r:id="rId15"/>
    <p:sldId id="1317" r:id="rId16"/>
    <p:sldId id="1313" r:id="rId17"/>
    <p:sldId id="1311" r:id="rId18"/>
    <p:sldId id="1309" r:id="rId19"/>
    <p:sldId id="1331" r:id="rId20"/>
    <p:sldId id="1320" r:id="rId21"/>
    <p:sldId id="1375" r:id="rId22"/>
    <p:sldId id="848" r:id="rId23"/>
    <p:sldId id="865" r:id="rId24"/>
    <p:sldId id="1338" r:id="rId25"/>
    <p:sldId id="1348" r:id="rId26"/>
    <p:sldId id="1350" r:id="rId27"/>
    <p:sldId id="866" r:id="rId28"/>
    <p:sldId id="1351" r:id="rId29"/>
    <p:sldId id="1361" r:id="rId30"/>
    <p:sldId id="1305" r:id="rId31"/>
    <p:sldId id="1268" r:id="rId32"/>
    <p:sldId id="1395" r:id="rId33"/>
    <p:sldId id="829" r:id="rId34"/>
    <p:sldId id="789" r:id="rId35"/>
    <p:sldId id="818" r:id="rId36"/>
    <p:sldId id="75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7" clrIdx="0"/>
  <p:cmAuthor id="2" name="Jane Sexton" initials="JS" lastIdx="1" clrIdx="1">
    <p:extLst>
      <p:ext uri="{19B8F6BF-5375-455C-9EA6-DF929625EA0E}">
        <p15:presenceInfo xmlns:p15="http://schemas.microsoft.com/office/powerpoint/2012/main" userId="S::jane.sexton@icann.org::74f5318d-4b03-4508-9132-a81a58a7f5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7B2"/>
    <a:srgbClr val="F0A240"/>
    <a:srgbClr val="36A240"/>
    <a:srgbClr val="FF9300"/>
    <a:srgbClr val="FA5B36"/>
    <a:srgbClr val="FFFFFF"/>
    <a:srgbClr val="000000"/>
    <a:srgbClr val="DEDEDE"/>
    <a:srgbClr val="002B49"/>
    <a:srgbClr val="9C2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76" autoAdjust="0"/>
    <p:restoredTop sz="88516" autoAdjust="0"/>
  </p:normalViewPr>
  <p:slideViewPr>
    <p:cSldViewPr snapToGrid="0" snapToObjects="1">
      <p:cViewPr varScale="1">
        <p:scale>
          <a:sx n="85" d="100"/>
          <a:sy n="85" d="100"/>
        </p:scale>
        <p:origin x="184" y="432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68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38DED-47CF-484F-B90A-48141953B4EF}" type="doc">
      <dgm:prSet loTypeId="urn:microsoft.com/office/officeart/2008/layout/LinedList" loCatId="" qsTypeId="urn:microsoft.com/office/officeart/2005/8/quickstyle/simple4" qsCatId="simple" csTypeId="urn:microsoft.com/office/officeart/2005/8/colors/accent1_5" csCatId="accent1" phldr="1"/>
      <dgm:spPr/>
    </dgm:pt>
    <dgm:pt modelId="{D8ED19D0-93EC-D24C-A3FA-E8AB7A543827}">
      <dgm:prSet phldrT="[Text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CN" sz="2000" b="1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应用程序和网站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Wikipedia.org、ICANN.org、Amazon.com、全球自定义网站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PowerPoint、Google-Docs、Safari、Acrobat、自定义应用程序</a:t>
          </a:r>
        </a:p>
        <a:p>
          <a:pPr>
            <a:lnSpc>
              <a:spcPct val="70000"/>
            </a:lnSpc>
            <a:spcAft>
              <a:spcPts val="0"/>
            </a:spcAft>
          </a:pPr>
          <a:endParaRPr lang="en-US" sz="2000" baseline="0" dirty="0">
            <a:solidFill>
              <a:schemeClr val="tx1"/>
            </a:solidFill>
            <a:ea typeface="Noto Sans CJK SC Regular" panose="020B0500000000000000" pitchFamily="34" charset="-122"/>
          </a:endParaRPr>
        </a:p>
      </dgm:t>
    </dgm:pt>
    <dgm:pt modelId="{8969D3B3-593F-8F47-BCB9-ED0CC2E0B8F2}" type="par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508C87E-BC25-124D-9812-51DA685D48FC}" type="sib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A4BC098-568F-9943-897C-AF42FA6EDD66}">
      <dgm:prSet phldrT="[Text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CN" sz="2000" b="1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编程语言和框架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JavaScript、Java、Swift、C#、PHP、Python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Angular、Spring、.NET core、J2EE、WordPress、SAP、Oracle</a:t>
          </a:r>
        </a:p>
      </dgm:t>
    </dgm:pt>
    <dgm:pt modelId="{02509E6F-8172-D942-ACA4-951AE6D914B7}" type="par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D18029D-45C2-C746-9F73-507B699B3B3E}" type="sib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49DE2A3-B3A4-7348-B74B-55D7164A2187}">
      <dgm:prSet phldrT="[Text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CN" sz="2000" b="1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标准和最佳实践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IETF RFC、W3C HTML、统一码 CLDR、WHATWG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基于行业的标准（健康、航空...）</a:t>
          </a:r>
        </a:p>
      </dgm:t>
    </dgm:pt>
    <dgm:pt modelId="{B967C7CB-EA3C-D241-B5DD-64A37B3293D9}" type="par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B5E6614-9F4C-FE40-98B5-A880DA6C8667}" type="sib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56F6CAC-B7E2-E948-84D1-3F7C766850BA}">
      <dgm:prSet phldrT="[Text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CN" sz="2000" b="1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平台、操作系统和系统工具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iOS、Windows、Linux、Android、应用商店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Active Directory、OpenLDAP、OpenSSL、Ping、Telnet</a:t>
          </a:r>
        </a:p>
      </dgm:t>
    </dgm:pt>
    <dgm:pt modelId="{54145543-887D-4B43-BE72-D1DE13930196}" type="par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6A8BB8D-CCD7-4B44-BBAB-96E992068CC0}" type="sib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F2162790-E0C0-5C47-A0F1-7C7C7AAD44E0}">
      <dgm:prSet phldrT="[Text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CN" sz="2000" b="1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社交媒体和搜索引擎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Chrome、Bing、Safari、Firefox、本地（如中文）浏览器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zh-CN" sz="18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Facebook、Instagram、Twitter、Skype、微信、WhatsApp、Viber</a:t>
          </a:r>
        </a:p>
        <a:p>
          <a:pPr>
            <a:lnSpc>
              <a:spcPct val="70000"/>
            </a:lnSpc>
            <a:spcAft>
              <a:spcPts val="0"/>
            </a:spcAft>
          </a:pPr>
          <a:endParaRPr lang="en-US" sz="2000" baseline="0" dirty="0">
            <a:solidFill>
              <a:schemeClr val="tx1"/>
            </a:solidFill>
            <a:ea typeface="Noto Sans CJK SC Regular" panose="020B0500000000000000" pitchFamily="34" charset="-122"/>
          </a:endParaRPr>
        </a:p>
      </dgm:t>
    </dgm:pt>
    <dgm:pt modelId="{6C5A299F-F90B-6848-A7CD-D1C1A710A3EC}" type="par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D3D4E6A-E1F8-EF4D-BBA1-07FFABA7255C}" type="sib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DD4B27A-8852-714A-8E39-5BFAA57B8D3A}" type="pres">
      <dgm:prSet presAssocID="{95338DED-47CF-484F-B90A-48141953B4EF}" presName="vert0" presStyleCnt="0">
        <dgm:presLayoutVars>
          <dgm:dir/>
          <dgm:animOne val="branch"/>
          <dgm:animLvl val="lvl"/>
        </dgm:presLayoutVars>
      </dgm:prSet>
      <dgm:spPr/>
    </dgm:pt>
    <dgm:pt modelId="{E99B148B-51D3-984B-908D-35C7BA697A68}" type="pres">
      <dgm:prSet presAssocID="{D8ED19D0-93EC-D24C-A3FA-E8AB7A543827}" presName="thickLine" presStyleLbl="alignNode1" presStyleIdx="0" presStyleCnt="5" custLinFactNeighborY="-1121"/>
      <dgm:spPr/>
    </dgm:pt>
    <dgm:pt modelId="{FA7C3AA4-AB12-EB4B-84F8-9DDB7555CDDA}" type="pres">
      <dgm:prSet presAssocID="{D8ED19D0-93EC-D24C-A3FA-E8AB7A543827}" presName="horz1" presStyleCnt="0"/>
      <dgm:spPr/>
    </dgm:pt>
    <dgm:pt modelId="{E62B68A4-435C-8148-A715-C7125705757F}" type="pres">
      <dgm:prSet presAssocID="{D8ED19D0-93EC-D24C-A3FA-E8AB7A543827}" presName="tx1" presStyleLbl="revTx" presStyleIdx="0" presStyleCnt="5"/>
      <dgm:spPr/>
    </dgm:pt>
    <dgm:pt modelId="{2B05AB6D-D740-FC4B-95CB-522EEA00CC61}" type="pres">
      <dgm:prSet presAssocID="{D8ED19D0-93EC-D24C-A3FA-E8AB7A543827}" presName="vert1" presStyleCnt="0"/>
      <dgm:spPr/>
    </dgm:pt>
    <dgm:pt modelId="{08610D36-A3D1-0746-974B-24AE6B01A103}" type="pres">
      <dgm:prSet presAssocID="{F2162790-E0C0-5C47-A0F1-7C7C7AAD44E0}" presName="thickLine" presStyleLbl="alignNode1" presStyleIdx="1" presStyleCnt="5" custLinFactNeighborY="-1559"/>
      <dgm:spPr/>
    </dgm:pt>
    <dgm:pt modelId="{B15A0974-3D8F-2341-A09B-5CA8CCB44349}" type="pres">
      <dgm:prSet presAssocID="{F2162790-E0C0-5C47-A0F1-7C7C7AAD44E0}" presName="horz1" presStyleCnt="0"/>
      <dgm:spPr/>
    </dgm:pt>
    <dgm:pt modelId="{41E0D395-EC50-2947-92E2-6D4A0981FA7B}" type="pres">
      <dgm:prSet presAssocID="{F2162790-E0C0-5C47-A0F1-7C7C7AAD44E0}" presName="tx1" presStyleLbl="revTx" presStyleIdx="1" presStyleCnt="5" custLinFactNeighborY="1559"/>
      <dgm:spPr/>
    </dgm:pt>
    <dgm:pt modelId="{F3DBCFDC-3BED-064E-B811-EED69BE20A50}" type="pres">
      <dgm:prSet presAssocID="{F2162790-E0C0-5C47-A0F1-7C7C7AAD44E0}" presName="vert1" presStyleCnt="0"/>
      <dgm:spPr/>
    </dgm:pt>
    <dgm:pt modelId="{93CB4C11-E67D-834C-94DD-E9D82BBF2892}" type="pres">
      <dgm:prSet presAssocID="{DA4BC098-568F-9943-897C-AF42FA6EDD66}" presName="thickLine" presStyleLbl="alignNode1" presStyleIdx="2" presStyleCnt="5" custLinFactNeighborY="3118"/>
      <dgm:spPr/>
    </dgm:pt>
    <dgm:pt modelId="{DA1CBBF6-54E6-E14D-B0FB-6273B2AC7AAC}" type="pres">
      <dgm:prSet presAssocID="{DA4BC098-568F-9943-897C-AF42FA6EDD66}" presName="horz1" presStyleCnt="0"/>
      <dgm:spPr/>
    </dgm:pt>
    <dgm:pt modelId="{53123178-6898-254C-B4C4-043BAED9F64E}" type="pres">
      <dgm:prSet presAssocID="{DA4BC098-568F-9943-897C-AF42FA6EDD66}" presName="tx1" presStyleLbl="revTx" presStyleIdx="2" presStyleCnt="5" custLinFactNeighborY="6236"/>
      <dgm:spPr/>
    </dgm:pt>
    <dgm:pt modelId="{F4452919-CC43-5B49-9440-4B1A9FA4661B}" type="pres">
      <dgm:prSet presAssocID="{DA4BC098-568F-9943-897C-AF42FA6EDD66}" presName="vert1" presStyleCnt="0"/>
      <dgm:spPr/>
    </dgm:pt>
    <dgm:pt modelId="{CF2C3791-F942-FC4E-A629-DAA25967F316}" type="pres">
      <dgm:prSet presAssocID="{756F6CAC-B7E2-E948-84D1-3F7C766850BA}" presName="thickLine" presStyleLbl="alignNode1" presStyleIdx="3" presStyleCnt="5" custLinFactNeighborY="4677"/>
      <dgm:spPr/>
    </dgm:pt>
    <dgm:pt modelId="{171813FA-554B-F348-AD24-A1B4715C4360}" type="pres">
      <dgm:prSet presAssocID="{756F6CAC-B7E2-E948-84D1-3F7C766850BA}" presName="horz1" presStyleCnt="0"/>
      <dgm:spPr/>
    </dgm:pt>
    <dgm:pt modelId="{D490B8E8-8416-A141-B449-8D5A186CE04C}" type="pres">
      <dgm:prSet presAssocID="{756F6CAC-B7E2-E948-84D1-3F7C766850BA}" presName="tx1" presStyleLbl="revTx" presStyleIdx="3" presStyleCnt="5" custLinFactNeighborY="7795"/>
      <dgm:spPr/>
    </dgm:pt>
    <dgm:pt modelId="{18AEA3C5-538D-7148-A3A5-177B630D0FC2}" type="pres">
      <dgm:prSet presAssocID="{756F6CAC-B7E2-E948-84D1-3F7C766850BA}" presName="vert1" presStyleCnt="0"/>
      <dgm:spPr/>
    </dgm:pt>
    <dgm:pt modelId="{688EAB7A-C341-F546-9C09-DC0CB073740B}" type="pres">
      <dgm:prSet presAssocID="{249DE2A3-B3A4-7348-B74B-55D7164A2187}" presName="thickLine" presStyleLbl="alignNode1" presStyleIdx="4" presStyleCnt="5" custLinFactNeighborY="4677"/>
      <dgm:spPr/>
    </dgm:pt>
    <dgm:pt modelId="{4CC31AC9-8E35-0E41-B57D-A2AD88DAF681}" type="pres">
      <dgm:prSet presAssocID="{249DE2A3-B3A4-7348-B74B-55D7164A2187}" presName="horz1" presStyleCnt="0"/>
      <dgm:spPr/>
    </dgm:pt>
    <dgm:pt modelId="{7B68092B-0275-0C43-9211-DA4EB30107E2}" type="pres">
      <dgm:prSet presAssocID="{249DE2A3-B3A4-7348-B74B-55D7164A2187}" presName="tx1" presStyleLbl="revTx" presStyleIdx="4" presStyleCnt="5" custLinFactNeighborY="1620"/>
      <dgm:spPr/>
    </dgm:pt>
    <dgm:pt modelId="{8381162C-0F26-C546-983F-56EAB730E4A7}" type="pres">
      <dgm:prSet presAssocID="{249DE2A3-B3A4-7348-B74B-55D7164A2187}" presName="vert1" presStyleCnt="0"/>
      <dgm:spPr/>
    </dgm:pt>
  </dgm:ptLst>
  <dgm:cxnLst>
    <dgm:cxn modelId="{1961110B-6E3B-E246-A4D1-B0FB33DC8465}" srcId="{95338DED-47CF-484F-B90A-48141953B4EF}" destId="{756F6CAC-B7E2-E948-84D1-3F7C766850BA}" srcOrd="3" destOrd="0" parTransId="{54145543-887D-4B43-BE72-D1DE13930196}" sibTransId="{E6A8BB8D-CCD7-4B44-BBAB-96E992068CC0}"/>
    <dgm:cxn modelId="{E259C721-AA1F-E948-B376-4F5CDFE05F1A}" type="presOf" srcId="{DA4BC098-568F-9943-897C-AF42FA6EDD66}" destId="{53123178-6898-254C-B4C4-043BAED9F64E}" srcOrd="0" destOrd="0" presId="urn:microsoft.com/office/officeart/2008/layout/LinedList"/>
    <dgm:cxn modelId="{00D41834-7977-AA44-AD96-5B63CF3212A2}" srcId="{95338DED-47CF-484F-B90A-48141953B4EF}" destId="{D8ED19D0-93EC-D24C-A3FA-E8AB7A543827}" srcOrd="0" destOrd="0" parTransId="{8969D3B3-593F-8F47-BCB9-ED0CC2E0B8F2}" sibTransId="{4508C87E-BC25-124D-9812-51DA685D48FC}"/>
    <dgm:cxn modelId="{2F8D154E-5493-4D40-8DB2-C8E4CDE0CCB5}" type="presOf" srcId="{756F6CAC-B7E2-E948-84D1-3F7C766850BA}" destId="{D490B8E8-8416-A141-B449-8D5A186CE04C}" srcOrd="0" destOrd="0" presId="urn:microsoft.com/office/officeart/2008/layout/LinedList"/>
    <dgm:cxn modelId="{73E6DF57-BEEB-3943-8BDF-7339AE7FFA14}" type="presOf" srcId="{F2162790-E0C0-5C47-A0F1-7C7C7AAD44E0}" destId="{41E0D395-EC50-2947-92E2-6D4A0981FA7B}" srcOrd="0" destOrd="0" presId="urn:microsoft.com/office/officeart/2008/layout/LinedList"/>
    <dgm:cxn modelId="{13E52063-4F85-CE49-97C6-45398289B9C0}" srcId="{95338DED-47CF-484F-B90A-48141953B4EF}" destId="{F2162790-E0C0-5C47-A0F1-7C7C7AAD44E0}" srcOrd="1" destOrd="0" parTransId="{6C5A299F-F90B-6848-A7CD-D1C1A710A3EC}" sibTransId="{0D3D4E6A-E1F8-EF4D-BBA1-07FFABA7255C}"/>
    <dgm:cxn modelId="{54F64B88-E47E-BC43-878F-53A218663B82}" type="presOf" srcId="{D8ED19D0-93EC-D24C-A3FA-E8AB7A543827}" destId="{E62B68A4-435C-8148-A715-C7125705757F}" srcOrd="0" destOrd="0" presId="urn:microsoft.com/office/officeart/2008/layout/LinedList"/>
    <dgm:cxn modelId="{39F20CA2-7591-5E45-BEDC-0D35FB66B537}" srcId="{95338DED-47CF-484F-B90A-48141953B4EF}" destId="{249DE2A3-B3A4-7348-B74B-55D7164A2187}" srcOrd="4" destOrd="0" parTransId="{B967C7CB-EA3C-D241-B5DD-64A37B3293D9}" sibTransId="{2B5E6614-9F4C-FE40-98B5-A880DA6C8667}"/>
    <dgm:cxn modelId="{3438EBBD-DC74-BE48-A5F5-6825F949864A}" srcId="{95338DED-47CF-484F-B90A-48141953B4EF}" destId="{DA4BC098-568F-9943-897C-AF42FA6EDD66}" srcOrd="2" destOrd="0" parTransId="{02509E6F-8172-D942-ACA4-951AE6D914B7}" sibTransId="{2D18029D-45C2-C746-9F73-507B699B3B3E}"/>
    <dgm:cxn modelId="{7E06B7CD-9007-AE4E-96B8-7C99F4144CAF}" type="presOf" srcId="{249DE2A3-B3A4-7348-B74B-55D7164A2187}" destId="{7B68092B-0275-0C43-9211-DA4EB30107E2}" srcOrd="0" destOrd="0" presId="urn:microsoft.com/office/officeart/2008/layout/LinedList"/>
    <dgm:cxn modelId="{ADBC19E7-460F-004C-9FD5-2DBB3CF7F269}" type="presOf" srcId="{95338DED-47CF-484F-B90A-48141953B4EF}" destId="{EDD4B27A-8852-714A-8E39-5BFAA57B8D3A}" srcOrd="0" destOrd="0" presId="urn:microsoft.com/office/officeart/2008/layout/LinedList"/>
    <dgm:cxn modelId="{A6CDCB25-198E-8C4E-BA98-79E82098A898}" type="presParOf" srcId="{EDD4B27A-8852-714A-8E39-5BFAA57B8D3A}" destId="{E99B148B-51D3-984B-908D-35C7BA697A68}" srcOrd="0" destOrd="0" presId="urn:microsoft.com/office/officeart/2008/layout/LinedList"/>
    <dgm:cxn modelId="{B34D5538-AE63-EF49-B2B1-07C96B99B16F}" type="presParOf" srcId="{EDD4B27A-8852-714A-8E39-5BFAA57B8D3A}" destId="{FA7C3AA4-AB12-EB4B-84F8-9DDB7555CDDA}" srcOrd="1" destOrd="0" presId="urn:microsoft.com/office/officeart/2008/layout/LinedList"/>
    <dgm:cxn modelId="{1131D26B-AB6F-E54F-9A8B-5F170BA70E2E}" type="presParOf" srcId="{FA7C3AA4-AB12-EB4B-84F8-9DDB7555CDDA}" destId="{E62B68A4-435C-8148-A715-C7125705757F}" srcOrd="0" destOrd="0" presId="urn:microsoft.com/office/officeart/2008/layout/LinedList"/>
    <dgm:cxn modelId="{B07D78A0-5526-5D4E-B3AB-FB08916021DB}" type="presParOf" srcId="{FA7C3AA4-AB12-EB4B-84F8-9DDB7555CDDA}" destId="{2B05AB6D-D740-FC4B-95CB-522EEA00CC61}" srcOrd="1" destOrd="0" presId="urn:microsoft.com/office/officeart/2008/layout/LinedList"/>
    <dgm:cxn modelId="{4BFCEFEC-D05D-544D-8BE5-7C09595D7B40}" type="presParOf" srcId="{EDD4B27A-8852-714A-8E39-5BFAA57B8D3A}" destId="{08610D36-A3D1-0746-974B-24AE6B01A103}" srcOrd="2" destOrd="0" presId="urn:microsoft.com/office/officeart/2008/layout/LinedList"/>
    <dgm:cxn modelId="{90BE6CD8-BBD4-F544-A3AC-265C13A77DD5}" type="presParOf" srcId="{EDD4B27A-8852-714A-8E39-5BFAA57B8D3A}" destId="{B15A0974-3D8F-2341-A09B-5CA8CCB44349}" srcOrd="3" destOrd="0" presId="urn:microsoft.com/office/officeart/2008/layout/LinedList"/>
    <dgm:cxn modelId="{C1FBD3D5-7AA7-C64C-9C7C-D07B57712C63}" type="presParOf" srcId="{B15A0974-3D8F-2341-A09B-5CA8CCB44349}" destId="{41E0D395-EC50-2947-92E2-6D4A0981FA7B}" srcOrd="0" destOrd="0" presId="urn:microsoft.com/office/officeart/2008/layout/LinedList"/>
    <dgm:cxn modelId="{0DCFE4FD-00C1-BD48-B2C8-4432F3011FDF}" type="presParOf" srcId="{B15A0974-3D8F-2341-A09B-5CA8CCB44349}" destId="{F3DBCFDC-3BED-064E-B811-EED69BE20A50}" srcOrd="1" destOrd="0" presId="urn:microsoft.com/office/officeart/2008/layout/LinedList"/>
    <dgm:cxn modelId="{F89F5CFB-896F-324B-8D73-564C9C5C3549}" type="presParOf" srcId="{EDD4B27A-8852-714A-8E39-5BFAA57B8D3A}" destId="{93CB4C11-E67D-834C-94DD-E9D82BBF2892}" srcOrd="4" destOrd="0" presId="urn:microsoft.com/office/officeart/2008/layout/LinedList"/>
    <dgm:cxn modelId="{F8D02814-A826-B84A-A9DA-FAC1C0F2AD63}" type="presParOf" srcId="{EDD4B27A-8852-714A-8E39-5BFAA57B8D3A}" destId="{DA1CBBF6-54E6-E14D-B0FB-6273B2AC7AAC}" srcOrd="5" destOrd="0" presId="urn:microsoft.com/office/officeart/2008/layout/LinedList"/>
    <dgm:cxn modelId="{E9D146EF-559B-8640-897F-F85EF76C8438}" type="presParOf" srcId="{DA1CBBF6-54E6-E14D-B0FB-6273B2AC7AAC}" destId="{53123178-6898-254C-B4C4-043BAED9F64E}" srcOrd="0" destOrd="0" presId="urn:microsoft.com/office/officeart/2008/layout/LinedList"/>
    <dgm:cxn modelId="{6F93A30C-49B1-464E-862C-C9A667E83942}" type="presParOf" srcId="{DA1CBBF6-54E6-E14D-B0FB-6273B2AC7AAC}" destId="{F4452919-CC43-5B49-9440-4B1A9FA4661B}" srcOrd="1" destOrd="0" presId="urn:microsoft.com/office/officeart/2008/layout/LinedList"/>
    <dgm:cxn modelId="{611FC892-1F6C-FE4A-A9D0-4B29521DA3C3}" type="presParOf" srcId="{EDD4B27A-8852-714A-8E39-5BFAA57B8D3A}" destId="{CF2C3791-F942-FC4E-A629-DAA25967F316}" srcOrd="6" destOrd="0" presId="urn:microsoft.com/office/officeart/2008/layout/LinedList"/>
    <dgm:cxn modelId="{B3B4663E-0275-D145-B1B2-D3E753C2126A}" type="presParOf" srcId="{EDD4B27A-8852-714A-8E39-5BFAA57B8D3A}" destId="{171813FA-554B-F348-AD24-A1B4715C4360}" srcOrd="7" destOrd="0" presId="urn:microsoft.com/office/officeart/2008/layout/LinedList"/>
    <dgm:cxn modelId="{472F48BF-49F7-4D41-B3B9-ECBA97DC1E38}" type="presParOf" srcId="{171813FA-554B-F348-AD24-A1B4715C4360}" destId="{D490B8E8-8416-A141-B449-8D5A186CE04C}" srcOrd="0" destOrd="0" presId="urn:microsoft.com/office/officeart/2008/layout/LinedList"/>
    <dgm:cxn modelId="{CF77122B-4B0A-F747-BF26-DE891985B912}" type="presParOf" srcId="{171813FA-554B-F348-AD24-A1B4715C4360}" destId="{18AEA3C5-538D-7148-A3A5-177B630D0FC2}" srcOrd="1" destOrd="0" presId="urn:microsoft.com/office/officeart/2008/layout/LinedList"/>
    <dgm:cxn modelId="{5B7AD268-7074-8849-BC62-35D604BE128B}" type="presParOf" srcId="{EDD4B27A-8852-714A-8E39-5BFAA57B8D3A}" destId="{688EAB7A-C341-F546-9C09-DC0CB073740B}" srcOrd="8" destOrd="0" presId="urn:microsoft.com/office/officeart/2008/layout/LinedList"/>
    <dgm:cxn modelId="{8E87067B-5F5F-804D-A415-824AC1B06987}" type="presParOf" srcId="{EDD4B27A-8852-714A-8E39-5BFAA57B8D3A}" destId="{4CC31AC9-8E35-0E41-B57D-A2AD88DAF681}" srcOrd="9" destOrd="0" presId="urn:microsoft.com/office/officeart/2008/layout/LinedList"/>
    <dgm:cxn modelId="{F21F4A1A-089D-B446-B640-3AD70FB85525}" type="presParOf" srcId="{4CC31AC9-8E35-0E41-B57D-A2AD88DAF681}" destId="{7B68092B-0275-0C43-9211-DA4EB30107E2}" srcOrd="0" destOrd="0" presId="urn:microsoft.com/office/officeart/2008/layout/LinedList"/>
    <dgm:cxn modelId="{5656945D-1BBC-5A43-86F1-87005A8E3E4A}" type="presParOf" srcId="{4CC31AC9-8E35-0E41-B57D-A2AD88DAF681}" destId="{8381162C-0F26-C546-983F-56EAB730E4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B148B-51D3-984B-908D-35C7BA697A68}">
      <dsp:nvSpPr>
        <dsp:cNvPr id="0" name=""/>
        <dsp:cNvSpPr/>
      </dsp:nvSpPr>
      <dsp:spPr>
        <a:xfrm>
          <a:off x="0" y="0"/>
          <a:ext cx="729937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2B68A4-435C-8148-A715-C7125705757F}">
      <dsp:nvSpPr>
        <dsp:cNvPr id="0" name=""/>
        <dsp:cNvSpPr/>
      </dsp:nvSpPr>
      <dsp:spPr>
        <a:xfrm>
          <a:off x="0" y="651"/>
          <a:ext cx="729937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sz="2000" b="1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应用程序和网站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Wikipedia.org、ICANN.org、Amazon.com、全球自定义网站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PowerPoint、Google-Docs、Safari、Acrobat、自定义应用程序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kern="1200" baseline="0" dirty="0">
            <a:solidFill>
              <a:schemeClr val="tx1"/>
            </a:solidFill>
            <a:ea typeface="Noto Sans CJK SC Regular" panose="020B0500000000000000" pitchFamily="34" charset="-122"/>
          </a:endParaRPr>
        </a:p>
      </dsp:txBody>
      <dsp:txXfrm>
        <a:off x="0" y="651"/>
        <a:ext cx="7299376" cy="1066625"/>
      </dsp:txXfrm>
    </dsp:sp>
    <dsp:sp modelId="{08610D36-A3D1-0746-974B-24AE6B01A103}">
      <dsp:nvSpPr>
        <dsp:cNvPr id="0" name=""/>
        <dsp:cNvSpPr/>
      </dsp:nvSpPr>
      <dsp:spPr>
        <a:xfrm>
          <a:off x="0" y="1050648"/>
          <a:ext cx="729937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0D395-EC50-2947-92E2-6D4A0981FA7B}">
      <dsp:nvSpPr>
        <dsp:cNvPr id="0" name=""/>
        <dsp:cNvSpPr/>
      </dsp:nvSpPr>
      <dsp:spPr>
        <a:xfrm>
          <a:off x="0" y="1083905"/>
          <a:ext cx="729937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sz="2000" b="1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社交媒体和搜索引擎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Chrome、Bing、Safari、Firefox、本地（如中文）浏览器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Facebook、Instagram、Twitter、Skype、微信、WhatsApp、Viber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kern="1200" baseline="0" dirty="0">
            <a:solidFill>
              <a:schemeClr val="tx1"/>
            </a:solidFill>
            <a:ea typeface="Noto Sans CJK SC Regular" panose="020B0500000000000000" pitchFamily="34" charset="-122"/>
          </a:endParaRPr>
        </a:p>
      </dsp:txBody>
      <dsp:txXfrm>
        <a:off x="0" y="1083905"/>
        <a:ext cx="7299376" cy="1066625"/>
      </dsp:txXfrm>
    </dsp:sp>
    <dsp:sp modelId="{93CB4C11-E67D-834C-94DD-E9D82BBF2892}">
      <dsp:nvSpPr>
        <dsp:cNvPr id="0" name=""/>
        <dsp:cNvSpPr/>
      </dsp:nvSpPr>
      <dsp:spPr>
        <a:xfrm>
          <a:off x="0" y="2167160"/>
          <a:ext cx="729937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123178-6898-254C-B4C4-043BAED9F64E}">
      <dsp:nvSpPr>
        <dsp:cNvPr id="0" name=""/>
        <dsp:cNvSpPr/>
      </dsp:nvSpPr>
      <dsp:spPr>
        <a:xfrm>
          <a:off x="0" y="2200417"/>
          <a:ext cx="729937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编程语言和框架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JavaScript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Java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Swift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C#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PHP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Python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Angular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Spring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.NET core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J2EE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WordPress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SAP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Oracle</a:t>
          </a:r>
        </a:p>
      </dsp:txBody>
      <dsp:txXfrm>
        <a:off x="0" y="2200417"/>
        <a:ext cx="7299376" cy="1066625"/>
      </dsp:txXfrm>
    </dsp:sp>
    <dsp:sp modelId="{CF2C3791-F942-FC4E-A629-DAA25967F316}">
      <dsp:nvSpPr>
        <dsp:cNvPr id="0" name=""/>
        <dsp:cNvSpPr/>
      </dsp:nvSpPr>
      <dsp:spPr>
        <a:xfrm>
          <a:off x="0" y="3250415"/>
          <a:ext cx="729937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0B8E8-8416-A141-B449-8D5A186CE04C}">
      <dsp:nvSpPr>
        <dsp:cNvPr id="0" name=""/>
        <dsp:cNvSpPr/>
      </dsp:nvSpPr>
      <dsp:spPr>
        <a:xfrm>
          <a:off x="0" y="3283672"/>
          <a:ext cx="729937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平台、操作系统和系统工具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iOS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Windows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Linux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Android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、应用商店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Active Directory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OpenLDAP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OpenSSL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Ping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Telnet</a:t>
          </a:r>
        </a:p>
      </dsp:txBody>
      <dsp:txXfrm>
        <a:off x="0" y="3283672"/>
        <a:ext cx="7299376" cy="1066625"/>
      </dsp:txXfrm>
    </dsp:sp>
    <dsp:sp modelId="{688EAB7A-C341-F546-9C09-DC0CB073740B}">
      <dsp:nvSpPr>
        <dsp:cNvPr id="0" name=""/>
        <dsp:cNvSpPr/>
      </dsp:nvSpPr>
      <dsp:spPr>
        <a:xfrm>
          <a:off x="0" y="4317040"/>
          <a:ext cx="729937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68092B-0275-0C43-9211-DA4EB30107E2}">
      <dsp:nvSpPr>
        <dsp:cNvPr id="0" name=""/>
        <dsp:cNvSpPr/>
      </dsp:nvSpPr>
      <dsp:spPr>
        <a:xfrm>
          <a:off x="0" y="4267806"/>
          <a:ext cx="729937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标准和最佳实践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IETF RFC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W3C HTML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、统一码 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CLDR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、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WHATWG</a:t>
          </a:r>
        </a:p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- 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基于行业的标准（健康、航空</a:t>
          </a:r>
          <a:r>
            <a:rPr lang="en-US" altLang="zh-CN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...</a:t>
          </a:r>
          <a:r>
            <a:rPr lang="zh-CN" altLang="en-US" sz="1800" kern="1200" baseline="0" dirty="0">
              <a:solidFill>
                <a:schemeClr val="tx1"/>
              </a:solidFill>
              <a:ea typeface="Noto Sans CJK SC Regular" panose="020B0500000000000000" pitchFamily="34" charset="-122"/>
            </a:rPr>
            <a:t>）</a:t>
          </a:r>
        </a:p>
      </dsp:txBody>
      <dsp:txXfrm>
        <a:off x="0" y="4267806"/>
        <a:ext cx="7299376" cy="1066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13CC-A6A6-524A-A0F8-DAB9B298E3B6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D518-EFD6-E34B-989E-6B6564A755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00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614CD-FA73-DF49-AA13-A5EF746D725A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2FF9-4628-B146-9948-95257A430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99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universal acceptance of domain names and email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1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1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8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6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2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34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45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31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30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44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5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7213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0075" b="8780"/>
          <a:stretch/>
        </p:blipFill>
        <p:spPr>
          <a:xfrm>
            <a:off x="0" y="683491"/>
            <a:ext cx="12192000" cy="556490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790814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itle 19"/>
          <p:cNvSpPr>
            <a:spLocks noGrp="1"/>
          </p:cNvSpPr>
          <p:nvPr userDrawn="1"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053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8972" b="7826"/>
          <a:stretch/>
        </p:blipFill>
        <p:spPr>
          <a:xfrm>
            <a:off x="0" y="654425"/>
            <a:ext cx="12192000" cy="5620869"/>
          </a:xfrm>
          <a:prstGeom prst="rect">
            <a:avLst/>
          </a:prstGeom>
        </p:spPr>
      </p:pic>
      <p:sp>
        <p:nvSpPr>
          <p:cNvPr id="28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697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037"/>
            <a:ext cx="12192000" cy="569686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>
            <a:endCxn id="41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2" name="Straight Connector 41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48" name="Oval 4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308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85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869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0" name="Oval 19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577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341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59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446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83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596" y="5193792"/>
            <a:ext cx="1189829" cy="951863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264802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00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257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18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933220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66632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988230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382714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152553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0387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89108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52115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217" y="5193792"/>
            <a:ext cx="1193800" cy="952500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3425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6" name="Arc 55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>
            <a:endCxn id="56" idx="0"/>
          </p:cNvCxnSpPr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1" name="Oval 30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2" name="Oval 31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9617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3"/>
            <a:ext cx="1221638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0366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Arc 37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59" name="Straight Connector 5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4087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904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741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21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Oval 26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0097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11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1667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4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7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 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395" y="4874480"/>
            <a:ext cx="1189829" cy="951863"/>
          </a:xfrm>
          <a:prstGeom prst="rect">
            <a:avLst/>
          </a:prstGeom>
        </p:spPr>
      </p:pic>
      <p:sp>
        <p:nvSpPr>
          <p:cNvPr id="48" name="Oval 47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52" name="Oval 51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3" name="Straight Connector 52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5" name="Straight Connector 54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01667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84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8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20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43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68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84875" y="685225"/>
            <a:ext cx="9107124" cy="186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3391319" y="1552703"/>
            <a:ext cx="8800679" cy="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3391319" y="1049145"/>
            <a:ext cx="6974253" cy="3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700" b="1" dirty="0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" y="685225"/>
            <a:ext cx="2977273" cy="1864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 dirty="0"/>
              <a:t>Email: email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Engage with ICANN</a:t>
            </a:r>
          </a:p>
        </p:txBody>
      </p:sp>
      <p:pic>
        <p:nvPicPr>
          <p:cNvPr id="32" name="Picture 31" descr="ICANN_Logo_W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92" y="856105"/>
            <a:ext cx="1962493" cy="1523172"/>
          </a:xfrm>
          <a:prstGeom prst="rect">
            <a:avLst/>
          </a:prstGeom>
        </p:spPr>
      </p:pic>
      <p:grpSp>
        <p:nvGrpSpPr>
          <p:cNvPr id="54" name="Group 53"/>
          <p:cNvGrpSpPr/>
          <p:nvPr userDrawn="1"/>
        </p:nvGrpSpPr>
        <p:grpSpPr>
          <a:xfrm>
            <a:off x="3402135" y="4228306"/>
            <a:ext cx="3416667" cy="365760"/>
            <a:chOff x="5325979" y="4715893"/>
            <a:chExt cx="3416667" cy="365760"/>
          </a:xfrm>
        </p:grpSpPr>
        <p:sp>
          <p:nvSpPr>
            <p:cNvPr id="55" name="Text Placeholder 32"/>
            <p:cNvSpPr txBox="1">
              <a:spLocks/>
            </p:cNvSpPr>
            <p:nvPr/>
          </p:nvSpPr>
          <p:spPr>
            <a:xfrm>
              <a:off x="5793339" y="4734885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6" name="Picture 55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4715893"/>
              <a:ext cx="365760" cy="36576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 userDrawn="1"/>
        </p:nvGrpSpPr>
        <p:grpSpPr>
          <a:xfrm>
            <a:off x="3402135" y="4726326"/>
            <a:ext cx="3636602" cy="365760"/>
            <a:chOff x="1235726" y="5571713"/>
            <a:chExt cx="3636602" cy="365760"/>
          </a:xfrm>
        </p:grpSpPr>
        <p:sp>
          <p:nvSpPr>
            <p:cNvPr id="58" name="Text Placeholder 32"/>
            <p:cNvSpPr txBox="1">
              <a:spLocks/>
            </p:cNvSpPr>
            <p:nvPr/>
          </p:nvSpPr>
          <p:spPr>
            <a:xfrm>
              <a:off x="1703086" y="5592033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/company/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9" name="Picture 58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5571713"/>
              <a:ext cx="365760" cy="36576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 userDrawn="1"/>
        </p:nvGrpSpPr>
        <p:grpSpPr>
          <a:xfrm>
            <a:off x="3402135" y="2734246"/>
            <a:ext cx="2809587" cy="365760"/>
            <a:chOff x="1235726" y="3073176"/>
            <a:chExt cx="2809587" cy="365760"/>
          </a:xfrm>
        </p:grpSpPr>
        <p:sp>
          <p:nvSpPr>
            <p:cNvPr id="61" name="Text Placeholder 32"/>
            <p:cNvSpPr txBox="1">
              <a:spLocks/>
            </p:cNvSpPr>
            <p:nvPr/>
          </p:nvSpPr>
          <p:spPr>
            <a:xfrm>
              <a:off x="1703087" y="3093496"/>
              <a:ext cx="2342226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2" name="Picture 61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 userDrawn="1"/>
        </p:nvGrpSpPr>
        <p:grpSpPr>
          <a:xfrm>
            <a:off x="3402135" y="3232266"/>
            <a:ext cx="3730320" cy="365760"/>
            <a:chOff x="1235727" y="3892739"/>
            <a:chExt cx="3730320" cy="365760"/>
          </a:xfrm>
        </p:grpSpPr>
        <p:sp>
          <p:nvSpPr>
            <p:cNvPr id="64" name="Text Placeholder 32"/>
            <p:cNvSpPr txBox="1">
              <a:spLocks/>
            </p:cNvSpPr>
            <p:nvPr/>
          </p:nvSpPr>
          <p:spPr>
            <a:xfrm>
              <a:off x="1703086" y="3913059"/>
              <a:ext cx="3262961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icannorg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5" name="Picture 64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7" y="3892739"/>
              <a:ext cx="365760" cy="36576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 userDrawn="1"/>
        </p:nvGrpSpPr>
        <p:grpSpPr>
          <a:xfrm>
            <a:off x="3402135" y="3730286"/>
            <a:ext cx="3636602" cy="365760"/>
            <a:chOff x="1235726" y="4721075"/>
            <a:chExt cx="3636602" cy="365760"/>
          </a:xfrm>
        </p:grpSpPr>
        <p:pic>
          <p:nvPicPr>
            <p:cNvPr id="67" name="Picture 66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4721075"/>
              <a:ext cx="365760" cy="365760"/>
            </a:xfrm>
            <a:prstGeom prst="rect">
              <a:avLst/>
            </a:prstGeom>
          </p:spPr>
        </p:pic>
        <p:sp>
          <p:nvSpPr>
            <p:cNvPr id="68" name="Text Placeholder 32"/>
            <p:cNvSpPr txBox="1">
              <a:spLocks/>
            </p:cNvSpPr>
            <p:nvPr/>
          </p:nvSpPr>
          <p:spPr>
            <a:xfrm>
              <a:off x="1703086" y="4734885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3402135" y="5722367"/>
            <a:ext cx="2586167" cy="365760"/>
            <a:chOff x="5325979" y="3073176"/>
            <a:chExt cx="2586167" cy="365760"/>
          </a:xfrm>
        </p:grpSpPr>
        <p:sp>
          <p:nvSpPr>
            <p:cNvPr id="70" name="Text Placeholder 32"/>
            <p:cNvSpPr txBox="1">
              <a:spLocks/>
            </p:cNvSpPr>
            <p:nvPr/>
          </p:nvSpPr>
          <p:spPr>
            <a:xfrm>
              <a:off x="5793339" y="3093496"/>
              <a:ext cx="21188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 userDrawn="1"/>
        </p:nvGrpSpPr>
        <p:grpSpPr>
          <a:xfrm>
            <a:off x="3402135" y="5224346"/>
            <a:ext cx="3416667" cy="365760"/>
            <a:chOff x="5325979" y="5571713"/>
            <a:chExt cx="3416667" cy="365760"/>
          </a:xfrm>
        </p:grpSpPr>
        <p:sp>
          <p:nvSpPr>
            <p:cNvPr id="73" name="Text Placeholder 32"/>
            <p:cNvSpPr txBox="1">
              <a:spLocks/>
            </p:cNvSpPr>
            <p:nvPr/>
          </p:nvSpPr>
          <p:spPr>
            <a:xfrm>
              <a:off x="5793339" y="5592033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4" name="Picture 7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557171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257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Text Placeholder 32"/>
          <p:cNvSpPr txBox="1">
            <a:spLocks/>
          </p:cNvSpPr>
          <p:nvPr userDrawn="1"/>
        </p:nvSpPr>
        <p:spPr bwMode="auto">
          <a:xfrm>
            <a:off x="2921748" y="2425013"/>
            <a:ext cx="8440953" cy="3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zh-CN" altLang="es-MX" sz="1500" dirty="0">
                <a:solidFill>
                  <a:schemeClr val="bg1"/>
                </a:solidFill>
                <a:latin typeface="SimSun"/>
                <a:cs typeface="+mn-cs"/>
              </a:rPr>
              <a:t>请访问我们的网站：</a:t>
            </a:r>
            <a:r>
              <a:rPr lang="es-MX" altLang="zh-CN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icann.org</a:t>
            </a:r>
            <a:endParaRPr lang="zh-CN" altLang="es-MX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Placeholder 33"/>
          <p:cNvSpPr txBox="1">
            <a:spLocks/>
          </p:cNvSpPr>
          <p:nvPr userDrawn="1"/>
        </p:nvSpPr>
        <p:spPr bwMode="auto">
          <a:xfrm>
            <a:off x="498950" y="862602"/>
            <a:ext cx="9870957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en-AU" sz="2700" b="1" dirty="0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2732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2421943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1" y="6320453"/>
            <a:ext cx="23872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2504929" y="6320453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15191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2" name="Straight Connector 41"/>
          <p:cNvCxnSpPr>
            <a:endCxn id="43" idx="0"/>
          </p:cNvCxnSpPr>
          <p:nvPr userDrawn="1"/>
        </p:nvCxnSpPr>
        <p:spPr>
          <a:xfrm flipV="1">
            <a:off x="2446072" y="2281331"/>
            <a:ext cx="0" cy="397659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 userDrawn="1"/>
        </p:nvSpPr>
        <p:spPr>
          <a:xfrm rot="16200000">
            <a:off x="2444626" y="2221895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44" name="Straight Connector 43"/>
          <p:cNvCxnSpPr/>
          <p:nvPr userDrawn="1"/>
        </p:nvCxnSpPr>
        <p:spPr>
          <a:xfrm flipH="1">
            <a:off x="2504929" y="2220449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>
            <a:off x="11700996" y="6320453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zh-CN" altLang="es-MX" dirty="0">
                <a:solidFill>
                  <a:schemeClr val="bg1"/>
                </a:solidFill>
                <a:latin typeface="+mn-lt"/>
              </a:rPr>
              <a:t>与 </a:t>
            </a:r>
            <a:r>
              <a:rPr lang="es-MX" altLang="zh-CN" dirty="0">
                <a:solidFill>
                  <a:schemeClr val="bg1"/>
                </a:solidFill>
                <a:latin typeface="+mn-lt"/>
              </a:rPr>
              <a:t>ICANN </a:t>
            </a:r>
            <a:r>
              <a:rPr lang="zh-CN" altLang="es-MX" dirty="0">
                <a:solidFill>
                  <a:schemeClr val="bg1"/>
                </a:solidFill>
                <a:latin typeface="+mn-lt"/>
              </a:rPr>
              <a:t>交流</a:t>
            </a:r>
            <a:r>
              <a:rPr lang="es-MX" altLang="zh-CN" dirty="0">
                <a:solidFill>
                  <a:schemeClr val="bg1"/>
                </a:solidFill>
                <a:latin typeface="+mn-lt"/>
              </a:rPr>
              <a:t>——</a:t>
            </a:r>
            <a:r>
              <a:rPr lang="zh-CN" altLang="es-MX" dirty="0">
                <a:solidFill>
                  <a:schemeClr val="bg1"/>
                </a:solidFill>
                <a:latin typeface="+mn-lt"/>
              </a:rPr>
              <a:t>谢谢！敬请提问！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6932" y="1039938"/>
            <a:ext cx="4281383" cy="75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9709" y="2853692"/>
            <a:ext cx="3149229" cy="3236708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Oval 50"/>
          <p:cNvSpPr/>
          <p:nvPr userDrawn="1"/>
        </p:nvSpPr>
        <p:spPr>
          <a:xfrm flipH="1">
            <a:off x="11615191" y="219667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2" name="Straight Connector 51"/>
          <p:cNvCxnSpPr/>
          <p:nvPr userDrawn="1"/>
        </p:nvCxnSpPr>
        <p:spPr>
          <a:xfrm flipH="1">
            <a:off x="11700996" y="2219538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6EE3147-9F77-8BB7-BD68-06F4770C0A99}"/>
              </a:ext>
            </a:extLst>
          </p:cNvPr>
          <p:cNvSpPr/>
          <p:nvPr userDrawn="1"/>
        </p:nvSpPr>
        <p:spPr>
          <a:xfrm>
            <a:off x="3935473" y="1259617"/>
            <a:ext cx="4062240" cy="461665"/>
          </a:xfrm>
          <a:prstGeom prst="rect">
            <a:avLst/>
          </a:prstGeom>
          <a:solidFill>
            <a:srgbClr val="1867B2"/>
          </a:solidFill>
        </p:spPr>
        <p:txBody>
          <a:bodyPr wrap="square">
            <a:spAutoFit/>
          </a:bodyPr>
          <a:lstStyle/>
          <a:p>
            <a:r>
              <a:rPr lang="zh-CN" altLang="es-MX" sz="24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同一个世界，同一个互联网 </a:t>
            </a:r>
            <a:endParaRPr lang="es-MX" sz="2400" kern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021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60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44" y="4878445"/>
            <a:ext cx="1193800" cy="9525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 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6203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2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07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943"/>
            <a:ext cx="12192000" cy="52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3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31" name="Oval 30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1" r:id="rId3"/>
    <p:sldLayoutId id="2147483672" r:id="rId4"/>
    <p:sldLayoutId id="2147483649" r:id="rId5"/>
    <p:sldLayoutId id="2147483673" r:id="rId6"/>
    <p:sldLayoutId id="2147483714" r:id="rId7"/>
    <p:sldLayoutId id="2147483752" r:id="rId8"/>
    <p:sldLayoutId id="2147483715" r:id="rId9"/>
    <p:sldLayoutId id="2147483660" r:id="rId10"/>
    <p:sldLayoutId id="2147483676" r:id="rId11"/>
    <p:sldLayoutId id="2147483675" r:id="rId12"/>
    <p:sldLayoutId id="2147483651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5" r:id="rId19"/>
    <p:sldLayoutId id="2147483718" r:id="rId20"/>
    <p:sldLayoutId id="2147483719" r:id="rId21"/>
    <p:sldLayoutId id="2147483679" r:id="rId22"/>
    <p:sldLayoutId id="2147483727" r:id="rId23"/>
    <p:sldLayoutId id="2147483728" r:id="rId24"/>
    <p:sldLayoutId id="2147483730" r:id="rId25"/>
    <p:sldLayoutId id="2147483731" r:id="rId26"/>
    <p:sldLayoutId id="2147483732" r:id="rId27"/>
    <p:sldLayoutId id="2147483729" r:id="rId28"/>
    <p:sldLayoutId id="2147483734" r:id="rId29"/>
    <p:sldLayoutId id="2147483688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50" r:id="rId37"/>
    <p:sldLayoutId id="2147483687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2" r:id="rId45"/>
    <p:sldLayoutId id="2147483716" r:id="rId46"/>
    <p:sldLayoutId id="2147483717" r:id="rId47"/>
    <p:sldLayoutId id="2147483751" r:id="rId48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lang="en-US" sz="2800" b="1" i="0" kern="1200" baseline="0" smtClean="0">
          <a:solidFill>
            <a:schemeClr val="accent6">
              <a:lumMod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3" userDrawn="1">
          <p15:clr>
            <a:srgbClr val="F26B43"/>
          </p15:clr>
        </p15:guide>
        <p15:guide id="4" pos="512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24" userDrawn="1">
          <p15:clr>
            <a:srgbClr val="F26B43"/>
          </p15:clr>
        </p15:guide>
        <p15:guide id="7" orient="horz" pos="4105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  <p15:guide id="9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svg"/><Relationship Id="rId3" Type="http://schemas.openxmlformats.org/officeDocument/2006/relationships/image" Target="../media/image27.png"/><Relationship Id="rId7" Type="http://schemas.openxmlformats.org/officeDocument/2006/relationships/image" Target="../media/image36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4.svg"/><Relationship Id="rId5" Type="http://schemas.openxmlformats.org/officeDocument/2006/relationships/image" Target="../media/image40.sv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char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data.iana.org/TLD/tlds-alpha-by-domain.tx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&#226;mple.c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yname@example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mailto:myname@xn--exmple-xta.c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&#233;vin@example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uasg.tech/wp-content/uploads/documents/UASG018A-en-digital.pdf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tiff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18A-en-digital.pdf" TargetMode="External"/><Relationship Id="rId13" Type="http://schemas.openxmlformats.org/officeDocument/2006/relationships/hyperlink" Target="https://uasg.tech/wp-content/uploads/documents/UASG032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hyperlink" Target="https://uasg.tech/wp-content/uploads/documents/UASG030-en-digital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28-en-digital.pdf" TargetMode="External"/><Relationship Id="rId5" Type="http://schemas.openxmlformats.org/officeDocument/2006/relationships/hyperlink" Target="https://uasg.tech/wp-content/uploads/documents/UASG007-en-digital.pdf" TargetMode="External"/><Relationship Id="rId15" Type="http://schemas.openxmlformats.org/officeDocument/2006/relationships/image" Target="../media/image27.png"/><Relationship Id="rId10" Type="http://schemas.openxmlformats.org/officeDocument/2006/relationships/hyperlink" Target="https://uasg.tech/wp-content/uploads/documents/UASG026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1B-en-digital.pdf" TargetMode="External"/><Relationship Id="rId14" Type="http://schemas.openxmlformats.org/officeDocument/2006/relationships/hyperlink" Target="https://github.com/icann/ua-code-sampl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27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82" y="0"/>
            <a:ext cx="11234727" cy="2533369"/>
          </a:xfrm>
        </p:spPr>
        <p:txBody>
          <a:bodyPr/>
          <a:lstStyle/>
          <a:p>
            <a:r>
              <a:rPr lang="zh-CN" dirty="0">
                <a:latin typeface="Arial" panose="020B0604020202020204" pitchFamily="34" charset="0"/>
                <a:ea typeface="Noto Sans CJK SC Regular" panose="020B0500000000000000" pitchFamily="34" charset="-122"/>
              </a:rPr>
              <a:t>域名和电子邮件地址普遍适用性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755604"/>
            <a:ext cx="10788321" cy="403785"/>
          </a:xfrm>
        </p:spPr>
        <p:txBody>
          <a:bodyPr/>
          <a:lstStyle/>
          <a:p>
            <a:r>
              <a:rPr lang="zh-CN" dirty="0">
                <a:latin typeface="Arial" panose="020B0604020202020204" pitchFamily="34" charset="0"/>
                <a:ea typeface="Noto Sans CJK SC Regular" panose="020B0500000000000000" pitchFamily="34" charset="-122"/>
              </a:rPr>
              <a:t>2024 年    月    日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7041" y="2455029"/>
            <a:ext cx="10808208" cy="716808"/>
          </a:xfrm>
        </p:spPr>
        <p:txBody>
          <a:bodyPr>
            <a:normAutofit/>
          </a:bodyPr>
          <a:lstStyle/>
          <a:p>
            <a:r>
              <a:rPr lang="zh-CN" dirty="0">
                <a:latin typeface="Arial" panose="020B0604020202020204" pitchFamily="34" charset="0"/>
                <a:ea typeface="Noto Sans CJK SC Regular" panose="020B0500000000000000" pitchFamily="34" charset="-122"/>
              </a:rPr>
              <a:t> </a:t>
            </a:r>
          </a:p>
          <a:p>
            <a:r>
              <a:rPr lang="zh-CN" dirty="0">
                <a:latin typeface="Arial" panose="020B0604020202020204" pitchFamily="34" charset="0"/>
                <a:ea typeface="Noto Sans CJK SC Regular" panose="020B0500000000000000" pitchFamily="34" charset="-122"/>
              </a:rPr>
              <a:t>“UA 日”项目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8E9707-2818-8D10-FA19-24F447819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ea typeface="Noto Sans CJK SC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409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电子邮件组件示例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549703" cy="5411449"/>
          </a:xfrm>
        </p:spPr>
        <p:txBody>
          <a:bodyPr/>
          <a:lstStyle/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MUA</a:t>
            </a:r>
            <a:r>
              <a:rPr lang="zh-CN" sz="2000" dirty="0">
                <a:ea typeface="Noto Sans CJK SC Regular" panose="020B0500000000000000" pitchFamily="34" charset="-122"/>
              </a:rPr>
              <a:t> – 邮件用户代理 – Outlook、Thunderbird、亚马逊的配送后端、Gmail 的 Webmail 子系统、网络服务器的 Contact Form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MSA</a:t>
            </a:r>
            <a:r>
              <a:rPr lang="zh-CN" sz="2000" dirty="0">
                <a:ea typeface="Noto Sans CJK SC Regular" panose="020B0500000000000000" pitchFamily="34" charset="-122"/>
              </a:rPr>
              <a:t> – 邮件提交代理 – Exchange、Postfix、Sendgrid、AWS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MTA</a:t>
            </a:r>
            <a:r>
              <a:rPr lang="zh-CN" sz="2000" dirty="0">
                <a:ea typeface="Noto Sans CJK SC Regular" panose="020B0500000000000000" pitchFamily="34" charset="-122"/>
              </a:rPr>
              <a:t> – 邮件传输代理 – Postfix、Exim、Halon、Sendgrid、AWS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MDA</a:t>
            </a:r>
            <a:r>
              <a:rPr lang="zh-CN" sz="2000" dirty="0">
                <a:ea typeface="Noto Sans CJK SC Regular" panose="020B0500000000000000" pitchFamily="34" charset="-122"/>
              </a:rPr>
              <a:t> – 邮件交付代理 – Gmail 和 Exchange 的一部分、Zendesk 的一部分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ea typeface="Noto Sans CJK SC Regular" panose="020B0500000000000000" pitchFamily="34" charset="-122"/>
              </a:endParaRPr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388352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39769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396391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邮件存储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智能手机 MUA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应用程序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270094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MSA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302752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MTA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28384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收件人的 MTA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MTA：垃圾邮件过滤器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  <a:stCxn id="51" idx="1"/>
              <a:endCxn id="52" idx="1"/>
            </p:cNvCxnSpPr>
            <p:nvPr/>
          </p:nvCxnSpPr>
          <p:spPr>
            <a:xfrm rot="10800000" flipH="1" flipV="1">
              <a:off x="6547802" y="2853591"/>
              <a:ext cx="6332" cy="2026046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  <a:endCxn id="49" idx="3"/>
            </p:cNvCxnSpPr>
            <p:nvPr/>
          </p:nvCxnSpPr>
          <p:spPr>
            <a:xfrm>
              <a:off x="11029487" y="1292998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2845552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2853591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53216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网络服务器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网络浏览器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794941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45456" y="1799184"/>
              <a:ext cx="17847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MUA：Contact Form 软件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93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统一码基础知识</a:t>
            </a:r>
          </a:p>
        </p:txBody>
      </p:sp>
    </p:spTree>
    <p:extLst>
      <p:ext uri="{BB962C8B-B14F-4D97-AF65-F5344CB8AC3E}">
        <p14:creationId xmlns:p14="http://schemas.microsoft.com/office/powerpoint/2010/main" val="73611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字符和字符集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标签或字符串（如</a:t>
            </a:r>
            <a:r>
              <a:rPr lang="ar-AE" altLang="zh-CN" sz="2000" b="0" i="0" dirty="0">
                <a:solidFill>
                  <a:schemeClr val="tx1"/>
                </a:solidFill>
                <a:effectLst/>
              </a:rPr>
              <a:t>أهلا </a:t>
            </a:r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、</a:t>
            </a:r>
            <a:r>
              <a:rPr lang="hi-IN" altLang="zh-CN" sz="2000" b="0" i="0" dirty="0">
                <a:solidFill>
                  <a:schemeClr val="tx1"/>
                </a:solidFill>
                <a:effectLst/>
              </a:rPr>
              <a:t>नमस्ते</a:t>
            </a:r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、Hello）由字符组成</a:t>
            </a:r>
          </a:p>
          <a:p>
            <a:pPr lvl="1"/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Hello </a:t>
            </a:r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  <a:sym typeface="Wingdings" pitchFamily="2" charset="2"/>
              </a:rPr>
              <a:t></a:t>
            </a:r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 </a:t>
            </a:r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 H  e  l   l   o</a:t>
            </a:r>
          </a:p>
          <a:p>
            <a:pPr lvl="0"/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字符是用于组织、控制或表示文本数据的信息单位</a:t>
            </a:r>
          </a:p>
          <a:p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字符示例：</a:t>
            </a:r>
          </a:p>
          <a:p>
            <a:pPr lvl="1"/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字母 </a:t>
            </a:r>
          </a:p>
          <a:p>
            <a:pPr lvl="1"/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数字 </a:t>
            </a:r>
          </a:p>
          <a:p>
            <a:pPr lvl="1"/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特殊字符，如数学符号、标点符号</a:t>
            </a:r>
          </a:p>
          <a:p>
            <a:pPr lvl="1"/>
            <a:r>
              <a:rPr lang="zh-CN" sz="2000" b="0" i="0" dirty="0">
                <a:solidFill>
                  <a:schemeClr val="tx1"/>
                </a:solidFill>
                <a:effectLst/>
                <a:ea typeface="Noto Sans CJK SC Regular" panose="020B0500000000000000" pitchFamily="34" charset="-122"/>
              </a:rPr>
              <a:t>控制字符 - 通常不可见</a:t>
            </a:r>
          </a:p>
          <a:p>
            <a:pPr lvl="0"/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美国信息交换标准码 (American Standard Code for Information Interchange, ASCII) 分配用于计算的编码字符，包括字母 a-z、数字 0-9 和其他字符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码点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zh-CN" sz="2000">
                <a:solidFill>
                  <a:srgbClr val="3B3835"/>
                </a:solidFill>
                <a:ea typeface="Noto Sans CJK SC Regular" panose="020B0500000000000000" pitchFamily="34" charset="-122"/>
              </a:rPr>
              <a:t>码点是任何编码字符集中的某个字符对应的值或位置</a:t>
            </a:r>
          </a:p>
          <a:p>
            <a:pPr lvl="0"/>
            <a:r>
              <a:rPr lang="zh-CN" sz="2000">
                <a:solidFill>
                  <a:srgbClr val="3B3835"/>
                </a:solidFill>
                <a:ea typeface="Noto Sans CJK SC Regular" panose="020B0500000000000000" pitchFamily="34" charset="-122"/>
              </a:rPr>
              <a:t>码点是在表示文本的系统中分配用来表示抽象字符的编号</a:t>
            </a:r>
          </a:p>
          <a:p>
            <a:pPr marL="0" indent="0">
              <a:buNone/>
            </a:pPr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367474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7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码点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zh-CN" sz="2000">
                <a:solidFill>
                  <a:srgbClr val="3B3835"/>
                </a:solidFill>
                <a:ea typeface="Noto Sans CJK SC Regular" panose="020B0500000000000000" pitchFamily="34" charset="-122"/>
              </a:rPr>
              <a:t>码点是任何编码字符集中的某个字符对应的值或位置</a:t>
            </a:r>
          </a:p>
          <a:p>
            <a:pPr lvl="0"/>
            <a:r>
              <a:rPr lang="zh-CN" sz="2000">
                <a:solidFill>
                  <a:srgbClr val="3B3835"/>
                </a:solidFill>
                <a:ea typeface="Noto Sans CJK SC Regular" panose="020B0500000000000000" pitchFamily="34" charset="-122"/>
              </a:rPr>
              <a:t>码点是在表示文本的系统中分配用来表示抽象字符的编号</a:t>
            </a:r>
          </a:p>
          <a:p>
            <a:pPr marL="0" indent="0">
              <a:buNone/>
            </a:pPr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355442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7631117-823A-4B9D-52CB-7CCAEDA3E33F}"/>
              </a:ext>
            </a:extLst>
          </p:cNvPr>
          <p:cNvSpPr/>
          <p:nvPr/>
        </p:nvSpPr>
        <p:spPr>
          <a:xfrm>
            <a:off x="1701903" y="3472563"/>
            <a:ext cx="3872921" cy="46653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>
              <a:ea typeface="Noto Sans CJK SC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782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字形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zh-CN" sz="2000" b="0" i="0">
                <a:solidFill>
                  <a:srgbClr val="3B3835"/>
                </a:solidFill>
                <a:effectLst/>
                <a:ea typeface="Noto Sans CJK SC Regular" panose="020B0500000000000000" pitchFamily="34" charset="-122"/>
              </a:rPr>
              <a:t> 字符的排版表示形式称为字形</a:t>
            </a:r>
          </a:p>
          <a:p>
            <a:pPr lvl="1"/>
            <a:r>
              <a:rPr lang="zh-CN" sz="2000" b="0" i="0">
                <a:solidFill>
                  <a:srgbClr val="3B3835"/>
                </a:solidFill>
                <a:effectLst/>
                <a:ea typeface="Noto Sans CJK SC Regular" panose="020B0500000000000000" pitchFamily="34" charset="-122"/>
              </a:rPr>
              <a:t>英语：</a:t>
            </a:r>
            <a:r>
              <a:rPr lang="zh-CN" sz="2000" i="1">
                <a:solidFill>
                  <a:srgbClr val="3B3835"/>
                </a:solidFill>
                <a:latin typeface="Times New Roman" panose="02020603050405020304" pitchFamily="18" charset="0"/>
                <a:ea typeface="Noto Sans CJK SC Regular" panose="020B0500000000000000" pitchFamily="34" charset="-122"/>
                <a:cs typeface="Times New Roman" panose="02020603050405020304" pitchFamily="18" charset="0"/>
              </a:rPr>
              <a:t>a</a:t>
            </a:r>
            <a:r>
              <a:rPr lang="zh-CN" sz="2000" b="0" i="0">
                <a:solidFill>
                  <a:srgbClr val="3B3835"/>
                </a:solidFill>
                <a:effectLst/>
                <a:ea typeface="Noto Sans CJK SC Regular" panose="020B0500000000000000" pitchFamily="34" charset="-122"/>
              </a:rPr>
              <a:t>、a  </a:t>
            </a:r>
          </a:p>
          <a:p>
            <a:pPr lvl="1"/>
            <a:r>
              <a:rPr lang="zh-CN" sz="2000" b="0" i="0">
                <a:solidFill>
                  <a:srgbClr val="3B3835"/>
                </a:solidFill>
                <a:effectLst/>
                <a:ea typeface="Noto Sans CJK SC Regular" panose="020B0500000000000000" pitchFamily="34" charset="-122"/>
              </a:rPr>
              <a:t>每个阿拉伯文字母通常有四种字形，具体取决于它们在字符串中出现的位置。</a:t>
            </a:r>
            <a:r>
              <a:rPr lang="zh-CN" sz="2000">
                <a:ea typeface="Noto Sans CJK SC Regular" panose="020B0500000000000000" pitchFamily="34" charset="-122"/>
              </a:rPr>
              <a:t>例如，阿拉伯文字母 GHAIN 具有以下四种字形：</a:t>
            </a:r>
          </a:p>
          <a:p>
            <a:pPr lvl="1"/>
            <a:endParaRPr lang="en-US" sz="2000" dirty="0">
              <a:solidFill>
                <a:srgbClr val="3B3835"/>
              </a:solidFill>
              <a:ea typeface="Noto Sans CJK SC Regular" panose="020B0500000000000000" pitchFamily="34" charset="-122"/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  <a:ea typeface="Noto Sans CJK SC Regular" panose="020B0500000000000000" pitchFamily="34" charset="-122"/>
            </a:endParaRPr>
          </a:p>
          <a:p>
            <a:pPr lvl="1"/>
            <a:endParaRPr lang="en-US" sz="2000" dirty="0">
              <a:solidFill>
                <a:srgbClr val="3B3835"/>
              </a:solidFill>
              <a:ea typeface="Noto Sans CJK SC Regular" panose="020B0500000000000000" pitchFamily="34" charset="-122"/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  <a:ea typeface="Noto Sans CJK SC Regular" panose="020B0500000000000000" pitchFamily="34" charset="-122"/>
            </a:endParaRPr>
          </a:p>
          <a:p>
            <a:pPr lvl="1"/>
            <a:endParaRPr lang="en-US" sz="2000" dirty="0">
              <a:solidFill>
                <a:srgbClr val="3B3835"/>
              </a:solidFill>
              <a:ea typeface="Noto Sans CJK SC Regular" panose="020B0500000000000000" pitchFamily="34" charset="-122"/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  <a:ea typeface="Noto Sans CJK SC Regular" panose="020B0500000000000000" pitchFamily="34" charset="-122"/>
            </a:endParaRPr>
          </a:p>
          <a:p>
            <a:pPr lvl="1"/>
            <a:endParaRPr lang="en-US" sz="2000" dirty="0">
              <a:solidFill>
                <a:srgbClr val="3B3835"/>
              </a:solidFill>
              <a:ea typeface="Noto Sans CJK SC Regular" panose="020B0500000000000000" pitchFamily="34" charset="-122"/>
            </a:endParaRPr>
          </a:p>
          <a:p>
            <a:pPr lvl="1"/>
            <a:r>
              <a:rPr lang="zh-CN" sz="2000">
                <a:solidFill>
                  <a:srgbClr val="3B3835"/>
                </a:solidFill>
                <a:ea typeface="Noto Sans CJK SC Regular" panose="020B0500000000000000" pitchFamily="34" charset="-122"/>
              </a:rPr>
              <a:t>语言可以按从右到左和从左到右的顺序书写/显示，但数据的读取基于文件中的按键顺序，而不依赖于书写方向</a:t>
            </a:r>
          </a:p>
          <a:p>
            <a:pPr lvl="1"/>
            <a:endParaRPr lang="en-US" sz="2000" b="0" i="0" dirty="0">
              <a:solidFill>
                <a:srgbClr val="3B3835"/>
              </a:solidFill>
              <a:effectLst/>
              <a:ea typeface="Noto Sans CJK SC Regular" panose="020B0500000000000000" pitchFamily="34" charset="-122"/>
            </a:endParaRPr>
          </a:p>
          <a:p>
            <a:pPr lvl="0"/>
            <a:endParaRPr lang="en-US" sz="2000" b="0" i="0" dirty="0">
              <a:solidFill>
                <a:srgbClr val="3B3835"/>
              </a:solidFill>
              <a:effectLst/>
              <a:ea typeface="Noto Sans CJK SC Regular" panose="020B0500000000000000" pitchFamily="34" charset="-122"/>
            </a:endParaRPr>
          </a:p>
          <a:p>
            <a:pPr marL="0" indent="0">
              <a:buNone/>
            </a:pPr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050" name="Picture 2" descr="Context-dependent and Directional Text - Complex-Text Languages - An  Overview">
            <a:extLst>
              <a:ext uri="{FF2B5EF4-FFF2-40B4-BE49-F238E27FC236}">
                <a16:creationId xmlns:a16="http://schemas.microsoft.com/office/drawing/2014/main" id="{94403C9C-44D4-1561-C1FB-936A7BA2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28" y="2498183"/>
            <a:ext cx="1783637" cy="2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0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字符编码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zh-CN" sz="2000" b="0" i="0">
                <a:solidFill>
                  <a:srgbClr val="000000"/>
                </a:solidFill>
                <a:effectLst/>
                <a:ea typeface="Noto Sans CJK SC Regular" panose="020B0500000000000000" pitchFamily="34" charset="-122"/>
              </a:rPr>
              <a:t>字符编码是从字符集定义到用于表示数据的实际代码单元的映射</a:t>
            </a:r>
          </a:p>
          <a:p>
            <a:pPr lvl="0"/>
            <a:r>
              <a:rPr lang="zh-CN" sz="2000">
                <a:ea typeface="Noto Sans CJK SC Regular" panose="020B0500000000000000" pitchFamily="34" charset="-122"/>
              </a:rPr>
              <a:t>编码描述了如何将码点编码为字节，以及如何将字节解码为码点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38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发展简史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2" y="1010858"/>
            <a:ext cx="10613872" cy="5389942"/>
          </a:xfrm>
        </p:spPr>
        <p:txBody>
          <a:bodyPr/>
          <a:lstStyle/>
          <a:p>
            <a:pPr lvl="0"/>
            <a:r>
              <a:rPr lang="zh-CN" sz="2000" dirty="0">
                <a:solidFill>
                  <a:srgbClr val="3B3835"/>
                </a:solidFill>
                <a:latin typeface="+mj-lt"/>
                <a:ea typeface="Noto Sans CJK SC Regular" panose="020B0500000000000000" pitchFamily="34" charset="-122"/>
              </a:rPr>
              <a:t>基本 ASCII 单个 7 位字符，限制为最多 128 个字符</a:t>
            </a:r>
          </a:p>
          <a:p>
            <a:pPr lvl="0"/>
            <a:r>
              <a:rPr lang="zh-CN" sz="2000" b="0" i="0" dirty="0">
                <a:solidFill>
                  <a:srgbClr val="3B3835"/>
                </a:solidFill>
                <a:effectLst/>
                <a:latin typeface="+mj-lt"/>
                <a:ea typeface="Noto Sans CJK SC Regular" panose="020B0500000000000000" pitchFamily="34" charset="-122"/>
              </a:rPr>
              <a:t>扩展 ASCII 单个 8 位字符，限制为最多 256 个字符</a:t>
            </a:r>
          </a:p>
          <a:p>
            <a:pPr lvl="0"/>
            <a:r>
              <a:rPr lang="zh-CN" sz="2000" b="0" i="0" dirty="0">
                <a:solidFill>
                  <a:srgbClr val="3B3835"/>
                </a:solidFill>
                <a:effectLst/>
                <a:latin typeface="+mj-lt"/>
                <a:ea typeface="Noto Sans CJK SC Regular" panose="020B0500000000000000" pitchFamily="34" charset="-122"/>
              </a:rPr>
              <a:t>ASCII 编码可以包含足够的字符来涵盖所有语言</a:t>
            </a:r>
          </a:p>
          <a:p>
            <a:pPr lvl="0"/>
            <a:r>
              <a:rPr lang="zh-CN" sz="2000" b="0" i="0" dirty="0">
                <a:solidFill>
                  <a:srgbClr val="3B3835"/>
                </a:solidFill>
                <a:effectLst/>
                <a:latin typeface="+mj-lt"/>
                <a:ea typeface="Noto Sans CJK SC Regular" panose="020B0500000000000000" pitchFamily="34" charset="-122"/>
              </a:rPr>
              <a:t>因此，开发了不同的编码系统，为不同语言和文字的字符分配编号，这就导致产生了互用性问题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统一码标准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2" y="1010858"/>
            <a:ext cx="10401238" cy="5389942"/>
          </a:xfrm>
        </p:spPr>
        <p:txBody>
          <a:bodyPr/>
          <a:lstStyle/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用于书写世界所有语言的字符的数字表示标准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在文字级别组织的字符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统一码为存储、搜索和交换任何语言的文本提供了统一的方法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它被所有现代计算机使用，也是在互联网上处理文本的基础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表示世界语言的编号范围是 0000 - 10FFFF。请参阅 </a:t>
            </a:r>
            <a:r>
              <a:rPr lang="zh-CN" sz="2000" dirty="0">
                <a:ea typeface="Noto Sans CJK SC Regular" panose="020B0500000000000000" pitchFamily="34" charset="-122"/>
                <a:hlinkClick r:id="rId3"/>
              </a:rPr>
              <a:t>https://unicode.org/charts/</a:t>
            </a:r>
            <a:r>
              <a:rPr lang="zh-CN" sz="2000" dirty="0">
                <a:ea typeface="Noto Sans CJK SC Regular" panose="020B0500000000000000" pitchFamily="34" charset="-122"/>
              </a:rPr>
              <a:t>，以查看文字覆盖率和编码范围。</a:t>
            </a:r>
          </a:p>
          <a:p>
            <a:pPr marL="0" indent="0">
              <a:buNone/>
            </a:pPr>
            <a:endParaRPr lang="en-US" sz="2000" dirty="0"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统一码编码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zh-CN" sz="2000" b="0" i="0">
                <a:solidFill>
                  <a:srgbClr val="000000"/>
                </a:solidFill>
                <a:effectLst/>
                <a:ea typeface="Noto Sans CJK SC Regular" panose="020B0500000000000000" pitchFamily="34" charset="-122"/>
              </a:rPr>
              <a:t>统一码可以通过不同的字符编码实现：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UTF-8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UTF-16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UTF-32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域名系统 (Domain Name System, DNS) 通常使用 UTF-8 编码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UTF-8 是长度可变的字符编码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UTF-8 使用一到四个字节对码点进行编码，每次读取一个字节：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对于 ASCII 字符，使用 1 个字节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对于阿拉伯文字符，使用 2 个字节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对于梵文字符，使用 3 个字节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对于中文字符，使用 4 个字节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因此，对于字节级别读取，我们需要在读取文件之前指定编码</a:t>
            </a:r>
          </a:p>
          <a:p>
            <a:pPr marL="0" indent="0">
              <a:buNone/>
            </a:pPr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3" y="1553737"/>
            <a:ext cx="10682514" cy="4410762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简介 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普遍适用性概述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统一码基础知识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IDN 和 EAI 基础知识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结语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议程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规范化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134255"/>
            <a:ext cx="10962747" cy="4737657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在统一码中可以使用多种方法对特定字形进行编码：</a:t>
            </a:r>
          </a:p>
          <a:p>
            <a:pPr lvl="1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è =  U+00E8</a:t>
            </a:r>
          </a:p>
          <a:p>
            <a:pPr lvl="1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e + ` = è = U+0065 + U+0300</a:t>
            </a:r>
          </a:p>
          <a:p>
            <a:pPr lvl="1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آ = U+0622</a:t>
            </a:r>
          </a:p>
          <a:p>
            <a:pPr lvl="1"/>
            <a:r>
              <a:rPr lang="ar-AE" altLang="zh-CN" sz="2000" dirty="0">
                <a:solidFill>
                  <a:schemeClr val="accent1"/>
                </a:solidFill>
              </a:rPr>
              <a:t>ٓ</a:t>
            </a:r>
            <a:r>
              <a:rPr lang="en-US" altLang="zh-CN" sz="2000" dirty="0">
                <a:solidFill>
                  <a:schemeClr val="accent1"/>
                </a:solidFill>
              </a:rPr>
              <a:t> + </a:t>
            </a:r>
            <a:r>
              <a:rPr lang="ar-AE" altLang="zh-CN" sz="2000" dirty="0">
                <a:solidFill>
                  <a:schemeClr val="accent1"/>
                </a:solidFill>
              </a:rPr>
              <a:t>ا</a:t>
            </a:r>
            <a:r>
              <a:rPr lang="en-US" altLang="zh-CN" sz="2000" dirty="0">
                <a:solidFill>
                  <a:schemeClr val="accent1"/>
                </a:solidFill>
              </a:rPr>
              <a:t> = </a:t>
            </a:r>
            <a:r>
              <a:rPr lang="ar-AE" altLang="zh-CN" sz="2000" dirty="0">
                <a:solidFill>
                  <a:schemeClr val="accent1"/>
                </a:solidFill>
              </a:rPr>
              <a:t>آ</a:t>
            </a:r>
            <a:r>
              <a:rPr lang="en-US" altLang="zh-CN" sz="2000" dirty="0">
                <a:solidFill>
                  <a:schemeClr val="accent1"/>
                </a:solidFill>
              </a:rPr>
              <a:t> 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=U+0627 U+0653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以下字符串可能以下面第一个字符串的形式存在于语料库中，而输入字符串则以下面第二个字符串的形式存在。因此，搜索结果将为空。 </a:t>
            </a:r>
          </a:p>
          <a:p>
            <a:pPr lvl="1"/>
            <a:r>
              <a:rPr lang="ar-AE" altLang="zh-CN" sz="2000" dirty="0"/>
              <a:t>آدم</a:t>
            </a:r>
            <a:r>
              <a:rPr lang="zh-CN" sz="2000" dirty="0">
                <a:ea typeface="Noto Sans CJK SC Regular" panose="020B0500000000000000" pitchFamily="34" charset="-122"/>
              </a:rPr>
              <a:t>  (U+0622 U+062F U+0645)</a:t>
            </a:r>
          </a:p>
          <a:p>
            <a:pPr lvl="1"/>
            <a:r>
              <a:rPr lang="ar-AE" altLang="zh-CN" sz="2000" dirty="0"/>
              <a:t>آدم</a:t>
            </a:r>
            <a:r>
              <a:rPr lang="zh-CN" sz="2000" dirty="0">
                <a:ea typeface="Noto Sans CJK SC Regular" panose="020B0500000000000000" pitchFamily="34" charset="-122"/>
              </a:rPr>
              <a:t> (U+0627 U+0653 U+062F U+0645)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对于搜索、排序和任何字符串操作，我们都需要规范化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规范化可确保即使用户输入的方式不同，最终的表示形式也是相同的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规范化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350498"/>
            <a:ext cx="10962747" cy="4751725"/>
          </a:xfrm>
        </p:spPr>
        <p:txBody>
          <a:bodyPr/>
          <a:lstStyle/>
          <a:p>
            <a:r>
              <a:rPr lang="zh-CN" sz="2000">
                <a:ea typeface="Noto Sans CJK SC Regular" panose="020B0500000000000000" pitchFamily="34" charset="-122"/>
              </a:rPr>
              <a:t>下面列出了统一码定义的不同</a:t>
            </a:r>
            <a:r>
              <a:rPr lang="zh-CN" sz="2000">
                <a:ea typeface="Noto Sans CJK SC Regular" panose="020B0500000000000000" pitchFamily="34" charset="-122"/>
                <a:hlinkClick r:id="rId3"/>
              </a:rPr>
              <a:t>规范化形式</a:t>
            </a:r>
            <a:r>
              <a:rPr lang="zh-CN" sz="2000">
                <a:ea typeface="Noto Sans CJK SC Regular" panose="020B0500000000000000" pitchFamily="34" charset="-122"/>
              </a:rPr>
              <a:t>：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规范化形式 D (Normalization Form D, NFD)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规范化形式 C (Normalization Form C, NFC)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规范化形式 KD (Normalization Form KD, NFKD)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规范化形式 KC (Normalization Form KC, NFKC)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在域名中，使用的是 NFC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C 是组合形式（å 是一个字符），而 D 是分解形式（å 是 a + 上方的小圆圈）。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K 包含额外的错误兼容性，现在很少使用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8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496082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国际化域名</a:t>
            </a:r>
          </a:p>
        </p:txBody>
      </p:sp>
    </p:spTree>
    <p:extLst>
      <p:ext uri="{BB962C8B-B14F-4D97-AF65-F5344CB8AC3E}">
        <p14:creationId xmlns:p14="http://schemas.microsoft.com/office/powerpoint/2010/main" val="127755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域名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1227326"/>
            <a:ext cx="10639685" cy="4810666"/>
          </a:xfrm>
        </p:spPr>
        <p:txBody>
          <a:bodyPr/>
          <a:lstStyle/>
          <a:p>
            <a:r>
              <a:rPr lang="zh-CN" sz="2000">
                <a:ea typeface="Noto Sans CJK SC Regular" panose="020B0500000000000000" pitchFamily="34" charset="-122"/>
              </a:rPr>
              <a:t>域名是一组有序的标签或字符串：  </a:t>
            </a:r>
            <a:r>
              <a:rPr lang="zh-CN" sz="2000">
                <a:ea typeface="Noto Sans CJK SC Regular" panose="020B0500000000000000" pitchFamily="34" charset="-122"/>
                <a:hlinkClick r:id="rId3"/>
              </a:rPr>
              <a:t>www.example.co.uk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顶级域 (Top-Level Domain, TLD) 是最右边的标签：“uk”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二级域：“co”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三级域：“example”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最初，TLD 长度只有两三个字符（例如，</a:t>
            </a:r>
            <a:r>
              <a:rPr lang="zh-CN" sz="2000">
                <a:solidFill>
                  <a:schemeClr val="accent1"/>
                </a:solidFill>
                <a:ea typeface="Noto Sans CJK SC Regular" panose="020B0500000000000000" pitchFamily="34" charset="-122"/>
              </a:rPr>
              <a:t>.ca、.com</a:t>
            </a:r>
            <a:r>
              <a:rPr lang="zh-CN" sz="2000">
                <a:ea typeface="Noto Sans CJK SC Regular" panose="020B0500000000000000" pitchFamily="34" charset="-122"/>
              </a:rPr>
              <a:t>）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现在，TLD 可以是更长的字符串（例如，</a:t>
            </a:r>
            <a:r>
              <a:rPr lang="zh-CN" sz="2000">
                <a:solidFill>
                  <a:schemeClr val="accent1"/>
                </a:solidFill>
                <a:ea typeface="Noto Sans CJK SC Regular" panose="020B0500000000000000" pitchFamily="34" charset="-122"/>
              </a:rPr>
              <a:t>.info、.google、.engineering</a:t>
            </a:r>
            <a:r>
              <a:rPr lang="zh-CN" sz="2000">
                <a:ea typeface="Noto Sans CJK SC Regular" panose="020B0500000000000000" pitchFamily="34" charset="-122"/>
              </a:rPr>
              <a:t>）</a:t>
            </a:r>
          </a:p>
          <a:p>
            <a:r>
              <a:rPr lang="zh-CN" sz="2000">
                <a:ea typeface="Noto Sans CJK SC Regular" panose="020B0500000000000000" pitchFamily="34" charset="-122"/>
                <a:hlinkClick r:id="rId4"/>
              </a:rPr>
              <a:t>根区</a:t>
            </a:r>
            <a:r>
              <a:rPr lang="zh-CN" sz="2000">
                <a:ea typeface="Noto Sans CJK SC Regular" panose="020B0500000000000000" pitchFamily="34" charset="-122"/>
              </a:rPr>
              <a:t>中授权的 TLD 会随着时间的推移而变更，因此固定列表可能会过时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每个标签为 63 个八位字节</a:t>
            </a:r>
          </a:p>
          <a:p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域名总长度不能超过 255 个字符（包括分隔符）</a:t>
            </a: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国际化域名 (IDN)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1227326"/>
            <a:ext cx="10639685" cy="4810666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当其中一个标签包含至少一个非 ASCII 字符时，域名也可以国际化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例如：</a:t>
            </a:r>
            <a:r>
              <a:rPr lang="zh-CN" sz="2000" dirty="0">
                <a:ea typeface="Noto Sans CJK SC Regular" panose="020B0500000000000000" pitchFamily="34" charset="-122"/>
                <a:hlinkClick r:id="rId3"/>
              </a:rPr>
              <a:t>www.exâmple.ca</a:t>
            </a:r>
            <a:r>
              <a:rPr lang="zh-CN" sz="2000" dirty="0">
                <a:ea typeface="Noto Sans CJK SC Regular" panose="020B0500000000000000" pitchFamily="34" charset="-122"/>
              </a:rPr>
              <a:t>、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普遍接受-测试.世界.</a:t>
            </a:r>
            <a:r>
              <a:rPr lang="zh-CN" sz="2000" dirty="0">
                <a:ea typeface="Noto Sans CJK SC Regular" panose="020B0500000000000000" pitchFamily="34" charset="-122"/>
              </a:rPr>
              <a:t>、</a:t>
            </a:r>
            <a:r>
              <a:rPr lang="ar-AE" altLang="ja-JP" sz="2000" dirty="0">
                <a:solidFill>
                  <a:schemeClr val="accent1"/>
                </a:solidFill>
              </a:rPr>
              <a:t> صحة.مصر</a:t>
            </a:r>
            <a:r>
              <a:rPr lang="zh-CN" sz="2000" dirty="0">
                <a:ea typeface="Noto Sans CJK SC Regular" panose="020B0500000000000000" pitchFamily="34" charset="-122"/>
              </a:rPr>
              <a:t>、</a:t>
            </a:r>
            <a:r>
              <a:rPr lang="th-TH" altLang="ja-JP" sz="2000" dirty="0">
                <a:solidFill>
                  <a:schemeClr val="accent1"/>
                </a:solidFill>
              </a:rPr>
              <a:t>ทัวร์เที่ยวไทย.ไทย</a:t>
            </a:r>
            <a:endParaRPr lang="zh-CN" sz="2000" dirty="0">
              <a:solidFill>
                <a:schemeClr val="accent1"/>
              </a:solidFill>
              <a:ea typeface="Noto Sans CJK SC Regular" panose="020B0500000000000000" pitchFamily="34" charset="-122"/>
            </a:endParaRPr>
          </a:p>
          <a:p>
            <a:r>
              <a:rPr lang="zh-CN" sz="2000" dirty="0">
                <a:ea typeface="Noto Sans CJK SC Regular" panose="020B0500000000000000" pitchFamily="34" charset="-122"/>
              </a:rPr>
              <a:t>IDN 域名标签有两种等效形式：U-标签和 A-标签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人类用户使用的 IDN 版本称为 U-标签（使用 UTF-8 格式）：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exâmple 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DNS 使用等效的 ASCII，称为 A-标签：</a:t>
            </a:r>
          </a:p>
          <a:p>
            <a:pPr marL="1371600" lvl="2" indent="-457200">
              <a:buFont typeface="+mj-lt"/>
              <a:buAutoNum type="arabicPeriod"/>
            </a:pPr>
            <a:r>
              <a:rPr lang="zh-CN" sz="2000" dirty="0">
                <a:ea typeface="Noto Sans CJK SC Regular" panose="020B0500000000000000" pitchFamily="34" charset="-122"/>
              </a:rPr>
              <a:t>获取用户输入，进行规范化，并与 IDNA2008 进行核对，以形成 IDN U-标签</a:t>
            </a:r>
          </a:p>
          <a:p>
            <a:pPr marL="1371600" lvl="2" indent="-457200">
              <a:buFont typeface="+mj-lt"/>
              <a:buAutoNum type="arabicPeriod"/>
            </a:pPr>
            <a:r>
              <a:rPr lang="zh-CN" sz="2000" dirty="0">
                <a:ea typeface="Noto Sans CJK SC Regular" panose="020B0500000000000000" pitchFamily="34" charset="-122"/>
              </a:rPr>
              <a:t>将 U-标签转换为国际化域名编码（使用 RFC3492）</a:t>
            </a:r>
          </a:p>
          <a:p>
            <a:pPr marL="1371600" lvl="2" indent="-457200">
              <a:buFont typeface="+mj-lt"/>
              <a:buAutoNum type="arabicPeriod"/>
            </a:pPr>
            <a:r>
              <a:rPr lang="zh-CN" sz="2000" dirty="0">
                <a:ea typeface="Noto Sans CJK SC Regular" panose="020B0500000000000000" pitchFamily="34" charset="-122"/>
              </a:rPr>
              <a:t>添加“xn--”前缀以将 ASCII 字符串标识为 IDN A-标签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exâmple </a:t>
            </a:r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=&gt; 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exmple-xta </a:t>
            </a:r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=&gt;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 xn--exmple-xta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普遍接受-测试 </a:t>
            </a:r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=&gt;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 --f38am99bqvcd5liy1cxsg </a:t>
            </a:r>
            <a:r>
              <a:rPr lang="zh-CN" sz="20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=&gt;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 xn----f38am99bqvcd5liy1cxsg 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大多数系统都应使用 U-标签，尤其是数据库</a:t>
            </a: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2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9333259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国际化电子邮件地址 (EAI)</a:t>
            </a:r>
          </a:p>
        </p:txBody>
      </p:sp>
    </p:spTree>
    <p:extLst>
      <p:ext uri="{BB962C8B-B14F-4D97-AF65-F5344CB8AC3E}">
        <p14:creationId xmlns:p14="http://schemas.microsoft.com/office/powerpoint/2010/main" val="939170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电子邮件地址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zh-CN" sz="2000">
                <a:ea typeface="Noto Sans CJK SC Regular" panose="020B0500000000000000" pitchFamily="34" charset="-122"/>
              </a:rPr>
              <a:t>电子邮件地址语法：  </a:t>
            </a:r>
            <a:r>
              <a:rPr lang="zh-CN" sz="2000">
                <a:solidFill>
                  <a:schemeClr val="accent1"/>
                </a:solidFill>
                <a:ea typeface="Noto Sans CJK SC Regular" panose="020B0500000000000000" pitchFamily="34" charset="-122"/>
              </a:rPr>
              <a:t>mailboxName@domainName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电子邮件地址有一个邮箱名称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电子邮件地址有一个域名</a:t>
            </a:r>
          </a:p>
          <a:p>
            <a:pPr lvl="2"/>
            <a:r>
              <a:rPr lang="zh-CN" sz="2000">
                <a:ea typeface="Noto Sans CJK SC Regular" panose="020B0500000000000000" pitchFamily="34" charset="-122"/>
              </a:rPr>
              <a:t>域名可以是 ASCII 或 IDN</a:t>
            </a:r>
          </a:p>
          <a:p>
            <a:pPr lvl="2"/>
            <a:r>
              <a:rPr lang="zh-CN" sz="2000">
                <a:ea typeface="Noto Sans CJK SC Regular" panose="020B0500000000000000" pitchFamily="34" charset="-122"/>
              </a:rPr>
              <a:t>例如： </a:t>
            </a:r>
          </a:p>
          <a:p>
            <a:pPr lvl="3"/>
            <a:r>
              <a:rPr lang="zh-CN" sz="2000" u="sng">
                <a:solidFill>
                  <a:schemeClr val="accent1"/>
                </a:solidFill>
                <a:ea typeface="Noto Sans CJK SC Regular" panose="020B0500000000000000" pitchFamily="34" charset="-122"/>
                <a:hlinkClick r:id="rId3"/>
              </a:rPr>
              <a:t>myname@example</a:t>
            </a:r>
            <a:r>
              <a:rPr lang="zh-CN" sz="2000">
                <a:solidFill>
                  <a:schemeClr val="accent1"/>
                </a:solidFill>
                <a:ea typeface="Noto Sans CJK SC Regular" panose="020B0500000000000000" pitchFamily="34" charset="-122"/>
                <a:hlinkClick r:id="rId3"/>
              </a:rPr>
              <a:t>.org</a:t>
            </a:r>
          </a:p>
          <a:p>
            <a:pPr lvl="3"/>
            <a:r>
              <a:rPr lang="zh-CN" sz="2000" u="sng">
                <a:solidFill>
                  <a:schemeClr val="accent1"/>
                </a:solidFill>
                <a:ea typeface="Noto Sans CJK SC Regular" panose="020B0500000000000000" pitchFamily="34" charset="-122"/>
                <a:hlinkClick r:id="rId4"/>
              </a:rPr>
              <a:t>myname@xn--exmple-xta.ca</a:t>
            </a:r>
          </a:p>
          <a:p>
            <a:pPr lvl="3"/>
            <a:r>
              <a:rPr lang="zh-CN" sz="2000" u="sng">
                <a:solidFill>
                  <a:schemeClr val="accent1"/>
                </a:solidFill>
                <a:ea typeface="Noto Sans CJK SC Regular" panose="020B0500000000000000" pitchFamily="34" charset="-122"/>
              </a:rPr>
              <a:t>myname@exâmple.ca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如果您收到来自其他人的电子邮件，那么将看到 …@exâmple... 和 …@xn--example-xta… 都有使用</a:t>
            </a:r>
          </a:p>
          <a:p>
            <a:pPr lvl="2"/>
            <a:r>
              <a:rPr lang="zh-CN" sz="2000">
                <a:ea typeface="Noto Sans CJK SC Regular" panose="020B0500000000000000" pitchFamily="34" charset="-122"/>
              </a:rPr>
              <a:t>前者更为常用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exâmple@xn--example--xte... 有效，可正常使用，但 xn--…@xn--… </a:t>
            </a:r>
            <a:r>
              <a:rPr lang="zh-CN" sz="2000" b="1">
                <a:ea typeface="Noto Sans CJK SC Regular" panose="020B0500000000000000" pitchFamily="34" charset="-122"/>
              </a:rPr>
              <a:t>无效</a:t>
            </a:r>
          </a:p>
          <a:p>
            <a:pPr marL="914400" lvl="2" indent="0">
              <a:buNone/>
            </a:pPr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sz="2000" dirty="0">
              <a:ea typeface="Noto Sans CJK SC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8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EAI 具有使用统一码的邮箱名称（UTF-8 格式） 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域名可以是 ASCII 或 IDN	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例如： </a:t>
            </a:r>
          </a:p>
          <a:p>
            <a:pPr lvl="2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  <a:hlinkClick r:id="rId3"/>
              </a:rPr>
              <a:t>kévin@example.org</a:t>
            </a:r>
            <a:r>
              <a:rPr lang="zh-CN" sz="2000" dirty="0">
                <a:ea typeface="Noto Sans CJK SC Regular" panose="020B0500000000000000" pitchFamily="34" charset="-122"/>
              </a:rPr>
              <a:t> </a:t>
            </a:r>
          </a:p>
          <a:p>
            <a:pPr lvl="2"/>
            <a:r>
              <a:rPr lang="ja-JP" altLang="en-US" sz="2000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すし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@ xn--exmple-xta.ca</a:t>
            </a:r>
          </a:p>
          <a:p>
            <a:pPr lvl="2"/>
            <a:r>
              <a:rPr lang="ja-JP" altLang="en-US" sz="2000" dirty="0">
                <a:solidFill>
                  <a:schemeClr val="accent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すし</a:t>
            </a: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@快手.游戏.</a:t>
            </a: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sz="2000" dirty="0">
              <a:ea typeface="Noto Sans CJK SC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9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电子邮件地址形式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zh-CN" sz="2000">
                <a:ea typeface="Noto Sans CJK SC Regular" panose="020B0500000000000000" pitchFamily="34" charset="-122"/>
              </a:rPr>
              <a:t>name@exâmple.ca 和 name@xn--exmple-xta.ca 表示等效的电子邮件地址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应用程序应该能够将这两种形式视为等效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在内部采用一致的方式使用 A-标签或 U-标签，但不要混合使用 A-标签和 U-标签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技术建议：后端处理应该：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对使用 DNS 或 SMTP 字节级别协议的软件使用 A-标签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对大多数软件（例如，普通的 django/flask/rails/symfony 应用程序）使用 U-标签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检查输入是否可以使用这两种格式（甚至混合格式）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发送和接收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740672"/>
            <a:ext cx="11044420" cy="5463180"/>
          </a:xfrm>
        </p:spPr>
        <p:txBody>
          <a:bodyPr/>
          <a:lstStyle/>
          <a:p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我们需要能够发送到任一形式：</a:t>
            </a:r>
          </a:p>
          <a:p>
            <a:pPr lvl="1"/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mailboxName-UTF-8@A-labelform</a:t>
            </a:r>
          </a:p>
          <a:p>
            <a:pPr lvl="1"/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mailboxName-UTF-8@U-labelform</a:t>
            </a:r>
          </a:p>
          <a:p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我们需要能够从任一形式接收邮件：</a:t>
            </a:r>
          </a:p>
          <a:p>
            <a:pPr lvl="1"/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mailboxName-UTF-8@A-labelform</a:t>
            </a:r>
          </a:p>
          <a:p>
            <a:pPr lvl="1"/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mailboxName-UTF-8@U-labelform</a:t>
            </a:r>
          </a:p>
          <a:p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电子邮件的存储应与 A-标签或 U-标签形式的域名一致</a:t>
            </a:r>
          </a:p>
          <a:p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后端发送/接收应由邮件服务器管理</a:t>
            </a:r>
          </a:p>
          <a:p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移交流程（前端应用程序 </a:t>
            </a:r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  <a:sym typeface="Wingdings" pitchFamily="2" charset="2"/>
              </a:rPr>
              <a:t></a:t>
            </a:r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 电子邮件服务器）</a:t>
            </a:r>
          </a:p>
          <a:p>
            <a:pPr lvl="1"/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移交流程中使用的库应该符合 EAI 标准</a:t>
            </a:r>
          </a:p>
          <a:p>
            <a:pPr lvl="1"/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邮件服务器也应该与 EAI 兼容</a:t>
            </a:r>
          </a:p>
          <a:p>
            <a:pPr lvl="2"/>
            <a:r>
              <a:rPr lang="zh-CN" sz="2000">
                <a:solidFill>
                  <a:schemeClr val="tx1"/>
                </a:solidFill>
                <a:ea typeface="Noto Sans CJK SC Regular" panose="020B0500000000000000" pitchFamily="34" charset="-122"/>
              </a:rPr>
              <a:t>如何使邮件服务器与 EAI 兼容不在本次培训范围之内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zh-CN">
                <a:latin typeface="Arial" panose="020B0604020202020204" pitchFamily="34" charset="0"/>
                <a:ea typeface="Noto Sans CJK SC Regular" panose="020B0500000000000000" pitchFamily="34" charset="-122"/>
              </a:rPr>
              <a:t>普遍适用性 (UA) 概述 </a:t>
            </a:r>
          </a:p>
        </p:txBody>
      </p:sp>
    </p:spTree>
    <p:extLst>
      <p:ext uri="{BB962C8B-B14F-4D97-AF65-F5344CB8AC3E}">
        <p14:creationId xmlns:p14="http://schemas.microsoft.com/office/powerpoint/2010/main" val="678514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10489773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结语</a:t>
            </a:r>
          </a:p>
        </p:txBody>
      </p:sp>
    </p:spTree>
    <p:extLst>
      <p:ext uri="{BB962C8B-B14F-4D97-AF65-F5344CB8AC3E}">
        <p14:creationId xmlns:p14="http://schemas.microsoft.com/office/powerpoint/2010/main" val="1888645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F36C-9C8E-FE4C-BC4F-8706AEA4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编程语言支持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D6656-C3D1-CC4C-85CD-98D9CE657DCC}"/>
              </a:ext>
            </a:extLst>
          </p:cNvPr>
          <p:cNvSpPr txBox="1"/>
          <p:nvPr/>
        </p:nvSpPr>
        <p:spPr>
          <a:xfrm>
            <a:off x="558800" y="870761"/>
            <a:ext cx="11926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>
                <a:ea typeface="Noto Sans CJK SC Regular" panose="020B0500000000000000" pitchFamily="34" charset="-122"/>
                <a:cs typeface="Source Sans Pro"/>
                <a:hlinkClick r:id="rId2"/>
              </a:rPr>
              <a:t>UASG018A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05F94D-FA1D-AA49-A028-28C76F5EA065}"/>
              </a:ext>
            </a:extLst>
          </p:cNvPr>
          <p:cNvGrpSpPr/>
          <p:nvPr/>
        </p:nvGrpSpPr>
        <p:grpSpPr>
          <a:xfrm>
            <a:off x="241300" y="1374733"/>
            <a:ext cx="5981700" cy="4868905"/>
            <a:chOff x="241300" y="1336633"/>
            <a:chExt cx="5981700" cy="5048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9ED243-8917-BA4C-ADD5-38BA986B9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328"/>
            <a:stretch/>
          </p:blipFill>
          <p:spPr>
            <a:xfrm>
              <a:off x="241300" y="1336633"/>
              <a:ext cx="5981700" cy="6166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E508C-9DDD-3441-A79C-72EAEFC2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" y="1927878"/>
              <a:ext cx="5943600" cy="44577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3D619-9578-B248-92E0-A6A05B5E0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00024"/>
            <a:ext cx="59436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3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电子邮件工具与服务的 EAI 支持情况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000">
                <a:ea typeface="Noto Sans CJK SC Regular" panose="020B0500000000000000" pitchFamily="34" charset="-122"/>
              </a:rPr>
              <a:t>如需了解详细的测试结果，请参阅 </a:t>
            </a:r>
            <a:r>
              <a:rPr lang="zh-CN" sz="2000">
                <a:ea typeface="Noto Sans CJK SC Regular" panose="020B0500000000000000" pitchFamily="34" charset="-122"/>
                <a:hlinkClick r:id="rId4"/>
              </a:rPr>
              <a:t>UASG030A：EAI 软件测试结果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ICANN 的 UA 就绪之旅 - 模型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1470213"/>
            <a:ext cx="7257773" cy="4571813"/>
          </a:xfrm>
        </p:spPr>
        <p:txBody>
          <a:bodyPr/>
          <a:lstStyle/>
          <a:p>
            <a:pPr algn="just"/>
            <a:r>
              <a:rPr lang="zh-CN" dirty="0">
                <a:ea typeface="Noto Sans CJK SC Regular" panose="020B0500000000000000" pitchFamily="34" charset="-122"/>
              </a:rPr>
              <a:t>第 1 阶段：更新服务，以支持新的长短 ASCII TLD</a:t>
            </a:r>
          </a:p>
          <a:p>
            <a:pPr algn="just"/>
            <a:r>
              <a:rPr lang="zh-CN" dirty="0">
                <a:ea typeface="Noto Sans CJK SC Regular" panose="020B0500000000000000" pitchFamily="34" charset="-122"/>
              </a:rPr>
              <a:t>第 2 阶段：更新服务，以支持采用统一码（U-标签）的非 ASCII 国际化域名 (IDN)，以及采用国际化域名编码（A-标签）表示的基于 ASCII 的 IDN</a:t>
            </a:r>
          </a:p>
          <a:p>
            <a:pPr algn="just"/>
            <a:r>
              <a:rPr lang="zh-CN" dirty="0">
                <a:ea typeface="Noto Sans CJK SC Regular" panose="020B0500000000000000" pitchFamily="34" charset="-122"/>
              </a:rPr>
              <a:t>第 3 阶段：更新基础设施和服务，以支持非 ASCII 电子邮件地址</a:t>
            </a:r>
          </a:p>
          <a:p>
            <a:pPr lvl="1" algn="just"/>
            <a:r>
              <a:rPr lang="zh-CN" dirty="0">
                <a:ea typeface="Noto Sans CJK SC Regular" panose="020B0500000000000000" pitchFamily="34" charset="-122"/>
              </a:rPr>
              <a:t>注：所有组件都必须支持国际化电子邮件地址 (EAI)，基础设施才能被视为合规</a:t>
            </a:r>
          </a:p>
          <a:p>
            <a:pPr lvl="1" algn="just"/>
            <a:endParaRPr lang="en-US" dirty="0">
              <a:ea typeface="Noto Sans CJK SC Regular" panose="020B0500000000000000" pitchFamily="34" charset="-122"/>
            </a:endParaRPr>
          </a:p>
          <a:p>
            <a:pPr algn="just"/>
            <a:r>
              <a:rPr lang="zh-CN" dirty="0">
                <a:ea typeface="Noto Sans CJK SC Regular" panose="020B0500000000000000" pitchFamily="34" charset="-122"/>
              </a:rPr>
              <a:t>有关详细信息，请参阅 </a:t>
            </a:r>
            <a:r>
              <a:rPr lang="zh-CN" dirty="0">
                <a:ea typeface="Noto Sans CJK SC Regular" panose="020B0500000000000000" pitchFamily="34" charset="-122"/>
                <a:hlinkClick r:id="rId3"/>
              </a:rPr>
              <a:t>ICANN 案例研究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zh-CN" sz="2000">
                <a:ea typeface="Noto Sans CJK SC Regular" panose="020B0500000000000000" pitchFamily="34" charset="-122"/>
              </a:rPr>
              <a:t>如需了解有关 UA 的更多信息，请发送电子邮件至 </a:t>
            </a:r>
            <a:r>
              <a:rPr lang="zh-CN" sz="2000">
                <a:ea typeface="Noto Sans CJK SC Regular" panose="020B0500000000000000" pitchFamily="34" charset="-122"/>
                <a:hlinkClick r:id="rId3"/>
              </a:rPr>
              <a:t>info@uasg.tech</a:t>
            </a:r>
            <a:r>
              <a:rPr lang="zh-CN" sz="2000">
                <a:ea typeface="Noto Sans CJK SC Regular" panose="020B0500000000000000" pitchFamily="34" charset="-122"/>
              </a:rPr>
              <a:t> 或 </a:t>
            </a:r>
            <a:r>
              <a:rPr lang="zh-CN" sz="2000">
                <a:ea typeface="Noto Sans CJK SC Regular" panose="020B0500000000000000" pitchFamily="34" charset="-122"/>
                <a:hlinkClick r:id="rId4"/>
              </a:rPr>
              <a:t>UAProgram@icann.org</a:t>
            </a:r>
            <a:r>
              <a:rPr lang="zh-CN" sz="2000">
                <a:ea typeface="Noto Sans CJK SC Regular" panose="020B0500000000000000" pitchFamily="34" charset="-122"/>
              </a:rPr>
              <a:t> 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访问所有 UASG 文件和演示文稿：</a:t>
            </a:r>
            <a:r>
              <a:rPr lang="zh-CN" sz="2000">
                <a:ea typeface="Noto Sans CJK SC Regular" panose="020B0500000000000000" pitchFamily="34" charset="-122"/>
                <a:hlinkClick r:id="rId5"/>
              </a:rPr>
              <a:t>https://uasg.tech</a:t>
            </a:r>
            <a:r>
              <a:rPr lang="zh-CN" sz="2000">
                <a:ea typeface="Noto Sans CJK SC Regular" panose="020B0500000000000000" pitchFamily="34" charset="-122"/>
              </a:rPr>
              <a:t> 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从维基页面访问正在进行的工作的详细信息：</a:t>
            </a:r>
            <a:r>
              <a:rPr lang="zh-CN" sz="2000">
                <a:ea typeface="Noto Sans CJK SC Regular" panose="020B0500000000000000" pitchFamily="34" charset="-122"/>
                <a:hlinkClick r:id="rId6"/>
              </a:rPr>
              <a:t>https://community.icann.org/display/TUA</a:t>
            </a:r>
            <a:r>
              <a:rPr lang="zh-CN" sz="2000">
                <a:ea typeface="Noto Sans CJK SC Regular" panose="020B0500000000000000" pitchFamily="34" charset="-122"/>
              </a:rPr>
              <a:t> 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注册参与或收听 UA 讨论列表：</a:t>
            </a:r>
            <a:r>
              <a:rPr lang="zh-CN" sz="2000">
                <a:ea typeface="Noto Sans CJK SC Regular" panose="020B0500000000000000" pitchFamily="34" charset="-122"/>
                <a:hlinkClick r:id="rId7"/>
              </a:rPr>
              <a:t>https://uasg.tech/subscribe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在</a:t>
            </a:r>
            <a:r>
              <a:rPr lang="zh-CN" sz="2000">
                <a:ea typeface="Noto Sans CJK SC Regular" panose="020B0500000000000000" pitchFamily="34" charset="-122"/>
                <a:hlinkClick r:id="rId8"/>
              </a:rPr>
              <a:t>此处</a:t>
            </a:r>
            <a:r>
              <a:rPr lang="zh-CN" sz="2000">
                <a:ea typeface="Noto Sans CJK SC Regular" panose="020B0500000000000000" pitchFamily="34" charset="-122"/>
              </a:rPr>
              <a:t>注册参加 UA 工作组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积极参与！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081355"/>
            <a:ext cx="10995461" cy="4528240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请参阅 </a:t>
            </a:r>
            <a:r>
              <a:rPr lang="zh-CN" sz="2000" dirty="0">
                <a:ea typeface="Noto Sans CJK SC Regular" panose="020B0500000000000000" pitchFamily="34" charset="-122"/>
                <a:hlinkClick r:id="rId3"/>
              </a:rPr>
              <a:t>https://uasg.tech</a:t>
            </a:r>
            <a:r>
              <a:rPr lang="zh-CN" sz="2000" dirty="0">
                <a:ea typeface="Noto Sans CJK SC Regular" panose="020B0500000000000000" pitchFamily="34" charset="-122"/>
              </a:rPr>
              <a:t> 以获取完整的报告列表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普遍适用性快速指南： </a:t>
            </a:r>
            <a:r>
              <a:rPr lang="zh-CN" sz="2000" dirty="0">
                <a:ea typeface="Noto Sans CJK SC Regular" panose="020B0500000000000000" pitchFamily="34" charset="-122"/>
                <a:hlinkClick r:id="rId4"/>
              </a:rPr>
              <a:t>UASG005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普遍适用性简介： </a:t>
            </a:r>
            <a:r>
              <a:rPr lang="zh-CN" sz="2000" dirty="0">
                <a:ea typeface="Noto Sans CJK SC Regular" panose="020B0500000000000000" pitchFamily="34" charset="-122"/>
                <a:hlinkClick r:id="rId5"/>
              </a:rPr>
              <a:t>UASG007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EAI 快速指南： </a:t>
            </a:r>
            <a:r>
              <a:rPr lang="zh-CN" sz="2000" dirty="0">
                <a:ea typeface="Noto Sans CJK SC Regular" panose="020B0500000000000000" pitchFamily="34" charset="-122"/>
                <a:hlinkClick r:id="rId6"/>
              </a:rPr>
              <a:t>UASG014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EAI – 技术概述： </a:t>
            </a:r>
            <a:r>
              <a:rPr lang="zh-CN" sz="2000" dirty="0">
                <a:ea typeface="Noto Sans CJK SC Regular" panose="020B0500000000000000" pitchFamily="34" charset="-122"/>
                <a:hlinkClick r:id="rId7"/>
              </a:rPr>
              <a:t>UASG012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一些编程语言库和框架的 UA 合规性 – </a:t>
            </a:r>
            <a:r>
              <a:rPr lang="zh-CN" sz="2000" dirty="0">
                <a:ea typeface="Noto Sans CJK SC Regular" panose="020B0500000000000000" pitchFamily="34" charset="-122"/>
                <a:hlinkClick r:id="rId8"/>
              </a:rPr>
              <a:t>UASG018A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EAI – 主要电子邮件软件与服务的评估： </a:t>
            </a:r>
            <a:r>
              <a:rPr lang="zh-CN" sz="2000" dirty="0">
                <a:ea typeface="Noto Sans CJK SC Regular" panose="020B0500000000000000" pitchFamily="34" charset="-122"/>
                <a:hlinkClick r:id="rId9"/>
              </a:rPr>
              <a:t>UASG021B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普遍适用性就绪框架： </a:t>
            </a:r>
            <a:r>
              <a:rPr lang="zh-CN" sz="2000" dirty="0">
                <a:ea typeface="Noto Sans CJK SC Regular" panose="020B0500000000000000" pitchFamily="34" charset="-122"/>
                <a:hlinkClick r:id="rId10"/>
              </a:rPr>
              <a:t>UASG026</a:t>
            </a:r>
          </a:p>
          <a:p>
            <a:pPr lvl="1"/>
            <a:r>
              <a:rPr lang="zh-CN" altLang="en-US" sz="2000" dirty="0">
                <a:ea typeface="Noto Sans CJK SC Regular" panose="020B0500000000000000" pitchFamily="34" charset="-122"/>
              </a:rPr>
              <a:t>关于命名国际化电子邮箱的注意事项</a:t>
            </a:r>
            <a:r>
              <a:rPr lang="zh-CN" sz="2000" dirty="0">
                <a:ea typeface="Noto Sans CJK SC Regular" panose="020B0500000000000000" pitchFamily="34" charset="-122"/>
              </a:rPr>
              <a:t>： </a:t>
            </a:r>
            <a:r>
              <a:rPr lang="zh-CN" sz="2000" dirty="0">
                <a:ea typeface="Noto Sans CJK SC Regular" panose="020B0500000000000000" pitchFamily="34" charset="-122"/>
                <a:hlinkClick r:id="rId11"/>
              </a:rPr>
              <a:t>UASG028</a:t>
            </a:r>
          </a:p>
          <a:p>
            <a:pPr lvl="1"/>
            <a:r>
              <a:rPr lang="zh-CN" altLang="en-US" sz="2000" dirty="0">
                <a:ea typeface="Noto Sans CJK SC Regular" panose="020B0500000000000000" pitchFamily="34" charset="-122"/>
              </a:rPr>
              <a:t>电子邮件软件与服务中的 </a:t>
            </a:r>
            <a:r>
              <a:rPr lang="en-US" altLang="zh-CN" sz="2000" dirty="0">
                <a:ea typeface="Noto Sans CJK SC Regular" panose="020B0500000000000000" pitchFamily="34" charset="-122"/>
              </a:rPr>
              <a:t>EAI </a:t>
            </a:r>
            <a:r>
              <a:rPr lang="zh-CN" altLang="en-US" sz="2000">
                <a:ea typeface="Noto Sans CJK SC Regular" panose="020B0500000000000000" pitchFamily="34" charset="-122"/>
              </a:rPr>
              <a:t>支持评估报告</a:t>
            </a:r>
            <a:r>
              <a:rPr lang="zh-CN" sz="2000">
                <a:ea typeface="Noto Sans CJK SC Regular" panose="020B0500000000000000" pitchFamily="34" charset="-122"/>
              </a:rPr>
              <a:t>： </a:t>
            </a:r>
            <a:r>
              <a:rPr lang="zh-CN" sz="2000" dirty="0">
                <a:ea typeface="Noto Sans CJK SC Regular" panose="020B0500000000000000" pitchFamily="34" charset="-122"/>
                <a:hlinkClick r:id="rId12"/>
              </a:rPr>
              <a:t>UASG030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内容管理系统 (Content Management System, CMS) 的 UA 第 1 阶段 - WordPress：</a:t>
            </a:r>
            <a:r>
              <a:rPr lang="zh-CN" sz="2000" dirty="0">
                <a:ea typeface="Noto Sans CJK SC Regular" panose="020B0500000000000000" pitchFamily="34" charset="-122"/>
                <a:hlinkClick r:id="rId13"/>
              </a:rPr>
              <a:t>UASG032</a:t>
            </a:r>
          </a:p>
          <a:p>
            <a:r>
              <a:rPr lang="zh-CN" sz="2000" dirty="0">
                <a:ea typeface="Noto Sans CJK SC Regular" panose="020B0500000000000000" pitchFamily="34" charset="-122"/>
                <a:cs typeface="Source Sans Pro"/>
              </a:rPr>
              <a:t>使用的代码样本：</a:t>
            </a:r>
            <a:r>
              <a:rPr lang="zh-CN" sz="2000" dirty="0">
                <a:ea typeface="Noto Sans CJK SC Regular" panose="020B0500000000000000" pitchFamily="34" charset="-122"/>
                <a:cs typeface="Source Sans Pro"/>
                <a:hlinkClick r:id="rId14"/>
              </a:rPr>
              <a:t>https://github.com/icann/ua-code-samples</a:t>
            </a:r>
          </a:p>
          <a:p>
            <a:endParaRPr lang="en-US" sz="2400" dirty="0">
              <a:ea typeface="Noto Sans CJK SC Regular" panose="020B0500000000000000" pitchFamily="34" charset="-122"/>
            </a:endParaRPr>
          </a:p>
          <a:p>
            <a:endParaRPr lang="en-US" dirty="0">
              <a:ea typeface="Noto Sans CJK SC Regular" panose="020B0500000000000000" pitchFamily="34" charset="-12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一些相关资料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>
                <a:latin typeface="Arial" charset="0"/>
                <a:ea typeface="Noto Sans CJK SC Regular" panose="020B0500000000000000" pitchFamily="34" charset="-122"/>
                <a:cs typeface="Segoe UI" charset="0"/>
              </a:rPr>
              <a:t>请与 ICANN 展开交流——谢谢！敬请提问！</a:t>
            </a:r>
          </a:p>
        </p:txBody>
      </p:sp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5928360" y="2453640"/>
            <a:ext cx="3525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zh-CN" sz="1600" dirty="0">
                <a:solidFill>
                  <a:schemeClr val="bg1"/>
                </a:solidFill>
                <a:ea typeface="Noto Sans CJK SC Regular" panose="020B0500000000000000" pitchFamily="34" charset="-122"/>
                <a:cs typeface="Arial" charset="0"/>
              </a:rPr>
              <a:t>电子邮件：sarmad.hussain@icann.org</a:t>
            </a:r>
          </a:p>
          <a:p>
            <a:endParaRPr lang="en-US" altLang="en-US" dirty="0">
              <a:ea typeface="Noto Sans CJK SC Regular" panose="020B0500000000000000" pitchFamily="34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latin typeface="Arial" panose="020B0604020202020204" pitchFamily="34" charset="0"/>
                <a:ea typeface="Noto Sans CJK SC Regular" panose="020B0500000000000000" pitchFamily="34" charset="-122"/>
              </a:rPr>
              <a:t>域名和电子邮件地址的普遍适用性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2150772"/>
            <a:ext cx="103273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目标</a:t>
            </a:r>
          </a:p>
          <a:p>
            <a:pPr algn="ctr"/>
            <a:r>
              <a:rPr lang="zh-CN" sz="24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所有域名和电子邮件地址都可用于所有软件应用程序。</a:t>
            </a:r>
          </a:p>
          <a:p>
            <a:pPr algn="ctr"/>
            <a:endParaRPr lang="en-US" sz="2400" b="1" dirty="0">
              <a:latin typeface="Arial" panose="020B0604020202020204" pitchFamily="34" charset="0"/>
              <a:ea typeface="Noto Sans CJK SC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ea typeface="Noto Sans CJK SC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zh-CN" sz="2400" b="1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影响</a:t>
            </a:r>
          </a:p>
          <a:p>
            <a:pPr algn="ctr">
              <a:buSzPct val="75000"/>
            </a:pPr>
            <a:r>
              <a:rPr lang="zh-CN" sz="24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促进消费者选择，改善竞争，并为最终用户提供更广泛的访问权限。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域名和电子邮件地址的类别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现在可以使用 UTF8 以本地语言创建域名和电子邮件地址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国际化域名 (Internationalized Domain Name, IDN) 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国际化电子邮件地址 (Email Address Internationalization, EAI)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域名</a:t>
            </a:r>
          </a:p>
          <a:p>
            <a:pPr lvl="1"/>
            <a:r>
              <a:rPr lang="zh-CN" sz="2000" b="1" dirty="0">
                <a:ea typeface="Noto Sans CJK SC Regular" panose="020B0500000000000000" pitchFamily="34" charset="-122"/>
              </a:rPr>
              <a:t>更新</a:t>
            </a:r>
            <a:r>
              <a:rPr lang="zh-CN" sz="2000" dirty="0">
                <a:ea typeface="Noto Sans CJK SC Regular" panose="020B0500000000000000" pitchFamily="34" charset="-122"/>
              </a:rPr>
              <a:t>的顶级域名：		</a:t>
            </a:r>
            <a:r>
              <a:rPr lang="en-US" altLang="zh-CN" sz="2000" dirty="0">
                <a:ea typeface="Noto Sans CJK SC Regular" panose="020B0500000000000000" pitchFamily="34" charset="-122"/>
              </a:rPr>
              <a:t>			</a:t>
            </a:r>
            <a:r>
              <a:rPr lang="zh-CN" sz="2000" dirty="0">
                <a:ea typeface="Noto Sans CJK SC Regular" panose="020B0500000000000000" pitchFamily="34" charset="-122"/>
              </a:rPr>
              <a:t>example.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sky</a:t>
            </a:r>
          </a:p>
          <a:p>
            <a:pPr lvl="1"/>
            <a:r>
              <a:rPr lang="zh-CN" sz="2000" b="1" dirty="0">
                <a:ea typeface="Noto Sans CJK SC Regular" panose="020B0500000000000000" pitchFamily="34" charset="-122"/>
              </a:rPr>
              <a:t>更长</a:t>
            </a:r>
            <a:r>
              <a:rPr lang="zh-CN" sz="2000" dirty="0">
                <a:ea typeface="Noto Sans CJK SC Regular" panose="020B0500000000000000" pitchFamily="34" charset="-122"/>
              </a:rPr>
              <a:t>的顶级域名：		</a:t>
            </a:r>
            <a:r>
              <a:rPr lang="en-US" altLang="zh-CN" sz="2000" dirty="0">
                <a:ea typeface="Noto Sans CJK SC Regular" panose="020B0500000000000000" pitchFamily="34" charset="-122"/>
              </a:rPr>
              <a:t>			</a:t>
            </a:r>
            <a:r>
              <a:rPr lang="zh-CN" sz="2000" dirty="0">
                <a:ea typeface="Noto Sans CJK SC Regular" panose="020B0500000000000000" pitchFamily="34" charset="-122"/>
              </a:rPr>
              <a:t>example.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abudhabi</a:t>
            </a:r>
          </a:p>
          <a:p>
            <a:pPr lvl="1"/>
            <a:r>
              <a:rPr lang="zh-CN" sz="2000" b="1" dirty="0">
                <a:ea typeface="Noto Sans CJK SC Regular" panose="020B0500000000000000" pitchFamily="34" charset="-122"/>
              </a:rPr>
              <a:t>国际化</a:t>
            </a:r>
            <a:r>
              <a:rPr lang="zh-CN" sz="2000" dirty="0">
                <a:ea typeface="Noto Sans CJK SC Regular" panose="020B0500000000000000" pitchFamily="34" charset="-122"/>
              </a:rPr>
              <a:t>域名：	</a:t>
            </a:r>
            <a:r>
              <a:rPr lang="en-US" altLang="zh-CN" sz="2000" dirty="0">
                <a:ea typeface="Noto Sans CJK SC Regular" panose="020B0500000000000000" pitchFamily="34" charset="-122"/>
              </a:rPr>
              <a:t>					</a:t>
            </a:r>
            <a:r>
              <a:rPr lang="zh-CN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普遍接受-测试.世界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国际化电子邮件地址 (EAI)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ASCII@IDN							marc@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société</a:t>
            </a:r>
            <a:r>
              <a:rPr lang="zh-CN" sz="2000" dirty="0">
                <a:ea typeface="Noto Sans CJK SC Regular" panose="020B0500000000000000" pitchFamily="34" charset="-122"/>
              </a:rPr>
              <a:t>.org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UTF8@ASCII						</a:t>
            </a:r>
            <a:r>
              <a:rPr lang="hi-IN" altLang="zh-CN" sz="2000" dirty="0">
                <a:solidFill>
                  <a:srgbClr val="FF0000"/>
                </a:solidFill>
              </a:rPr>
              <a:t>ईमेल</a:t>
            </a:r>
            <a:r>
              <a:rPr lang="en-US" altLang="zh-CN" sz="2000" dirty="0"/>
              <a:t>@example.com</a:t>
            </a:r>
            <a:endParaRPr lang="zh-CN" sz="2000" dirty="0">
              <a:ea typeface="Noto Sans CJK SC Regular" panose="020B0500000000000000" pitchFamily="34" charset="-122"/>
            </a:endParaRP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UTF8@IDN							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测试@普遍接受-测试.世界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UTF8@IDN；从右到左书写文字</a:t>
            </a:r>
            <a:r>
              <a:rPr lang="en-US" altLang="zh-CN" sz="2000" dirty="0"/>
              <a:t>		</a:t>
            </a:r>
            <a:r>
              <a:rPr lang="ur-PK" altLang="zh-CN" sz="2000" dirty="0">
                <a:solidFill>
                  <a:srgbClr val="FF0000"/>
                </a:solidFill>
              </a:rPr>
              <a:t>موقع</a:t>
            </a:r>
            <a:r>
              <a:rPr lang="en-US" altLang="zh-CN" sz="2000" dirty="0">
                <a:solidFill>
                  <a:srgbClr val="FF0000"/>
                </a:solidFill>
              </a:rPr>
              <a:t>.</a:t>
            </a:r>
            <a:r>
              <a:rPr lang="ur-PK" altLang="zh-CN" sz="2000" dirty="0">
                <a:solidFill>
                  <a:srgbClr val="FF0000"/>
                </a:solidFill>
              </a:rPr>
              <a:t>مثال</a:t>
            </a:r>
            <a:r>
              <a:rPr lang="en-US" altLang="zh-CN" sz="2000" dirty="0">
                <a:solidFill>
                  <a:srgbClr val="FF0000"/>
                </a:solidFill>
              </a:rPr>
              <a:t>@</a:t>
            </a:r>
            <a:r>
              <a:rPr lang="ur-PK" altLang="zh-CN" sz="2000" dirty="0">
                <a:solidFill>
                  <a:srgbClr val="FF0000"/>
                </a:solidFill>
              </a:rPr>
              <a:t>میل</a:t>
            </a:r>
            <a:r>
              <a:rPr lang="en-US" altLang="zh-CN" sz="2000" dirty="0">
                <a:solidFill>
                  <a:srgbClr val="FF0000"/>
                </a:solidFill>
              </a:rPr>
              <a:t>-</a:t>
            </a:r>
            <a:r>
              <a:rPr lang="ur-PK" altLang="zh-CN" sz="2000" dirty="0">
                <a:solidFill>
                  <a:srgbClr val="FF0000"/>
                </a:solidFill>
              </a:rPr>
              <a:t>ای</a:t>
            </a:r>
            <a:r>
              <a:rPr lang="zh-CN" sz="2000" dirty="0">
                <a:ea typeface="Noto Sans CJK SC Regular" panose="020B0500000000000000" pitchFamily="34" charset="-122"/>
              </a:rPr>
              <a:t>		</a:t>
            </a:r>
          </a:p>
          <a:p>
            <a:pPr marL="0" indent="0">
              <a:buNone/>
            </a:pPr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B6274-DBC2-4C0B-0FF4-3165807701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343601"/>
            <a:ext cx="10543117" cy="4571813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支持所有域名，包括国际化域名 (IDN)，并且支持所有电子邮件地址，包括国际化电子邮件地址 (EAI)： </a:t>
            </a:r>
          </a:p>
          <a:p>
            <a:endParaRPr lang="en-US" dirty="0">
              <a:ea typeface="Noto Sans CJK SC Regular" panose="020B0500000000000000" pitchFamily="34" charset="-122"/>
            </a:endParaRPr>
          </a:p>
          <a:p>
            <a:endParaRPr lang="en-US" dirty="0">
              <a:ea typeface="Noto Sans CJK SC Regular" panose="020B0500000000000000" pitchFamily="34" charset="-122"/>
            </a:endParaRPr>
          </a:p>
          <a:p>
            <a:endParaRPr lang="en-US" dirty="0">
              <a:ea typeface="Noto Sans CJK SC Regular" panose="020B0500000000000000" pitchFamily="34" charset="-122"/>
            </a:endParaRPr>
          </a:p>
          <a:p>
            <a:r>
              <a:rPr lang="zh-CN">
                <a:ea typeface="Noto Sans CJK SC Regular" panose="020B0500000000000000" pitchFamily="34" charset="-122"/>
              </a:rPr>
              <a:t>接受：用户可以将其本地文字中的字符输入到文本字段中</a:t>
            </a:r>
          </a:p>
          <a:p>
            <a:r>
              <a:rPr lang="zh-CN">
                <a:ea typeface="Noto Sans CJK SC Regular" panose="020B0500000000000000" pitchFamily="34" charset="-122"/>
              </a:rPr>
              <a:t>验证：软件接受字符并将其识别为有效</a:t>
            </a:r>
          </a:p>
          <a:p>
            <a:r>
              <a:rPr lang="zh-CN">
                <a:ea typeface="Noto Sans CJK SC Regular" panose="020B0500000000000000" pitchFamily="34" charset="-122"/>
              </a:rPr>
              <a:t>处理：系统对字符执行操作</a:t>
            </a:r>
          </a:p>
          <a:p>
            <a:r>
              <a:rPr lang="zh-CN">
                <a:ea typeface="Noto Sans CJK SC Regular" panose="020B0500000000000000" pitchFamily="34" charset="-122"/>
              </a:rPr>
              <a:t>存储：数据库可以在不中断或损坏的情况下存储文本</a:t>
            </a:r>
          </a:p>
          <a:p>
            <a:r>
              <a:rPr lang="zh-CN">
                <a:ea typeface="Noto Sans CJK SC Regular" panose="020B0500000000000000" pitchFamily="34" charset="-122"/>
              </a:rPr>
              <a:t>显示：从数据库中获取信息时，将正确显示信息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程序员的 UA 就绪范围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F3E8CE4-5BEB-AB4B-BC3E-F36E027D7112}"/>
              </a:ext>
            </a:extLst>
          </p:cNvPr>
          <p:cNvGrpSpPr/>
          <p:nvPr/>
        </p:nvGrpSpPr>
        <p:grpSpPr>
          <a:xfrm>
            <a:off x="1298985" y="2232013"/>
            <a:ext cx="9048332" cy="1248521"/>
            <a:chOff x="1927228" y="5269981"/>
            <a:chExt cx="7921353" cy="94112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CA18D1-8A41-3345-B85F-7925A4C0569A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37437"/>
              <a:chOff x="820555" y="1643185"/>
              <a:chExt cx="2011680" cy="15843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4E9FDE2-6C75-9045-BEBB-6E9A27DE09D0}"/>
                  </a:ext>
                </a:extLst>
              </p:cNvPr>
              <p:cNvSpPr/>
              <p:nvPr/>
            </p:nvSpPr>
            <p:spPr>
              <a:xfrm>
                <a:off x="820555" y="2835438"/>
                <a:ext cx="2011680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Source Sans Pro Light"/>
                    <a:ea typeface="Noto Sans CJK SC Regular" panose="020B0500000000000000" pitchFamily="34" charset="-122"/>
                    <a:cs typeface="Source Sans Pro Light"/>
                  </a:rPr>
                  <a:t>接受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95B2E6-8192-564A-B0D4-8D25BBD97F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pic>
            <p:nvPicPr>
              <p:cNvPr id="49" name="Picture 48" descr="ua-capability-icons_wht_Accept.png">
                <a:extLst>
                  <a:ext uri="{FF2B5EF4-FFF2-40B4-BE49-F238E27FC236}">
                    <a16:creationId xmlns:a16="http://schemas.microsoft.com/office/drawing/2014/main" id="{95AE17AA-1A8D-9D48-9EBD-42ED787C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AD7C3E-1B21-EA49-8443-C0ED70B8257A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31655"/>
              <a:chOff x="3554360" y="1646720"/>
              <a:chExt cx="2029993" cy="1574584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B7CDDE-3D06-0740-94CA-B0F1E03531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8541279-6FA3-8D42-B5C8-D52B525811FB}"/>
                  </a:ext>
                </a:extLst>
              </p:cNvPr>
              <p:cNvSpPr/>
              <p:nvPr/>
            </p:nvSpPr>
            <p:spPr>
              <a:xfrm>
                <a:off x="3572672" y="2829201"/>
                <a:ext cx="2011681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Source Sans Pro Light"/>
                    <a:ea typeface="Noto Sans CJK SC Regular" panose="020B0500000000000000" pitchFamily="34" charset="-122"/>
                    <a:cs typeface="Source Sans Pro Light"/>
                  </a:rPr>
                  <a:t>验证</a:t>
                </a:r>
              </a:p>
            </p:txBody>
          </p:sp>
          <p:pic>
            <p:nvPicPr>
              <p:cNvPr id="46" name="Picture 45" descr="ua-capability-icons_wht_Validate.png">
                <a:extLst>
                  <a:ext uri="{FF2B5EF4-FFF2-40B4-BE49-F238E27FC236}">
                    <a16:creationId xmlns:a16="http://schemas.microsoft.com/office/drawing/2014/main" id="{0A09F761-7140-1B41-A0F2-165BB85AA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9AA9E2-9693-C548-8C8D-93CB9162783D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33159"/>
              <a:chOff x="6331693" y="1643185"/>
              <a:chExt cx="2011680" cy="157712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727F8D-A583-2B42-8956-0E4F176329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7D5BAF-0D83-DD44-911D-2E14DE3C4330}"/>
                  </a:ext>
                </a:extLst>
              </p:cNvPr>
              <p:cNvSpPr/>
              <p:nvPr/>
            </p:nvSpPr>
            <p:spPr>
              <a:xfrm>
                <a:off x="6331693" y="2828208"/>
                <a:ext cx="2011680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Source Sans Pro Light"/>
                    <a:ea typeface="Noto Sans CJK SC Regular" panose="020B0500000000000000" pitchFamily="34" charset="-122"/>
                    <a:cs typeface="Source Sans Pro Light"/>
                  </a:rPr>
                  <a:t>存储</a:t>
                </a:r>
              </a:p>
            </p:txBody>
          </p:sp>
          <p:pic>
            <p:nvPicPr>
              <p:cNvPr id="43" name="Picture 42" descr="ua-capability-icons_wht_Store.png">
                <a:extLst>
                  <a:ext uri="{FF2B5EF4-FFF2-40B4-BE49-F238E27FC236}">
                    <a16:creationId xmlns:a16="http://schemas.microsoft.com/office/drawing/2014/main" id="{6AB810CB-7FFA-E647-820F-1348D55A8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1A6786-B4F7-E64B-8ADF-2CCDA6FFB00B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35346"/>
              <a:chOff x="2202899" y="3852184"/>
              <a:chExt cx="2011680" cy="1580823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6C1B392-FF8A-1A46-AF2C-63FA41E5A3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8E740B-EE22-E54F-BECC-BFA4D1A7E347}"/>
                  </a:ext>
                </a:extLst>
              </p:cNvPr>
              <p:cNvSpPr/>
              <p:nvPr/>
            </p:nvSpPr>
            <p:spPr>
              <a:xfrm>
                <a:off x="2202899" y="5040904"/>
                <a:ext cx="2011680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Source Sans Pro Light"/>
                    <a:ea typeface="Noto Sans CJK SC Regular" panose="020B0500000000000000" pitchFamily="34" charset="-122"/>
                    <a:cs typeface="Source Sans Pro Light"/>
                  </a:rPr>
                  <a:t>处理</a:t>
                </a:r>
              </a:p>
            </p:txBody>
          </p:sp>
          <p:pic>
            <p:nvPicPr>
              <p:cNvPr id="40" name="Picture 39" descr="ua-capability-icons_wht_Process.png">
                <a:extLst>
                  <a:ext uri="{FF2B5EF4-FFF2-40B4-BE49-F238E27FC236}">
                    <a16:creationId xmlns:a16="http://schemas.microsoft.com/office/drawing/2014/main" id="{8E2BA25B-94F7-E146-AC59-48DF74B70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E1F724-3B0F-EB40-92D6-82F9EE7CF4EA}"/>
                </a:ext>
              </a:extLst>
            </p:cNvPr>
            <p:cNvGrpSpPr/>
            <p:nvPr/>
          </p:nvGrpSpPr>
          <p:grpSpPr>
            <a:xfrm>
              <a:off x="8546330" y="5275764"/>
              <a:ext cx="1302251" cy="935346"/>
              <a:chOff x="4943583" y="3852184"/>
              <a:chExt cx="2011680" cy="158082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413D40-E4B1-7B43-95EE-9A70F693E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8F6DA22-0257-334F-BF9C-0493C7E95829}"/>
                  </a:ext>
                </a:extLst>
              </p:cNvPr>
              <p:cNvSpPr/>
              <p:nvPr/>
            </p:nvSpPr>
            <p:spPr>
              <a:xfrm>
                <a:off x="4946286" y="5040904"/>
                <a:ext cx="2008977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Source Sans Pro Light"/>
                    <a:ea typeface="Noto Sans CJK SC Regular" panose="020B0500000000000000" pitchFamily="34" charset="-122"/>
                    <a:cs typeface="Source Sans Pro Light"/>
                  </a:rPr>
                  <a:t>显示</a:t>
                </a:r>
              </a:p>
            </p:txBody>
          </p:sp>
          <p:pic>
            <p:nvPicPr>
              <p:cNvPr id="37" name="Picture 36" descr="ua-capability-icons_wht_Display.png">
                <a:extLst>
                  <a:ext uri="{FF2B5EF4-FFF2-40B4-BE49-F238E27FC236}">
                    <a16:creationId xmlns:a16="http://schemas.microsoft.com/office/drawing/2014/main" id="{03B399DB-C262-DD4C-9E27-94DC38E04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36244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512-A707-6942-97D9-A27B3460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用于考虑实现 UA 的技术堆栈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126D98-EB57-E54E-B9E7-E94B7FB00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599286"/>
              </p:ext>
            </p:extLst>
          </p:nvPr>
        </p:nvGraphicFramePr>
        <p:xfrm>
          <a:off x="768791" y="761784"/>
          <a:ext cx="7299376" cy="533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3ADB858-09EA-274A-9841-5D52984C8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FF6C9-4EF8-4E44-B71B-E4D99D5BD8A5}"/>
              </a:ext>
            </a:extLst>
          </p:cNvPr>
          <p:cNvSpPr txBox="1"/>
          <p:nvPr/>
        </p:nvSpPr>
        <p:spPr>
          <a:xfrm>
            <a:off x="9024079" y="2956812"/>
            <a:ext cx="29230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sz="2000" dirty="0">
                <a:ea typeface="Noto Sans CJK SC Regular" panose="020B0500000000000000" pitchFamily="34" charset="-122"/>
                <a:cs typeface="Source Sans Pro"/>
              </a:rPr>
              <a:t>接受、验证、处理、</a:t>
            </a:r>
            <a:endParaRPr lang="en-US" altLang="zh-CN" sz="2000" dirty="0">
              <a:ea typeface="Noto Sans CJK SC Regular" panose="020B0500000000000000" pitchFamily="34" charset="-122"/>
              <a:cs typeface="Source Sans Pro"/>
            </a:endParaRPr>
          </a:p>
          <a:p>
            <a:pPr algn="ctr"/>
            <a:r>
              <a:rPr lang="zh-CN" sz="2000" dirty="0">
                <a:ea typeface="Noto Sans CJK SC Regular" panose="020B0500000000000000" pitchFamily="34" charset="-122"/>
                <a:cs typeface="Source Sans Pro"/>
              </a:rPr>
              <a:t>存储和显示所有域名和</a:t>
            </a:r>
            <a:br>
              <a:rPr lang="en-US" altLang="zh-CN" sz="2000" dirty="0">
                <a:ea typeface="Noto Sans CJK SC Regular" panose="020B0500000000000000" pitchFamily="34" charset="-122"/>
                <a:cs typeface="Source Sans Pro"/>
              </a:rPr>
            </a:br>
            <a:r>
              <a:rPr lang="zh-CN" sz="2000" dirty="0">
                <a:ea typeface="Noto Sans CJK SC Regular" panose="020B0500000000000000" pitchFamily="34" charset="-122"/>
                <a:cs typeface="Source Sans Pro"/>
              </a:rPr>
              <a:t>电子邮件地址。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581D396-B699-FE4D-B22B-B94B964B53FD}"/>
              </a:ext>
            </a:extLst>
          </p:cNvPr>
          <p:cNvSpPr/>
          <p:nvPr/>
        </p:nvSpPr>
        <p:spPr>
          <a:xfrm>
            <a:off x="8217877" y="836734"/>
            <a:ext cx="656492" cy="5205262"/>
          </a:xfrm>
          <a:prstGeom prst="righ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a typeface="Noto Sans CJK SC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461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电子邮件系统和 EAI 支持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897595" y="929390"/>
            <a:ext cx="3709739" cy="269515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6984516" cy="5411449"/>
          </a:xfrm>
        </p:spPr>
        <p:txBody>
          <a:bodyPr/>
          <a:lstStyle/>
          <a:p>
            <a:pPr algn="just"/>
            <a:r>
              <a:rPr lang="zh-CN" sz="2000" dirty="0">
                <a:ea typeface="Noto Sans CJK SC Regular" panose="020B0500000000000000" pitchFamily="34" charset="-122"/>
              </a:rPr>
              <a:t>所有电子邮件代理都必须配置为发送和接收国际化电子邮件地址。请参阅</a:t>
            </a:r>
            <a:r>
              <a:rPr lang="zh-CN" sz="2000" dirty="0">
                <a:ea typeface="Noto Sans CJK SC Regular" panose="020B0500000000000000" pitchFamily="34" charset="-122"/>
                <a:hlinkClick r:id="rId5"/>
              </a:rPr>
              <a:t>《EAI：技术概述》</a:t>
            </a:r>
            <a:r>
              <a:rPr lang="zh-CN" sz="2000" dirty="0">
                <a:ea typeface="Noto Sans CJK SC Regular" panose="020B0500000000000000" pitchFamily="34" charset="-122"/>
              </a:rPr>
              <a:t>获取详细信息。</a:t>
            </a:r>
          </a:p>
          <a:p>
            <a:pPr lvl="1"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MUA</a:t>
            </a:r>
            <a:r>
              <a:rPr lang="zh-CN" sz="2000" dirty="0">
                <a:ea typeface="Noto Sans CJK SC Regular" panose="020B0500000000000000" pitchFamily="34" charset="-122"/>
              </a:rPr>
              <a:t> – 邮件用户代理 (Mail User Agent)：用户用来发送、接收和管理邮件的客户端程序</a:t>
            </a:r>
          </a:p>
          <a:p>
            <a:pPr lvl="1"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MSA</a:t>
            </a:r>
            <a:r>
              <a:rPr lang="zh-CN" sz="2000" dirty="0">
                <a:ea typeface="Noto Sans CJK SC Regular" panose="020B0500000000000000" pitchFamily="34" charset="-122"/>
              </a:rPr>
              <a:t> – 邮件提交代理 (Mail Submission Agent)：一种服务器程序，用于从 MUA 接收邮件并准备好邮件以供传输和交付</a:t>
            </a:r>
          </a:p>
          <a:p>
            <a:pPr lvl="1"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MTA</a:t>
            </a:r>
            <a:r>
              <a:rPr lang="zh-CN" sz="2000" dirty="0">
                <a:ea typeface="Noto Sans CJK SC Regular" panose="020B0500000000000000" pitchFamily="34" charset="-122"/>
              </a:rPr>
              <a:t> – 邮件传输代理 (Mail Transfer Agent)：一种服务器程序，用于向其他互联网主机发送邮件以及接收来自这些主机的邮件。MTA 可以接收来自 MSA 的邮件和/或向 MDA 发送邮件</a:t>
            </a:r>
          </a:p>
          <a:p>
            <a:pPr lvl="1"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MDA</a:t>
            </a:r>
            <a:r>
              <a:rPr lang="zh-CN" sz="2000" dirty="0">
                <a:ea typeface="Noto Sans CJK SC Regular" panose="020B0500000000000000" pitchFamily="34" charset="-122"/>
              </a:rPr>
              <a:t> – 邮件交付代理 (Mail Delivery Agent)：一种服务器程序，用于处理传入邮件，并且通常将邮件存储在邮箱或文件夹中</a:t>
            </a:r>
          </a:p>
          <a:p>
            <a:pPr algn="just"/>
            <a:endParaRPr lang="en-US" sz="2000" dirty="0">
              <a:ea typeface="Noto Sans CJK SC Regular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27B79-8902-4740-B3C3-CDE15F4C5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012" y="4388649"/>
            <a:ext cx="4096904" cy="12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7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456860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466202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464899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邮件存储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MUA：Webmail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338602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MSA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371260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MTA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334819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收件人的 MTA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MTA：垃圾邮件过滤器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922099"/>
              <a:ext cx="6333" cy="1954330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914060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922099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82739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762047" y="174494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智能手机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MUA 应用程序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</p:cNvCxnSpPr>
            <p:nvPr/>
          </p:nvCxnSpPr>
          <p:spPr>
            <a:xfrm>
              <a:off x="11047014" y="1287741"/>
              <a:ext cx="36765" cy="1554603"/>
            </a:xfrm>
            <a:prstGeom prst="curvedConnector3">
              <a:avLst>
                <a:gd name="adj1" fmla="val 721787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电子邮件组件示例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669040" cy="5411449"/>
          </a:xfrm>
        </p:spPr>
        <p:txBody>
          <a:bodyPr/>
          <a:lstStyle/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MUA</a:t>
            </a:r>
            <a:r>
              <a:rPr lang="zh-CN" sz="2000" dirty="0">
                <a:ea typeface="Noto Sans CJK SC Regular" panose="020B0500000000000000" pitchFamily="34" charset="-122"/>
              </a:rPr>
              <a:t> – 邮件用户代理 – Outlook、Thunderbird、亚马逊的配送后端、Gmail 的 Webmail 子系统、网络服务器的 Contact Form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MSA</a:t>
            </a:r>
            <a:r>
              <a:rPr lang="zh-CN" sz="2000" dirty="0">
                <a:ea typeface="Noto Sans CJK SC Regular" panose="020B0500000000000000" pitchFamily="34" charset="-122"/>
              </a:rPr>
              <a:t> – 邮件提交代理 – Exchange、Postfix、Sendgrid、AWS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MTA</a:t>
            </a:r>
            <a:r>
              <a:rPr lang="zh-CN" sz="2000" dirty="0">
                <a:ea typeface="Noto Sans CJK SC Regular" panose="020B0500000000000000" pitchFamily="34" charset="-122"/>
              </a:rPr>
              <a:t> – 邮件传输代理 – Postfix、Exim、Halon、Sendgrid、AWS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MDA</a:t>
            </a:r>
            <a:r>
              <a:rPr lang="zh-CN" sz="2000" dirty="0">
                <a:ea typeface="Noto Sans CJK SC Regular" panose="020B0500000000000000" pitchFamily="34" charset="-122"/>
              </a:rPr>
              <a:t> – 邮件交付代理 – Gmail 和 Exchange 的一部分、Zendesk 的一部分 </a:t>
            </a:r>
          </a:p>
        </p:txBody>
      </p:sp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SimSun"/>
        <a:cs typeface=""/>
      </a:majorFont>
      <a:minorFont>
        <a:latin typeface="Arial" panose="020B0604020202020204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PPT Template_16x9 20170601.potx" id="{6DCE996D-886D-4310-B448-1ACF06EC9706}" vid="{B8D7A136-CA80-4520-9EC3-55CACFEC00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PPT_Arial_16x9_June 2017_potx</Template>
  <TotalTime>15094</TotalTime>
  <Words>5934</Words>
  <Application>Microsoft Macintosh PowerPoint</Application>
  <PresentationFormat>Widescreen</PresentationFormat>
  <Paragraphs>302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MS PGothic</vt:lpstr>
      <vt:lpstr>SimSun</vt:lpstr>
      <vt:lpstr>Arial</vt:lpstr>
      <vt:lpstr>Calibri</vt:lpstr>
      <vt:lpstr>Noto Sans CJK SC Regular</vt:lpstr>
      <vt:lpstr>Source Sans Pro Light</vt:lpstr>
      <vt:lpstr>Times New Roman</vt:lpstr>
      <vt:lpstr>Wingdings</vt:lpstr>
      <vt:lpstr>ICANN PPT_Arial_16x9_June 2017_potx</vt:lpstr>
      <vt:lpstr>域名和电子邮件地址普遍适用性</vt:lpstr>
      <vt:lpstr>议程</vt:lpstr>
      <vt:lpstr>普遍适用性 (UA) 概述 </vt:lpstr>
      <vt:lpstr>域名和电子邮件地址的普遍适用性</vt:lpstr>
      <vt:lpstr>域名和电子邮件地址的类别</vt:lpstr>
      <vt:lpstr>程序员的 UA 就绪范围</vt:lpstr>
      <vt:lpstr>用于考虑实现 UA 的技术堆栈 </vt:lpstr>
      <vt:lpstr>电子邮件系统和 EAI 支持</vt:lpstr>
      <vt:lpstr>电子邮件组件示例</vt:lpstr>
      <vt:lpstr>电子邮件组件示例</vt:lpstr>
      <vt:lpstr>统一码基础知识</vt:lpstr>
      <vt:lpstr>字符和字符集</vt:lpstr>
      <vt:lpstr>码点</vt:lpstr>
      <vt:lpstr>码点</vt:lpstr>
      <vt:lpstr>字形</vt:lpstr>
      <vt:lpstr>字符编码</vt:lpstr>
      <vt:lpstr>发展简史</vt:lpstr>
      <vt:lpstr>统一码标准</vt:lpstr>
      <vt:lpstr>统一码编码</vt:lpstr>
      <vt:lpstr>规范化</vt:lpstr>
      <vt:lpstr>规范化</vt:lpstr>
      <vt:lpstr>国际化域名</vt:lpstr>
      <vt:lpstr>域名</vt:lpstr>
      <vt:lpstr>国际化域名 (IDN)</vt:lpstr>
      <vt:lpstr>国际化电子邮件地址 (EAI)</vt:lpstr>
      <vt:lpstr>电子邮件地址</vt:lpstr>
      <vt:lpstr>EAI</vt:lpstr>
      <vt:lpstr>电子邮件地址形式</vt:lpstr>
      <vt:lpstr>发送和接收 </vt:lpstr>
      <vt:lpstr>结语</vt:lpstr>
      <vt:lpstr>编程语言支持</vt:lpstr>
      <vt:lpstr>电子邮件工具与服务的 EAI 支持情况</vt:lpstr>
      <vt:lpstr>ICANN 的 UA 就绪之旅 - 模型</vt:lpstr>
      <vt:lpstr>积极参与！</vt:lpstr>
      <vt:lpstr>一些相关资料</vt:lpstr>
      <vt:lpstr>请与 ICANN 展开交流——谢谢！敬请提问！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Acceptance of Domain Names and Email addresses</dc:title>
  <dc:creator>Sarmad Hussain</dc:creator>
  <cp:lastModifiedBy>Sarmad Hussain</cp:lastModifiedBy>
  <cp:revision>617</cp:revision>
  <cp:lastPrinted>2017-01-26T19:29:02Z</cp:lastPrinted>
  <dcterms:created xsi:type="dcterms:W3CDTF">2021-04-05T05:56:20Z</dcterms:created>
  <dcterms:modified xsi:type="dcterms:W3CDTF">2024-03-06T20:37:57Z</dcterms:modified>
</cp:coreProperties>
</file>