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548" r:id="rId2"/>
    <p:sldId id="847" r:id="rId3"/>
    <p:sldId id="833" r:id="rId4"/>
    <p:sldId id="822" r:id="rId5"/>
    <p:sldId id="807" r:id="rId6"/>
    <p:sldId id="826" r:id="rId7"/>
    <p:sldId id="854" r:id="rId8"/>
    <p:sldId id="824" r:id="rId9"/>
    <p:sldId id="1393" r:id="rId10"/>
    <p:sldId id="1394" r:id="rId11"/>
    <p:sldId id="1308" r:id="rId12"/>
    <p:sldId id="1310" r:id="rId13"/>
    <p:sldId id="1318" r:id="rId14"/>
    <p:sldId id="1365" r:id="rId15"/>
    <p:sldId id="1317" r:id="rId16"/>
    <p:sldId id="1313" r:id="rId17"/>
    <p:sldId id="1311" r:id="rId18"/>
    <p:sldId id="1309" r:id="rId19"/>
    <p:sldId id="1331" r:id="rId20"/>
    <p:sldId id="1320" r:id="rId21"/>
    <p:sldId id="1375" r:id="rId22"/>
    <p:sldId id="848" r:id="rId23"/>
    <p:sldId id="865" r:id="rId24"/>
    <p:sldId id="1338" r:id="rId25"/>
    <p:sldId id="1348" r:id="rId26"/>
    <p:sldId id="1350" r:id="rId27"/>
    <p:sldId id="866" r:id="rId28"/>
    <p:sldId id="1351" r:id="rId29"/>
    <p:sldId id="1361" r:id="rId30"/>
    <p:sldId id="1305" r:id="rId31"/>
    <p:sldId id="1268" r:id="rId32"/>
    <p:sldId id="1395" r:id="rId33"/>
    <p:sldId id="829" r:id="rId34"/>
    <p:sldId id="789" r:id="rId35"/>
    <p:sldId id="818" r:id="rId36"/>
    <p:sldId id="75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7" clrIdx="0"/>
  <p:cmAuthor id="2" name="Jane Sexton" initials="JS" lastIdx="1" clrIdx="1">
    <p:extLst>
      <p:ext uri="{19B8F6BF-5375-455C-9EA6-DF929625EA0E}">
        <p15:presenceInfo xmlns:p15="http://schemas.microsoft.com/office/powerpoint/2012/main" userId="S::jane.sexton@icann.org::74f5318d-4b03-4508-9132-a81a58a7f5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240"/>
    <a:srgbClr val="36A240"/>
    <a:srgbClr val="FF9300"/>
    <a:srgbClr val="FA5B36"/>
    <a:srgbClr val="FFFFFF"/>
    <a:srgbClr val="000000"/>
    <a:srgbClr val="DEDEDE"/>
    <a:srgbClr val="002B49"/>
    <a:srgbClr val="9C240F"/>
    <a:srgbClr val="CB46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95" autoAdjust="0"/>
    <p:restoredTop sz="88498" autoAdjust="0"/>
  </p:normalViewPr>
  <p:slideViewPr>
    <p:cSldViewPr snapToGrid="0" snapToObjects="1">
      <p:cViewPr varScale="1">
        <p:scale>
          <a:sx n="91" d="100"/>
          <a:sy n="91" d="100"/>
        </p:scale>
        <p:origin x="216" y="304"/>
      </p:cViewPr>
      <p:guideLst>
        <p:guide orient="horz" pos="141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68"/>
    </p:cViewPr>
  </p:sorterViewPr>
  <p:notesViewPr>
    <p:cSldViewPr snapToGrid="0" snapToObject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38DED-47CF-484F-B90A-48141953B4EF}" type="doc">
      <dgm:prSet loTypeId="urn:microsoft.com/office/officeart/2008/layout/LinedList" loCatId="" qsTypeId="urn:microsoft.com/office/officeart/2005/8/quickstyle/simple4" qsCatId="simple" csTypeId="urn:microsoft.com/office/officeart/2005/8/colors/accent1_5" csCatId="accent1" phldr="1"/>
      <dgm:spPr/>
    </dgm:pt>
    <dgm:pt modelId="{D8ED19D0-93EC-D24C-A3FA-E8AB7A543827}">
      <dgm:prSet phldrT="[Text]" custT="1"/>
      <dgm:spPr/>
      <dgm:t>
        <a:bodyPr/>
        <a:lstStyle/>
        <a:p>
          <a:r>
            <a:rPr lang="en-US" sz="2000" b="1">
              <a:solidFill>
                <a:schemeClr val="tx1"/>
              </a:solidFill>
            </a:rPr>
            <a:t>Applications and Websites</a:t>
          </a:r>
        </a:p>
        <a:p>
          <a:r>
            <a:rPr lang="en-US" sz="1800">
              <a:solidFill>
                <a:schemeClr val="tx1"/>
              </a:solidFill>
            </a:rPr>
            <a:t>- </a:t>
          </a:r>
          <a:r>
            <a:rPr lang="en-US" sz="1800" err="1">
              <a:solidFill>
                <a:schemeClr val="tx1"/>
              </a:solidFill>
            </a:rPr>
            <a:t>Wikipedia.org</a:t>
          </a:r>
          <a:r>
            <a:rPr lang="en-US" sz="1800">
              <a:solidFill>
                <a:schemeClr val="tx1"/>
              </a:solidFill>
            </a:rPr>
            <a:t>, </a:t>
          </a:r>
          <a:r>
            <a:rPr lang="en-US" sz="1800" err="1">
              <a:solidFill>
                <a:schemeClr val="tx1"/>
              </a:solidFill>
            </a:rPr>
            <a:t>ICANN.org</a:t>
          </a:r>
          <a:r>
            <a:rPr lang="en-US" sz="1800">
              <a:solidFill>
                <a:schemeClr val="tx1"/>
              </a:solidFill>
            </a:rPr>
            <a:t>, </a:t>
          </a:r>
          <a:r>
            <a:rPr lang="en-US" sz="1800" err="1">
              <a:solidFill>
                <a:schemeClr val="tx1"/>
              </a:solidFill>
            </a:rPr>
            <a:t>Amazon.com</a:t>
          </a:r>
          <a:r>
            <a:rPr lang="en-US" sz="1800">
              <a:solidFill>
                <a:schemeClr val="tx1"/>
              </a:solidFill>
            </a:rPr>
            <a:t>, custom websites globally</a:t>
          </a:r>
        </a:p>
        <a:p>
          <a:r>
            <a:rPr lang="en-US" sz="1800">
              <a:solidFill>
                <a:schemeClr val="tx1"/>
              </a:solidFill>
            </a:rPr>
            <a:t>- PowerPoint, Google-Docs, Safari, Acrobat, custom apps</a:t>
          </a:r>
        </a:p>
        <a:p>
          <a:endParaRPr lang="en-US" sz="2000">
            <a:solidFill>
              <a:schemeClr val="tx1"/>
            </a:solidFill>
          </a:endParaRPr>
        </a:p>
      </dgm:t>
    </dgm:pt>
    <dgm:pt modelId="{8969D3B3-593F-8F47-BCB9-ED0CC2E0B8F2}" type="parTrans" cxnId="{00D41834-7977-AA44-AD96-5B63CF3212A2}">
      <dgm:prSet/>
      <dgm:spPr/>
      <dgm:t>
        <a:bodyPr/>
        <a:lstStyle/>
        <a:p>
          <a:endParaRPr lang="en-US" sz="1600">
            <a:solidFill>
              <a:schemeClr val="tx1"/>
            </a:solidFill>
          </a:endParaRPr>
        </a:p>
      </dgm:t>
    </dgm:pt>
    <dgm:pt modelId="{4508C87E-BC25-124D-9812-51DA685D48FC}" type="sibTrans" cxnId="{00D41834-7977-AA44-AD96-5B63CF3212A2}">
      <dgm:prSet/>
      <dgm:spPr/>
      <dgm:t>
        <a:bodyPr/>
        <a:lstStyle/>
        <a:p>
          <a:endParaRPr lang="en-US" sz="1600">
            <a:solidFill>
              <a:schemeClr val="tx1"/>
            </a:solidFill>
          </a:endParaRPr>
        </a:p>
      </dgm:t>
    </dgm:pt>
    <dgm:pt modelId="{DA4BC098-568F-9943-897C-AF42FA6EDD66}">
      <dgm:prSet phldrT="[Text]" custT="1"/>
      <dgm:spPr/>
      <dgm:t>
        <a:bodyPr/>
        <a:lstStyle/>
        <a:p>
          <a:r>
            <a:rPr lang="en-US" sz="2000" b="1">
              <a:solidFill>
                <a:schemeClr val="tx1"/>
              </a:solidFill>
            </a:rPr>
            <a:t>Programming Languages and Frameworks</a:t>
          </a:r>
        </a:p>
        <a:p>
          <a:r>
            <a:rPr lang="en-US" sz="1800">
              <a:solidFill>
                <a:schemeClr val="tx1"/>
              </a:solidFill>
            </a:rPr>
            <a:t>- JavaScript, Java, Swift, C#, PHP, Python</a:t>
          </a:r>
        </a:p>
        <a:p>
          <a:r>
            <a:rPr lang="en-US" sz="1800">
              <a:solidFill>
                <a:schemeClr val="tx1"/>
              </a:solidFill>
            </a:rPr>
            <a:t>- Angular, Spring, .NET core, J2EE, WordPress, SAP, Oracle</a:t>
          </a:r>
        </a:p>
      </dgm:t>
    </dgm:pt>
    <dgm:pt modelId="{02509E6F-8172-D942-ACA4-951AE6D914B7}" type="parTrans" cxnId="{3438EBBD-DC74-BE48-A5F5-6825F949864A}">
      <dgm:prSet/>
      <dgm:spPr/>
      <dgm:t>
        <a:bodyPr/>
        <a:lstStyle/>
        <a:p>
          <a:endParaRPr lang="en-US" sz="1600">
            <a:solidFill>
              <a:schemeClr val="tx1"/>
            </a:solidFill>
          </a:endParaRPr>
        </a:p>
      </dgm:t>
    </dgm:pt>
    <dgm:pt modelId="{2D18029D-45C2-C746-9F73-507B699B3B3E}" type="sibTrans" cxnId="{3438EBBD-DC74-BE48-A5F5-6825F949864A}">
      <dgm:prSet/>
      <dgm:spPr/>
      <dgm:t>
        <a:bodyPr/>
        <a:lstStyle/>
        <a:p>
          <a:endParaRPr lang="en-US" sz="1600">
            <a:solidFill>
              <a:schemeClr val="tx1"/>
            </a:solidFill>
          </a:endParaRPr>
        </a:p>
      </dgm:t>
    </dgm:pt>
    <dgm:pt modelId="{249DE2A3-B3A4-7348-B74B-55D7164A2187}">
      <dgm:prSet phldrT="[Text]" custT="1"/>
      <dgm:spPr/>
      <dgm:t>
        <a:bodyPr/>
        <a:lstStyle/>
        <a:p>
          <a:r>
            <a:rPr lang="en-US" sz="2000" b="1">
              <a:solidFill>
                <a:schemeClr val="tx1"/>
              </a:solidFill>
            </a:rPr>
            <a:t>Standards and Best Practices</a:t>
          </a:r>
        </a:p>
        <a:p>
          <a:r>
            <a:rPr lang="en-US" sz="1800">
              <a:solidFill>
                <a:schemeClr val="tx1"/>
              </a:solidFill>
            </a:rPr>
            <a:t>- IETF RFCs, W3C HTML, Unicode CLDR, WHATWG</a:t>
          </a:r>
        </a:p>
        <a:p>
          <a:r>
            <a:rPr lang="en-US" sz="1800">
              <a:solidFill>
                <a:schemeClr val="tx1"/>
              </a:solidFill>
            </a:rPr>
            <a:t>- Industry-based standards (health, aviation, ...)</a:t>
          </a:r>
          <a:endParaRPr lang="en-US" sz="2000">
            <a:solidFill>
              <a:schemeClr val="tx1"/>
            </a:solidFill>
          </a:endParaRPr>
        </a:p>
      </dgm:t>
    </dgm:pt>
    <dgm:pt modelId="{B967C7CB-EA3C-D241-B5DD-64A37B3293D9}" type="parTrans" cxnId="{39F20CA2-7591-5E45-BEDC-0D35FB66B537}">
      <dgm:prSet/>
      <dgm:spPr/>
      <dgm:t>
        <a:bodyPr/>
        <a:lstStyle/>
        <a:p>
          <a:endParaRPr lang="en-US" sz="1600">
            <a:solidFill>
              <a:schemeClr val="tx1"/>
            </a:solidFill>
          </a:endParaRPr>
        </a:p>
      </dgm:t>
    </dgm:pt>
    <dgm:pt modelId="{2B5E6614-9F4C-FE40-98B5-A880DA6C8667}" type="sibTrans" cxnId="{39F20CA2-7591-5E45-BEDC-0D35FB66B537}">
      <dgm:prSet/>
      <dgm:spPr/>
      <dgm:t>
        <a:bodyPr/>
        <a:lstStyle/>
        <a:p>
          <a:endParaRPr lang="en-US" sz="1600">
            <a:solidFill>
              <a:schemeClr val="tx1"/>
            </a:solidFill>
          </a:endParaRPr>
        </a:p>
      </dgm:t>
    </dgm:pt>
    <dgm:pt modelId="{756F6CAC-B7E2-E948-84D1-3F7C766850BA}">
      <dgm:prSet phldrT="[Text]" custT="1"/>
      <dgm:spPr/>
      <dgm:t>
        <a:bodyPr/>
        <a:lstStyle/>
        <a:p>
          <a:r>
            <a:rPr lang="en-US" sz="2000" b="1">
              <a:solidFill>
                <a:schemeClr val="tx1"/>
              </a:solidFill>
            </a:rPr>
            <a:t>Platforms, Operating Systems and Sytem Tools</a:t>
          </a:r>
        </a:p>
        <a:p>
          <a:r>
            <a:rPr lang="en-US" sz="1800">
              <a:solidFill>
                <a:schemeClr val="tx1"/>
              </a:solidFill>
            </a:rPr>
            <a:t>- iOS, Windows, Linux, Android, App Stores</a:t>
          </a:r>
        </a:p>
        <a:p>
          <a:r>
            <a:rPr lang="en-US" sz="1800">
              <a:solidFill>
                <a:schemeClr val="tx1"/>
              </a:solidFill>
            </a:rPr>
            <a:t>- Active Directory, OpenLDAP, OpenSSL, Ping, Telnet</a:t>
          </a:r>
        </a:p>
      </dgm:t>
    </dgm:pt>
    <dgm:pt modelId="{54145543-887D-4B43-BE72-D1DE13930196}" type="parTrans" cxnId="{1961110B-6E3B-E246-A4D1-B0FB33DC8465}">
      <dgm:prSet/>
      <dgm:spPr/>
      <dgm:t>
        <a:bodyPr/>
        <a:lstStyle/>
        <a:p>
          <a:endParaRPr lang="en-US" sz="3200">
            <a:solidFill>
              <a:schemeClr val="tx1"/>
            </a:solidFill>
          </a:endParaRPr>
        </a:p>
      </dgm:t>
    </dgm:pt>
    <dgm:pt modelId="{E6A8BB8D-CCD7-4B44-BBAB-96E992068CC0}" type="sibTrans" cxnId="{1961110B-6E3B-E246-A4D1-B0FB33DC8465}">
      <dgm:prSet/>
      <dgm:spPr/>
      <dgm:t>
        <a:bodyPr/>
        <a:lstStyle/>
        <a:p>
          <a:endParaRPr lang="en-US" sz="3200">
            <a:solidFill>
              <a:schemeClr val="tx1"/>
            </a:solidFill>
          </a:endParaRPr>
        </a:p>
      </dgm:t>
    </dgm:pt>
    <dgm:pt modelId="{F2162790-E0C0-5C47-A0F1-7C7C7AAD44E0}">
      <dgm:prSet phldrT="[Text]" custT="1"/>
      <dgm:spPr/>
      <dgm:t>
        <a:bodyPr/>
        <a:lstStyle/>
        <a:p>
          <a:r>
            <a:rPr lang="en-US" sz="2000" b="1" dirty="0">
              <a:solidFill>
                <a:schemeClr val="tx1"/>
              </a:solidFill>
            </a:rPr>
            <a:t>Social Media and Search Engines</a:t>
          </a:r>
        </a:p>
        <a:p>
          <a:r>
            <a:rPr lang="en-US" sz="1800" dirty="0">
              <a:solidFill>
                <a:schemeClr val="tx1"/>
              </a:solidFill>
            </a:rPr>
            <a:t>- Chrome, Bing, Safari, Firefox, local (e.g., Chinese) browsers</a:t>
          </a:r>
        </a:p>
        <a:p>
          <a:r>
            <a:rPr lang="en-US" sz="1800" dirty="0">
              <a:solidFill>
                <a:schemeClr val="tx1"/>
              </a:solidFill>
            </a:rPr>
            <a:t>- Facebook, Instagram, Twitter, Skype, WeChat, WhatsApp, Viber</a:t>
          </a:r>
        </a:p>
        <a:p>
          <a:endParaRPr lang="en-US" sz="2000" dirty="0">
            <a:solidFill>
              <a:schemeClr val="tx1"/>
            </a:solidFill>
          </a:endParaRPr>
        </a:p>
      </dgm:t>
    </dgm:pt>
    <dgm:pt modelId="{6C5A299F-F90B-6848-A7CD-D1C1A710A3EC}" type="parTrans" cxnId="{13E52063-4F85-CE49-97C6-45398289B9C0}">
      <dgm:prSet/>
      <dgm:spPr/>
      <dgm:t>
        <a:bodyPr/>
        <a:lstStyle/>
        <a:p>
          <a:endParaRPr lang="en-US" sz="3200">
            <a:solidFill>
              <a:schemeClr val="tx1"/>
            </a:solidFill>
          </a:endParaRPr>
        </a:p>
      </dgm:t>
    </dgm:pt>
    <dgm:pt modelId="{0D3D4E6A-E1F8-EF4D-BBA1-07FFABA7255C}" type="sibTrans" cxnId="{13E52063-4F85-CE49-97C6-45398289B9C0}">
      <dgm:prSet/>
      <dgm:spPr/>
      <dgm:t>
        <a:bodyPr/>
        <a:lstStyle/>
        <a:p>
          <a:endParaRPr lang="en-US" sz="3200">
            <a:solidFill>
              <a:schemeClr val="tx1"/>
            </a:solidFill>
          </a:endParaRPr>
        </a:p>
      </dgm:t>
    </dgm:pt>
    <dgm:pt modelId="{EDD4B27A-8852-714A-8E39-5BFAA57B8D3A}" type="pres">
      <dgm:prSet presAssocID="{95338DED-47CF-484F-B90A-48141953B4EF}" presName="vert0" presStyleCnt="0">
        <dgm:presLayoutVars>
          <dgm:dir/>
          <dgm:animOne val="branch"/>
          <dgm:animLvl val="lvl"/>
        </dgm:presLayoutVars>
      </dgm:prSet>
      <dgm:spPr/>
    </dgm:pt>
    <dgm:pt modelId="{E99B148B-51D3-984B-908D-35C7BA697A68}" type="pres">
      <dgm:prSet presAssocID="{D8ED19D0-93EC-D24C-A3FA-E8AB7A543827}" presName="thickLine" presStyleLbl="alignNode1" presStyleIdx="0" presStyleCnt="5" custLinFactNeighborY="8233"/>
      <dgm:spPr/>
    </dgm:pt>
    <dgm:pt modelId="{FA7C3AA4-AB12-EB4B-84F8-9DDB7555CDDA}" type="pres">
      <dgm:prSet presAssocID="{D8ED19D0-93EC-D24C-A3FA-E8AB7A543827}" presName="horz1" presStyleCnt="0"/>
      <dgm:spPr/>
    </dgm:pt>
    <dgm:pt modelId="{E62B68A4-435C-8148-A715-C7125705757F}" type="pres">
      <dgm:prSet presAssocID="{D8ED19D0-93EC-D24C-A3FA-E8AB7A543827}" presName="tx1" presStyleLbl="revTx" presStyleIdx="0" presStyleCnt="5"/>
      <dgm:spPr/>
    </dgm:pt>
    <dgm:pt modelId="{2B05AB6D-D740-FC4B-95CB-522EEA00CC61}" type="pres">
      <dgm:prSet presAssocID="{D8ED19D0-93EC-D24C-A3FA-E8AB7A543827}" presName="vert1" presStyleCnt="0"/>
      <dgm:spPr/>
    </dgm:pt>
    <dgm:pt modelId="{08610D36-A3D1-0746-974B-24AE6B01A103}" type="pres">
      <dgm:prSet presAssocID="{F2162790-E0C0-5C47-A0F1-7C7C7AAD44E0}" presName="thickLine" presStyleLbl="alignNode1" presStyleIdx="1" presStyleCnt="5"/>
      <dgm:spPr/>
    </dgm:pt>
    <dgm:pt modelId="{B15A0974-3D8F-2341-A09B-5CA8CCB44349}" type="pres">
      <dgm:prSet presAssocID="{F2162790-E0C0-5C47-A0F1-7C7C7AAD44E0}" presName="horz1" presStyleCnt="0"/>
      <dgm:spPr/>
    </dgm:pt>
    <dgm:pt modelId="{41E0D395-EC50-2947-92E2-6D4A0981FA7B}" type="pres">
      <dgm:prSet presAssocID="{F2162790-E0C0-5C47-A0F1-7C7C7AAD44E0}" presName="tx1" presStyleLbl="revTx" presStyleIdx="1" presStyleCnt="5"/>
      <dgm:spPr/>
    </dgm:pt>
    <dgm:pt modelId="{F3DBCFDC-3BED-064E-B811-EED69BE20A50}" type="pres">
      <dgm:prSet presAssocID="{F2162790-E0C0-5C47-A0F1-7C7C7AAD44E0}" presName="vert1" presStyleCnt="0"/>
      <dgm:spPr/>
    </dgm:pt>
    <dgm:pt modelId="{93CB4C11-E67D-834C-94DD-E9D82BBF2892}" type="pres">
      <dgm:prSet presAssocID="{DA4BC098-568F-9943-897C-AF42FA6EDD66}" presName="thickLine" presStyleLbl="alignNode1" presStyleIdx="2" presStyleCnt="5"/>
      <dgm:spPr/>
    </dgm:pt>
    <dgm:pt modelId="{DA1CBBF6-54E6-E14D-B0FB-6273B2AC7AAC}" type="pres">
      <dgm:prSet presAssocID="{DA4BC098-568F-9943-897C-AF42FA6EDD66}" presName="horz1" presStyleCnt="0"/>
      <dgm:spPr/>
    </dgm:pt>
    <dgm:pt modelId="{53123178-6898-254C-B4C4-043BAED9F64E}" type="pres">
      <dgm:prSet presAssocID="{DA4BC098-568F-9943-897C-AF42FA6EDD66}" presName="tx1" presStyleLbl="revTx" presStyleIdx="2" presStyleCnt="5"/>
      <dgm:spPr/>
    </dgm:pt>
    <dgm:pt modelId="{F4452919-CC43-5B49-9440-4B1A9FA4661B}" type="pres">
      <dgm:prSet presAssocID="{DA4BC098-568F-9943-897C-AF42FA6EDD66}" presName="vert1" presStyleCnt="0"/>
      <dgm:spPr/>
    </dgm:pt>
    <dgm:pt modelId="{CF2C3791-F942-FC4E-A629-DAA25967F316}" type="pres">
      <dgm:prSet presAssocID="{756F6CAC-B7E2-E948-84D1-3F7C766850BA}" presName="thickLine" presStyleLbl="alignNode1" presStyleIdx="3" presStyleCnt="5"/>
      <dgm:spPr/>
    </dgm:pt>
    <dgm:pt modelId="{171813FA-554B-F348-AD24-A1B4715C4360}" type="pres">
      <dgm:prSet presAssocID="{756F6CAC-B7E2-E948-84D1-3F7C766850BA}" presName="horz1" presStyleCnt="0"/>
      <dgm:spPr/>
    </dgm:pt>
    <dgm:pt modelId="{D490B8E8-8416-A141-B449-8D5A186CE04C}" type="pres">
      <dgm:prSet presAssocID="{756F6CAC-B7E2-E948-84D1-3F7C766850BA}" presName="tx1" presStyleLbl="revTx" presStyleIdx="3" presStyleCnt="5"/>
      <dgm:spPr/>
    </dgm:pt>
    <dgm:pt modelId="{18AEA3C5-538D-7148-A3A5-177B630D0FC2}" type="pres">
      <dgm:prSet presAssocID="{756F6CAC-B7E2-E948-84D1-3F7C766850BA}" presName="vert1" presStyleCnt="0"/>
      <dgm:spPr/>
    </dgm:pt>
    <dgm:pt modelId="{688EAB7A-C341-F546-9C09-DC0CB073740B}" type="pres">
      <dgm:prSet presAssocID="{249DE2A3-B3A4-7348-B74B-55D7164A2187}" presName="thickLine" presStyleLbl="alignNode1" presStyleIdx="4" presStyleCnt="5"/>
      <dgm:spPr/>
    </dgm:pt>
    <dgm:pt modelId="{4CC31AC9-8E35-0E41-B57D-A2AD88DAF681}" type="pres">
      <dgm:prSet presAssocID="{249DE2A3-B3A4-7348-B74B-55D7164A2187}" presName="horz1" presStyleCnt="0"/>
      <dgm:spPr/>
    </dgm:pt>
    <dgm:pt modelId="{7B68092B-0275-0C43-9211-DA4EB30107E2}" type="pres">
      <dgm:prSet presAssocID="{249DE2A3-B3A4-7348-B74B-55D7164A2187}" presName="tx1" presStyleLbl="revTx" presStyleIdx="4" presStyleCnt="5"/>
      <dgm:spPr/>
    </dgm:pt>
    <dgm:pt modelId="{8381162C-0F26-C546-983F-56EAB730E4A7}" type="pres">
      <dgm:prSet presAssocID="{249DE2A3-B3A4-7348-B74B-55D7164A2187}" presName="vert1" presStyleCnt="0"/>
      <dgm:spPr/>
    </dgm:pt>
  </dgm:ptLst>
  <dgm:cxnLst>
    <dgm:cxn modelId="{1961110B-6E3B-E246-A4D1-B0FB33DC8465}" srcId="{95338DED-47CF-484F-B90A-48141953B4EF}" destId="{756F6CAC-B7E2-E948-84D1-3F7C766850BA}" srcOrd="3" destOrd="0" parTransId="{54145543-887D-4B43-BE72-D1DE13930196}" sibTransId="{E6A8BB8D-CCD7-4B44-BBAB-96E992068CC0}"/>
    <dgm:cxn modelId="{E259C721-AA1F-E948-B376-4F5CDFE05F1A}" type="presOf" srcId="{DA4BC098-568F-9943-897C-AF42FA6EDD66}" destId="{53123178-6898-254C-B4C4-043BAED9F64E}" srcOrd="0" destOrd="0" presId="urn:microsoft.com/office/officeart/2008/layout/LinedList"/>
    <dgm:cxn modelId="{00D41834-7977-AA44-AD96-5B63CF3212A2}" srcId="{95338DED-47CF-484F-B90A-48141953B4EF}" destId="{D8ED19D0-93EC-D24C-A3FA-E8AB7A543827}" srcOrd="0" destOrd="0" parTransId="{8969D3B3-593F-8F47-BCB9-ED0CC2E0B8F2}" sibTransId="{4508C87E-BC25-124D-9812-51DA685D48FC}"/>
    <dgm:cxn modelId="{2F8D154E-5493-4D40-8DB2-C8E4CDE0CCB5}" type="presOf" srcId="{756F6CAC-B7E2-E948-84D1-3F7C766850BA}" destId="{D490B8E8-8416-A141-B449-8D5A186CE04C}" srcOrd="0" destOrd="0" presId="urn:microsoft.com/office/officeart/2008/layout/LinedList"/>
    <dgm:cxn modelId="{73E6DF57-BEEB-3943-8BDF-7339AE7FFA14}" type="presOf" srcId="{F2162790-E0C0-5C47-A0F1-7C7C7AAD44E0}" destId="{41E0D395-EC50-2947-92E2-6D4A0981FA7B}" srcOrd="0" destOrd="0" presId="urn:microsoft.com/office/officeart/2008/layout/LinedList"/>
    <dgm:cxn modelId="{13E52063-4F85-CE49-97C6-45398289B9C0}" srcId="{95338DED-47CF-484F-B90A-48141953B4EF}" destId="{F2162790-E0C0-5C47-A0F1-7C7C7AAD44E0}" srcOrd="1" destOrd="0" parTransId="{6C5A299F-F90B-6848-A7CD-D1C1A710A3EC}" sibTransId="{0D3D4E6A-E1F8-EF4D-BBA1-07FFABA7255C}"/>
    <dgm:cxn modelId="{54F64B88-E47E-BC43-878F-53A218663B82}" type="presOf" srcId="{D8ED19D0-93EC-D24C-A3FA-E8AB7A543827}" destId="{E62B68A4-435C-8148-A715-C7125705757F}" srcOrd="0" destOrd="0" presId="urn:microsoft.com/office/officeart/2008/layout/LinedList"/>
    <dgm:cxn modelId="{39F20CA2-7591-5E45-BEDC-0D35FB66B537}" srcId="{95338DED-47CF-484F-B90A-48141953B4EF}" destId="{249DE2A3-B3A4-7348-B74B-55D7164A2187}" srcOrd="4" destOrd="0" parTransId="{B967C7CB-EA3C-D241-B5DD-64A37B3293D9}" sibTransId="{2B5E6614-9F4C-FE40-98B5-A880DA6C8667}"/>
    <dgm:cxn modelId="{3438EBBD-DC74-BE48-A5F5-6825F949864A}" srcId="{95338DED-47CF-484F-B90A-48141953B4EF}" destId="{DA4BC098-568F-9943-897C-AF42FA6EDD66}" srcOrd="2" destOrd="0" parTransId="{02509E6F-8172-D942-ACA4-951AE6D914B7}" sibTransId="{2D18029D-45C2-C746-9F73-507B699B3B3E}"/>
    <dgm:cxn modelId="{7E06B7CD-9007-AE4E-96B8-7C99F4144CAF}" type="presOf" srcId="{249DE2A3-B3A4-7348-B74B-55D7164A2187}" destId="{7B68092B-0275-0C43-9211-DA4EB30107E2}" srcOrd="0" destOrd="0" presId="urn:microsoft.com/office/officeart/2008/layout/LinedList"/>
    <dgm:cxn modelId="{ADBC19E7-460F-004C-9FD5-2DBB3CF7F269}" type="presOf" srcId="{95338DED-47CF-484F-B90A-48141953B4EF}" destId="{EDD4B27A-8852-714A-8E39-5BFAA57B8D3A}" srcOrd="0" destOrd="0" presId="urn:microsoft.com/office/officeart/2008/layout/LinedList"/>
    <dgm:cxn modelId="{A6CDCB25-198E-8C4E-BA98-79E82098A898}" type="presParOf" srcId="{EDD4B27A-8852-714A-8E39-5BFAA57B8D3A}" destId="{E99B148B-51D3-984B-908D-35C7BA697A68}" srcOrd="0" destOrd="0" presId="urn:microsoft.com/office/officeart/2008/layout/LinedList"/>
    <dgm:cxn modelId="{B34D5538-AE63-EF49-B2B1-07C96B99B16F}" type="presParOf" srcId="{EDD4B27A-8852-714A-8E39-5BFAA57B8D3A}" destId="{FA7C3AA4-AB12-EB4B-84F8-9DDB7555CDDA}" srcOrd="1" destOrd="0" presId="urn:microsoft.com/office/officeart/2008/layout/LinedList"/>
    <dgm:cxn modelId="{1131D26B-AB6F-E54F-9A8B-5F170BA70E2E}" type="presParOf" srcId="{FA7C3AA4-AB12-EB4B-84F8-9DDB7555CDDA}" destId="{E62B68A4-435C-8148-A715-C7125705757F}" srcOrd="0" destOrd="0" presId="urn:microsoft.com/office/officeart/2008/layout/LinedList"/>
    <dgm:cxn modelId="{B07D78A0-5526-5D4E-B3AB-FB08916021DB}" type="presParOf" srcId="{FA7C3AA4-AB12-EB4B-84F8-9DDB7555CDDA}" destId="{2B05AB6D-D740-FC4B-95CB-522EEA00CC61}" srcOrd="1" destOrd="0" presId="urn:microsoft.com/office/officeart/2008/layout/LinedList"/>
    <dgm:cxn modelId="{4BFCEFEC-D05D-544D-8BE5-7C09595D7B40}" type="presParOf" srcId="{EDD4B27A-8852-714A-8E39-5BFAA57B8D3A}" destId="{08610D36-A3D1-0746-974B-24AE6B01A103}" srcOrd="2" destOrd="0" presId="urn:microsoft.com/office/officeart/2008/layout/LinedList"/>
    <dgm:cxn modelId="{90BE6CD8-BBD4-F544-A3AC-265C13A77DD5}" type="presParOf" srcId="{EDD4B27A-8852-714A-8E39-5BFAA57B8D3A}" destId="{B15A0974-3D8F-2341-A09B-5CA8CCB44349}" srcOrd="3" destOrd="0" presId="urn:microsoft.com/office/officeart/2008/layout/LinedList"/>
    <dgm:cxn modelId="{C1FBD3D5-7AA7-C64C-9C7C-D07B57712C63}" type="presParOf" srcId="{B15A0974-3D8F-2341-A09B-5CA8CCB44349}" destId="{41E0D395-EC50-2947-92E2-6D4A0981FA7B}" srcOrd="0" destOrd="0" presId="urn:microsoft.com/office/officeart/2008/layout/LinedList"/>
    <dgm:cxn modelId="{0DCFE4FD-00C1-BD48-B2C8-4432F3011FDF}" type="presParOf" srcId="{B15A0974-3D8F-2341-A09B-5CA8CCB44349}" destId="{F3DBCFDC-3BED-064E-B811-EED69BE20A50}" srcOrd="1" destOrd="0" presId="urn:microsoft.com/office/officeart/2008/layout/LinedList"/>
    <dgm:cxn modelId="{F89F5CFB-896F-324B-8D73-564C9C5C3549}" type="presParOf" srcId="{EDD4B27A-8852-714A-8E39-5BFAA57B8D3A}" destId="{93CB4C11-E67D-834C-94DD-E9D82BBF2892}" srcOrd="4" destOrd="0" presId="urn:microsoft.com/office/officeart/2008/layout/LinedList"/>
    <dgm:cxn modelId="{F8D02814-A826-B84A-A9DA-FAC1C0F2AD63}" type="presParOf" srcId="{EDD4B27A-8852-714A-8E39-5BFAA57B8D3A}" destId="{DA1CBBF6-54E6-E14D-B0FB-6273B2AC7AAC}" srcOrd="5" destOrd="0" presId="urn:microsoft.com/office/officeart/2008/layout/LinedList"/>
    <dgm:cxn modelId="{E9D146EF-559B-8640-897F-F85EF76C8438}" type="presParOf" srcId="{DA1CBBF6-54E6-E14D-B0FB-6273B2AC7AAC}" destId="{53123178-6898-254C-B4C4-043BAED9F64E}" srcOrd="0" destOrd="0" presId="urn:microsoft.com/office/officeart/2008/layout/LinedList"/>
    <dgm:cxn modelId="{6F93A30C-49B1-464E-862C-C9A667E83942}" type="presParOf" srcId="{DA1CBBF6-54E6-E14D-B0FB-6273B2AC7AAC}" destId="{F4452919-CC43-5B49-9440-4B1A9FA4661B}" srcOrd="1" destOrd="0" presId="urn:microsoft.com/office/officeart/2008/layout/LinedList"/>
    <dgm:cxn modelId="{611FC892-1F6C-FE4A-A9D0-4B29521DA3C3}" type="presParOf" srcId="{EDD4B27A-8852-714A-8E39-5BFAA57B8D3A}" destId="{CF2C3791-F942-FC4E-A629-DAA25967F316}" srcOrd="6" destOrd="0" presId="urn:microsoft.com/office/officeart/2008/layout/LinedList"/>
    <dgm:cxn modelId="{B3B4663E-0275-D145-B1B2-D3E753C2126A}" type="presParOf" srcId="{EDD4B27A-8852-714A-8E39-5BFAA57B8D3A}" destId="{171813FA-554B-F348-AD24-A1B4715C4360}" srcOrd="7" destOrd="0" presId="urn:microsoft.com/office/officeart/2008/layout/LinedList"/>
    <dgm:cxn modelId="{472F48BF-49F7-4D41-B3B9-ECBA97DC1E38}" type="presParOf" srcId="{171813FA-554B-F348-AD24-A1B4715C4360}" destId="{D490B8E8-8416-A141-B449-8D5A186CE04C}" srcOrd="0" destOrd="0" presId="urn:microsoft.com/office/officeart/2008/layout/LinedList"/>
    <dgm:cxn modelId="{CF77122B-4B0A-F747-BF26-DE891985B912}" type="presParOf" srcId="{171813FA-554B-F348-AD24-A1B4715C4360}" destId="{18AEA3C5-538D-7148-A3A5-177B630D0FC2}" srcOrd="1" destOrd="0" presId="urn:microsoft.com/office/officeart/2008/layout/LinedList"/>
    <dgm:cxn modelId="{5B7AD268-7074-8849-BC62-35D604BE128B}" type="presParOf" srcId="{EDD4B27A-8852-714A-8E39-5BFAA57B8D3A}" destId="{688EAB7A-C341-F546-9C09-DC0CB073740B}" srcOrd="8" destOrd="0" presId="urn:microsoft.com/office/officeart/2008/layout/LinedList"/>
    <dgm:cxn modelId="{8E87067B-5F5F-804D-A415-824AC1B06987}" type="presParOf" srcId="{EDD4B27A-8852-714A-8E39-5BFAA57B8D3A}" destId="{4CC31AC9-8E35-0E41-B57D-A2AD88DAF681}" srcOrd="9" destOrd="0" presId="urn:microsoft.com/office/officeart/2008/layout/LinedList"/>
    <dgm:cxn modelId="{F21F4A1A-089D-B446-B640-3AD70FB85525}" type="presParOf" srcId="{4CC31AC9-8E35-0E41-B57D-A2AD88DAF681}" destId="{7B68092B-0275-0C43-9211-DA4EB30107E2}" srcOrd="0" destOrd="0" presId="urn:microsoft.com/office/officeart/2008/layout/LinedList"/>
    <dgm:cxn modelId="{5656945D-1BBC-5A43-86F1-87005A8E3E4A}" type="presParOf" srcId="{4CC31AC9-8E35-0E41-B57D-A2AD88DAF681}" destId="{8381162C-0F26-C546-983F-56EAB730E4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148B-51D3-984B-908D-35C7BA697A68}">
      <dsp:nvSpPr>
        <dsp:cNvPr id="0" name=""/>
        <dsp:cNvSpPr/>
      </dsp:nvSpPr>
      <dsp:spPr>
        <a:xfrm>
          <a:off x="0" y="88466"/>
          <a:ext cx="7028426" cy="0"/>
        </a:xfrm>
        <a:prstGeom prst="line">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w="9525" cap="flat" cmpd="sng" algn="ctr">
          <a:solidFill>
            <a:schemeClr val="accent1">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62B68A4-435C-8148-A715-C7125705757F}">
      <dsp:nvSpPr>
        <dsp:cNvPr id="0" name=""/>
        <dsp:cNvSpPr/>
      </dsp:nvSpPr>
      <dsp:spPr>
        <a:xfrm>
          <a:off x="0" y="651"/>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chemeClr val="tx1"/>
              </a:solidFill>
            </a:rPr>
            <a:t>Applications and Websites</a:t>
          </a:r>
        </a:p>
        <a:p>
          <a:pPr marL="0" lvl="0" indent="0" algn="l" defTabSz="889000">
            <a:lnSpc>
              <a:spcPct val="90000"/>
            </a:lnSpc>
            <a:spcBef>
              <a:spcPct val="0"/>
            </a:spcBef>
            <a:spcAft>
              <a:spcPct val="35000"/>
            </a:spcAft>
            <a:buNone/>
          </a:pPr>
          <a:r>
            <a:rPr lang="en-US" sz="1800" kern="1200">
              <a:solidFill>
                <a:schemeClr val="tx1"/>
              </a:solidFill>
            </a:rPr>
            <a:t>- </a:t>
          </a:r>
          <a:r>
            <a:rPr lang="en-US" sz="1800" kern="1200" err="1">
              <a:solidFill>
                <a:schemeClr val="tx1"/>
              </a:solidFill>
            </a:rPr>
            <a:t>Wikipedia.org</a:t>
          </a:r>
          <a:r>
            <a:rPr lang="en-US" sz="1800" kern="1200">
              <a:solidFill>
                <a:schemeClr val="tx1"/>
              </a:solidFill>
            </a:rPr>
            <a:t>, </a:t>
          </a:r>
          <a:r>
            <a:rPr lang="en-US" sz="1800" kern="1200" err="1">
              <a:solidFill>
                <a:schemeClr val="tx1"/>
              </a:solidFill>
            </a:rPr>
            <a:t>ICANN.org</a:t>
          </a:r>
          <a:r>
            <a:rPr lang="en-US" sz="1800" kern="1200">
              <a:solidFill>
                <a:schemeClr val="tx1"/>
              </a:solidFill>
            </a:rPr>
            <a:t>, </a:t>
          </a:r>
          <a:r>
            <a:rPr lang="en-US" sz="1800" kern="1200" err="1">
              <a:solidFill>
                <a:schemeClr val="tx1"/>
              </a:solidFill>
            </a:rPr>
            <a:t>Amazon.com</a:t>
          </a:r>
          <a:r>
            <a:rPr lang="en-US" sz="1800" kern="1200">
              <a:solidFill>
                <a:schemeClr val="tx1"/>
              </a:solidFill>
            </a:rPr>
            <a:t>, custom websites globally</a:t>
          </a:r>
        </a:p>
        <a:p>
          <a:pPr marL="0" lvl="0" indent="0" algn="l" defTabSz="889000">
            <a:lnSpc>
              <a:spcPct val="90000"/>
            </a:lnSpc>
            <a:spcBef>
              <a:spcPct val="0"/>
            </a:spcBef>
            <a:spcAft>
              <a:spcPct val="35000"/>
            </a:spcAft>
            <a:buNone/>
          </a:pPr>
          <a:r>
            <a:rPr lang="en-US" sz="1800" kern="1200">
              <a:solidFill>
                <a:schemeClr val="tx1"/>
              </a:solidFill>
            </a:rPr>
            <a:t>- PowerPoint, Google-Docs, Safari, Acrobat, custom apps</a:t>
          </a:r>
        </a:p>
        <a:p>
          <a:pPr marL="0" lvl="0" indent="0" algn="l" defTabSz="889000">
            <a:lnSpc>
              <a:spcPct val="90000"/>
            </a:lnSpc>
            <a:spcBef>
              <a:spcPct val="0"/>
            </a:spcBef>
            <a:spcAft>
              <a:spcPct val="35000"/>
            </a:spcAft>
            <a:buNone/>
          </a:pPr>
          <a:endParaRPr lang="en-US" sz="2000" kern="1200">
            <a:solidFill>
              <a:schemeClr val="tx1"/>
            </a:solidFill>
          </a:endParaRPr>
        </a:p>
      </dsp:txBody>
      <dsp:txXfrm>
        <a:off x="0" y="651"/>
        <a:ext cx="7028426" cy="1066625"/>
      </dsp:txXfrm>
    </dsp:sp>
    <dsp:sp modelId="{08610D36-A3D1-0746-974B-24AE6B01A103}">
      <dsp:nvSpPr>
        <dsp:cNvPr id="0" name=""/>
        <dsp:cNvSpPr/>
      </dsp:nvSpPr>
      <dsp:spPr>
        <a:xfrm>
          <a:off x="0" y="1067277"/>
          <a:ext cx="7028426" cy="0"/>
        </a:xfrm>
        <a:prstGeom prst="line">
          <a:avLst/>
        </a:prstGeom>
        <a:gradFill rotWithShape="0">
          <a:gsLst>
            <a:gs pos="0">
              <a:schemeClr val="accent1">
                <a:alpha val="90000"/>
                <a:hueOff val="0"/>
                <a:satOff val="0"/>
                <a:lumOff val="0"/>
                <a:alphaOff val="-10000"/>
                <a:tint val="100000"/>
                <a:shade val="100000"/>
                <a:satMod val="130000"/>
              </a:schemeClr>
            </a:gs>
            <a:gs pos="100000">
              <a:schemeClr val="accent1">
                <a:alpha val="90000"/>
                <a:hueOff val="0"/>
                <a:satOff val="0"/>
                <a:lumOff val="0"/>
                <a:alphaOff val="-10000"/>
                <a:tint val="50000"/>
                <a:shade val="100000"/>
                <a:satMod val="350000"/>
              </a:schemeClr>
            </a:gs>
          </a:gsLst>
          <a:lin ang="16200000" scaled="0"/>
        </a:gradFill>
        <a:ln w="9525" cap="flat" cmpd="sng" algn="ctr">
          <a:solidFill>
            <a:schemeClr val="accent1">
              <a:alpha val="90000"/>
              <a:hueOff val="0"/>
              <a:satOff val="0"/>
              <a:lumOff val="0"/>
              <a:alphaOff val="-1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1E0D395-EC50-2947-92E2-6D4A0981FA7B}">
      <dsp:nvSpPr>
        <dsp:cNvPr id="0" name=""/>
        <dsp:cNvSpPr/>
      </dsp:nvSpPr>
      <dsp:spPr>
        <a:xfrm>
          <a:off x="0" y="1067277"/>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Social Media and Search Engines</a:t>
          </a:r>
        </a:p>
        <a:p>
          <a:pPr marL="0" lvl="0" indent="0" algn="l" defTabSz="889000">
            <a:lnSpc>
              <a:spcPct val="90000"/>
            </a:lnSpc>
            <a:spcBef>
              <a:spcPct val="0"/>
            </a:spcBef>
            <a:spcAft>
              <a:spcPct val="35000"/>
            </a:spcAft>
            <a:buNone/>
          </a:pPr>
          <a:r>
            <a:rPr lang="en-US" sz="1800" kern="1200" dirty="0">
              <a:solidFill>
                <a:schemeClr val="tx1"/>
              </a:solidFill>
            </a:rPr>
            <a:t>- Chrome, Bing, Safari, Firefox, local (e.g., Chinese) browsers</a:t>
          </a:r>
        </a:p>
        <a:p>
          <a:pPr marL="0" lvl="0" indent="0" algn="l" defTabSz="889000">
            <a:lnSpc>
              <a:spcPct val="90000"/>
            </a:lnSpc>
            <a:spcBef>
              <a:spcPct val="0"/>
            </a:spcBef>
            <a:spcAft>
              <a:spcPct val="35000"/>
            </a:spcAft>
            <a:buNone/>
          </a:pPr>
          <a:r>
            <a:rPr lang="en-US" sz="1800" kern="1200" dirty="0">
              <a:solidFill>
                <a:schemeClr val="tx1"/>
              </a:solidFill>
            </a:rPr>
            <a:t>- Facebook, Instagram, Twitter, Skype, WeChat, WhatsApp, Viber</a:t>
          </a:r>
        </a:p>
        <a:p>
          <a:pPr marL="0" lvl="0" indent="0" algn="l" defTabSz="889000">
            <a:lnSpc>
              <a:spcPct val="90000"/>
            </a:lnSpc>
            <a:spcBef>
              <a:spcPct val="0"/>
            </a:spcBef>
            <a:spcAft>
              <a:spcPct val="35000"/>
            </a:spcAft>
            <a:buNone/>
          </a:pPr>
          <a:endParaRPr lang="en-US" sz="2000" kern="1200" dirty="0">
            <a:solidFill>
              <a:schemeClr val="tx1"/>
            </a:solidFill>
          </a:endParaRPr>
        </a:p>
      </dsp:txBody>
      <dsp:txXfrm>
        <a:off x="0" y="1067277"/>
        <a:ext cx="7028426" cy="1066625"/>
      </dsp:txXfrm>
    </dsp:sp>
    <dsp:sp modelId="{93CB4C11-E67D-834C-94DD-E9D82BBF2892}">
      <dsp:nvSpPr>
        <dsp:cNvPr id="0" name=""/>
        <dsp:cNvSpPr/>
      </dsp:nvSpPr>
      <dsp:spPr>
        <a:xfrm>
          <a:off x="0" y="2133903"/>
          <a:ext cx="7028426" cy="0"/>
        </a:xfrm>
        <a:prstGeom prst="line">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w="9525" cap="flat" cmpd="sng" algn="ctr">
          <a:solidFill>
            <a:schemeClr val="accent1">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3123178-6898-254C-B4C4-043BAED9F64E}">
      <dsp:nvSpPr>
        <dsp:cNvPr id="0" name=""/>
        <dsp:cNvSpPr/>
      </dsp:nvSpPr>
      <dsp:spPr>
        <a:xfrm>
          <a:off x="0" y="2133903"/>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chemeClr val="tx1"/>
              </a:solidFill>
            </a:rPr>
            <a:t>Programming Languages and Frameworks</a:t>
          </a:r>
        </a:p>
        <a:p>
          <a:pPr marL="0" lvl="0" indent="0" algn="l" defTabSz="889000">
            <a:lnSpc>
              <a:spcPct val="90000"/>
            </a:lnSpc>
            <a:spcBef>
              <a:spcPct val="0"/>
            </a:spcBef>
            <a:spcAft>
              <a:spcPct val="35000"/>
            </a:spcAft>
            <a:buNone/>
          </a:pPr>
          <a:r>
            <a:rPr lang="en-US" sz="1800" kern="1200">
              <a:solidFill>
                <a:schemeClr val="tx1"/>
              </a:solidFill>
            </a:rPr>
            <a:t>- JavaScript, Java, Swift, C#, PHP, Python</a:t>
          </a:r>
        </a:p>
        <a:p>
          <a:pPr marL="0" lvl="0" indent="0" algn="l" defTabSz="889000">
            <a:lnSpc>
              <a:spcPct val="90000"/>
            </a:lnSpc>
            <a:spcBef>
              <a:spcPct val="0"/>
            </a:spcBef>
            <a:spcAft>
              <a:spcPct val="35000"/>
            </a:spcAft>
            <a:buNone/>
          </a:pPr>
          <a:r>
            <a:rPr lang="en-US" sz="1800" kern="1200">
              <a:solidFill>
                <a:schemeClr val="tx1"/>
              </a:solidFill>
            </a:rPr>
            <a:t>- Angular, Spring, .NET core, J2EE, WordPress, SAP, Oracle</a:t>
          </a:r>
        </a:p>
      </dsp:txBody>
      <dsp:txXfrm>
        <a:off x="0" y="2133903"/>
        <a:ext cx="7028426" cy="1066625"/>
      </dsp:txXfrm>
    </dsp:sp>
    <dsp:sp modelId="{CF2C3791-F942-FC4E-A629-DAA25967F316}">
      <dsp:nvSpPr>
        <dsp:cNvPr id="0" name=""/>
        <dsp:cNvSpPr/>
      </dsp:nvSpPr>
      <dsp:spPr>
        <a:xfrm>
          <a:off x="0" y="3200528"/>
          <a:ext cx="7028426" cy="0"/>
        </a:xfrm>
        <a:prstGeom prst="line">
          <a:avLst/>
        </a:prstGeom>
        <a:gradFill rotWithShape="0">
          <a:gsLst>
            <a:gs pos="0">
              <a:schemeClr val="accent1">
                <a:alpha val="90000"/>
                <a:hueOff val="0"/>
                <a:satOff val="0"/>
                <a:lumOff val="0"/>
                <a:alphaOff val="-30000"/>
                <a:tint val="100000"/>
                <a:shade val="100000"/>
                <a:satMod val="130000"/>
              </a:schemeClr>
            </a:gs>
            <a:gs pos="100000">
              <a:schemeClr val="accent1">
                <a:alpha val="90000"/>
                <a:hueOff val="0"/>
                <a:satOff val="0"/>
                <a:lumOff val="0"/>
                <a:alphaOff val="-30000"/>
                <a:tint val="50000"/>
                <a:shade val="100000"/>
                <a:satMod val="350000"/>
              </a:schemeClr>
            </a:gs>
          </a:gsLst>
          <a:lin ang="16200000" scaled="0"/>
        </a:gradFill>
        <a:ln w="9525" cap="flat" cmpd="sng" algn="ctr">
          <a:solidFill>
            <a:schemeClr val="accent1">
              <a:alpha val="90000"/>
              <a:hueOff val="0"/>
              <a:satOff val="0"/>
              <a:lumOff val="0"/>
              <a:alphaOff val="-3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490B8E8-8416-A141-B449-8D5A186CE04C}">
      <dsp:nvSpPr>
        <dsp:cNvPr id="0" name=""/>
        <dsp:cNvSpPr/>
      </dsp:nvSpPr>
      <dsp:spPr>
        <a:xfrm>
          <a:off x="0" y="3200528"/>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chemeClr val="tx1"/>
              </a:solidFill>
            </a:rPr>
            <a:t>Platforms, Operating Systems and Sytem Tools</a:t>
          </a:r>
        </a:p>
        <a:p>
          <a:pPr marL="0" lvl="0" indent="0" algn="l" defTabSz="889000">
            <a:lnSpc>
              <a:spcPct val="90000"/>
            </a:lnSpc>
            <a:spcBef>
              <a:spcPct val="0"/>
            </a:spcBef>
            <a:spcAft>
              <a:spcPct val="35000"/>
            </a:spcAft>
            <a:buNone/>
          </a:pPr>
          <a:r>
            <a:rPr lang="en-US" sz="1800" kern="1200">
              <a:solidFill>
                <a:schemeClr val="tx1"/>
              </a:solidFill>
            </a:rPr>
            <a:t>- iOS, Windows, Linux, Android, App Stores</a:t>
          </a:r>
        </a:p>
        <a:p>
          <a:pPr marL="0" lvl="0" indent="0" algn="l" defTabSz="889000">
            <a:lnSpc>
              <a:spcPct val="90000"/>
            </a:lnSpc>
            <a:spcBef>
              <a:spcPct val="0"/>
            </a:spcBef>
            <a:spcAft>
              <a:spcPct val="35000"/>
            </a:spcAft>
            <a:buNone/>
          </a:pPr>
          <a:r>
            <a:rPr lang="en-US" sz="1800" kern="1200">
              <a:solidFill>
                <a:schemeClr val="tx1"/>
              </a:solidFill>
            </a:rPr>
            <a:t>- Active Directory, OpenLDAP, OpenSSL, Ping, Telnet</a:t>
          </a:r>
        </a:p>
      </dsp:txBody>
      <dsp:txXfrm>
        <a:off x="0" y="3200528"/>
        <a:ext cx="7028426" cy="1066625"/>
      </dsp:txXfrm>
    </dsp:sp>
    <dsp:sp modelId="{688EAB7A-C341-F546-9C09-DC0CB073740B}">
      <dsp:nvSpPr>
        <dsp:cNvPr id="0" name=""/>
        <dsp:cNvSpPr/>
      </dsp:nvSpPr>
      <dsp:spPr>
        <a:xfrm>
          <a:off x="0" y="4267154"/>
          <a:ext cx="7028426" cy="0"/>
        </a:xfrm>
        <a:prstGeom prst="line">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w="9525" cap="flat" cmpd="sng" algn="ctr">
          <a:solidFill>
            <a:schemeClr val="accent1">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B68092B-0275-0C43-9211-DA4EB30107E2}">
      <dsp:nvSpPr>
        <dsp:cNvPr id="0" name=""/>
        <dsp:cNvSpPr/>
      </dsp:nvSpPr>
      <dsp:spPr>
        <a:xfrm>
          <a:off x="0" y="4267154"/>
          <a:ext cx="7028426" cy="106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chemeClr val="tx1"/>
              </a:solidFill>
            </a:rPr>
            <a:t>Standards and Best Practices</a:t>
          </a:r>
        </a:p>
        <a:p>
          <a:pPr marL="0" lvl="0" indent="0" algn="l" defTabSz="889000">
            <a:lnSpc>
              <a:spcPct val="90000"/>
            </a:lnSpc>
            <a:spcBef>
              <a:spcPct val="0"/>
            </a:spcBef>
            <a:spcAft>
              <a:spcPct val="35000"/>
            </a:spcAft>
            <a:buNone/>
          </a:pPr>
          <a:r>
            <a:rPr lang="en-US" sz="1800" kern="1200">
              <a:solidFill>
                <a:schemeClr val="tx1"/>
              </a:solidFill>
            </a:rPr>
            <a:t>- IETF RFCs, W3C HTML, Unicode CLDR, WHATWG</a:t>
          </a:r>
        </a:p>
        <a:p>
          <a:pPr marL="0" lvl="0" indent="0" algn="l" defTabSz="889000">
            <a:lnSpc>
              <a:spcPct val="90000"/>
            </a:lnSpc>
            <a:spcBef>
              <a:spcPct val="0"/>
            </a:spcBef>
            <a:spcAft>
              <a:spcPct val="35000"/>
            </a:spcAft>
            <a:buNone/>
          </a:pPr>
          <a:r>
            <a:rPr lang="en-US" sz="1800" kern="1200">
              <a:solidFill>
                <a:schemeClr val="tx1"/>
              </a:solidFill>
            </a:rPr>
            <a:t>- Industry-based standards (health, aviation, ...)</a:t>
          </a:r>
          <a:endParaRPr lang="en-US" sz="2000" kern="1200">
            <a:solidFill>
              <a:schemeClr val="tx1"/>
            </a:solidFill>
          </a:endParaRPr>
        </a:p>
      </dsp:txBody>
      <dsp:txXfrm>
        <a:off x="0" y="4267154"/>
        <a:ext cx="7028426" cy="106662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8F13CC-A6A6-524A-A0F8-DAB9B298E3B6}" type="datetimeFigureOut">
              <a:rPr lang="en-US" smtClean="0"/>
              <a:t>3/6/24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CED518-EFD6-E34B-989E-6B6564A75595}" type="slidenum">
              <a:rPr lang="en-US" smtClean="0"/>
              <a:t>‹#›</a:t>
            </a:fld>
            <a:endParaRPr lang="en-US" dirty="0"/>
          </a:p>
        </p:txBody>
      </p:sp>
    </p:spTree>
    <p:extLst>
      <p:ext uri="{BB962C8B-B14F-4D97-AF65-F5344CB8AC3E}">
        <p14:creationId xmlns:p14="http://schemas.microsoft.com/office/powerpoint/2010/main" val="23140004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614CD-FA73-DF49-AA13-A5EF746D725A}" type="datetimeFigureOut">
              <a:rPr lang="en-US" smtClean="0"/>
              <a:t>3/6/24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02FF9-4628-B146-9948-95257A430692}" type="slidenum">
              <a:rPr lang="en-US" smtClean="0"/>
              <a:t>‹#›</a:t>
            </a:fld>
            <a:endParaRPr lang="en-US" dirty="0"/>
          </a:p>
        </p:txBody>
      </p:sp>
    </p:spTree>
    <p:extLst>
      <p:ext uri="{BB962C8B-B14F-4D97-AF65-F5344CB8AC3E}">
        <p14:creationId xmlns:p14="http://schemas.microsoft.com/office/powerpoint/2010/main" val="21568994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2</a:t>
            </a:fld>
            <a:endParaRPr lang="en-US"/>
          </a:p>
        </p:txBody>
      </p:sp>
    </p:spTree>
    <p:extLst>
      <p:ext uri="{BB962C8B-B14F-4D97-AF65-F5344CB8AC3E}">
        <p14:creationId xmlns:p14="http://schemas.microsoft.com/office/powerpoint/2010/main" val="214110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15</a:t>
            </a:fld>
            <a:endParaRPr lang="en-US"/>
          </a:p>
        </p:txBody>
      </p:sp>
    </p:spTree>
    <p:extLst>
      <p:ext uri="{BB962C8B-B14F-4D97-AF65-F5344CB8AC3E}">
        <p14:creationId xmlns:p14="http://schemas.microsoft.com/office/powerpoint/2010/main" val="2827783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16</a:t>
            </a:fld>
            <a:endParaRPr lang="en-US"/>
          </a:p>
        </p:txBody>
      </p:sp>
    </p:spTree>
    <p:extLst>
      <p:ext uri="{BB962C8B-B14F-4D97-AF65-F5344CB8AC3E}">
        <p14:creationId xmlns:p14="http://schemas.microsoft.com/office/powerpoint/2010/main" val="3956364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17</a:t>
            </a:fld>
            <a:endParaRPr lang="en-US"/>
          </a:p>
        </p:txBody>
      </p:sp>
    </p:spTree>
    <p:extLst>
      <p:ext uri="{BB962C8B-B14F-4D97-AF65-F5344CB8AC3E}">
        <p14:creationId xmlns:p14="http://schemas.microsoft.com/office/powerpoint/2010/main" val="390536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18</a:t>
            </a:fld>
            <a:endParaRPr lang="en-US"/>
          </a:p>
        </p:txBody>
      </p:sp>
    </p:spTree>
    <p:extLst>
      <p:ext uri="{BB962C8B-B14F-4D97-AF65-F5344CB8AC3E}">
        <p14:creationId xmlns:p14="http://schemas.microsoft.com/office/powerpoint/2010/main" val="3827992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19</a:t>
            </a:fld>
            <a:endParaRPr lang="en-US"/>
          </a:p>
        </p:txBody>
      </p:sp>
    </p:spTree>
    <p:extLst>
      <p:ext uri="{BB962C8B-B14F-4D97-AF65-F5344CB8AC3E}">
        <p14:creationId xmlns:p14="http://schemas.microsoft.com/office/powerpoint/2010/main" val="3436411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20</a:t>
            </a:fld>
            <a:endParaRPr lang="en-US"/>
          </a:p>
        </p:txBody>
      </p:sp>
    </p:spTree>
    <p:extLst>
      <p:ext uri="{BB962C8B-B14F-4D97-AF65-F5344CB8AC3E}">
        <p14:creationId xmlns:p14="http://schemas.microsoft.com/office/powerpoint/2010/main" val="1042534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21</a:t>
            </a:fld>
            <a:endParaRPr lang="en-US"/>
          </a:p>
        </p:txBody>
      </p:sp>
    </p:spTree>
    <p:extLst>
      <p:ext uri="{BB962C8B-B14F-4D97-AF65-F5344CB8AC3E}">
        <p14:creationId xmlns:p14="http://schemas.microsoft.com/office/powerpoint/2010/main" val="239464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23</a:t>
            </a:fld>
            <a:endParaRPr lang="en-US" dirty="0"/>
          </a:p>
        </p:txBody>
      </p:sp>
    </p:spTree>
    <p:extLst>
      <p:ext uri="{BB962C8B-B14F-4D97-AF65-F5344CB8AC3E}">
        <p14:creationId xmlns:p14="http://schemas.microsoft.com/office/powerpoint/2010/main" val="2207831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24</a:t>
            </a:fld>
            <a:endParaRPr lang="en-US" dirty="0"/>
          </a:p>
        </p:txBody>
      </p:sp>
    </p:spTree>
    <p:extLst>
      <p:ext uri="{BB962C8B-B14F-4D97-AF65-F5344CB8AC3E}">
        <p14:creationId xmlns:p14="http://schemas.microsoft.com/office/powerpoint/2010/main" val="899615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26</a:t>
            </a:fld>
            <a:endParaRPr lang="en-US" dirty="0"/>
          </a:p>
        </p:txBody>
      </p:sp>
    </p:spTree>
    <p:extLst>
      <p:ext uri="{BB962C8B-B14F-4D97-AF65-F5344CB8AC3E}">
        <p14:creationId xmlns:p14="http://schemas.microsoft.com/office/powerpoint/2010/main" val="8199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5</a:t>
            </a:fld>
            <a:endParaRPr lang="en-US"/>
          </a:p>
        </p:txBody>
      </p:sp>
    </p:spTree>
    <p:extLst>
      <p:ext uri="{BB962C8B-B14F-4D97-AF65-F5344CB8AC3E}">
        <p14:creationId xmlns:p14="http://schemas.microsoft.com/office/powerpoint/2010/main" val="4009280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27</a:t>
            </a:fld>
            <a:endParaRPr lang="en-US" dirty="0"/>
          </a:p>
        </p:txBody>
      </p:sp>
    </p:spTree>
    <p:extLst>
      <p:ext uri="{BB962C8B-B14F-4D97-AF65-F5344CB8AC3E}">
        <p14:creationId xmlns:p14="http://schemas.microsoft.com/office/powerpoint/2010/main" val="3996230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28</a:t>
            </a:fld>
            <a:endParaRPr lang="en-US" dirty="0"/>
          </a:p>
        </p:txBody>
      </p:sp>
    </p:spTree>
    <p:extLst>
      <p:ext uri="{BB962C8B-B14F-4D97-AF65-F5344CB8AC3E}">
        <p14:creationId xmlns:p14="http://schemas.microsoft.com/office/powerpoint/2010/main" val="3633436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E002FF9-4628-B146-9948-95257A430692}" type="slidenum">
              <a:rPr lang="en-US" smtClean="0"/>
              <a:t>29</a:t>
            </a:fld>
            <a:endParaRPr lang="en-US" dirty="0"/>
          </a:p>
        </p:txBody>
      </p:sp>
    </p:spTree>
    <p:extLst>
      <p:ext uri="{BB962C8B-B14F-4D97-AF65-F5344CB8AC3E}">
        <p14:creationId xmlns:p14="http://schemas.microsoft.com/office/powerpoint/2010/main" val="609644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32</a:t>
            </a:fld>
            <a:endParaRPr lang="en-US"/>
          </a:p>
        </p:txBody>
      </p:sp>
    </p:spTree>
    <p:extLst>
      <p:ext uri="{BB962C8B-B14F-4D97-AF65-F5344CB8AC3E}">
        <p14:creationId xmlns:p14="http://schemas.microsoft.com/office/powerpoint/2010/main" val="3381047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33</a:t>
            </a:fld>
            <a:endParaRPr lang="en-US"/>
          </a:p>
        </p:txBody>
      </p:sp>
    </p:spTree>
    <p:extLst>
      <p:ext uri="{BB962C8B-B14F-4D97-AF65-F5344CB8AC3E}">
        <p14:creationId xmlns:p14="http://schemas.microsoft.com/office/powerpoint/2010/main" val="707212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34</a:t>
            </a:fld>
            <a:endParaRPr lang="en-US" dirty="0"/>
          </a:p>
        </p:txBody>
      </p:sp>
    </p:spTree>
    <p:extLst>
      <p:ext uri="{BB962C8B-B14F-4D97-AF65-F5344CB8AC3E}">
        <p14:creationId xmlns:p14="http://schemas.microsoft.com/office/powerpoint/2010/main" val="2151071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35</a:t>
            </a:fld>
            <a:endParaRPr lang="en-US" dirty="0"/>
          </a:p>
        </p:txBody>
      </p:sp>
    </p:spTree>
    <p:extLst>
      <p:ext uri="{BB962C8B-B14F-4D97-AF65-F5344CB8AC3E}">
        <p14:creationId xmlns:p14="http://schemas.microsoft.com/office/powerpoint/2010/main" val="839948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111109E3-1F78-D74C-90F3-E36E832CAE1F}" type="slidenum">
              <a:rPr lang="en-US" smtClean="0"/>
              <a:pPr>
                <a:defRPr/>
              </a:pPr>
              <a:t>36</a:t>
            </a:fld>
            <a:endParaRPr lang="en-US" dirty="0"/>
          </a:p>
        </p:txBody>
      </p:sp>
    </p:spTree>
    <p:extLst>
      <p:ext uri="{BB962C8B-B14F-4D97-AF65-F5344CB8AC3E}">
        <p14:creationId xmlns:p14="http://schemas.microsoft.com/office/powerpoint/2010/main" val="126552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6</a:t>
            </a:fld>
            <a:endParaRPr lang="en-US"/>
          </a:p>
        </p:txBody>
      </p:sp>
    </p:spTree>
    <p:extLst>
      <p:ext uri="{BB962C8B-B14F-4D97-AF65-F5344CB8AC3E}">
        <p14:creationId xmlns:p14="http://schemas.microsoft.com/office/powerpoint/2010/main" val="667053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02FF9-4628-B146-9948-95257A430692}" type="slidenum">
              <a:rPr lang="en-US" smtClean="0"/>
              <a:t>8</a:t>
            </a:fld>
            <a:endParaRPr lang="en-US"/>
          </a:p>
        </p:txBody>
      </p:sp>
    </p:spTree>
    <p:extLst>
      <p:ext uri="{BB962C8B-B14F-4D97-AF65-F5344CB8AC3E}">
        <p14:creationId xmlns:p14="http://schemas.microsoft.com/office/powerpoint/2010/main" val="1532445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9</a:t>
            </a:fld>
            <a:endParaRPr lang="en-US"/>
          </a:p>
        </p:txBody>
      </p:sp>
    </p:spTree>
    <p:extLst>
      <p:ext uri="{BB962C8B-B14F-4D97-AF65-F5344CB8AC3E}">
        <p14:creationId xmlns:p14="http://schemas.microsoft.com/office/powerpoint/2010/main" val="2118052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10</a:t>
            </a:fld>
            <a:endParaRPr lang="en-US"/>
          </a:p>
        </p:txBody>
      </p:sp>
    </p:spTree>
    <p:extLst>
      <p:ext uri="{BB962C8B-B14F-4D97-AF65-F5344CB8AC3E}">
        <p14:creationId xmlns:p14="http://schemas.microsoft.com/office/powerpoint/2010/main" val="1967261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12</a:t>
            </a:fld>
            <a:endParaRPr lang="en-US"/>
          </a:p>
        </p:txBody>
      </p:sp>
    </p:spTree>
    <p:extLst>
      <p:ext uri="{BB962C8B-B14F-4D97-AF65-F5344CB8AC3E}">
        <p14:creationId xmlns:p14="http://schemas.microsoft.com/office/powerpoint/2010/main" val="21593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https://bournetocode.com/projects/GCSE_Computing_Fundamentals/pages/3-3-5-ascii.html</a:t>
            </a:r>
          </a:p>
        </p:txBody>
      </p:sp>
      <p:sp>
        <p:nvSpPr>
          <p:cNvPr id="4" name="Slide Number Placeholder 3"/>
          <p:cNvSpPr>
            <a:spLocks noGrp="1"/>
          </p:cNvSpPr>
          <p:nvPr>
            <p:ph type="sldNum" sz="quarter" idx="10"/>
          </p:nvPr>
        </p:nvSpPr>
        <p:spPr/>
        <p:txBody>
          <a:bodyPr/>
          <a:lstStyle/>
          <a:p>
            <a:fld id="{7E002FF9-4628-B146-9948-95257A430692}" type="slidenum">
              <a:rPr lang="en-US" smtClean="0"/>
              <a:t>13</a:t>
            </a:fld>
            <a:endParaRPr lang="en-US"/>
          </a:p>
        </p:txBody>
      </p:sp>
    </p:spTree>
    <p:extLst>
      <p:ext uri="{BB962C8B-B14F-4D97-AF65-F5344CB8AC3E}">
        <p14:creationId xmlns:p14="http://schemas.microsoft.com/office/powerpoint/2010/main" val="125332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https://bournetocode.com/projects/GCSE_Computing_Fundamentals/pages/3-3-5-ascii.html</a:t>
            </a:r>
          </a:p>
        </p:txBody>
      </p:sp>
      <p:sp>
        <p:nvSpPr>
          <p:cNvPr id="4" name="Slide Number Placeholder 3"/>
          <p:cNvSpPr>
            <a:spLocks noGrp="1"/>
          </p:cNvSpPr>
          <p:nvPr>
            <p:ph type="sldNum" sz="quarter" idx="10"/>
          </p:nvPr>
        </p:nvSpPr>
        <p:spPr/>
        <p:txBody>
          <a:bodyPr/>
          <a:lstStyle/>
          <a:p>
            <a:fld id="{7E002FF9-4628-B146-9948-95257A430692}" type="slidenum">
              <a:rPr lang="en-US" smtClean="0"/>
              <a:t>14</a:t>
            </a:fld>
            <a:endParaRPr lang="en-US"/>
          </a:p>
        </p:txBody>
      </p:sp>
    </p:spTree>
    <p:extLst>
      <p:ext uri="{BB962C8B-B14F-4D97-AF65-F5344CB8AC3E}">
        <p14:creationId xmlns:p14="http://schemas.microsoft.com/office/powerpoint/2010/main" val="20493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facebook.com/icannorg" TargetMode="External"/><Relationship Id="rId18" Type="http://schemas.openxmlformats.org/officeDocument/2006/relationships/hyperlink" Target="https://soundcloud.com/icann" TargetMode="External"/><Relationship Id="rId3" Type="http://schemas.openxmlformats.org/officeDocument/2006/relationships/hyperlink" Target="https://www.flickr.com/photos/icann" TargetMode="External"/><Relationship Id="rId7" Type="http://schemas.openxmlformats.org/officeDocument/2006/relationships/hyperlink" Target="linkedin.com/company/icann" TargetMode="External"/><Relationship Id="rId12" Type="http://schemas.openxmlformats.org/officeDocument/2006/relationships/hyperlink" Target="https://www.facebook.com/icannorg" TargetMode="External"/><Relationship Id="rId17" Type="http://schemas.openxmlformats.org/officeDocument/2006/relationships/hyperlink" Target="https://www.youtube.com/user/ICANNnews" TargetMode="External"/><Relationship Id="rId2" Type="http://schemas.openxmlformats.org/officeDocument/2006/relationships/image" Target="../media/image18.emf"/><Relationship Id="rId16" Type="http://schemas.openxmlformats.org/officeDocument/2006/relationships/image" Target="../media/image23.png"/><Relationship Id="rId20" Type="http://schemas.openxmlformats.org/officeDocument/2006/relationships/hyperlink" Target="https://www.slideshare.net/icannpresentations" TargetMode="External"/><Relationship Id="rId1" Type="http://schemas.openxmlformats.org/officeDocument/2006/relationships/slideMaster" Target="../slideMasters/slideMaster1.xml"/><Relationship Id="rId6" Type="http://schemas.openxmlformats.org/officeDocument/2006/relationships/hyperlink" Target="https://www.linkedin.com/company/icann" TargetMode="External"/><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hyperlink" Target="youtube.com/user/ICANNnews" TargetMode="External"/><Relationship Id="rId10" Type="http://schemas.openxmlformats.org/officeDocument/2006/relationships/hyperlink" Target="twitter.com/icann" TargetMode="External"/><Relationship Id="rId19" Type="http://schemas.openxmlformats.org/officeDocument/2006/relationships/image" Target="../media/image24.png"/><Relationship Id="rId4" Type="http://schemas.openxmlformats.org/officeDocument/2006/relationships/hyperlink" Target="flickr.com/photos/icann" TargetMode="External"/><Relationship Id="rId9" Type="http://schemas.openxmlformats.org/officeDocument/2006/relationships/hyperlink" Target="https://www.twitter.com/icann" TargetMode="External"/><Relationship Id="rId1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05055" cy="450663"/>
          </a:xfrm>
          <a:prstGeom prst="rect">
            <a:avLst/>
          </a:prstGeom>
        </p:spPr>
        <p:txBody>
          <a:bodyPr lIns="91440" tIns="45720" rIns="91440" bIns="45720"/>
          <a:lstStyle>
            <a:lvl1pPr>
              <a:defRPr>
                <a:solidFill>
                  <a:schemeClr val="accent6">
                    <a:lumMod val="50000"/>
                  </a:schemeClr>
                </a:solidFill>
                <a:latin typeface="+mj-lt"/>
              </a:defRPr>
            </a:lvl1pPr>
          </a:lstStyle>
          <a:p>
            <a:r>
              <a:rPr lang="en-US"/>
              <a:t>Click to edit Master title style</a:t>
            </a:r>
            <a:endParaRPr lang="en-US" dirty="0"/>
          </a:p>
        </p:txBody>
      </p:sp>
      <p:sp>
        <p:nvSpPr>
          <p:cNvPr id="6" name="Content Placeholder 5"/>
          <p:cNvSpPr>
            <a:spLocks noGrp="1"/>
          </p:cNvSpPr>
          <p:nvPr>
            <p:ph sz="quarter" idx="10" hasCustomPrompt="1"/>
          </p:nvPr>
        </p:nvSpPr>
        <p:spPr>
          <a:xfrm>
            <a:off x="812800" y="1470213"/>
            <a:ext cx="10543117" cy="4571813"/>
          </a:xfrm>
          <a:prstGeom prst="rect">
            <a:avLst/>
          </a:prstGeom>
        </p:spPr>
        <p:txBody>
          <a:bodyPr lIns="0" tIns="0" rIns="0" bIns="0"/>
          <a:lstStyle>
            <a:lvl1pPr marL="342900" indent="-342900">
              <a:spcBef>
                <a:spcPts val="2000"/>
              </a:spcBef>
              <a:spcAft>
                <a:spcPts val="0"/>
              </a:spcAft>
              <a:buClr>
                <a:srgbClr val="000000"/>
              </a:buClr>
              <a:buSzPct val="75000"/>
              <a:buFont typeface="Wingdings" panose="05000000000000000000" pitchFamily="2" charset="2"/>
              <a:buChar char=""/>
              <a:defRPr sz="1900">
                <a:solidFill>
                  <a:srgbClr val="000000"/>
                </a:solidFill>
              </a:defRPr>
            </a:lvl1pPr>
            <a:lvl2pPr marL="798513" indent="-341313">
              <a:spcBef>
                <a:spcPts val="500"/>
              </a:spcBef>
              <a:buSzPct val="75000"/>
              <a:buFont typeface="Wingdings" panose="05000000000000000000" pitchFamily="2" charset="2"/>
              <a:buChar char=""/>
              <a:defRPr sz="1900">
                <a:solidFill>
                  <a:srgbClr val="000000"/>
                </a:solidFill>
              </a:defRPr>
            </a:lvl2pPr>
            <a:lvl3pPr marL="1255713" indent="-341313">
              <a:spcBef>
                <a:spcPts val="500"/>
              </a:spcBef>
              <a:buFont typeface="Arial" panose="020B0604020202020204" pitchFamily="34" charset="0"/>
              <a:buChar char="•"/>
              <a:defRPr sz="1900">
                <a:solidFill>
                  <a:srgbClr val="000000"/>
                </a:solidFill>
              </a:defRPr>
            </a:lvl3pPr>
            <a:lvl4pPr marL="1371600" indent="0">
              <a:buNone/>
              <a:defRPr sz="1900">
                <a:solidFill>
                  <a:srgbClr val="000000"/>
                </a:solidFill>
              </a:defRPr>
            </a:lvl4pPr>
            <a:lvl5pPr>
              <a:defRPr sz="1900">
                <a:solidFill>
                  <a:srgbClr val="000000"/>
                </a:solidFill>
              </a:defRPr>
            </a:lvl5pPr>
          </a:lstStyle>
          <a:p>
            <a:pPr lvl="0"/>
            <a:r>
              <a:rPr lang="en-US" dirty="0"/>
              <a:t>Place text here</a:t>
            </a:r>
          </a:p>
          <a:p>
            <a:pPr lvl="1"/>
            <a:r>
              <a:rPr lang="en-US" dirty="0"/>
              <a:t>Second level bullet</a:t>
            </a:r>
          </a:p>
          <a:p>
            <a:pPr lvl="2"/>
            <a:r>
              <a:rPr lang="en-US" dirty="0"/>
              <a:t>Third level bullet</a:t>
            </a:r>
          </a:p>
        </p:txBody>
      </p:sp>
    </p:spTree>
    <p:extLst>
      <p:ext uri="{BB962C8B-B14F-4D97-AF65-F5344CB8AC3E}">
        <p14:creationId xmlns:p14="http://schemas.microsoft.com/office/powerpoint/2010/main" val="72130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e Background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t="10075" b="8780"/>
          <a:stretch/>
        </p:blipFill>
        <p:spPr>
          <a:xfrm>
            <a:off x="0" y="683491"/>
            <a:ext cx="12192000" cy="5564909"/>
          </a:xfrm>
          <a:prstGeom prst="rect">
            <a:avLst/>
          </a:prstGeom>
        </p:spPr>
      </p:pic>
      <p:sp>
        <p:nvSpPr>
          <p:cNvPr id="15" name="Rectangle 14"/>
          <p:cNvSpPr/>
          <p:nvPr userDrawn="1"/>
        </p:nvSpPr>
        <p:spPr>
          <a:xfrm>
            <a:off x="0" y="790814"/>
            <a:ext cx="12192000" cy="5346700"/>
          </a:xfrm>
          <a:prstGeom prst="rect">
            <a:avLst/>
          </a:prstGeom>
          <a:gradFill>
            <a:gsLst>
              <a:gs pos="0">
                <a:schemeClr val="bg1">
                  <a:alpha val="75000"/>
                </a:schemeClr>
              </a:gs>
              <a:gs pos="69000">
                <a:schemeClr val="tx2">
                  <a:lumMod val="20000"/>
                  <a:lumOff val="80000"/>
                  <a:alpha val="62000"/>
                </a:schemeClr>
              </a:gs>
              <a:gs pos="24000">
                <a:schemeClr val="tx2">
                  <a:lumMod val="20000"/>
                  <a:lumOff val="80000"/>
                  <a:alpha val="45000"/>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Title 19"/>
          <p:cNvSpPr>
            <a:spLocks noGrp="1"/>
          </p:cNvSpPr>
          <p:nvPr userDrawn="1">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spTree>
    <p:extLst>
      <p:ext uri="{BB962C8B-B14F-4D97-AF65-F5344CB8AC3E}">
        <p14:creationId xmlns:p14="http://schemas.microsoft.com/office/powerpoint/2010/main" val="130537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e Background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t="8972" b="7826"/>
          <a:stretch/>
        </p:blipFill>
        <p:spPr>
          <a:xfrm>
            <a:off x="0" y="654425"/>
            <a:ext cx="12192000" cy="5620869"/>
          </a:xfrm>
          <a:prstGeom prst="rect">
            <a:avLst/>
          </a:prstGeom>
        </p:spPr>
      </p:pic>
      <p:sp>
        <p:nvSpPr>
          <p:cNvPr id="28"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spTree>
    <p:extLst>
      <p:ext uri="{BB962C8B-B14F-4D97-AF65-F5344CB8AC3E}">
        <p14:creationId xmlns:p14="http://schemas.microsoft.com/office/powerpoint/2010/main" val="71697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lternate Background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13037"/>
            <a:ext cx="12192000" cy="5696861"/>
          </a:xfrm>
          <a:prstGeom prst="rect">
            <a:avLst/>
          </a:prstGeom>
        </p:spPr>
      </p:pic>
      <p:cxnSp>
        <p:nvCxnSpPr>
          <p:cNvPr id="22" name="Straight Connector 21"/>
          <p:cNvCxnSpPr/>
          <p:nvPr userDrawn="1"/>
        </p:nvCxnSpPr>
        <p:spPr>
          <a:xfrm flipH="1">
            <a:off x="0" y="60808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9"/>
          <p:cNvSpPr>
            <a:spLocks noGrp="1"/>
          </p:cNvSpPr>
          <p:nvPr>
            <p:ph type="title" hasCustomPrompt="1"/>
          </p:nvPr>
        </p:nvSpPr>
        <p:spPr>
          <a:xfrm>
            <a:off x="420624" y="48278"/>
            <a:ext cx="10208224"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pic>
        <p:nvPicPr>
          <p:cNvPr id="11" name="Picture 10"/>
          <p:cNvPicPr>
            <a:picLocks noChangeAspect="1"/>
          </p:cNvPicPr>
          <p:nvPr userDrawn="1"/>
        </p:nvPicPr>
        <p:blipFill>
          <a:blip r:embed="rId3"/>
          <a:stretch>
            <a:fillRect/>
          </a:stretch>
        </p:blipFill>
        <p:spPr>
          <a:xfrm>
            <a:off x="365760" y="6464808"/>
            <a:ext cx="390801" cy="312641"/>
          </a:xfrm>
          <a:prstGeom prst="rect">
            <a:avLst/>
          </a:prstGeom>
        </p:spPr>
      </p:pic>
    </p:spTree>
    <p:extLst>
      <p:ext uri="{BB962C8B-B14F-4D97-AF65-F5344CB8AC3E}">
        <p14:creationId xmlns:p14="http://schemas.microsoft.com/office/powerpoint/2010/main" val="2404070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
            <a:ext cx="12192002" cy="6858000"/>
          </a:xfrm>
          <a:prstGeom prst="rect">
            <a:avLst/>
          </a:prstGeom>
        </p:spPr>
      </p:pic>
      <p:sp>
        <p:nvSpPr>
          <p:cNvPr id="2"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760" y="6464808"/>
            <a:ext cx="365760" cy="291830"/>
          </a:xfrm>
          <a:prstGeom prst="rect">
            <a:avLst/>
          </a:prstGeom>
        </p:spPr>
      </p:pic>
      <p:sp>
        <p:nvSpPr>
          <p:cNvPr id="24" name="Slide Number Placeholder 5"/>
          <p:cNvSpPr txBox="1">
            <a:spLocks/>
          </p:cNvSpPr>
          <p:nvPr userDrawn="1"/>
        </p:nvSpPr>
        <p:spPr>
          <a:xfrm>
            <a:off x="1149013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0" name="Oval 29"/>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6" name="Straight Connector 3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Oval 38"/>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0" name="Straight Connector 39"/>
          <p:cNvCxnSpPr>
            <a:endCxn id="41"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Arc 40"/>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2" name="Straight Connector 41"/>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48" name="Oval 4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83083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1.2">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216385" cy="6858000"/>
          </a:xfrm>
          <a:prstGeom prst="rect">
            <a:avLst/>
          </a:prstGeom>
        </p:spPr>
      </p:pic>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4" name="Slide Number Placeholder 5"/>
          <p:cNvSpPr txBox="1">
            <a:spLocks/>
          </p:cNvSpPr>
          <p:nvPr userDrawn="1"/>
        </p:nvSpPr>
        <p:spPr>
          <a:xfrm>
            <a:off x="1149013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6"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48699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1.3">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192000" cy="6857999"/>
          </a:xfrm>
          <a:prstGeom prst="rect">
            <a:avLst/>
          </a:prstGeom>
        </p:spPr>
      </p:pic>
      <p:cxnSp>
        <p:nvCxnSpPr>
          <p:cNvPr id="32" name="Straight Connector 31"/>
          <p:cNvCxnSpPr/>
          <p:nvPr userDrawn="1"/>
        </p:nvCxnSpPr>
        <p:spPr>
          <a:xfrm flipH="1">
            <a:off x="3230" y="6320547"/>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8" name="Oval 17"/>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Oval 18"/>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0" name="Oval 19"/>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75773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1.4">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192000" cy="6857999"/>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760"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33417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1.5">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0" y="0"/>
            <a:ext cx="12192000" cy="6857999"/>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8599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1.6">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6"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itle 1"/>
          <p:cNvSpPr>
            <a:spLocks noGrp="1"/>
          </p:cNvSpPr>
          <p:nvPr>
            <p:ph type="title" hasCustomPrompt="1"/>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cxnSp>
        <p:nvCxnSpPr>
          <p:cNvPr id="29" name="Straight Connector 2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9" idx="0"/>
          </p:cNvCxnSpPr>
          <p:nvPr userDrawn="1"/>
        </p:nvCxnSpPr>
        <p:spPr>
          <a:xfrm flipV="1">
            <a:off x="55779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Arc 38"/>
          <p:cNvSpPr/>
          <p:nvPr userDrawn="1"/>
        </p:nvSpPr>
        <p:spPr>
          <a:xfrm rot="16200000">
            <a:off x="556353" y="2674974"/>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616655" y="2673528"/>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 Placeholder 3"/>
          <p:cNvSpPr>
            <a:spLocks noGrp="1"/>
          </p:cNvSpPr>
          <p:nvPr>
            <p:ph type="body" sz="quarter" idx="11" hasCustomPrompt="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16" name="Oval 15"/>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Oval 16"/>
          <p:cNvSpPr/>
          <p:nvPr userDrawn="1"/>
        </p:nvSpPr>
        <p:spPr>
          <a:xfrm flipH="1">
            <a:off x="11619649"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8" name="Oval 1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8446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Divid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54" y="0"/>
            <a:ext cx="12192000" cy="6857999"/>
          </a:xfrm>
          <a:prstGeom prst="rect">
            <a:avLst/>
          </a:prstGeom>
        </p:spPr>
      </p:pic>
      <p:sp>
        <p:nvSpPr>
          <p:cNvPr id="5" name="Rectangle 4"/>
          <p:cNvSpPr/>
          <p:nvPr userDrawn="1"/>
        </p:nvSpPr>
        <p:spPr>
          <a:xfrm>
            <a:off x="0" y="6320548"/>
            <a:ext cx="12192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5" name="Straight Connector 24"/>
          <p:cNvCxnSpPr/>
          <p:nvPr userDrawn="1"/>
        </p:nvCxnSpPr>
        <p:spPr>
          <a:xfrm>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5" hasCustomPrompt="1"/>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pic>
        <p:nvPicPr>
          <p:cNvPr id="10" name="Picture 9"/>
          <p:cNvPicPr>
            <a:picLocks noChangeAspect="1"/>
          </p:cNvPicPr>
          <p:nvPr userDrawn="1"/>
        </p:nvPicPr>
        <p:blipFill>
          <a:blip r:embed="rId3"/>
          <a:stretch>
            <a:fillRect/>
          </a:stretch>
        </p:blipFill>
        <p:spPr>
          <a:xfrm>
            <a:off x="365760" y="6464808"/>
            <a:ext cx="390801" cy="312641"/>
          </a:xfrm>
          <a:prstGeom prst="rect">
            <a:avLst/>
          </a:prstGeom>
        </p:spPr>
      </p:pic>
      <p:sp>
        <p:nvSpPr>
          <p:cNvPr id="1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49883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Whit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53082" y="0"/>
            <a:ext cx="10788321" cy="2533369"/>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dirty="0"/>
              <a:t>Insert title here</a:t>
            </a:r>
            <a:br>
              <a:rPr lang="en-US" dirty="0"/>
            </a:br>
            <a:r>
              <a:rPr lang="en-US" dirty="0"/>
              <a:t>(75 characters maximum)</a:t>
            </a:r>
          </a:p>
        </p:txBody>
      </p:sp>
      <p:sp>
        <p:nvSpPr>
          <p:cNvPr id="5" name="Text Placeholder 4"/>
          <p:cNvSpPr>
            <a:spLocks noGrp="1"/>
          </p:cNvSpPr>
          <p:nvPr>
            <p:ph type="body" sz="quarter" idx="10" hasCustomPrompt="1"/>
          </p:nvPr>
        </p:nvSpPr>
        <p:spPr>
          <a:xfrm>
            <a:off x="566928" y="3553576"/>
            <a:ext cx="10788321" cy="716808"/>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566928" y="4279392"/>
            <a:ext cx="10788321" cy="27360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Event Name</a:t>
            </a:r>
          </a:p>
        </p:txBody>
      </p:sp>
      <p:sp>
        <p:nvSpPr>
          <p:cNvPr id="9" name="Text Placeholder 4"/>
          <p:cNvSpPr>
            <a:spLocks noGrp="1"/>
          </p:cNvSpPr>
          <p:nvPr>
            <p:ph type="body" sz="quarter" idx="12" hasCustomPrompt="1"/>
          </p:nvPr>
        </p:nvSpPr>
        <p:spPr>
          <a:xfrm>
            <a:off x="566928" y="4553712"/>
            <a:ext cx="10788321"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DD Month 2017</a:t>
            </a:r>
          </a:p>
        </p:txBody>
      </p:sp>
      <p:pic>
        <p:nvPicPr>
          <p:cNvPr id="8" name="Picture 7"/>
          <p:cNvPicPr>
            <a:picLocks noChangeAspect="1"/>
          </p:cNvPicPr>
          <p:nvPr userDrawn="1"/>
        </p:nvPicPr>
        <p:blipFill>
          <a:blip r:embed="rId2"/>
          <a:stretch>
            <a:fillRect/>
          </a:stretch>
        </p:blipFill>
        <p:spPr>
          <a:xfrm>
            <a:off x="567596" y="5193792"/>
            <a:ext cx="1189829" cy="951863"/>
          </a:xfrm>
          <a:prstGeom prst="rect">
            <a:avLst/>
          </a:prstGeom>
        </p:spPr>
      </p:pic>
      <p:sp>
        <p:nvSpPr>
          <p:cNvPr id="15" name="Text Placeholder 4"/>
          <p:cNvSpPr>
            <a:spLocks noGrp="1"/>
          </p:cNvSpPr>
          <p:nvPr>
            <p:ph type="body" sz="quarter" idx="13" hasCustomPrompt="1"/>
          </p:nvPr>
        </p:nvSpPr>
        <p:spPr>
          <a:xfrm>
            <a:off x="548639" y="2837138"/>
            <a:ext cx="10808208" cy="716808"/>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dirty="0"/>
              <a:t>Insert subtitle here (75 characters maximum)</a:t>
            </a:r>
          </a:p>
        </p:txBody>
      </p:sp>
    </p:spTree>
    <p:extLst>
      <p:ext uri="{BB962C8B-B14F-4D97-AF65-F5344CB8AC3E}">
        <p14:creationId xmlns:p14="http://schemas.microsoft.com/office/powerpoint/2010/main" val="2648024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Divi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6857999"/>
          </a:xfrm>
          <a:prstGeom prst="rect">
            <a:avLst/>
          </a:prstGeom>
        </p:spPr>
      </p:pic>
      <p:sp>
        <p:nvSpPr>
          <p:cNvPr id="5" name="Rectangle 4"/>
          <p:cNvSpPr/>
          <p:nvPr userDrawn="1"/>
        </p:nvSpPr>
        <p:spPr>
          <a:xfrm>
            <a:off x="0" y="6320548"/>
            <a:ext cx="12192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5" name="Straight Connector 24"/>
          <p:cNvCxnSpPr/>
          <p:nvPr userDrawn="1"/>
        </p:nvCxnSpPr>
        <p:spPr>
          <a:xfrm>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5" hasCustomPrompt="1"/>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pic>
        <p:nvPicPr>
          <p:cNvPr id="11" name="Picture 10"/>
          <p:cNvPicPr>
            <a:picLocks noChangeAspect="1"/>
          </p:cNvPicPr>
          <p:nvPr userDrawn="1"/>
        </p:nvPicPr>
        <p:blipFill>
          <a:blip r:embed="rId3"/>
          <a:stretch>
            <a:fillRect/>
          </a:stretch>
        </p:blipFill>
        <p:spPr>
          <a:xfrm>
            <a:off x="365760" y="6464808"/>
            <a:ext cx="390801" cy="312641"/>
          </a:xfrm>
          <a:prstGeom prst="rect">
            <a:avLst/>
          </a:prstGeom>
        </p:spPr>
      </p:pic>
      <p:sp>
        <p:nvSpPr>
          <p:cNvPr id="13"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613000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Divi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7257"/>
            <a:ext cx="12192000" cy="6857999"/>
          </a:xfrm>
          <a:prstGeom prst="rect">
            <a:avLst/>
          </a:prstGeom>
        </p:spPr>
      </p:pic>
      <p:sp>
        <p:nvSpPr>
          <p:cNvPr id="5" name="Rectangle 4"/>
          <p:cNvSpPr/>
          <p:nvPr userDrawn="1"/>
        </p:nvSpPr>
        <p:spPr>
          <a:xfrm>
            <a:off x="0" y="6320548"/>
            <a:ext cx="12192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5" name="Straight Connector 24"/>
          <p:cNvCxnSpPr/>
          <p:nvPr userDrawn="1"/>
        </p:nvCxnSpPr>
        <p:spPr>
          <a:xfrm>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5" hasCustomPrompt="1"/>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pic>
        <p:nvPicPr>
          <p:cNvPr id="11" name="Picture 10"/>
          <p:cNvPicPr>
            <a:picLocks noChangeAspect="1"/>
          </p:cNvPicPr>
          <p:nvPr userDrawn="1"/>
        </p:nvPicPr>
        <p:blipFill>
          <a:blip r:embed="rId3"/>
          <a:stretch>
            <a:fillRect/>
          </a:stretch>
        </p:blipFill>
        <p:spPr>
          <a:xfrm>
            <a:off x="365760" y="6464808"/>
            <a:ext cx="390801" cy="312641"/>
          </a:xfrm>
          <a:prstGeom prst="rect">
            <a:avLst/>
          </a:prstGeom>
        </p:spPr>
      </p:pic>
      <p:sp>
        <p:nvSpPr>
          <p:cNvPr id="13"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387118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1">
    <p:spTree>
      <p:nvGrpSpPr>
        <p:cNvPr id="1" name=""/>
        <p:cNvGrpSpPr/>
        <p:nvPr/>
      </p:nvGrpSpPr>
      <p:grpSpPr>
        <a:xfrm>
          <a:off x="0" y="0"/>
          <a:ext cx="0" cy="0"/>
          <a:chOff x="0" y="0"/>
          <a:chExt cx="0" cy="0"/>
        </a:xfrm>
      </p:grpSpPr>
      <p:pic>
        <p:nvPicPr>
          <p:cNvPr id="52" name="Picture 5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483281"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4"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9" name="Oval 38"/>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0" name="Straight Connector 39"/>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3" name="Straight Connector 42"/>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6" name="Straight Connector 45"/>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4"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5"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6"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7"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78"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9"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80"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81"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82"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933220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2">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414"/>
            <a:ext cx="12216385" cy="6858000"/>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666325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3">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4808"/>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988230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4">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3382714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5">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152553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6">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4150387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7">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2"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3"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4"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5"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6"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7"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8"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9"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891085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8">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a:stretch>
            <a:fillRect/>
          </a:stretch>
        </p:blipFill>
        <p:spPr>
          <a:xfrm>
            <a:off x="0" y="1"/>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7"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44" name="Oval 4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5" name="Straight Connector 4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8" name="Straight Connector 4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1" name="Straight Connector 5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3" name="Picture Placeholder 3"/>
          <p:cNvSpPr>
            <a:spLocks noGrp="1"/>
          </p:cNvSpPr>
          <p:nvPr>
            <p:ph type="pic" sz="quarter" idx="10" hasCustomPrompt="1"/>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4" name="Picture Placeholder 3"/>
          <p:cNvSpPr>
            <a:spLocks noGrp="1"/>
          </p:cNvSpPr>
          <p:nvPr>
            <p:ph type="pic" sz="quarter" idx="11" hasCustomPrompt="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5" name="Text Placeholder 6"/>
          <p:cNvSpPr>
            <a:spLocks noGrp="1"/>
          </p:cNvSpPr>
          <p:nvPr>
            <p:ph type="body" sz="quarter" idx="12" hasCustomPrompt="1"/>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6" name="Text Placeholder 6"/>
          <p:cNvSpPr>
            <a:spLocks noGrp="1"/>
          </p:cNvSpPr>
          <p:nvPr>
            <p:ph type="body" sz="quarter" idx="14" hasCustomPrompt="1"/>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67" name="Text Placeholder 8"/>
          <p:cNvSpPr>
            <a:spLocks noGrp="1"/>
          </p:cNvSpPr>
          <p:nvPr>
            <p:ph type="body" sz="quarter" idx="16" hasCustomPrompt="1"/>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8" name="Text Placeholder 8"/>
          <p:cNvSpPr>
            <a:spLocks noGrp="1"/>
          </p:cNvSpPr>
          <p:nvPr>
            <p:ph type="body" sz="quarter" idx="17" hasCustomPrompt="1"/>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69" name="Picture Placeholder 3"/>
          <p:cNvSpPr>
            <a:spLocks noGrp="1"/>
          </p:cNvSpPr>
          <p:nvPr>
            <p:ph type="pic" sz="quarter" idx="18" hasCustomPrompt="1"/>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0" name="Text Placeholder 6"/>
          <p:cNvSpPr>
            <a:spLocks noGrp="1"/>
          </p:cNvSpPr>
          <p:nvPr>
            <p:ph type="body" sz="quarter" idx="19" hasCustomPrompt="1"/>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71" name="Text Placeholder 8"/>
          <p:cNvSpPr>
            <a:spLocks noGrp="1"/>
          </p:cNvSpPr>
          <p:nvPr>
            <p:ph type="body" sz="quarter" idx="20" hasCustomPrompt="1"/>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52115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Blu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le 2"/>
          <p:cNvSpPr>
            <a:spLocks noGrp="1"/>
          </p:cNvSpPr>
          <p:nvPr>
            <p:ph type="title" hasCustomPrompt="1"/>
          </p:nvPr>
        </p:nvSpPr>
        <p:spPr>
          <a:xfrm>
            <a:off x="550863" y="1"/>
            <a:ext cx="10805054" cy="2533369"/>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dirty="0"/>
              <a:t>Insert title here</a:t>
            </a:r>
            <a:br>
              <a:rPr lang="en-US" dirty="0"/>
            </a:br>
            <a:r>
              <a:rPr lang="en-US" dirty="0"/>
              <a:t>(75 characters maximum)</a:t>
            </a:r>
          </a:p>
        </p:txBody>
      </p:sp>
      <p:sp>
        <p:nvSpPr>
          <p:cNvPr id="5" name="Text Placeholder 4"/>
          <p:cNvSpPr>
            <a:spLocks noGrp="1"/>
          </p:cNvSpPr>
          <p:nvPr>
            <p:ph type="body" sz="quarter" idx="10" hasCustomPrompt="1"/>
          </p:nvPr>
        </p:nvSpPr>
        <p:spPr>
          <a:xfrm>
            <a:off x="550863" y="3553574"/>
            <a:ext cx="10805054" cy="716808"/>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550863" y="4279392"/>
            <a:ext cx="10805054" cy="27360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Event Name</a:t>
            </a:r>
          </a:p>
        </p:txBody>
      </p:sp>
      <p:sp>
        <p:nvSpPr>
          <p:cNvPr id="9" name="Text Placeholder 4"/>
          <p:cNvSpPr>
            <a:spLocks noGrp="1"/>
          </p:cNvSpPr>
          <p:nvPr>
            <p:ph type="body" sz="quarter" idx="12" hasCustomPrompt="1"/>
          </p:nvPr>
        </p:nvSpPr>
        <p:spPr>
          <a:xfrm>
            <a:off x="550863" y="4553415"/>
            <a:ext cx="10805054"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DD Month 2017</a:t>
            </a:r>
          </a:p>
        </p:txBody>
      </p:sp>
      <p:pic>
        <p:nvPicPr>
          <p:cNvPr id="10" name="Picture 9"/>
          <p:cNvPicPr>
            <a:picLocks noChangeAspect="1"/>
          </p:cNvPicPr>
          <p:nvPr userDrawn="1"/>
        </p:nvPicPr>
        <p:blipFill>
          <a:blip r:embed="rId2"/>
          <a:stretch>
            <a:fillRect/>
          </a:stretch>
        </p:blipFill>
        <p:spPr>
          <a:xfrm>
            <a:off x="567217" y="5193792"/>
            <a:ext cx="1193800" cy="952500"/>
          </a:xfrm>
          <a:prstGeom prst="rect">
            <a:avLst/>
          </a:prstGeom>
        </p:spPr>
      </p:pic>
      <p:sp>
        <p:nvSpPr>
          <p:cNvPr id="13" name="Text Placeholder 4"/>
          <p:cNvSpPr>
            <a:spLocks noGrp="1"/>
          </p:cNvSpPr>
          <p:nvPr>
            <p:ph type="body" sz="quarter" idx="14" hasCustomPrompt="1"/>
          </p:nvPr>
        </p:nvSpPr>
        <p:spPr>
          <a:xfrm>
            <a:off x="548640" y="2837138"/>
            <a:ext cx="10808208" cy="716808"/>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dirty="0"/>
              <a:t>Insert subtitle here (75 characters maximum)</a:t>
            </a:r>
          </a:p>
        </p:txBody>
      </p:sp>
    </p:spTree>
    <p:extLst>
      <p:ext uri="{BB962C8B-B14F-4D97-AF65-F5344CB8AC3E}">
        <p14:creationId xmlns:p14="http://schemas.microsoft.com/office/powerpoint/2010/main" val="334251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1">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1"/>
            <a:ext cx="12192000" cy="6857999"/>
          </a:xfrm>
          <a:prstGeom prst="rect">
            <a:avLst/>
          </a:prstGeom>
        </p:spPr>
      </p:pic>
      <p:sp>
        <p:nvSpPr>
          <p:cNvPr id="56" name="Arc 55"/>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57" name="Straight Connector 56"/>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7"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dirty="0"/>
              <a:t>Presenters (option)</a:t>
            </a:r>
          </a:p>
        </p:txBody>
      </p:sp>
      <p:sp>
        <p:nvSpPr>
          <p:cNvPr id="44"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5"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6"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pic>
        <p:nvPicPr>
          <p:cNvPr id="38" name="Picture 3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4" name="Slide Number Placeholder 5"/>
          <p:cNvSpPr txBox="1">
            <a:spLocks/>
          </p:cNvSpPr>
          <p:nvPr userDrawn="1"/>
        </p:nvSpPr>
        <p:spPr>
          <a:xfrm>
            <a:off x="1149013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cxnSp>
        <p:nvCxnSpPr>
          <p:cNvPr id="55" name="Straight Connector 54"/>
          <p:cNvCxnSpPr>
            <a:endCxn id="56" idx="0"/>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31" name="Oval 30"/>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32" name="Oval 31"/>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Tree>
    <p:extLst>
      <p:ext uri="{BB962C8B-B14F-4D97-AF65-F5344CB8AC3E}">
        <p14:creationId xmlns:p14="http://schemas.microsoft.com/office/powerpoint/2010/main" val="4159617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413"/>
            <a:ext cx="12216385" cy="6858000"/>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0366"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8" name="Arc 37"/>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43" name="Straight Connector 42"/>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7"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8"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51"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52"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53"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54"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55"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56"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59" name="Straight Connector 58"/>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94087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3">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29043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4">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57411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5">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82115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6">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9" name="Picture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30"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7" name="Oval 26"/>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80097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7">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Tree>
    <p:extLst>
      <p:ext uri="{BB962C8B-B14F-4D97-AF65-F5344CB8AC3E}">
        <p14:creationId xmlns:p14="http://schemas.microsoft.com/office/powerpoint/2010/main" val="628110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3" y="-1"/>
            <a:ext cx="12192000" cy="6857999"/>
          </a:xfrm>
          <a:prstGeom prst="rect">
            <a:avLst/>
          </a:prstGeom>
        </p:spPr>
      </p:pic>
      <p:sp>
        <p:nvSpPr>
          <p:cNvPr id="3" name="Title 2"/>
          <p:cNvSpPr>
            <a:spLocks noGrp="1"/>
          </p:cNvSpPr>
          <p:nvPr>
            <p:ph type="title" hasCustomPrompt="1"/>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dirty="0"/>
              <a:t>Presenters (option)</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9" name="Slide Number Placeholder 5"/>
          <p:cNvSpPr txBox="1">
            <a:spLocks/>
          </p:cNvSpPr>
          <p:nvPr userDrawn="1"/>
        </p:nvSpPr>
        <p:spPr>
          <a:xfrm>
            <a:off x="1149774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63" name="Arc 62"/>
          <p:cNvSpPr/>
          <p:nvPr userDrawn="1"/>
        </p:nvSpPr>
        <p:spPr>
          <a:xfrm rot="16200000">
            <a:off x="556353" y="1877113"/>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64" name="Straight Connector 63"/>
          <p:cNvCxnSpPr/>
          <p:nvPr userDrawn="1"/>
        </p:nvCxnSpPr>
        <p:spPr>
          <a:xfrm flipH="1">
            <a:off x="616655" y="187566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Picture Placeholder 3"/>
          <p:cNvSpPr>
            <a:spLocks noGrp="1"/>
          </p:cNvSpPr>
          <p:nvPr>
            <p:ph type="pic" sz="quarter" idx="10" hasCustomPrompt="1"/>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6" name="Picture Placeholder 3"/>
          <p:cNvSpPr>
            <a:spLocks noGrp="1"/>
          </p:cNvSpPr>
          <p:nvPr>
            <p:ph type="pic" sz="quarter" idx="11" hasCustomPrompt="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67" name="Text Placeholder 6"/>
          <p:cNvSpPr>
            <a:spLocks noGrp="1"/>
          </p:cNvSpPr>
          <p:nvPr>
            <p:ph type="body" sz="quarter" idx="12" hasCustomPrompt="1"/>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8" name="Text Placeholder 6"/>
          <p:cNvSpPr>
            <a:spLocks noGrp="1"/>
          </p:cNvSpPr>
          <p:nvPr>
            <p:ph type="body" sz="quarter" idx="14" hasCustomPrompt="1"/>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69" name="Text Placeholder 8"/>
          <p:cNvSpPr>
            <a:spLocks noGrp="1"/>
          </p:cNvSpPr>
          <p:nvPr>
            <p:ph type="body" sz="quarter" idx="16" hasCustomPrompt="1"/>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0" name="Text Placeholder 8"/>
          <p:cNvSpPr>
            <a:spLocks noGrp="1"/>
          </p:cNvSpPr>
          <p:nvPr>
            <p:ph type="body" sz="quarter" idx="17" hasCustomPrompt="1"/>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71" name="Picture Placeholder 3"/>
          <p:cNvSpPr>
            <a:spLocks noGrp="1"/>
          </p:cNvSpPr>
          <p:nvPr>
            <p:ph type="pic" sz="quarter" idx="18" hasCustomPrompt="1"/>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2" name="Text Placeholder 6"/>
          <p:cNvSpPr>
            <a:spLocks noGrp="1"/>
          </p:cNvSpPr>
          <p:nvPr>
            <p:ph type="body" sz="quarter" idx="19" hasCustomPrompt="1"/>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73" name="Text Placeholder 8"/>
          <p:cNvSpPr>
            <a:spLocks noGrp="1"/>
          </p:cNvSpPr>
          <p:nvPr>
            <p:ph type="body" sz="quarter" idx="20" hasCustomPrompt="1"/>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cxnSp>
        <p:nvCxnSpPr>
          <p:cNvPr id="76" name="Straight Connector 75"/>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557799" y="1936549"/>
            <a:ext cx="0" cy="434227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userDrawn="1"/>
        </p:nvSpPr>
        <p:spPr>
          <a:xfrm>
            <a:off x="536845"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26" name="Oval 25"/>
          <p:cNvSpPr/>
          <p:nvPr userDrawn="1"/>
        </p:nvSpPr>
        <p:spPr>
          <a:xfrm flipH="1">
            <a:off x="11619649" y="185283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p:cNvSpPr/>
          <p:nvPr userDrawn="1"/>
        </p:nvSpPr>
        <p:spPr>
          <a:xfrm flipH="1">
            <a:off x="11614601"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01667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1">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5"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6"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Oval 2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8" name="Straight Connector 27"/>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2" name="Straight Connector 31"/>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874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414"/>
            <a:ext cx="12216385" cy="6858000"/>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747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White">
    <p:spTree>
      <p:nvGrpSpPr>
        <p:cNvPr id="1" name=""/>
        <p:cNvGrpSpPr/>
        <p:nvPr/>
      </p:nvGrpSpPr>
      <p:grpSpPr>
        <a:xfrm>
          <a:off x="0" y="0"/>
          <a:ext cx="0" cy="0"/>
          <a:chOff x="0" y="0"/>
          <a:chExt cx="0" cy="0"/>
        </a:xfrm>
      </p:grpSpPr>
      <p:sp>
        <p:nvSpPr>
          <p:cNvPr id="22" name="Title 2"/>
          <p:cNvSpPr>
            <a:spLocks noGrp="1"/>
          </p:cNvSpPr>
          <p:nvPr>
            <p:ph type="title" hasCustomPrompt="1"/>
          </p:nvPr>
        </p:nvSpPr>
        <p:spPr>
          <a:xfrm>
            <a:off x="2228479" y="2020824"/>
            <a:ext cx="9299448" cy="1325880"/>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dirty="0"/>
              <a:t>Insert Title Here </a:t>
            </a:r>
            <a:br>
              <a:rPr lang="en-US" dirty="0"/>
            </a:br>
            <a:r>
              <a:rPr lang="en-US" dirty="0"/>
              <a:t>(75 characters maximum)</a:t>
            </a:r>
          </a:p>
        </p:txBody>
      </p:sp>
      <p:sp>
        <p:nvSpPr>
          <p:cNvPr id="32" name="Text Placeholder 4"/>
          <p:cNvSpPr>
            <a:spLocks noGrp="1"/>
          </p:cNvSpPr>
          <p:nvPr>
            <p:ph type="body" sz="quarter" idx="10" hasCustomPrompt="1"/>
          </p:nvPr>
        </p:nvSpPr>
        <p:spPr>
          <a:xfrm>
            <a:off x="2228479" y="4617720"/>
            <a:ext cx="9299448" cy="578412"/>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Name of Presenter</a:t>
            </a:r>
          </a:p>
        </p:txBody>
      </p:sp>
      <p:sp>
        <p:nvSpPr>
          <p:cNvPr id="33" name="Text Placeholder 4"/>
          <p:cNvSpPr>
            <a:spLocks noGrp="1"/>
          </p:cNvSpPr>
          <p:nvPr>
            <p:ph type="body" sz="quarter" idx="11" hasCustomPrompt="1"/>
          </p:nvPr>
        </p:nvSpPr>
        <p:spPr>
          <a:xfrm>
            <a:off x="2228479" y="5199656"/>
            <a:ext cx="9299448" cy="390521"/>
          </a:xfrm>
          <a:prstGeom prst="rect">
            <a:avLst/>
          </a:prstGeom>
        </p:spPr>
        <p:txBody>
          <a:bodyPr lIns="0" tIns="0" rIns="0" bIns="0" anchor="b" anchorCtr="0">
            <a:normAutofit/>
          </a:bodyPr>
          <a:lstStyle>
            <a:lvl1pPr marL="0" indent="0" algn="l">
              <a:spcBef>
                <a:spcPts val="0"/>
              </a:spcBef>
              <a:buNone/>
              <a:defRPr sz="1800">
                <a:solidFill>
                  <a:schemeClr val="accent6">
                    <a:lumMod val="50000"/>
                  </a:schemeClr>
                </a:solidFill>
              </a:defRPr>
            </a:lvl1pPr>
          </a:lstStyle>
          <a:p>
            <a:pPr lvl="0"/>
            <a:r>
              <a:rPr lang="en-US" dirty="0"/>
              <a:t>Event Name</a:t>
            </a:r>
          </a:p>
        </p:txBody>
      </p:sp>
      <p:sp>
        <p:nvSpPr>
          <p:cNvPr id="34" name="Text Placeholder 4"/>
          <p:cNvSpPr>
            <a:spLocks noGrp="1"/>
          </p:cNvSpPr>
          <p:nvPr>
            <p:ph type="body" sz="quarter" idx="12" hasCustomPrompt="1"/>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DD Month 2017</a:t>
            </a:r>
          </a:p>
        </p:txBody>
      </p:sp>
      <p:pic>
        <p:nvPicPr>
          <p:cNvPr id="35" name="Picture 34"/>
          <p:cNvPicPr>
            <a:picLocks noChangeAspect="1"/>
          </p:cNvPicPr>
          <p:nvPr userDrawn="1"/>
        </p:nvPicPr>
        <p:blipFill>
          <a:blip r:embed="rId2"/>
          <a:stretch>
            <a:fillRect/>
          </a:stretch>
        </p:blipFill>
        <p:spPr>
          <a:xfrm>
            <a:off x="326395" y="4874480"/>
            <a:ext cx="1189829" cy="951863"/>
          </a:xfrm>
          <a:prstGeom prst="rect">
            <a:avLst/>
          </a:prstGeom>
        </p:spPr>
      </p:pic>
      <p:sp>
        <p:nvSpPr>
          <p:cNvPr id="48" name="Oval 47"/>
          <p:cNvSpPr/>
          <p:nvPr userDrawn="1"/>
        </p:nvSpPr>
        <p:spPr>
          <a:xfrm>
            <a:off x="1825043"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49" name="Straight Connector 48"/>
          <p:cNvCxnSpPr/>
          <p:nvPr userDrawn="1"/>
        </p:nvCxnSpPr>
        <p:spPr>
          <a:xfrm flipH="1">
            <a:off x="0" y="6124669"/>
            <a:ext cx="1793872"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a:xfrm flipH="1">
            <a:off x="1892734" y="6124511"/>
            <a:ext cx="9720781"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Oval 50"/>
          <p:cNvSpPr/>
          <p:nvPr userDrawn="1"/>
        </p:nvSpPr>
        <p:spPr>
          <a:xfrm flipH="1">
            <a:off x="11642081"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52" name="Oval 51"/>
          <p:cNvSpPr/>
          <p:nvPr userDrawn="1"/>
        </p:nvSpPr>
        <p:spPr>
          <a:xfrm flipH="1">
            <a:off x="11642081" y="347037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53" name="Straight Connector 52"/>
          <p:cNvCxnSpPr/>
          <p:nvPr userDrawn="1"/>
        </p:nvCxnSpPr>
        <p:spPr>
          <a:xfrm flipV="1">
            <a:off x="1849172" y="3552825"/>
            <a:ext cx="0" cy="2529959"/>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4" name="Arc 53"/>
          <p:cNvSpPr/>
          <p:nvPr userDrawn="1"/>
        </p:nvSpPr>
        <p:spPr>
          <a:xfrm rot="16200000">
            <a:off x="1847726" y="3495590"/>
            <a:ext cx="121764" cy="118872"/>
          </a:xfrm>
          <a:prstGeom prst="arc">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55" name="Straight Connector 54"/>
          <p:cNvCxnSpPr/>
          <p:nvPr userDrawn="1"/>
        </p:nvCxnSpPr>
        <p:spPr>
          <a:xfrm flipH="1">
            <a:off x="1899083" y="3494144"/>
            <a:ext cx="9714432"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4" hasCustomPrompt="1"/>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dirty="0"/>
              <a:t>Insert subtitle here (75 characters maximum)</a:t>
            </a:r>
          </a:p>
        </p:txBody>
      </p:sp>
    </p:spTree>
    <p:extLst>
      <p:ext uri="{BB962C8B-B14F-4D97-AF65-F5344CB8AC3E}">
        <p14:creationId xmlns:p14="http://schemas.microsoft.com/office/powerpoint/2010/main" val="3016674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3">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784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4">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139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5">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388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6">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5020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7">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0" y="0"/>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425"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431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3" y="-1"/>
            <a:ext cx="12192000" cy="6857999"/>
          </a:xfrm>
          <a:prstGeom prst="rect">
            <a:avLst/>
          </a:prstGeom>
        </p:spPr>
      </p:pic>
      <p:sp>
        <p:nvSpPr>
          <p:cNvPr id="5" name="Title 4"/>
          <p:cNvSpPr>
            <a:spLocks noGrp="1"/>
          </p:cNvSpPr>
          <p:nvPr>
            <p:ph type="title" hasCustomPrompt="1"/>
          </p:nvPr>
        </p:nvSpPr>
        <p:spPr>
          <a:xfrm>
            <a:off x="416306" y="42394"/>
            <a:ext cx="10547350" cy="531346"/>
          </a:xfrm>
          <a:prstGeom prst="rect">
            <a:avLst/>
          </a:prstGeom>
        </p:spPr>
        <p:txBody>
          <a:bodyPr/>
          <a:lstStyle>
            <a:lvl1pPr>
              <a:defRPr>
                <a:solidFill>
                  <a:schemeClr val="bg1"/>
                </a:solidFill>
                <a:latin typeface="+mj-lt"/>
              </a:defRPr>
            </a:lvl1pPr>
          </a:lstStyle>
          <a:p>
            <a:r>
              <a:rPr lang="en-US" dirty="0"/>
              <a:t>Presenters Section Divider (no photo)</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760" y="6462763"/>
            <a:ext cx="365760" cy="291830"/>
          </a:xfrm>
          <a:prstGeom prst="rect">
            <a:avLst/>
          </a:prstGeom>
        </p:spPr>
      </p:pic>
      <p:sp>
        <p:nvSpPr>
          <p:cNvPr id="22"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7" name="Text Placeholder 6"/>
          <p:cNvSpPr>
            <a:spLocks noGrp="1"/>
          </p:cNvSpPr>
          <p:nvPr>
            <p:ph type="body" sz="quarter" idx="12" hasCustomPrompt="1"/>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9" name="Text Placeholder 8"/>
          <p:cNvSpPr>
            <a:spLocks noGrp="1"/>
          </p:cNvSpPr>
          <p:nvPr>
            <p:ph type="body" sz="quarter" idx="16" hasCustomPrompt="1"/>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Text Placeholder 6"/>
          <p:cNvSpPr>
            <a:spLocks noGrp="1"/>
          </p:cNvSpPr>
          <p:nvPr>
            <p:ph type="body" sz="quarter" idx="18" hasCustomPrompt="1"/>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3" name="Text Placeholder 8"/>
          <p:cNvSpPr>
            <a:spLocks noGrp="1"/>
          </p:cNvSpPr>
          <p:nvPr>
            <p:ph type="body" sz="quarter" idx="19" hasCustomPrompt="1"/>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4" name="Oval 33"/>
          <p:cNvSpPr/>
          <p:nvPr userDrawn="1"/>
        </p:nvSpPr>
        <p:spPr>
          <a:xfrm>
            <a:off x="533670" y="585223"/>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533670"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3230"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16655" y="6320547"/>
            <a:ext cx="109572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06949" y="6297687"/>
            <a:ext cx="45720" cy="4572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1" name="Straight Connector 40"/>
          <p:cNvCxnSpPr/>
          <p:nvPr userDrawn="1"/>
        </p:nvCxnSpPr>
        <p:spPr>
          <a:xfrm>
            <a:off x="11696282" y="6320547"/>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868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gage with ICANN White">
    <p:spTree>
      <p:nvGrpSpPr>
        <p:cNvPr id="1" name=""/>
        <p:cNvGrpSpPr/>
        <p:nvPr/>
      </p:nvGrpSpPr>
      <p:grpSpPr>
        <a:xfrm>
          <a:off x="0" y="0"/>
          <a:ext cx="0" cy="0"/>
          <a:chOff x="0" y="0"/>
          <a:chExt cx="0" cy="0"/>
        </a:xfrm>
      </p:grpSpPr>
      <p:sp>
        <p:nvSpPr>
          <p:cNvPr id="3" name="Rectangle 2"/>
          <p:cNvSpPr/>
          <p:nvPr userDrawn="1"/>
        </p:nvSpPr>
        <p:spPr>
          <a:xfrm>
            <a:off x="3084875" y="685225"/>
            <a:ext cx="9107124" cy="1864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solidFill>
                <a:prstClr val="white"/>
              </a:solidFill>
              <a:cs typeface="Arial"/>
            </a:endParaRPr>
          </a:p>
        </p:txBody>
      </p:sp>
      <p:sp>
        <p:nvSpPr>
          <p:cNvPr id="4" name="Text Placeholder 32"/>
          <p:cNvSpPr txBox="1">
            <a:spLocks/>
          </p:cNvSpPr>
          <p:nvPr userDrawn="1"/>
        </p:nvSpPr>
        <p:spPr bwMode="auto">
          <a:xfrm>
            <a:off x="3391319" y="1552703"/>
            <a:ext cx="8800679" cy="329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r>
              <a:rPr lang="en-US" sz="2000" dirty="0">
                <a:solidFill>
                  <a:schemeClr val="bg1"/>
                </a:solidFill>
                <a:latin typeface="+mn-lt"/>
                <a:cs typeface="Arial"/>
              </a:rPr>
              <a:t>Visit us at </a:t>
            </a:r>
            <a:r>
              <a:rPr lang="en-US" sz="2000" b="1" dirty="0">
                <a:solidFill>
                  <a:schemeClr val="bg1"/>
                </a:solidFill>
                <a:latin typeface="+mn-lt"/>
                <a:cs typeface="Arial"/>
              </a:rPr>
              <a:t>icann.org</a:t>
            </a:r>
          </a:p>
        </p:txBody>
      </p:sp>
      <p:sp>
        <p:nvSpPr>
          <p:cNvPr id="5" name="Text Placeholder 33"/>
          <p:cNvSpPr txBox="1">
            <a:spLocks/>
          </p:cNvSpPr>
          <p:nvPr userDrawn="1"/>
        </p:nvSpPr>
        <p:spPr bwMode="auto">
          <a:xfrm>
            <a:off x="3391319" y="1049145"/>
            <a:ext cx="6974253" cy="32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r>
              <a:rPr lang="en-AU" sz="2700" b="1" dirty="0">
                <a:solidFill>
                  <a:schemeClr val="bg1"/>
                </a:solidFill>
                <a:latin typeface="+mn-lt"/>
                <a:ea typeface="Segoe UI" charset="0"/>
                <a:cs typeface="Arial"/>
              </a:rPr>
              <a:t>Thank You and Questions</a:t>
            </a:r>
          </a:p>
        </p:txBody>
      </p:sp>
      <p:sp>
        <p:nvSpPr>
          <p:cNvPr id="6" name="Rectangle 5"/>
          <p:cNvSpPr/>
          <p:nvPr userDrawn="1"/>
        </p:nvSpPr>
        <p:spPr>
          <a:xfrm>
            <a:off x="2" y="685225"/>
            <a:ext cx="2977273" cy="1864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solidFill>
                <a:prstClr val="white"/>
              </a:solidFill>
              <a:cs typeface="Arial"/>
            </a:endParaRPr>
          </a:p>
        </p:txBody>
      </p:sp>
      <p:sp>
        <p:nvSpPr>
          <p:cNvPr id="30" name="Text Placeholder 29"/>
          <p:cNvSpPr>
            <a:spLocks noGrp="1"/>
          </p:cNvSpPr>
          <p:nvPr>
            <p:ph type="body" sz="quarter" idx="10" hasCustomPrompt="1"/>
          </p:nvPr>
        </p:nvSpPr>
        <p:spPr>
          <a:xfrm>
            <a:off x="3391319" y="1865312"/>
            <a:ext cx="7964599" cy="346541"/>
          </a:xfrm>
          <a:prstGeom prst="rect">
            <a:avLst/>
          </a:prstGeom>
        </p:spPr>
        <p:txBody>
          <a:bodyPr lIns="0" tIns="0" rIns="0" bIns="0"/>
          <a:lstStyle>
            <a:lvl1pPr marL="0" indent="0">
              <a:buFontTx/>
              <a:buNone/>
              <a:defRPr lang="en-US" sz="2000" kern="1200" dirty="0" smtClean="0">
                <a:solidFill>
                  <a:schemeClr val="bg1"/>
                </a:solidFill>
                <a:latin typeface="+mn-lt"/>
                <a:ea typeface="ＭＳ Ｐゴシック" charset="0"/>
                <a:cs typeface="Arial"/>
              </a:defRPr>
            </a:lvl1pPr>
            <a:lvl2pPr marL="457200" indent="0">
              <a:buFontTx/>
              <a:buNone/>
              <a:defRPr lang="en-US" sz="2000" kern="1200" dirty="0" smtClean="0">
                <a:solidFill>
                  <a:schemeClr val="bg1"/>
                </a:solidFill>
                <a:latin typeface="+mn-lt"/>
                <a:ea typeface="ＭＳ Ｐゴシック" charset="0"/>
                <a:cs typeface="Arial"/>
              </a:defRPr>
            </a:lvl2pPr>
            <a:lvl3pPr marL="914400" indent="0">
              <a:buFontTx/>
              <a:buNone/>
              <a:defRPr lang="en-US" sz="2000" kern="1200" dirty="0" smtClean="0">
                <a:solidFill>
                  <a:schemeClr val="bg1"/>
                </a:solidFill>
                <a:latin typeface="+mn-lt"/>
                <a:ea typeface="ＭＳ Ｐゴシック" charset="0"/>
                <a:cs typeface="Arial"/>
              </a:defRPr>
            </a:lvl3pPr>
            <a:lvl4pPr marL="1371600" indent="0">
              <a:buFontTx/>
              <a:buNone/>
              <a:defRPr lang="en-US" sz="2000" kern="1200" dirty="0" smtClean="0">
                <a:solidFill>
                  <a:schemeClr val="bg1"/>
                </a:solidFill>
                <a:latin typeface="+mn-lt"/>
                <a:ea typeface="ＭＳ Ｐゴシック" charset="0"/>
                <a:cs typeface="Arial"/>
              </a:defRPr>
            </a:lvl4pPr>
            <a:lvl5pPr marL="1828800" indent="0">
              <a:buFontTx/>
              <a:buNone/>
              <a:defRPr lang="en-US" sz="2000" kern="1200" dirty="0">
                <a:solidFill>
                  <a:schemeClr val="bg1"/>
                </a:solidFill>
                <a:latin typeface="+mn-lt"/>
                <a:ea typeface="ＭＳ Ｐゴシック" charset="0"/>
                <a:cs typeface="Arial"/>
              </a:defRPr>
            </a:lvl5pPr>
          </a:lstStyle>
          <a:p>
            <a:pPr lvl="0"/>
            <a:r>
              <a:rPr lang="en-US" dirty="0"/>
              <a:t>Email: email</a:t>
            </a:r>
          </a:p>
        </p:txBody>
      </p:sp>
      <p:sp>
        <p:nvSpPr>
          <p:cNvPr id="31" name="Title 4"/>
          <p:cNvSpPr>
            <a:spLocks noGrp="1"/>
          </p:cNvSpPr>
          <p:nvPr>
            <p:ph type="title" hasCustomPrompt="1"/>
          </p:nvPr>
        </p:nvSpPr>
        <p:spPr>
          <a:xfrm>
            <a:off x="420624" y="42394"/>
            <a:ext cx="10547350" cy="531346"/>
          </a:xfrm>
          <a:prstGeom prst="rect">
            <a:avLst/>
          </a:prstGeom>
          <a:noFill/>
        </p:spPr>
        <p:txBody>
          <a:bodyPr lIns="91440" tIns="45720" rIns="91440" bIns="45720"/>
          <a:lstStyle>
            <a:lvl1pPr>
              <a:defRPr>
                <a:solidFill>
                  <a:schemeClr val="accent6">
                    <a:lumMod val="50000"/>
                  </a:schemeClr>
                </a:solidFill>
              </a:defRPr>
            </a:lvl1pPr>
          </a:lstStyle>
          <a:p>
            <a:r>
              <a:rPr lang="en-US" dirty="0"/>
              <a:t>Engage with ICANN</a:t>
            </a:r>
          </a:p>
        </p:txBody>
      </p:sp>
      <p:pic>
        <p:nvPicPr>
          <p:cNvPr id="32" name="Picture 31" descr="ICANN_Logo_W.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392" y="856105"/>
            <a:ext cx="1962493" cy="1523172"/>
          </a:xfrm>
          <a:prstGeom prst="rect">
            <a:avLst/>
          </a:prstGeom>
        </p:spPr>
      </p:pic>
      <p:grpSp>
        <p:nvGrpSpPr>
          <p:cNvPr id="54" name="Group 53"/>
          <p:cNvGrpSpPr/>
          <p:nvPr userDrawn="1"/>
        </p:nvGrpSpPr>
        <p:grpSpPr>
          <a:xfrm>
            <a:off x="3402135" y="4228306"/>
            <a:ext cx="3416667" cy="365760"/>
            <a:chOff x="5325979" y="4715893"/>
            <a:chExt cx="3416667" cy="365760"/>
          </a:xfrm>
        </p:grpSpPr>
        <p:sp>
          <p:nvSpPr>
            <p:cNvPr id="55" name="Text Placeholder 32"/>
            <p:cNvSpPr txBox="1">
              <a:spLocks/>
            </p:cNvSpPr>
            <p:nvPr/>
          </p:nvSpPr>
          <p:spPr>
            <a:xfrm>
              <a:off x="5793339" y="4734885"/>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3"/>
                </a:rPr>
                <a:t>flickr.com</a:t>
              </a:r>
              <a:r>
                <a:rPr lang="en-US" sz="1400">
                  <a:solidFill>
                    <a:srgbClr val="0A304B"/>
                  </a:solidFill>
                  <a:latin typeface="+mn-lt"/>
                  <a:ea typeface="Segoe UI" panose="020B0502040204020203" pitchFamily="34" charset="0"/>
                  <a:cs typeface="Arial"/>
                  <a:hlinkClick r:id="rId3"/>
                </a:rPr>
                <a:t>/</a:t>
              </a:r>
              <a:r>
                <a:rPr lang="en-US" sz="1400" err="1">
                  <a:solidFill>
                    <a:srgbClr val="0A304B"/>
                  </a:solidFill>
                  <a:latin typeface="+mn-lt"/>
                  <a:ea typeface="Segoe UI" panose="020B0502040204020203" pitchFamily="34" charset="0"/>
                  <a:cs typeface="Arial"/>
                  <a:hlinkClick r:id="rId3"/>
                </a:rPr>
                <a:t>icann</a:t>
              </a:r>
              <a:endParaRPr lang="en-US" sz="1400">
                <a:solidFill>
                  <a:srgbClr val="0A304B"/>
                </a:solidFill>
                <a:latin typeface="+mn-lt"/>
                <a:ea typeface="Segoe UI" panose="020B0502040204020203" pitchFamily="34" charset="0"/>
                <a:cs typeface="Arial"/>
              </a:endParaRPr>
            </a:p>
          </p:txBody>
        </p:sp>
        <p:pic>
          <p:nvPicPr>
            <p:cNvPr id="56" name="Picture 55" descr="1420947842_social_style_3_flikr-128.png">
              <a:hlinkClick r:id="rId4" action="ppaction://hlinkfil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5979" y="4715893"/>
              <a:ext cx="365760" cy="365760"/>
            </a:xfrm>
            <a:prstGeom prst="rect">
              <a:avLst/>
            </a:prstGeom>
          </p:spPr>
        </p:pic>
      </p:grpSp>
      <p:grpSp>
        <p:nvGrpSpPr>
          <p:cNvPr id="57" name="Group 56"/>
          <p:cNvGrpSpPr/>
          <p:nvPr userDrawn="1"/>
        </p:nvGrpSpPr>
        <p:grpSpPr>
          <a:xfrm>
            <a:off x="3402135" y="4726326"/>
            <a:ext cx="3636602" cy="365760"/>
            <a:chOff x="1235726" y="5571713"/>
            <a:chExt cx="3636602" cy="365760"/>
          </a:xfrm>
        </p:grpSpPr>
        <p:sp>
          <p:nvSpPr>
            <p:cNvPr id="58" name="Text Placeholder 32"/>
            <p:cNvSpPr txBox="1">
              <a:spLocks/>
            </p:cNvSpPr>
            <p:nvPr/>
          </p:nvSpPr>
          <p:spPr>
            <a:xfrm>
              <a:off x="1703086" y="5592033"/>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6"/>
                </a:rPr>
                <a:t>linkedin</a:t>
              </a:r>
              <a:r>
                <a:rPr lang="en-US" sz="1400">
                  <a:solidFill>
                    <a:srgbClr val="0A304B"/>
                  </a:solidFill>
                  <a:latin typeface="+mn-lt"/>
                  <a:ea typeface="Segoe UI" panose="020B0502040204020203" pitchFamily="34" charset="0"/>
                  <a:cs typeface="Arial"/>
                  <a:hlinkClick r:id="rId6"/>
                </a:rPr>
                <a:t>/company/</a:t>
              </a:r>
              <a:r>
                <a:rPr lang="en-US" sz="1400" err="1">
                  <a:solidFill>
                    <a:srgbClr val="0A304B"/>
                  </a:solidFill>
                  <a:latin typeface="+mn-lt"/>
                  <a:ea typeface="Segoe UI" panose="020B0502040204020203" pitchFamily="34" charset="0"/>
                  <a:cs typeface="Arial"/>
                  <a:hlinkClick r:id="rId6"/>
                </a:rPr>
                <a:t>icann</a:t>
              </a:r>
              <a:endParaRPr lang="en-US" sz="1400">
                <a:solidFill>
                  <a:srgbClr val="0A304B"/>
                </a:solidFill>
                <a:latin typeface="+mn-lt"/>
                <a:ea typeface="Segoe UI" panose="020B0502040204020203" pitchFamily="34" charset="0"/>
                <a:cs typeface="Arial"/>
              </a:endParaRPr>
            </a:p>
          </p:txBody>
        </p:sp>
        <p:pic>
          <p:nvPicPr>
            <p:cNvPr id="59" name="Picture 58"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5726" y="5571713"/>
              <a:ext cx="365760" cy="365760"/>
            </a:xfrm>
            <a:prstGeom prst="rect">
              <a:avLst/>
            </a:prstGeom>
          </p:spPr>
        </p:pic>
      </p:grpSp>
      <p:grpSp>
        <p:nvGrpSpPr>
          <p:cNvPr id="60" name="Group 59"/>
          <p:cNvGrpSpPr/>
          <p:nvPr userDrawn="1"/>
        </p:nvGrpSpPr>
        <p:grpSpPr>
          <a:xfrm>
            <a:off x="3402135" y="2734246"/>
            <a:ext cx="2809587" cy="365760"/>
            <a:chOff x="1235726" y="3073176"/>
            <a:chExt cx="2809587" cy="365760"/>
          </a:xfrm>
        </p:grpSpPr>
        <p:sp>
          <p:nvSpPr>
            <p:cNvPr id="61" name="Text Placeholder 32"/>
            <p:cNvSpPr txBox="1">
              <a:spLocks/>
            </p:cNvSpPr>
            <p:nvPr/>
          </p:nvSpPr>
          <p:spPr>
            <a:xfrm>
              <a:off x="1703087" y="3093496"/>
              <a:ext cx="2342226"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9"/>
                </a:rPr>
                <a:t>@icann</a:t>
              </a:r>
              <a:endParaRPr lang="en-US" sz="1400" dirty="0">
                <a:solidFill>
                  <a:srgbClr val="0A304B"/>
                </a:solidFill>
                <a:latin typeface="+mn-lt"/>
                <a:ea typeface="Segoe UI" panose="020B0502040204020203" pitchFamily="34" charset="0"/>
                <a:cs typeface="Arial"/>
              </a:endParaRPr>
            </a:p>
          </p:txBody>
        </p:sp>
        <p:pic>
          <p:nvPicPr>
            <p:cNvPr id="62" name="Picture 61" descr="1420948433_social_style_3_twiter-128.png">
              <a:hlinkClick r:id="rId10" action="ppaction://hlinkfil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35726" y="3073176"/>
              <a:ext cx="365760" cy="365760"/>
            </a:xfrm>
            <a:prstGeom prst="rect">
              <a:avLst/>
            </a:prstGeom>
          </p:spPr>
        </p:pic>
      </p:grpSp>
      <p:grpSp>
        <p:nvGrpSpPr>
          <p:cNvPr id="63" name="Group 62"/>
          <p:cNvGrpSpPr/>
          <p:nvPr userDrawn="1"/>
        </p:nvGrpSpPr>
        <p:grpSpPr>
          <a:xfrm>
            <a:off x="3402135" y="3232266"/>
            <a:ext cx="3730320" cy="365760"/>
            <a:chOff x="1235727" y="3892739"/>
            <a:chExt cx="3730320" cy="365760"/>
          </a:xfrm>
        </p:grpSpPr>
        <p:sp>
          <p:nvSpPr>
            <p:cNvPr id="64" name="Text Placeholder 32"/>
            <p:cNvSpPr txBox="1">
              <a:spLocks/>
            </p:cNvSpPr>
            <p:nvPr/>
          </p:nvSpPr>
          <p:spPr>
            <a:xfrm>
              <a:off x="1703086" y="3913059"/>
              <a:ext cx="3262961"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2"/>
                </a:rPr>
                <a:t>facebook.com</a:t>
              </a:r>
              <a:r>
                <a:rPr lang="en-US" sz="1400">
                  <a:solidFill>
                    <a:srgbClr val="0A304B"/>
                  </a:solidFill>
                  <a:latin typeface="+mn-lt"/>
                  <a:ea typeface="Segoe UI" panose="020B0502040204020203" pitchFamily="34" charset="0"/>
                  <a:cs typeface="Arial"/>
                  <a:hlinkClick r:id="rId12"/>
                </a:rPr>
                <a:t>/</a:t>
              </a:r>
              <a:r>
                <a:rPr lang="en-US" sz="1400" err="1">
                  <a:solidFill>
                    <a:srgbClr val="0A304B"/>
                  </a:solidFill>
                  <a:latin typeface="+mn-lt"/>
                  <a:ea typeface="Segoe UI" panose="020B0502040204020203" pitchFamily="34" charset="0"/>
                  <a:cs typeface="Arial"/>
                  <a:hlinkClick r:id="rId12"/>
                </a:rPr>
                <a:t>icannorg</a:t>
              </a:r>
              <a:r>
                <a:rPr lang="en-US" sz="1400">
                  <a:solidFill>
                    <a:srgbClr val="0A304B"/>
                  </a:solidFill>
                  <a:latin typeface="+mn-lt"/>
                  <a:ea typeface="Segoe UI" panose="020B0502040204020203" pitchFamily="34" charset="0"/>
                  <a:cs typeface="Arial"/>
                  <a:hlinkClick r:id="rId12"/>
                </a:rPr>
                <a:t> </a:t>
              </a:r>
              <a:endParaRPr lang="en-US" sz="1400">
                <a:solidFill>
                  <a:srgbClr val="0A304B"/>
                </a:solidFill>
                <a:latin typeface="+mn-lt"/>
                <a:ea typeface="Segoe UI" panose="020B0502040204020203" pitchFamily="34" charset="0"/>
                <a:cs typeface="Arial"/>
              </a:endParaRPr>
            </a:p>
          </p:txBody>
        </p:sp>
        <p:pic>
          <p:nvPicPr>
            <p:cNvPr id="65" name="Picture 64" descr="1420948141_social_style_3_facebook-128.png">
              <a:hlinkClick r:id="rId13" action="ppaction://hlinkfile"/>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35727" y="3892739"/>
              <a:ext cx="365760" cy="365760"/>
            </a:xfrm>
            <a:prstGeom prst="rect">
              <a:avLst/>
            </a:prstGeom>
          </p:spPr>
        </p:pic>
      </p:grpSp>
      <p:grpSp>
        <p:nvGrpSpPr>
          <p:cNvPr id="66" name="Group 65"/>
          <p:cNvGrpSpPr/>
          <p:nvPr userDrawn="1"/>
        </p:nvGrpSpPr>
        <p:grpSpPr>
          <a:xfrm>
            <a:off x="3402135" y="3730286"/>
            <a:ext cx="3636602" cy="365760"/>
            <a:chOff x="1235726" y="4721075"/>
            <a:chExt cx="3636602" cy="365760"/>
          </a:xfrm>
        </p:grpSpPr>
        <p:pic>
          <p:nvPicPr>
            <p:cNvPr id="67" name="Picture 66" descr="1420948149_social_style_3_youtube-128.png">
              <a:hlinkClick r:id="rId15" action="ppaction://hlinkfile"/>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35726" y="4721075"/>
              <a:ext cx="365760" cy="365760"/>
            </a:xfrm>
            <a:prstGeom prst="rect">
              <a:avLst/>
            </a:prstGeom>
          </p:spPr>
        </p:pic>
        <p:sp>
          <p:nvSpPr>
            <p:cNvPr id="68" name="Text Placeholder 32"/>
            <p:cNvSpPr txBox="1">
              <a:spLocks/>
            </p:cNvSpPr>
            <p:nvPr/>
          </p:nvSpPr>
          <p:spPr>
            <a:xfrm>
              <a:off x="1703086" y="4734885"/>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7"/>
                </a:rPr>
                <a:t>youtube.com</a:t>
              </a:r>
              <a:r>
                <a:rPr lang="en-US" sz="1400">
                  <a:solidFill>
                    <a:srgbClr val="0A304B"/>
                  </a:solidFill>
                  <a:latin typeface="+mn-lt"/>
                  <a:ea typeface="Segoe UI" panose="020B0502040204020203" pitchFamily="34" charset="0"/>
                  <a:cs typeface="Arial"/>
                  <a:hlinkClick r:id="rId17"/>
                </a:rPr>
                <a:t>/</a:t>
              </a:r>
              <a:r>
                <a:rPr lang="en-US" sz="1400" err="1">
                  <a:solidFill>
                    <a:srgbClr val="0A304B"/>
                  </a:solidFill>
                  <a:latin typeface="+mn-lt"/>
                  <a:ea typeface="Segoe UI" panose="020B0502040204020203" pitchFamily="34" charset="0"/>
                  <a:cs typeface="Arial"/>
                  <a:hlinkClick r:id="rId17"/>
                </a:rPr>
                <a:t>icannnews</a:t>
              </a:r>
              <a:endParaRPr lang="en-US" sz="1400">
                <a:solidFill>
                  <a:srgbClr val="0A304B"/>
                </a:solidFill>
                <a:latin typeface="+mn-lt"/>
                <a:ea typeface="Segoe UI" panose="020B0502040204020203" pitchFamily="34" charset="0"/>
                <a:cs typeface="Arial"/>
              </a:endParaRPr>
            </a:p>
          </p:txBody>
        </p:sp>
      </p:grpSp>
      <p:grpSp>
        <p:nvGrpSpPr>
          <p:cNvPr id="69" name="Group 68"/>
          <p:cNvGrpSpPr/>
          <p:nvPr userDrawn="1"/>
        </p:nvGrpSpPr>
        <p:grpSpPr>
          <a:xfrm>
            <a:off x="3402135" y="5722367"/>
            <a:ext cx="2586167" cy="365760"/>
            <a:chOff x="5325979" y="3073176"/>
            <a:chExt cx="2586167" cy="365760"/>
          </a:xfrm>
        </p:grpSpPr>
        <p:sp>
          <p:nvSpPr>
            <p:cNvPr id="70" name="Text Placeholder 32"/>
            <p:cNvSpPr txBox="1">
              <a:spLocks/>
            </p:cNvSpPr>
            <p:nvPr/>
          </p:nvSpPr>
          <p:spPr>
            <a:xfrm>
              <a:off x="5793339" y="3093496"/>
              <a:ext cx="21188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8"/>
                </a:rPr>
                <a:t>soundcloud</a:t>
              </a:r>
              <a:r>
                <a:rPr lang="en-US" sz="1400">
                  <a:solidFill>
                    <a:srgbClr val="0A304B"/>
                  </a:solidFill>
                  <a:latin typeface="+mn-lt"/>
                  <a:ea typeface="Segoe UI" panose="020B0502040204020203" pitchFamily="34" charset="0"/>
                  <a:cs typeface="Arial"/>
                  <a:hlinkClick r:id="rId18"/>
                </a:rPr>
                <a:t>/</a:t>
              </a:r>
              <a:r>
                <a:rPr lang="en-US" sz="1400" err="1">
                  <a:solidFill>
                    <a:srgbClr val="0A304B"/>
                  </a:solidFill>
                  <a:latin typeface="+mn-lt"/>
                  <a:ea typeface="Segoe UI" panose="020B0502040204020203" pitchFamily="34" charset="0"/>
                  <a:cs typeface="Arial"/>
                  <a:hlinkClick r:id="rId18"/>
                </a:rPr>
                <a:t>icann</a:t>
              </a:r>
              <a:endParaRPr lang="en-US" sz="1400">
                <a:solidFill>
                  <a:srgbClr val="0A304B"/>
                </a:solidFill>
                <a:latin typeface="+mn-lt"/>
                <a:ea typeface="Segoe UI" panose="020B0502040204020203" pitchFamily="34" charset="0"/>
                <a:cs typeface="Arial"/>
              </a:endParaRPr>
            </a:p>
          </p:txBody>
        </p:sp>
        <p:pic>
          <p:nvPicPr>
            <p:cNvPr id="71" name="Picture 7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325979" y="3073176"/>
              <a:ext cx="365760" cy="365760"/>
            </a:xfrm>
            <a:prstGeom prst="rect">
              <a:avLst/>
            </a:prstGeom>
          </p:spPr>
        </p:pic>
      </p:grpSp>
      <p:grpSp>
        <p:nvGrpSpPr>
          <p:cNvPr id="72" name="Group 71"/>
          <p:cNvGrpSpPr/>
          <p:nvPr userDrawn="1"/>
        </p:nvGrpSpPr>
        <p:grpSpPr>
          <a:xfrm>
            <a:off x="3402135" y="5224346"/>
            <a:ext cx="3416667" cy="365760"/>
            <a:chOff x="5325979" y="5571713"/>
            <a:chExt cx="3416667" cy="365760"/>
          </a:xfrm>
        </p:grpSpPr>
        <p:sp>
          <p:nvSpPr>
            <p:cNvPr id="73" name="Text Placeholder 32"/>
            <p:cNvSpPr txBox="1">
              <a:spLocks/>
            </p:cNvSpPr>
            <p:nvPr/>
          </p:nvSpPr>
          <p:spPr>
            <a:xfrm>
              <a:off x="5793339" y="5592033"/>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20"/>
                </a:rPr>
                <a:t>slideshare</a:t>
              </a:r>
              <a:r>
                <a:rPr lang="en-US" sz="1400">
                  <a:solidFill>
                    <a:srgbClr val="0A304B"/>
                  </a:solidFill>
                  <a:latin typeface="+mn-lt"/>
                  <a:ea typeface="Segoe UI" panose="020B0502040204020203" pitchFamily="34" charset="0"/>
                  <a:cs typeface="Arial"/>
                  <a:hlinkClick r:id="rId20"/>
                </a:rPr>
                <a:t>/</a:t>
              </a:r>
              <a:r>
                <a:rPr lang="en-US" sz="1400" err="1">
                  <a:solidFill>
                    <a:srgbClr val="0A304B"/>
                  </a:solidFill>
                  <a:latin typeface="+mn-lt"/>
                  <a:ea typeface="Segoe UI" panose="020B0502040204020203" pitchFamily="34" charset="0"/>
                  <a:cs typeface="Arial"/>
                  <a:hlinkClick r:id="rId20"/>
                </a:rPr>
                <a:t>icannpresentations</a:t>
              </a:r>
              <a:endParaRPr lang="en-US" sz="1400">
                <a:solidFill>
                  <a:srgbClr val="0A304B"/>
                </a:solidFill>
                <a:latin typeface="+mn-lt"/>
                <a:ea typeface="Segoe UI" panose="020B0502040204020203" pitchFamily="34" charset="0"/>
                <a:cs typeface="Arial"/>
              </a:endParaRPr>
            </a:p>
          </p:txBody>
        </p:sp>
        <p:pic>
          <p:nvPicPr>
            <p:cNvPr id="74" name="Picture 73"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25979" y="5571713"/>
              <a:ext cx="365760" cy="365760"/>
            </a:xfrm>
            <a:prstGeom prst="rect">
              <a:avLst/>
            </a:prstGeom>
          </p:spPr>
        </p:pic>
      </p:grpSp>
    </p:spTree>
    <p:extLst>
      <p:ext uri="{BB962C8B-B14F-4D97-AF65-F5344CB8AC3E}">
        <p14:creationId xmlns:p14="http://schemas.microsoft.com/office/powerpoint/2010/main" val="5972573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gage with ICANN Blue">
    <p:spTree>
      <p:nvGrpSpPr>
        <p:cNvPr id="1" name=""/>
        <p:cNvGrpSpPr/>
        <p:nvPr/>
      </p:nvGrpSpPr>
      <p:grpSpPr>
        <a:xfrm>
          <a:off x="0" y="0"/>
          <a:ext cx="0" cy="0"/>
          <a:chOff x="0" y="0"/>
          <a:chExt cx="0" cy="0"/>
        </a:xfrm>
      </p:grpSpPr>
      <p:sp>
        <p:nvSpPr>
          <p:cNvPr id="29" name="Rectangle 28"/>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0" name="Text Placeholder 32"/>
          <p:cNvSpPr txBox="1">
            <a:spLocks/>
          </p:cNvSpPr>
          <p:nvPr userDrawn="1"/>
        </p:nvSpPr>
        <p:spPr bwMode="auto">
          <a:xfrm>
            <a:off x="2921748" y="2425013"/>
            <a:ext cx="8440953" cy="34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r>
              <a:rPr lang="en-US" sz="1500" dirty="0">
                <a:solidFill>
                  <a:schemeClr val="bg1"/>
                </a:solidFill>
                <a:latin typeface="+mn-lt"/>
                <a:cs typeface="Arial"/>
              </a:rPr>
              <a:t>Visit us at </a:t>
            </a:r>
            <a:r>
              <a:rPr lang="en-US" sz="1500" b="1" dirty="0">
                <a:solidFill>
                  <a:schemeClr val="bg1"/>
                </a:solidFill>
                <a:latin typeface="+mn-lt"/>
                <a:cs typeface="Arial"/>
              </a:rPr>
              <a:t>icann.org</a:t>
            </a:r>
          </a:p>
        </p:txBody>
      </p:sp>
      <p:sp>
        <p:nvSpPr>
          <p:cNvPr id="31" name="Text Placeholder 33"/>
          <p:cNvSpPr txBox="1">
            <a:spLocks/>
          </p:cNvSpPr>
          <p:nvPr userDrawn="1"/>
        </p:nvSpPr>
        <p:spPr bwMode="auto">
          <a:xfrm>
            <a:off x="498950" y="862602"/>
            <a:ext cx="9870957" cy="393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endParaRPr lang="en-AU" sz="2700" b="1" dirty="0">
              <a:solidFill>
                <a:schemeClr val="bg1"/>
              </a:solidFill>
              <a:latin typeface="+mn-lt"/>
              <a:ea typeface="Segoe UI" charset="0"/>
              <a:cs typeface="Arial"/>
            </a:endParaRPr>
          </a:p>
        </p:txBody>
      </p:sp>
      <p:sp>
        <p:nvSpPr>
          <p:cNvPr id="33" name="Oval 32"/>
          <p:cNvSpPr/>
          <p:nvPr userDrawn="1"/>
        </p:nvSpPr>
        <p:spPr>
          <a:xfrm>
            <a:off x="52732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n-lt"/>
            </a:endParaRPr>
          </a:p>
        </p:txBody>
      </p:sp>
      <p:cxnSp>
        <p:nvCxnSpPr>
          <p:cNvPr id="34" name="Straight Connector 33"/>
          <p:cNvCxnSpPr/>
          <p:nvPr userDrawn="1"/>
        </p:nvCxnSpPr>
        <p:spPr>
          <a:xfrm flipH="1">
            <a:off x="3230" y="608083"/>
            <a:ext cx="49571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flipH="1">
            <a:off x="616656" y="608083"/>
            <a:ext cx="1157534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a:off x="2421943"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flipH="1">
            <a:off x="1" y="6320453"/>
            <a:ext cx="23872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2504929" y="6320453"/>
            <a:ext cx="90658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11615191"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2" name="Straight Connector 41"/>
          <p:cNvCxnSpPr>
            <a:endCxn id="43" idx="0"/>
          </p:cNvCxnSpPr>
          <p:nvPr userDrawn="1"/>
        </p:nvCxnSpPr>
        <p:spPr>
          <a:xfrm flipV="1">
            <a:off x="2446072" y="2281331"/>
            <a:ext cx="0" cy="397659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Arc 42"/>
          <p:cNvSpPr/>
          <p:nvPr userDrawn="1"/>
        </p:nvSpPr>
        <p:spPr>
          <a:xfrm rot="16200000">
            <a:off x="2444626" y="2221895"/>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latin typeface="+mn-lt"/>
            </a:endParaRPr>
          </a:p>
        </p:txBody>
      </p:sp>
      <p:cxnSp>
        <p:nvCxnSpPr>
          <p:cNvPr id="44" name="Straight Connector 43"/>
          <p:cNvCxnSpPr/>
          <p:nvPr userDrawn="1"/>
        </p:nvCxnSpPr>
        <p:spPr>
          <a:xfrm flipH="1">
            <a:off x="2504929" y="2220449"/>
            <a:ext cx="90658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H="1">
            <a:off x="11700996" y="6320453"/>
            <a:ext cx="4941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itle 4"/>
          <p:cNvSpPr>
            <a:spLocks noGrp="1"/>
          </p:cNvSpPr>
          <p:nvPr>
            <p:ph type="title" hasCustomPrompt="1"/>
          </p:nvPr>
        </p:nvSpPr>
        <p:spPr>
          <a:xfrm>
            <a:off x="420624" y="42394"/>
            <a:ext cx="11808013" cy="531346"/>
          </a:xfrm>
          <a:prstGeom prst="rect">
            <a:avLst/>
          </a:prstGeom>
        </p:spPr>
        <p:txBody>
          <a:bodyPr lIns="91440" tIns="45720" rIns="91440" bIns="45720"/>
          <a:lstStyle>
            <a:lvl1pPr>
              <a:defRPr lang="en-US" smtClean="0">
                <a:solidFill>
                  <a:schemeClr val="bg1"/>
                </a:solidFill>
                <a:ea typeface="Segoe UI" charset="0"/>
              </a:defRPr>
            </a:lvl1pPr>
          </a:lstStyle>
          <a:p>
            <a:r>
              <a:rPr lang="en-US" dirty="0">
                <a:solidFill>
                  <a:schemeClr val="bg1"/>
                </a:solidFill>
                <a:latin typeface="+mn-lt"/>
              </a:rPr>
              <a:t>Engage with ICANN – </a:t>
            </a:r>
            <a:r>
              <a:rPr lang="en-US" dirty="0">
                <a:solidFill>
                  <a:schemeClr val="bg1"/>
                </a:solidFill>
                <a:latin typeface="+mn-lt"/>
                <a:ea typeface="Segoe UI" charset="0"/>
              </a:rPr>
              <a:t>Thank You and Questions</a:t>
            </a:r>
            <a:endParaRPr lang="en-US" dirty="0"/>
          </a:p>
        </p:txBody>
      </p:sp>
      <p:pic>
        <p:nvPicPr>
          <p:cNvPr id="22" name="Picture 21"/>
          <p:cNvPicPr>
            <a:picLocks noChangeAspect="1"/>
          </p:cNvPicPr>
          <p:nvPr userDrawn="1"/>
        </p:nvPicPr>
        <p:blipFill>
          <a:blip r:embed="rId2"/>
          <a:stretch>
            <a:fillRect/>
          </a:stretch>
        </p:blipFill>
        <p:spPr>
          <a:xfrm>
            <a:off x="2826932" y="1039938"/>
            <a:ext cx="4287549" cy="760694"/>
          </a:xfrm>
          <a:prstGeom prst="rect">
            <a:avLst/>
          </a:prstGeom>
        </p:spPr>
      </p:pic>
      <p:pic>
        <p:nvPicPr>
          <p:cNvPr id="23" name="Picture 22"/>
          <p:cNvPicPr>
            <a:picLocks noChangeAspect="1"/>
          </p:cNvPicPr>
          <p:nvPr userDrawn="1"/>
        </p:nvPicPr>
        <p:blipFill>
          <a:blip r:embed="rId3"/>
          <a:stretch>
            <a:fillRect/>
          </a:stretch>
        </p:blipFill>
        <p:spPr>
          <a:xfrm>
            <a:off x="2919709" y="2853692"/>
            <a:ext cx="3149229" cy="3236708"/>
          </a:xfrm>
          <a:prstGeom prst="rect">
            <a:avLst/>
          </a:prstGeom>
        </p:spPr>
      </p:pic>
      <p:sp>
        <p:nvSpPr>
          <p:cNvPr id="24"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51" name="Oval 50"/>
          <p:cNvSpPr/>
          <p:nvPr userDrawn="1"/>
        </p:nvSpPr>
        <p:spPr>
          <a:xfrm flipH="1">
            <a:off x="11615191" y="2196678"/>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52" name="Straight Connector 51"/>
          <p:cNvCxnSpPr/>
          <p:nvPr userDrawn="1"/>
        </p:nvCxnSpPr>
        <p:spPr>
          <a:xfrm flipH="1">
            <a:off x="11700996" y="2219538"/>
            <a:ext cx="49417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8502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ull-Wid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6764" y="616645"/>
            <a:ext cx="12225528" cy="5696712"/>
          </a:xfrm>
          <a:prstGeom prst="rect">
            <a:avLst/>
          </a:prstGeom>
          <a:ln w="19050">
            <a:solidFill>
              <a:schemeClr val="accent6">
                <a:lumMod val="50000"/>
              </a:schemeClr>
            </a:solidFill>
          </a:ln>
        </p:spPr>
        <p:txBody>
          <a:bodyPr/>
          <a:lstStyle>
            <a:lvl1pPr marL="0" indent="0">
              <a:buFontTx/>
              <a:buNone/>
              <a:defRPr/>
            </a:lvl1pPr>
          </a:lstStyle>
          <a:p>
            <a:r>
              <a:rPr lang="en-US" dirty="0"/>
              <a:t>Click icon to add picture</a:t>
            </a:r>
          </a:p>
        </p:txBody>
      </p:sp>
      <p:sp>
        <p:nvSpPr>
          <p:cNvPr id="35"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pic>
        <p:nvPicPr>
          <p:cNvPr id="8" name="Picture 7"/>
          <p:cNvPicPr>
            <a:picLocks noChangeAspect="1"/>
          </p:cNvPicPr>
          <p:nvPr userDrawn="1"/>
        </p:nvPicPr>
        <p:blipFill>
          <a:blip r:embed="rId2"/>
          <a:stretch>
            <a:fillRect/>
          </a:stretch>
        </p:blipFill>
        <p:spPr>
          <a:xfrm>
            <a:off x="365760" y="6464808"/>
            <a:ext cx="390801" cy="312641"/>
          </a:xfrm>
          <a:prstGeom prst="rect">
            <a:avLst/>
          </a:prstGeom>
        </p:spPr>
      </p:pic>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873601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Decorativ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4"/>
          <p:cNvSpPr>
            <a:spLocks noGrp="1"/>
          </p:cNvSpPr>
          <p:nvPr>
            <p:ph type="body" sz="quarter" idx="10" hasCustomPrompt="1"/>
          </p:nvPr>
        </p:nvSpPr>
        <p:spPr>
          <a:xfrm>
            <a:off x="2228479" y="4617720"/>
            <a:ext cx="9295500" cy="575112"/>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Name of Presenter</a:t>
            </a:r>
          </a:p>
        </p:txBody>
      </p:sp>
      <p:sp>
        <p:nvSpPr>
          <p:cNvPr id="11" name="Text Placeholder 4"/>
          <p:cNvSpPr>
            <a:spLocks noGrp="1"/>
          </p:cNvSpPr>
          <p:nvPr>
            <p:ph type="body" sz="quarter" idx="11" hasCustomPrompt="1"/>
          </p:nvPr>
        </p:nvSpPr>
        <p:spPr>
          <a:xfrm>
            <a:off x="2228479" y="5199656"/>
            <a:ext cx="9295500" cy="390521"/>
          </a:xfrm>
          <a:prstGeom prst="rect">
            <a:avLst/>
          </a:prstGeom>
        </p:spPr>
        <p:txBody>
          <a:bodyPr lIns="0" tIns="0" rIns="0" bIns="0" anchor="b" anchorCtr="0">
            <a:normAutofit/>
          </a:bodyPr>
          <a:lstStyle>
            <a:lvl1pPr marL="0" indent="0" algn="l">
              <a:spcBef>
                <a:spcPts val="0"/>
              </a:spcBef>
              <a:buNone/>
              <a:defRPr sz="1800">
                <a:solidFill>
                  <a:schemeClr val="bg1"/>
                </a:solidFill>
              </a:defRPr>
            </a:lvl1pPr>
          </a:lstStyle>
          <a:p>
            <a:pPr lvl="0"/>
            <a:r>
              <a:rPr lang="en-US" dirty="0"/>
              <a:t>Event Name</a:t>
            </a:r>
          </a:p>
        </p:txBody>
      </p:sp>
      <p:sp>
        <p:nvSpPr>
          <p:cNvPr id="12" name="Text Placeholder 4"/>
          <p:cNvSpPr>
            <a:spLocks noGrp="1"/>
          </p:cNvSpPr>
          <p:nvPr>
            <p:ph type="body" sz="quarter" idx="12" hasCustomPrompt="1"/>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DD Month 2017</a:t>
            </a:r>
          </a:p>
        </p:txBody>
      </p:sp>
      <p:pic>
        <p:nvPicPr>
          <p:cNvPr id="9" name="Picture 8"/>
          <p:cNvPicPr>
            <a:picLocks noChangeAspect="1"/>
          </p:cNvPicPr>
          <p:nvPr userDrawn="1"/>
        </p:nvPicPr>
        <p:blipFill>
          <a:blip r:embed="rId3"/>
          <a:stretch>
            <a:fillRect/>
          </a:stretch>
        </p:blipFill>
        <p:spPr>
          <a:xfrm>
            <a:off x="326044" y="4878445"/>
            <a:ext cx="1193800" cy="952500"/>
          </a:xfrm>
          <a:prstGeom prst="rect">
            <a:avLst/>
          </a:prstGeom>
        </p:spPr>
      </p:pic>
      <p:sp>
        <p:nvSpPr>
          <p:cNvPr id="13" name="Oval 12"/>
          <p:cNvSpPr/>
          <p:nvPr userDrawn="1"/>
        </p:nvSpPr>
        <p:spPr>
          <a:xfrm>
            <a:off x="1825043" y="6101651"/>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14" name="Straight Connector 13"/>
          <p:cNvCxnSpPr/>
          <p:nvPr userDrawn="1"/>
        </p:nvCxnSpPr>
        <p:spPr>
          <a:xfrm flipH="1">
            <a:off x="0" y="6124669"/>
            <a:ext cx="179387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1892734" y="6124511"/>
            <a:ext cx="972078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userDrawn="1"/>
        </p:nvSpPr>
        <p:spPr>
          <a:xfrm flipH="1">
            <a:off x="11642081" y="6101651"/>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sp>
        <p:nvSpPr>
          <p:cNvPr id="17" name="Oval 16"/>
          <p:cNvSpPr/>
          <p:nvPr userDrawn="1"/>
        </p:nvSpPr>
        <p:spPr>
          <a:xfrm flipH="1">
            <a:off x="11642081" y="347037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sz="1800" dirty="0"/>
          </a:p>
        </p:txBody>
      </p:sp>
      <p:cxnSp>
        <p:nvCxnSpPr>
          <p:cNvPr id="18" name="Straight Connector 17"/>
          <p:cNvCxnSpPr/>
          <p:nvPr userDrawn="1"/>
        </p:nvCxnSpPr>
        <p:spPr>
          <a:xfrm flipV="1">
            <a:off x="1849172" y="3552825"/>
            <a:ext cx="0" cy="252995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Arc 18"/>
          <p:cNvSpPr/>
          <p:nvPr userDrawn="1"/>
        </p:nvSpPr>
        <p:spPr>
          <a:xfrm rot="16200000">
            <a:off x="1847726" y="3495590"/>
            <a:ext cx="121764" cy="11887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sz="1800" dirty="0"/>
          </a:p>
        </p:txBody>
      </p:sp>
      <p:cxnSp>
        <p:nvCxnSpPr>
          <p:cNvPr id="20" name="Straight Connector 19"/>
          <p:cNvCxnSpPr/>
          <p:nvPr userDrawn="1"/>
        </p:nvCxnSpPr>
        <p:spPr>
          <a:xfrm flipH="1">
            <a:off x="1899083" y="3494144"/>
            <a:ext cx="971443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Title 2"/>
          <p:cNvSpPr>
            <a:spLocks noGrp="1"/>
          </p:cNvSpPr>
          <p:nvPr>
            <p:ph type="title" hasCustomPrompt="1"/>
          </p:nvPr>
        </p:nvSpPr>
        <p:spPr>
          <a:xfrm>
            <a:off x="2228479" y="2020824"/>
            <a:ext cx="9295500" cy="1325563"/>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dirty="0"/>
              <a:t>Insert Title Here</a:t>
            </a:r>
            <a:br>
              <a:rPr lang="en-US" dirty="0"/>
            </a:br>
            <a:r>
              <a:rPr lang="en-US" dirty="0"/>
              <a:t>(75 characters maximum) </a:t>
            </a:r>
          </a:p>
        </p:txBody>
      </p:sp>
      <p:sp>
        <p:nvSpPr>
          <p:cNvPr id="21" name="Text Placeholder 4"/>
          <p:cNvSpPr>
            <a:spLocks noGrp="1"/>
          </p:cNvSpPr>
          <p:nvPr>
            <p:ph type="body" sz="quarter" idx="14" hasCustomPrompt="1"/>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dirty="0"/>
              <a:t>Insert subtitle here (75 characters maximum)</a:t>
            </a:r>
          </a:p>
        </p:txBody>
      </p:sp>
    </p:spTree>
    <p:extLst>
      <p:ext uri="{BB962C8B-B14F-4D97-AF65-F5344CB8AC3E}">
        <p14:creationId xmlns:p14="http://schemas.microsoft.com/office/powerpoint/2010/main" val="362034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ackground Slide">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47122" cy="450663"/>
          </a:xfrm>
          <a:prstGeom prst="rect">
            <a:avLst/>
          </a:prstGeom>
        </p:spPr>
        <p:txBody>
          <a:bodyPr lIns="91440" tIns="45720" rIns="9144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14708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Wid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16645"/>
            <a:ext cx="12192000" cy="5696712"/>
          </a:xfrm>
          <a:prstGeom prst="rect">
            <a:avLst/>
          </a:prstGeom>
        </p:spPr>
        <p:txBody>
          <a:bodyPr/>
          <a:lstStyle>
            <a:lvl1pPr marL="0" indent="0">
              <a:buFontTx/>
              <a:buNone/>
              <a:defRPr/>
            </a:lvl1pPr>
          </a:lstStyle>
          <a:p>
            <a:r>
              <a:rPr lang="en-US" dirty="0"/>
              <a:t>Click icon to add picture</a:t>
            </a:r>
          </a:p>
        </p:txBody>
      </p:sp>
      <p:sp>
        <p:nvSpPr>
          <p:cNvPr id="35"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cxnSp>
        <p:nvCxnSpPr>
          <p:cNvPr id="22" name="Straight Connector 21"/>
          <p:cNvCxnSpPr/>
          <p:nvPr userDrawn="1"/>
        </p:nvCxnSpPr>
        <p:spPr>
          <a:xfrm flipH="1">
            <a:off x="0" y="60808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stretch>
            <a:fillRect/>
          </a:stretch>
        </p:blipFill>
        <p:spPr>
          <a:xfrm>
            <a:off x="365760" y="6464808"/>
            <a:ext cx="390801" cy="312641"/>
          </a:xfrm>
          <a:prstGeom prst="rect">
            <a:avLst/>
          </a:prstGeom>
        </p:spPr>
      </p:pic>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27762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No Header/Footer)">
    <p:spTree>
      <p:nvGrpSpPr>
        <p:cNvPr id="1" name=""/>
        <p:cNvGrpSpPr/>
        <p:nvPr/>
      </p:nvGrpSpPr>
      <p:grpSpPr>
        <a:xfrm>
          <a:off x="0" y="0"/>
          <a:ext cx="0" cy="0"/>
          <a:chOff x="0" y="0"/>
          <a:chExt cx="0" cy="0"/>
        </a:xfrm>
      </p:grpSpPr>
      <p:sp>
        <p:nvSpPr>
          <p:cNvPr id="35"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pic>
        <p:nvPicPr>
          <p:cNvPr id="8" name="Picture 7"/>
          <p:cNvPicPr>
            <a:picLocks noChangeAspect="1"/>
          </p:cNvPicPr>
          <p:nvPr userDrawn="1"/>
        </p:nvPicPr>
        <p:blipFill>
          <a:blip r:embed="rId2"/>
          <a:stretch>
            <a:fillRect/>
          </a:stretch>
        </p:blipFill>
        <p:spPr>
          <a:xfrm>
            <a:off x="365760" y="6464808"/>
            <a:ext cx="390801" cy="312641"/>
          </a:xfrm>
          <a:prstGeom prst="rect">
            <a:avLst/>
          </a:prstGeom>
        </p:spPr>
      </p:pic>
      <p:sp>
        <p:nvSpPr>
          <p:cNvPr id="9"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405807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half page image">
    <p:spTree>
      <p:nvGrpSpPr>
        <p:cNvPr id="1" name=""/>
        <p:cNvGrpSpPr/>
        <p:nvPr/>
      </p:nvGrpSpPr>
      <p:grpSpPr>
        <a:xfrm>
          <a:off x="0" y="0"/>
          <a:ext cx="0" cy="0"/>
          <a:chOff x="0" y="0"/>
          <a:chExt cx="0" cy="0"/>
        </a:xfrm>
      </p:grpSpPr>
      <p:sp>
        <p:nvSpPr>
          <p:cNvPr id="4" name="Rectangle 3"/>
          <p:cNvSpPr/>
          <p:nvPr userDrawn="1"/>
        </p:nvSpPr>
        <p:spPr>
          <a:xfrm>
            <a:off x="0" y="6329943"/>
            <a:ext cx="12192000" cy="528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p:cNvCxnSpPr/>
          <p:nvPr userDrawn="1"/>
        </p:nvCxnSpPr>
        <p:spPr>
          <a:xfrm flipH="1">
            <a:off x="0" y="608083"/>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0"/>
          </p:nvPr>
        </p:nvSpPr>
        <p:spPr>
          <a:xfrm>
            <a:off x="8965" y="614512"/>
            <a:ext cx="4655184" cy="5696712"/>
          </a:xfrm>
          <a:prstGeom prst="rect">
            <a:avLst/>
          </a:prstGeom>
        </p:spPr>
        <p:txBody>
          <a:bodyPr/>
          <a:lstStyle>
            <a:lvl1pPr marL="0" indent="0">
              <a:buFont typeface="Arial" panose="020B0604020202020204" pitchFamily="34" charset="0"/>
              <a:buNone/>
              <a:defRPr/>
            </a:lvl1pPr>
          </a:lstStyle>
          <a:p>
            <a:r>
              <a:rPr lang="en-US" dirty="0"/>
              <a:t>Click icon to add picture</a:t>
            </a:r>
          </a:p>
        </p:txBody>
      </p:sp>
      <p:pic>
        <p:nvPicPr>
          <p:cNvPr id="9" name="Picture 8"/>
          <p:cNvPicPr>
            <a:picLocks noChangeAspect="1"/>
          </p:cNvPicPr>
          <p:nvPr userDrawn="1"/>
        </p:nvPicPr>
        <p:blipFill>
          <a:blip r:embed="rId2"/>
          <a:stretch>
            <a:fillRect/>
          </a:stretch>
        </p:blipFill>
        <p:spPr>
          <a:xfrm>
            <a:off x="365760" y="6464808"/>
            <a:ext cx="390801" cy="312641"/>
          </a:xfrm>
          <a:prstGeom prst="rect">
            <a:avLst/>
          </a:prstGeom>
        </p:spPr>
      </p:pic>
      <p:sp>
        <p:nvSpPr>
          <p:cNvPr id="12" name="Title 19"/>
          <p:cNvSpPr>
            <a:spLocks noGrp="1"/>
          </p:cNvSpPr>
          <p:nvPr>
            <p:ph type="title" hasCustomPrompt="1"/>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dirty="0"/>
              <a:t>Click to edit title</a:t>
            </a:r>
          </a:p>
        </p:txBody>
      </p:sp>
      <p:cxnSp>
        <p:nvCxnSpPr>
          <p:cNvPr id="23" name="Straight Connector 22"/>
          <p:cNvCxnSpPr/>
          <p:nvPr userDrawn="1"/>
        </p:nvCxnSpPr>
        <p:spPr>
          <a:xfrm flipH="1">
            <a:off x="0" y="6320547"/>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15543048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lide Number Placeholder 5"/>
          <p:cNvSpPr txBox="1">
            <a:spLocks/>
          </p:cNvSpPr>
          <p:nvPr userDrawn="1"/>
        </p:nvSpPr>
        <p:spPr>
          <a:xfrm>
            <a:off x="11483788" y="6445466"/>
            <a:ext cx="708212" cy="365125"/>
          </a:xfrm>
          <a:prstGeom prst="rect">
            <a:avLst/>
          </a:prstGeom>
        </p:spPr>
        <p:txBody>
          <a:bodyPr lIns="0" r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pic>
        <p:nvPicPr>
          <p:cNvPr id="21" name="Picture 20"/>
          <p:cNvPicPr>
            <a:picLocks noChangeAspect="1"/>
          </p:cNvPicPr>
          <p:nvPr userDrawn="1"/>
        </p:nvPicPr>
        <p:blipFill>
          <a:blip r:embed="rId50"/>
          <a:stretch>
            <a:fillRect/>
          </a:stretch>
        </p:blipFill>
        <p:spPr>
          <a:xfrm>
            <a:off x="365760" y="6464808"/>
            <a:ext cx="390801" cy="312641"/>
          </a:xfrm>
          <a:prstGeom prst="rect">
            <a:avLst/>
          </a:prstGeom>
        </p:spPr>
      </p:pic>
      <p:sp>
        <p:nvSpPr>
          <p:cNvPr id="31" name="Oval 30"/>
          <p:cNvSpPr/>
          <p:nvPr userDrawn="1"/>
        </p:nvSpPr>
        <p:spPr>
          <a:xfrm>
            <a:off x="533670" y="58522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2" name="Straight Connector 31"/>
          <p:cNvCxnSpPr/>
          <p:nvPr userDrawn="1"/>
        </p:nvCxnSpPr>
        <p:spPr>
          <a:xfrm flipH="1">
            <a:off x="3230" y="608083"/>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616656" y="608083"/>
            <a:ext cx="11575344"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a:off x="53367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5" name="Straight Connector 34"/>
          <p:cNvCxnSpPr/>
          <p:nvPr userDrawn="1"/>
        </p:nvCxnSpPr>
        <p:spPr>
          <a:xfrm flipH="1">
            <a:off x="3230" y="6320547"/>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6655" y="6320547"/>
            <a:ext cx="1095727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flipH="1">
            <a:off x="11606949"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38" name="Straight Connector 37"/>
          <p:cNvCxnSpPr/>
          <p:nvPr userDrawn="1"/>
        </p:nvCxnSpPr>
        <p:spPr>
          <a:xfrm>
            <a:off x="11696282" y="6320547"/>
            <a:ext cx="49571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271243"/>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1" r:id="rId3"/>
    <p:sldLayoutId id="2147483672" r:id="rId4"/>
    <p:sldLayoutId id="2147483649" r:id="rId5"/>
    <p:sldLayoutId id="2147483673" r:id="rId6"/>
    <p:sldLayoutId id="2147483714" r:id="rId7"/>
    <p:sldLayoutId id="2147483752" r:id="rId8"/>
    <p:sldLayoutId id="2147483715" r:id="rId9"/>
    <p:sldLayoutId id="2147483660" r:id="rId10"/>
    <p:sldLayoutId id="2147483676" r:id="rId11"/>
    <p:sldLayoutId id="2147483675" r:id="rId12"/>
    <p:sldLayoutId id="2147483651" r:id="rId13"/>
    <p:sldLayoutId id="2147483704" r:id="rId14"/>
    <p:sldLayoutId id="2147483705" r:id="rId15"/>
    <p:sldLayoutId id="2147483706" r:id="rId16"/>
    <p:sldLayoutId id="2147483707" r:id="rId17"/>
    <p:sldLayoutId id="2147483708" r:id="rId18"/>
    <p:sldLayoutId id="2147483655" r:id="rId19"/>
    <p:sldLayoutId id="2147483718" r:id="rId20"/>
    <p:sldLayoutId id="2147483719" r:id="rId21"/>
    <p:sldLayoutId id="2147483679" r:id="rId22"/>
    <p:sldLayoutId id="2147483727" r:id="rId23"/>
    <p:sldLayoutId id="2147483728" r:id="rId24"/>
    <p:sldLayoutId id="2147483730" r:id="rId25"/>
    <p:sldLayoutId id="2147483731" r:id="rId26"/>
    <p:sldLayoutId id="2147483732" r:id="rId27"/>
    <p:sldLayoutId id="2147483729" r:id="rId28"/>
    <p:sldLayoutId id="2147483734" r:id="rId29"/>
    <p:sldLayoutId id="2147483688" r:id="rId30"/>
    <p:sldLayoutId id="2147483743" r:id="rId31"/>
    <p:sldLayoutId id="2147483744" r:id="rId32"/>
    <p:sldLayoutId id="2147483745" r:id="rId33"/>
    <p:sldLayoutId id="2147483746" r:id="rId34"/>
    <p:sldLayoutId id="2147483747" r:id="rId35"/>
    <p:sldLayoutId id="2147483748" r:id="rId36"/>
    <p:sldLayoutId id="2147483750" r:id="rId37"/>
    <p:sldLayoutId id="2147483687" r:id="rId38"/>
    <p:sldLayoutId id="2147483735" r:id="rId39"/>
    <p:sldLayoutId id="2147483736" r:id="rId40"/>
    <p:sldLayoutId id="2147483737" r:id="rId41"/>
    <p:sldLayoutId id="2147483738" r:id="rId42"/>
    <p:sldLayoutId id="2147483739" r:id="rId43"/>
    <p:sldLayoutId id="2147483740" r:id="rId44"/>
    <p:sldLayoutId id="2147483742" r:id="rId45"/>
    <p:sldLayoutId id="2147483716" r:id="rId46"/>
    <p:sldLayoutId id="2147483717" r:id="rId47"/>
    <p:sldLayoutId id="2147483751" r:id="rId48"/>
  </p:sldLayoutIdLst>
  <p:hf hdr="0" ftr="0" dt="0"/>
  <p:txStyles>
    <p:titleStyle>
      <a:lvl1pPr marL="0" indent="0" algn="l" defTabSz="457200" rtl="0" eaLnBrk="1" latinLnBrk="0" hangingPunct="1">
        <a:spcBef>
          <a:spcPct val="0"/>
        </a:spcBef>
        <a:buNone/>
        <a:defRPr lang="en-US" sz="2800" b="1" i="0" kern="1200" baseline="0" smtClean="0">
          <a:solidFill>
            <a:schemeClr val="accent6">
              <a:lumMod val="50000"/>
            </a:schemeClr>
          </a:solidFill>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153" userDrawn="1">
          <p15:clr>
            <a:srgbClr val="F26B43"/>
          </p15:clr>
        </p15:guide>
        <p15:guide id="4" pos="512" userDrawn="1">
          <p15:clr>
            <a:srgbClr val="F26B43"/>
          </p15:clr>
        </p15:guide>
        <p15:guide id="5" pos="347" userDrawn="1">
          <p15:clr>
            <a:srgbClr val="F26B43"/>
          </p15:clr>
        </p15:guide>
        <p15:guide id="6" pos="7324" userDrawn="1">
          <p15:clr>
            <a:srgbClr val="F26B43"/>
          </p15:clr>
        </p15:guide>
        <p15:guide id="7" orient="horz" pos="4105" userDrawn="1">
          <p15:clr>
            <a:srgbClr val="F26B43"/>
          </p15:clr>
        </p15:guide>
        <p15:guide id="8" orient="horz" pos="384" userDrawn="1">
          <p15:clr>
            <a:srgbClr val="F26B43"/>
          </p15:clr>
        </p15:guide>
        <p15:guide id="9" orient="horz" pos="39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6.svg"/><Relationship Id="rId3" Type="http://schemas.openxmlformats.org/officeDocument/2006/relationships/image" Target="../media/image27.png"/><Relationship Id="rId7" Type="http://schemas.openxmlformats.org/officeDocument/2006/relationships/image" Target="../media/image36.svg"/><Relationship Id="rId12"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8.gi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unicode.org/chart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unicode.org/reports/tr15/"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www.example.co.uk/"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data.iana.org/TLD/tlds-alpha-by-domain.tx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ex&#226;mple.ca/"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mailto:myname@example.org"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mailto:myname@xn--exmple-xta.c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k&#233;vin@example.or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uasg.tech/wp-content/uploads/documents/UASG018A-en-digital.pdf" TargetMode="External"/><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hyperlink" Target="https://uasg.tech/wp-content/uploads/documents/EAI-Software-Test%20Results-UASG030A.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uasg.tech/wp-content/uploads/2020/03/UASG_ICANN_Case_Study_UASG013C.2.pdf"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3.tiff"/><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hyperlink" Target="https://docs.google.com/forms/d/e/1FAIpQLScRg7caDnbgEo_r6UnP3s5OvtIMlE9btaM--sIWXukWbA52oQ/viewform" TargetMode="External"/><Relationship Id="rId3" Type="http://schemas.openxmlformats.org/officeDocument/2006/relationships/hyperlink" Target="mailto:info@uasg.tech" TargetMode="External"/><Relationship Id="rId7" Type="http://schemas.openxmlformats.org/officeDocument/2006/relationships/hyperlink" Target="https://uasg.tech/subscrib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community.icann.org/display/TUA" TargetMode="External"/><Relationship Id="rId5" Type="http://schemas.openxmlformats.org/officeDocument/2006/relationships/hyperlink" Target="https://uasg.tech/" TargetMode="External"/><Relationship Id="rId4" Type="http://schemas.openxmlformats.org/officeDocument/2006/relationships/hyperlink" Target="mailto:UAProgram@icann.org" TargetMode="External"/><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hyperlink" Target="https://uasg.tech/wp-content/uploads/documents/UASG018A-en-digital.pdf" TargetMode="External"/><Relationship Id="rId13" Type="http://schemas.openxmlformats.org/officeDocument/2006/relationships/hyperlink" Target="https://uasg.tech/wp-content/uploads/documents/UASG032-en-digital.pdf" TargetMode="External"/><Relationship Id="rId3" Type="http://schemas.openxmlformats.org/officeDocument/2006/relationships/hyperlink" Target="https://uasg.tech/" TargetMode="External"/><Relationship Id="rId7" Type="http://schemas.openxmlformats.org/officeDocument/2006/relationships/hyperlink" Target="https://uasg.tech/wp-content/uploads/documents/UASG012-en-digital.pdf" TargetMode="External"/><Relationship Id="rId12" Type="http://schemas.openxmlformats.org/officeDocument/2006/relationships/hyperlink" Target="https://uasg.tech/wp-content/uploads/documents/UASG030-en-digital.pd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uasg.tech/wp-content/uploads/documents/UASG014-en-digital.pdf" TargetMode="External"/><Relationship Id="rId11" Type="http://schemas.openxmlformats.org/officeDocument/2006/relationships/hyperlink" Target="https://uasg.tech/wp-content/uploads/documents/UASG028-en-digital.pdf" TargetMode="External"/><Relationship Id="rId5" Type="http://schemas.openxmlformats.org/officeDocument/2006/relationships/hyperlink" Target="https://uasg.tech/wp-content/uploads/documents/UASG007-en-digital.pdf" TargetMode="External"/><Relationship Id="rId15" Type="http://schemas.openxmlformats.org/officeDocument/2006/relationships/image" Target="../media/image27.png"/><Relationship Id="rId10" Type="http://schemas.openxmlformats.org/officeDocument/2006/relationships/hyperlink" Target="https://uasg.tech/wp-content/uploads/documents/UASG026-en-digital.pdf" TargetMode="External"/><Relationship Id="rId4" Type="http://schemas.openxmlformats.org/officeDocument/2006/relationships/hyperlink" Target="https://uasg.tech/wp-content/uploads/documents/UASG005-en-digital.pdf" TargetMode="External"/><Relationship Id="rId9" Type="http://schemas.openxmlformats.org/officeDocument/2006/relationships/hyperlink" Target="https://uasg.tech/wp-content/uploads/documents/UASG021B-en-digital.pdf" TargetMode="External"/><Relationship Id="rId14" Type="http://schemas.openxmlformats.org/officeDocument/2006/relationships/hyperlink" Target="https://github.com/icann/ua-code-sample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uasg.tech/wp-content/uploads/documents/UASG012-en-digital.pdf" TargetMode="Externa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082" y="0"/>
            <a:ext cx="11234727" cy="2533369"/>
          </a:xfrm>
        </p:spPr>
        <p:txBody>
          <a:bodyPr/>
          <a:lstStyle/>
          <a:p>
            <a:r>
              <a:rPr lang="en-US" dirty="0"/>
              <a:t>Universal Acceptance of Domain Names and Email Addresses</a:t>
            </a:r>
          </a:p>
        </p:txBody>
      </p:sp>
      <p:sp>
        <p:nvSpPr>
          <p:cNvPr id="5" name="Text Placeholder 4"/>
          <p:cNvSpPr>
            <a:spLocks noGrp="1"/>
          </p:cNvSpPr>
          <p:nvPr>
            <p:ph type="body" sz="quarter" idx="12"/>
          </p:nvPr>
        </p:nvSpPr>
        <p:spPr>
          <a:xfrm>
            <a:off x="566928" y="4755604"/>
            <a:ext cx="10788321" cy="403785"/>
          </a:xfrm>
        </p:spPr>
        <p:txBody>
          <a:bodyPr/>
          <a:lstStyle/>
          <a:p>
            <a:r>
              <a:rPr lang="en-US" dirty="0"/>
              <a:t>DD </a:t>
            </a:r>
            <a:r>
              <a:rPr lang="en-US"/>
              <a:t>Month 2024</a:t>
            </a:r>
            <a:endParaRPr lang="en-US" dirty="0"/>
          </a:p>
        </p:txBody>
      </p:sp>
      <p:sp>
        <p:nvSpPr>
          <p:cNvPr id="6" name="Text Placeholder 5"/>
          <p:cNvSpPr>
            <a:spLocks noGrp="1"/>
          </p:cNvSpPr>
          <p:nvPr>
            <p:ph type="body" sz="quarter" idx="13"/>
          </p:nvPr>
        </p:nvSpPr>
        <p:spPr>
          <a:xfrm>
            <a:off x="547041" y="2455029"/>
            <a:ext cx="10808208" cy="716808"/>
          </a:xfrm>
        </p:spPr>
        <p:txBody>
          <a:bodyPr>
            <a:normAutofit/>
          </a:bodyPr>
          <a:lstStyle/>
          <a:p>
            <a:r>
              <a:rPr lang="en-US" dirty="0"/>
              <a:t> </a:t>
            </a:r>
          </a:p>
          <a:p>
            <a:r>
              <a:rPr lang="en-US" dirty="0"/>
              <a:t>UA Day Program</a:t>
            </a:r>
          </a:p>
        </p:txBody>
      </p:sp>
      <p:sp>
        <p:nvSpPr>
          <p:cNvPr id="8" name="Text Placeholder 7">
            <a:extLst>
              <a:ext uri="{FF2B5EF4-FFF2-40B4-BE49-F238E27FC236}">
                <a16:creationId xmlns:a16="http://schemas.microsoft.com/office/drawing/2014/main" id="{DF8E9707-2818-8D10-FA19-24F447819B64}"/>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86409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Examples of Email Components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5300237" cy="5411449"/>
          </a:xfrm>
        </p:spPr>
        <p:txBody>
          <a:bodyPr/>
          <a:lstStyle/>
          <a:p>
            <a:r>
              <a:rPr lang="en-US" sz="2000" dirty="0">
                <a:solidFill>
                  <a:schemeClr val="accent1"/>
                </a:solidFill>
              </a:rPr>
              <a:t>MUA</a:t>
            </a:r>
            <a:r>
              <a:rPr lang="en-US" sz="2000" dirty="0"/>
              <a:t> – Mail User Agent – Outlook, Thunderbird, Amazon’s shipping backend, Gmail’s webmail subsystem, a web server’s </a:t>
            </a:r>
            <a:r>
              <a:rPr lang="en-US" sz="2000"/>
              <a:t>contact form</a:t>
            </a:r>
            <a:endParaRPr lang="en-US" sz="2000" dirty="0"/>
          </a:p>
          <a:p>
            <a:r>
              <a:rPr lang="en-US" sz="2000" dirty="0">
                <a:solidFill>
                  <a:schemeClr val="accent1"/>
                </a:solidFill>
              </a:rPr>
              <a:t>MSA</a:t>
            </a:r>
            <a:r>
              <a:rPr lang="en-US" sz="2000" dirty="0"/>
              <a:t> – Mail Submission Agent – Exchange, Postfix, </a:t>
            </a:r>
            <a:r>
              <a:rPr lang="en-US" sz="2000" dirty="0" err="1"/>
              <a:t>Sendgrid</a:t>
            </a:r>
            <a:r>
              <a:rPr lang="en-US" sz="2000" dirty="0"/>
              <a:t>, </a:t>
            </a:r>
            <a:r>
              <a:rPr lang="en-US" sz="2000"/>
              <a:t>AWS Workmail</a:t>
            </a:r>
            <a:endParaRPr lang="en-US" sz="2000" dirty="0"/>
          </a:p>
          <a:p>
            <a:r>
              <a:rPr lang="en-US" sz="2000" dirty="0">
                <a:solidFill>
                  <a:schemeClr val="accent1"/>
                </a:solidFill>
              </a:rPr>
              <a:t>MTA</a:t>
            </a:r>
            <a:r>
              <a:rPr lang="en-US" sz="2000" dirty="0"/>
              <a:t> – Mail Transfer Agent – Postfix, Exim, Halon, </a:t>
            </a:r>
            <a:r>
              <a:rPr lang="en-US" sz="2000" dirty="0" err="1"/>
              <a:t>Sendgrid</a:t>
            </a:r>
            <a:r>
              <a:rPr lang="en-US" sz="2000" dirty="0"/>
              <a:t>, </a:t>
            </a:r>
            <a:r>
              <a:rPr lang="en-US" sz="2000"/>
              <a:t>AWS Workmail</a:t>
            </a:r>
            <a:endParaRPr lang="en-US" sz="2000" dirty="0"/>
          </a:p>
          <a:p>
            <a:r>
              <a:rPr lang="en-US" sz="2000" dirty="0">
                <a:solidFill>
                  <a:schemeClr val="accent1"/>
                </a:solidFill>
              </a:rPr>
              <a:t>MDA</a:t>
            </a:r>
            <a:r>
              <a:rPr lang="en-US" sz="2000" dirty="0"/>
              <a:t> – Mail Delivery Agent – part of Gmail and Exchange, parts of Zendesk </a:t>
            </a:r>
          </a:p>
        </p:txBody>
      </p:sp>
      <p:grpSp>
        <p:nvGrpSpPr>
          <p:cNvPr id="46" name="Group 45">
            <a:extLst>
              <a:ext uri="{FF2B5EF4-FFF2-40B4-BE49-F238E27FC236}">
                <a16:creationId xmlns:a16="http://schemas.microsoft.com/office/drawing/2014/main" id="{6CCCD80B-1823-87DD-347A-8FC383764A9F}"/>
              </a:ext>
            </a:extLst>
          </p:cNvPr>
          <p:cNvGrpSpPr/>
          <p:nvPr/>
        </p:nvGrpSpPr>
        <p:grpSpPr>
          <a:xfrm>
            <a:off x="6096000" y="695436"/>
            <a:ext cx="5427880" cy="5411450"/>
            <a:chOff x="6096000" y="695436"/>
            <a:chExt cx="5427880" cy="5411450"/>
          </a:xfrm>
        </p:grpSpPr>
        <p:sp>
          <p:nvSpPr>
            <p:cNvPr id="47" name="Rectangle 46">
              <a:extLst>
                <a:ext uri="{FF2B5EF4-FFF2-40B4-BE49-F238E27FC236}">
                  <a16:creationId xmlns:a16="http://schemas.microsoft.com/office/drawing/2014/main" id="{89499A0A-ACAE-5FE0-B927-45DA30B244B6}"/>
                </a:ext>
              </a:extLst>
            </p:cNvPr>
            <p:cNvSpPr/>
            <p:nvPr/>
          </p:nvSpPr>
          <p:spPr>
            <a:xfrm>
              <a:off x="6096000" y="695436"/>
              <a:ext cx="5427880" cy="541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pic>
          <p:nvPicPr>
            <p:cNvPr id="48" name="Graphic 47" descr="Smart Phone with solid fill">
              <a:extLst>
                <a:ext uri="{FF2B5EF4-FFF2-40B4-BE49-F238E27FC236}">
                  <a16:creationId xmlns:a16="http://schemas.microsoft.com/office/drawing/2014/main" id="{D4E0EB1F-0513-BEC3-211D-9F2311EE39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1437" y="4422436"/>
              <a:ext cx="914400" cy="914400"/>
            </a:xfrm>
            <a:prstGeom prst="rect">
              <a:avLst/>
            </a:prstGeom>
          </p:spPr>
        </p:pic>
        <p:pic>
          <p:nvPicPr>
            <p:cNvPr id="49" name="Graphic 48" descr="Server with solid fill">
              <a:extLst>
                <a:ext uri="{FF2B5EF4-FFF2-40B4-BE49-F238E27FC236}">
                  <a16:creationId xmlns:a16="http://schemas.microsoft.com/office/drawing/2014/main" id="{A9B04C8F-56DA-A1D6-CBEC-0AD182CF9C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5087" y="2388352"/>
              <a:ext cx="914400" cy="914400"/>
            </a:xfrm>
            <a:prstGeom prst="rect">
              <a:avLst/>
            </a:prstGeom>
          </p:spPr>
        </p:pic>
        <p:pic>
          <p:nvPicPr>
            <p:cNvPr id="50" name="Graphic 49" descr="Server with solid fill">
              <a:extLst>
                <a:ext uri="{FF2B5EF4-FFF2-40B4-BE49-F238E27FC236}">
                  <a16:creationId xmlns:a16="http://schemas.microsoft.com/office/drawing/2014/main" id="{1A13E25A-3B2B-FFDC-A352-25D0F45295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2775" y="2397694"/>
              <a:ext cx="914400" cy="914400"/>
            </a:xfrm>
            <a:prstGeom prst="rect">
              <a:avLst/>
            </a:prstGeom>
          </p:spPr>
        </p:pic>
        <p:pic>
          <p:nvPicPr>
            <p:cNvPr id="51" name="Graphic 50" descr="Server with solid fill">
              <a:extLst>
                <a:ext uri="{FF2B5EF4-FFF2-40B4-BE49-F238E27FC236}">
                  <a16:creationId xmlns:a16="http://schemas.microsoft.com/office/drawing/2014/main" id="{E4454B9B-6A5F-26EC-519B-65486A5164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7802" y="2396391"/>
              <a:ext cx="914400" cy="914400"/>
            </a:xfrm>
            <a:prstGeom prst="rect">
              <a:avLst/>
            </a:prstGeom>
          </p:spPr>
        </p:pic>
        <p:pic>
          <p:nvPicPr>
            <p:cNvPr id="52" name="Graphic 51" descr="Server with solid fill">
              <a:extLst>
                <a:ext uri="{FF2B5EF4-FFF2-40B4-BE49-F238E27FC236}">
                  <a16:creationId xmlns:a16="http://schemas.microsoft.com/office/drawing/2014/main" id="{6AD20B44-7818-0DE5-307F-1EB7DE85AD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4134" y="4422437"/>
              <a:ext cx="914400" cy="914400"/>
            </a:xfrm>
            <a:prstGeom prst="rect">
              <a:avLst/>
            </a:prstGeom>
          </p:spPr>
        </p:pic>
        <p:pic>
          <p:nvPicPr>
            <p:cNvPr id="53" name="Graphic 52" descr="Database outline">
              <a:extLst>
                <a:ext uri="{FF2B5EF4-FFF2-40B4-BE49-F238E27FC236}">
                  <a16:creationId xmlns:a16="http://schemas.microsoft.com/office/drawing/2014/main" id="{FC80B031-C934-458C-13C3-578DA85197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1852" y="4431779"/>
              <a:ext cx="914400" cy="914400"/>
            </a:xfrm>
            <a:prstGeom prst="rect">
              <a:avLst/>
            </a:prstGeom>
          </p:spPr>
        </p:pic>
        <p:sp>
          <p:nvSpPr>
            <p:cNvPr id="55" name="TextBox 54">
              <a:extLst>
                <a:ext uri="{FF2B5EF4-FFF2-40B4-BE49-F238E27FC236}">
                  <a16:creationId xmlns:a16="http://schemas.microsoft.com/office/drawing/2014/main" id="{DC048ED0-F717-B901-6396-31A18C4ED4C3}"/>
                </a:ext>
              </a:extLst>
            </p:cNvPr>
            <p:cNvSpPr txBox="1"/>
            <p:nvPr/>
          </p:nvSpPr>
          <p:spPr>
            <a:xfrm>
              <a:off x="7975596" y="5356107"/>
              <a:ext cx="1501983" cy="276999"/>
            </a:xfrm>
            <a:prstGeom prst="rect">
              <a:avLst/>
            </a:prstGeom>
            <a:noFill/>
          </p:spPr>
          <p:txBody>
            <a:bodyPr wrap="square" lIns="0" tIns="0" rIns="0" bIns="0" rtlCol="0">
              <a:spAutoFit/>
            </a:bodyPr>
            <a:lstStyle/>
            <a:p>
              <a:pPr algn="ctr"/>
              <a:r>
                <a:rPr lang="en-BE" dirty="0">
                  <a:cs typeface="Source Sans Pro"/>
                </a:rPr>
                <a:t>Mail storage</a:t>
              </a:r>
            </a:p>
          </p:txBody>
        </p:sp>
        <p:sp>
          <p:nvSpPr>
            <p:cNvPr id="56" name="TextBox 55">
              <a:extLst>
                <a:ext uri="{FF2B5EF4-FFF2-40B4-BE49-F238E27FC236}">
                  <a16:creationId xmlns:a16="http://schemas.microsoft.com/office/drawing/2014/main" id="{AC2DE63F-080C-43CE-F1C4-0E96D0658875}"/>
                </a:ext>
              </a:extLst>
            </p:cNvPr>
            <p:cNvSpPr txBox="1"/>
            <p:nvPr/>
          </p:nvSpPr>
          <p:spPr>
            <a:xfrm>
              <a:off x="9739113" y="5377820"/>
              <a:ext cx="1784767" cy="553998"/>
            </a:xfrm>
            <a:prstGeom prst="rect">
              <a:avLst/>
            </a:prstGeom>
            <a:noFill/>
          </p:spPr>
          <p:txBody>
            <a:bodyPr wrap="square" lIns="0" tIns="0" rIns="0" bIns="0" rtlCol="0">
              <a:spAutoFit/>
            </a:bodyPr>
            <a:lstStyle/>
            <a:p>
              <a:pPr algn="ctr"/>
              <a:r>
                <a:rPr lang="en-BE" dirty="0">
                  <a:cs typeface="Source Sans Pro"/>
                </a:rPr>
                <a:t>Smartphone MUA app</a:t>
              </a:r>
            </a:p>
          </p:txBody>
        </p:sp>
        <p:sp>
          <p:nvSpPr>
            <p:cNvPr id="58" name="TextBox 57">
              <a:extLst>
                <a:ext uri="{FF2B5EF4-FFF2-40B4-BE49-F238E27FC236}">
                  <a16:creationId xmlns:a16="http://schemas.microsoft.com/office/drawing/2014/main" id="{8DA19A57-9C90-642C-BAD7-274877AD4ED1}"/>
                </a:ext>
              </a:extLst>
            </p:cNvPr>
            <p:cNvSpPr txBox="1"/>
            <p:nvPr/>
          </p:nvSpPr>
          <p:spPr>
            <a:xfrm>
              <a:off x="9827645" y="3270094"/>
              <a:ext cx="1501984" cy="553998"/>
            </a:xfrm>
            <a:prstGeom prst="rect">
              <a:avLst/>
            </a:prstGeom>
            <a:noFill/>
          </p:spPr>
          <p:txBody>
            <a:bodyPr wrap="square" lIns="0" tIns="0" rIns="0" bIns="0" rtlCol="0">
              <a:spAutoFit/>
            </a:bodyPr>
            <a:lstStyle/>
            <a:p>
              <a:pPr algn="ctr"/>
              <a:r>
                <a:rPr lang="en-BE" dirty="0">
                  <a:cs typeface="Source Sans Pro"/>
                </a:rPr>
                <a:t>MSA for sender</a:t>
              </a:r>
            </a:p>
          </p:txBody>
        </p:sp>
        <p:sp>
          <p:nvSpPr>
            <p:cNvPr id="59" name="TextBox 58">
              <a:extLst>
                <a:ext uri="{FF2B5EF4-FFF2-40B4-BE49-F238E27FC236}">
                  <a16:creationId xmlns:a16="http://schemas.microsoft.com/office/drawing/2014/main" id="{13ADEE02-D5E1-AB7E-CE09-2EB16D1FDDCA}"/>
                </a:ext>
              </a:extLst>
            </p:cNvPr>
            <p:cNvSpPr txBox="1"/>
            <p:nvPr/>
          </p:nvSpPr>
          <p:spPr>
            <a:xfrm>
              <a:off x="7966067" y="3302752"/>
              <a:ext cx="1501983" cy="553998"/>
            </a:xfrm>
            <a:prstGeom prst="rect">
              <a:avLst/>
            </a:prstGeom>
            <a:noFill/>
          </p:spPr>
          <p:txBody>
            <a:bodyPr wrap="square" lIns="0" tIns="0" rIns="0" bIns="0" rtlCol="0">
              <a:spAutoFit/>
            </a:bodyPr>
            <a:lstStyle/>
            <a:p>
              <a:pPr algn="ctr"/>
              <a:r>
                <a:rPr lang="en-BE" dirty="0">
                  <a:cs typeface="Source Sans Pro"/>
                </a:rPr>
                <a:t>MTA for sender</a:t>
              </a:r>
            </a:p>
          </p:txBody>
        </p:sp>
        <p:sp>
          <p:nvSpPr>
            <p:cNvPr id="61" name="TextBox 60">
              <a:extLst>
                <a:ext uri="{FF2B5EF4-FFF2-40B4-BE49-F238E27FC236}">
                  <a16:creationId xmlns:a16="http://schemas.microsoft.com/office/drawing/2014/main" id="{A27C22A3-B1B5-31DB-2BDB-61AC633AEF64}"/>
                </a:ext>
              </a:extLst>
            </p:cNvPr>
            <p:cNvSpPr txBox="1"/>
            <p:nvPr/>
          </p:nvSpPr>
          <p:spPr>
            <a:xfrm>
              <a:off x="6241100" y="3283843"/>
              <a:ext cx="1431471" cy="553998"/>
            </a:xfrm>
            <a:prstGeom prst="rect">
              <a:avLst/>
            </a:prstGeom>
            <a:noFill/>
          </p:spPr>
          <p:txBody>
            <a:bodyPr wrap="square" lIns="0" tIns="0" rIns="0" bIns="0" rtlCol="0">
              <a:spAutoFit/>
            </a:bodyPr>
            <a:lstStyle/>
            <a:p>
              <a:pPr algn="ctr"/>
              <a:r>
                <a:rPr lang="en-BE" dirty="0">
                  <a:cs typeface="Source Sans Pro"/>
                </a:rPr>
                <a:t>MTA for recipient</a:t>
              </a:r>
            </a:p>
          </p:txBody>
        </p:sp>
        <p:sp>
          <p:nvSpPr>
            <p:cNvPr id="62" name="TextBox 61">
              <a:extLst>
                <a:ext uri="{FF2B5EF4-FFF2-40B4-BE49-F238E27FC236}">
                  <a16:creationId xmlns:a16="http://schemas.microsoft.com/office/drawing/2014/main" id="{055D2234-A9A3-5DF8-7A01-E228BDFBD5B6}"/>
                </a:ext>
              </a:extLst>
            </p:cNvPr>
            <p:cNvSpPr txBox="1"/>
            <p:nvPr/>
          </p:nvSpPr>
          <p:spPr>
            <a:xfrm>
              <a:off x="6222537" y="5336837"/>
              <a:ext cx="1564931" cy="553998"/>
            </a:xfrm>
            <a:prstGeom prst="rect">
              <a:avLst/>
            </a:prstGeom>
            <a:noFill/>
          </p:spPr>
          <p:txBody>
            <a:bodyPr wrap="square" lIns="0" tIns="0" rIns="0" bIns="0" rtlCol="0">
              <a:spAutoFit/>
            </a:bodyPr>
            <a:lstStyle/>
            <a:p>
              <a:pPr algn="ctr"/>
              <a:r>
                <a:rPr lang="en-BE" dirty="0">
                  <a:cs typeface="Source Sans Pro"/>
                </a:rPr>
                <a:t>MTA: Spam filter</a:t>
              </a:r>
            </a:p>
          </p:txBody>
        </p:sp>
        <p:cxnSp>
          <p:nvCxnSpPr>
            <p:cNvPr id="64" name="Curved Connector 63">
              <a:extLst>
                <a:ext uri="{FF2B5EF4-FFF2-40B4-BE49-F238E27FC236}">
                  <a16:creationId xmlns:a16="http://schemas.microsoft.com/office/drawing/2014/main" id="{1E63C0B8-709D-714D-63A8-282A8A4A6F87}"/>
                </a:ext>
              </a:extLst>
            </p:cNvPr>
            <p:cNvCxnSpPr>
              <a:cxnSpLocks/>
              <a:stCxn id="51" idx="1"/>
              <a:endCxn id="52" idx="1"/>
            </p:cNvCxnSpPr>
            <p:nvPr/>
          </p:nvCxnSpPr>
          <p:spPr>
            <a:xfrm rot="10800000" flipH="1" flipV="1">
              <a:off x="6547802" y="2853591"/>
              <a:ext cx="6332" cy="2026046"/>
            </a:xfrm>
            <a:prstGeom prst="curvedConnector3">
              <a:avLst>
                <a:gd name="adj1" fmla="val -3610234"/>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5" name="Curved Connector 64">
              <a:extLst>
                <a:ext uri="{FF2B5EF4-FFF2-40B4-BE49-F238E27FC236}">
                  <a16:creationId xmlns:a16="http://schemas.microsoft.com/office/drawing/2014/main" id="{A899E380-7045-AEC8-375F-F465B5D000F9}"/>
                </a:ext>
              </a:extLst>
            </p:cNvPr>
            <p:cNvCxnSpPr>
              <a:cxnSpLocks/>
              <a:endCxn id="49" idx="3"/>
            </p:cNvCxnSpPr>
            <p:nvPr/>
          </p:nvCxnSpPr>
          <p:spPr>
            <a:xfrm>
              <a:off x="11029487" y="1292998"/>
              <a:ext cx="12700" cy="1552554"/>
            </a:xfrm>
            <a:prstGeom prst="curvedConnector3">
              <a:avLst>
                <a:gd name="adj1" fmla="val 1800000"/>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9060F959-378B-4468-5578-2789E0A42355}"/>
                </a:ext>
              </a:extLst>
            </p:cNvPr>
            <p:cNvCxnSpPr>
              <a:cxnSpLocks/>
              <a:stCxn id="49" idx="1"/>
              <a:endCxn id="50" idx="3"/>
            </p:cNvCxnSpPr>
            <p:nvPr/>
          </p:nvCxnSpPr>
          <p:spPr>
            <a:xfrm flipH="1">
              <a:off x="9177175" y="2845552"/>
              <a:ext cx="937912"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74D53A68-F67A-A4B9-B514-CD4CBF07492A}"/>
                </a:ext>
              </a:extLst>
            </p:cNvPr>
            <p:cNvCxnSpPr>
              <a:cxnSpLocks/>
              <a:stCxn id="50" idx="1"/>
              <a:endCxn id="51" idx="3"/>
            </p:cNvCxnSpPr>
            <p:nvPr/>
          </p:nvCxnSpPr>
          <p:spPr>
            <a:xfrm flipH="1" flipV="1">
              <a:off x="7462202" y="2853591"/>
              <a:ext cx="800573" cy="130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D455D83B-0B17-8C09-7ADF-9DC0F2581DB5}"/>
                </a:ext>
              </a:extLst>
            </p:cNvPr>
            <p:cNvCxnSpPr>
              <a:cxnSpLocks/>
              <a:stCxn id="52" idx="3"/>
              <a:endCxn id="53" idx="1"/>
            </p:cNvCxnSpPr>
            <p:nvPr/>
          </p:nvCxnSpPr>
          <p:spPr>
            <a:xfrm>
              <a:off x="7468534" y="4879637"/>
              <a:ext cx="823318"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71" name="Straight Arrow Connector 70">
              <a:extLst>
                <a:ext uri="{FF2B5EF4-FFF2-40B4-BE49-F238E27FC236}">
                  <a16:creationId xmlns:a16="http://schemas.microsoft.com/office/drawing/2014/main" id="{85328185-DABE-1832-57C1-E9B66296CD7A}"/>
                </a:ext>
              </a:extLst>
            </p:cNvPr>
            <p:cNvCxnSpPr>
              <a:cxnSpLocks/>
              <a:stCxn id="53" idx="3"/>
              <a:endCxn id="48" idx="1"/>
            </p:cNvCxnSpPr>
            <p:nvPr/>
          </p:nvCxnSpPr>
          <p:spPr>
            <a:xfrm flipV="1">
              <a:off x="9206252" y="4879636"/>
              <a:ext cx="915185" cy="934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pic>
          <p:nvPicPr>
            <p:cNvPr id="72" name="Graphic 71" descr="Server with solid fill">
              <a:extLst>
                <a:ext uri="{FF2B5EF4-FFF2-40B4-BE49-F238E27FC236}">
                  <a16:creationId xmlns:a16="http://schemas.microsoft.com/office/drawing/2014/main" id="{D03A04B4-396E-E7F4-E6A5-62127116EE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3875" y="830541"/>
              <a:ext cx="914400" cy="914400"/>
            </a:xfrm>
            <a:prstGeom prst="rect">
              <a:avLst/>
            </a:prstGeom>
          </p:spPr>
        </p:pic>
        <p:pic>
          <p:nvPicPr>
            <p:cNvPr id="73" name="Graphic 72" descr="Document with solid fill">
              <a:extLst>
                <a:ext uri="{FF2B5EF4-FFF2-40B4-BE49-F238E27FC236}">
                  <a16:creationId xmlns:a16="http://schemas.microsoft.com/office/drawing/2014/main" id="{6464928E-D048-0649-EA9E-365A374927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02841" y="830541"/>
              <a:ext cx="914400" cy="914400"/>
            </a:xfrm>
            <a:prstGeom prst="rect">
              <a:avLst/>
            </a:prstGeom>
          </p:spPr>
        </p:pic>
        <p:pic>
          <p:nvPicPr>
            <p:cNvPr id="74" name="Graphic 73" descr="Browser window with solid fill">
              <a:extLst>
                <a:ext uri="{FF2B5EF4-FFF2-40B4-BE49-F238E27FC236}">
                  <a16:creationId xmlns:a16="http://schemas.microsoft.com/office/drawing/2014/main" id="{E1CAF974-EB68-03FC-CC71-BF7AE6D1E4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76967" y="842922"/>
              <a:ext cx="914400" cy="914400"/>
            </a:xfrm>
            <a:prstGeom prst="rect">
              <a:avLst/>
            </a:prstGeom>
          </p:spPr>
        </p:pic>
        <p:cxnSp>
          <p:nvCxnSpPr>
            <p:cNvPr id="75" name="Straight Arrow Connector 74">
              <a:extLst>
                <a:ext uri="{FF2B5EF4-FFF2-40B4-BE49-F238E27FC236}">
                  <a16:creationId xmlns:a16="http://schemas.microsoft.com/office/drawing/2014/main" id="{9F9B2BDF-670C-69CE-9917-B970200EB2EB}"/>
                </a:ext>
              </a:extLst>
            </p:cNvPr>
            <p:cNvCxnSpPr>
              <a:cxnSpLocks/>
              <a:stCxn id="74" idx="3"/>
              <a:endCxn id="72" idx="1"/>
            </p:cNvCxnSpPr>
            <p:nvPr/>
          </p:nvCxnSpPr>
          <p:spPr>
            <a:xfrm flipV="1">
              <a:off x="7391367" y="1287741"/>
              <a:ext cx="852508" cy="12381"/>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76" name="TextBox 75">
              <a:extLst>
                <a:ext uri="{FF2B5EF4-FFF2-40B4-BE49-F238E27FC236}">
                  <a16:creationId xmlns:a16="http://schemas.microsoft.com/office/drawing/2014/main" id="{FB3E7E76-CC15-2013-201D-50C110CADC57}"/>
                </a:ext>
              </a:extLst>
            </p:cNvPr>
            <p:cNvSpPr txBox="1"/>
            <p:nvPr/>
          </p:nvSpPr>
          <p:spPr>
            <a:xfrm>
              <a:off x="7787468" y="1792335"/>
              <a:ext cx="1907613" cy="276999"/>
            </a:xfrm>
            <a:prstGeom prst="rect">
              <a:avLst/>
            </a:prstGeom>
            <a:noFill/>
          </p:spPr>
          <p:txBody>
            <a:bodyPr wrap="square" lIns="0" tIns="0" rIns="0" bIns="0" rtlCol="0">
              <a:spAutoFit/>
            </a:bodyPr>
            <a:lstStyle/>
            <a:p>
              <a:pPr algn="ctr"/>
              <a:r>
                <a:rPr lang="en-BE" dirty="0">
                  <a:cs typeface="Source Sans Pro"/>
                </a:rPr>
                <a:t>Web server</a:t>
              </a:r>
            </a:p>
          </p:txBody>
        </p:sp>
        <p:sp>
          <p:nvSpPr>
            <p:cNvPr id="77" name="TextBox 76">
              <a:extLst>
                <a:ext uri="{FF2B5EF4-FFF2-40B4-BE49-F238E27FC236}">
                  <a16:creationId xmlns:a16="http://schemas.microsoft.com/office/drawing/2014/main" id="{F4353DD5-7FD5-CA8F-1F56-03F2999783CB}"/>
                </a:ext>
              </a:extLst>
            </p:cNvPr>
            <p:cNvSpPr txBox="1"/>
            <p:nvPr/>
          </p:nvSpPr>
          <p:spPr>
            <a:xfrm>
              <a:off x="6285983" y="1776720"/>
              <a:ext cx="1556461" cy="276999"/>
            </a:xfrm>
            <a:prstGeom prst="rect">
              <a:avLst/>
            </a:prstGeom>
            <a:noFill/>
          </p:spPr>
          <p:txBody>
            <a:bodyPr wrap="square" lIns="0" tIns="0" rIns="0" bIns="0" rtlCol="0">
              <a:spAutoFit/>
            </a:bodyPr>
            <a:lstStyle/>
            <a:p>
              <a:pPr algn="ctr"/>
              <a:r>
                <a:rPr lang="en-BE" dirty="0">
                  <a:cs typeface="Source Sans Pro"/>
                </a:rPr>
                <a:t>Web browser</a:t>
              </a:r>
            </a:p>
          </p:txBody>
        </p:sp>
        <p:cxnSp>
          <p:nvCxnSpPr>
            <p:cNvPr id="78" name="Straight Arrow Connector 77">
              <a:extLst>
                <a:ext uri="{FF2B5EF4-FFF2-40B4-BE49-F238E27FC236}">
                  <a16:creationId xmlns:a16="http://schemas.microsoft.com/office/drawing/2014/main" id="{6D3A644B-2EC1-DBCC-BA85-5EBC30DEDF1F}"/>
                </a:ext>
              </a:extLst>
            </p:cNvPr>
            <p:cNvCxnSpPr>
              <a:cxnSpLocks/>
              <a:stCxn id="72" idx="3"/>
              <a:endCxn id="73" idx="1"/>
            </p:cNvCxnSpPr>
            <p:nvPr/>
          </p:nvCxnSpPr>
          <p:spPr>
            <a:xfrm>
              <a:off x="9158275" y="1287741"/>
              <a:ext cx="944566" cy="0"/>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79" name="TextBox 78">
              <a:extLst>
                <a:ext uri="{FF2B5EF4-FFF2-40B4-BE49-F238E27FC236}">
                  <a16:creationId xmlns:a16="http://schemas.microsoft.com/office/drawing/2014/main" id="{BF4D428B-2E38-44F7-A117-3964384CA064}"/>
                </a:ext>
              </a:extLst>
            </p:cNvPr>
            <p:cNvSpPr txBox="1"/>
            <p:nvPr/>
          </p:nvSpPr>
          <p:spPr>
            <a:xfrm>
              <a:off x="9695081" y="1799184"/>
              <a:ext cx="1784768" cy="553998"/>
            </a:xfrm>
            <a:prstGeom prst="rect">
              <a:avLst/>
            </a:prstGeom>
            <a:noFill/>
          </p:spPr>
          <p:txBody>
            <a:bodyPr wrap="square" lIns="0" tIns="0" rIns="0" bIns="0" rtlCol="0">
              <a:spAutoFit/>
            </a:bodyPr>
            <a:lstStyle/>
            <a:p>
              <a:pPr algn="ctr"/>
              <a:r>
                <a:rPr lang="en-BE" dirty="0">
                  <a:cs typeface="Source Sans Pro"/>
                </a:rPr>
                <a:t>MUA: Contact form software</a:t>
              </a:r>
            </a:p>
          </p:txBody>
        </p:sp>
      </p:grpSp>
    </p:spTree>
    <p:extLst>
      <p:ext uri="{BB962C8B-B14F-4D97-AF65-F5344CB8AC3E}">
        <p14:creationId xmlns:p14="http://schemas.microsoft.com/office/powerpoint/2010/main" val="59193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804566" cy="1701535"/>
          </a:xfrm>
        </p:spPr>
        <p:txBody>
          <a:bodyPr/>
          <a:lstStyle/>
          <a:p>
            <a:r>
              <a:rPr lang="en-US" dirty="0"/>
              <a:t>Fundamentals of Unicode</a:t>
            </a:r>
          </a:p>
        </p:txBody>
      </p:sp>
    </p:spTree>
    <p:extLst>
      <p:ext uri="{BB962C8B-B14F-4D97-AF65-F5344CB8AC3E}">
        <p14:creationId xmlns:p14="http://schemas.microsoft.com/office/powerpoint/2010/main" val="73611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Character and Character Set</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2000" b="0" i="0" dirty="0">
                <a:solidFill>
                  <a:schemeClr val="tx1"/>
                </a:solidFill>
                <a:effectLst/>
              </a:rPr>
              <a:t>A label or string </a:t>
            </a:r>
            <a:r>
              <a:rPr lang="en-US" sz="2000" dirty="0">
                <a:solidFill>
                  <a:schemeClr val="tx1"/>
                </a:solidFill>
              </a:rPr>
              <a:t>such as</a:t>
            </a:r>
            <a:r>
              <a:rPr lang="en-US" sz="2000" b="0" i="0" dirty="0">
                <a:solidFill>
                  <a:schemeClr val="tx1"/>
                </a:solidFill>
                <a:effectLst/>
              </a:rPr>
              <a:t> </a:t>
            </a:r>
            <a:r>
              <a:rPr lang="ar-AE" sz="2000" b="0" i="0" dirty="0">
                <a:solidFill>
                  <a:schemeClr val="tx1"/>
                </a:solidFill>
                <a:effectLst/>
              </a:rPr>
              <a:t>أهلا</a:t>
            </a:r>
            <a:r>
              <a:rPr lang="en-US" sz="2000" b="0" i="0" dirty="0">
                <a:solidFill>
                  <a:schemeClr val="tx1"/>
                </a:solidFill>
                <a:effectLst/>
              </a:rPr>
              <a:t>, </a:t>
            </a:r>
            <a:r>
              <a:rPr lang="hi-IN" sz="2000" b="0" i="0" dirty="0">
                <a:solidFill>
                  <a:schemeClr val="tx1"/>
                </a:solidFill>
                <a:effectLst/>
              </a:rPr>
              <a:t>नमस्ते</a:t>
            </a:r>
            <a:r>
              <a:rPr lang="en-US" sz="2000" b="0" i="0" dirty="0">
                <a:solidFill>
                  <a:schemeClr val="tx1"/>
                </a:solidFill>
                <a:effectLst/>
              </a:rPr>
              <a:t>, Hello is formed </a:t>
            </a:r>
            <a:r>
              <a:rPr lang="en-US" sz="2000" b="0" i="0">
                <a:solidFill>
                  <a:schemeClr val="tx1"/>
                </a:solidFill>
                <a:effectLst/>
              </a:rPr>
              <a:t>of characters</a:t>
            </a:r>
            <a:endParaRPr lang="en-US" sz="2000" b="0" i="0" dirty="0">
              <a:solidFill>
                <a:schemeClr val="tx1"/>
              </a:solidFill>
              <a:effectLst/>
            </a:endParaRPr>
          </a:p>
          <a:p>
            <a:pPr lvl="1"/>
            <a:r>
              <a:rPr lang="en-US" sz="2000" b="0" i="0" dirty="0">
                <a:solidFill>
                  <a:schemeClr val="tx1"/>
                </a:solidFill>
                <a:effectLst/>
              </a:rPr>
              <a:t>Hello </a:t>
            </a:r>
            <a:r>
              <a:rPr lang="en-US" sz="2000" dirty="0">
                <a:solidFill>
                  <a:schemeClr val="tx1"/>
                </a:solidFill>
                <a:sym typeface="Wingdings" pitchFamily="2" charset="2"/>
              </a:rPr>
              <a:t> </a:t>
            </a:r>
            <a:r>
              <a:rPr lang="en-US" sz="2000" b="0" i="0" dirty="0">
                <a:solidFill>
                  <a:schemeClr val="tx1"/>
                </a:solidFill>
                <a:effectLst/>
              </a:rPr>
              <a:t> H  e  l   l     o</a:t>
            </a:r>
          </a:p>
          <a:p>
            <a:pPr lvl="0"/>
            <a:r>
              <a:rPr lang="en-US" sz="2000" b="0" i="0" dirty="0">
                <a:solidFill>
                  <a:schemeClr val="tx1"/>
                </a:solidFill>
                <a:effectLst/>
              </a:rPr>
              <a:t>A character is unit of information used for the organization, control, or representation of </a:t>
            </a:r>
            <a:r>
              <a:rPr lang="en-US" sz="2000" b="0" i="0">
                <a:solidFill>
                  <a:schemeClr val="tx1"/>
                </a:solidFill>
                <a:effectLst/>
              </a:rPr>
              <a:t>textual data</a:t>
            </a:r>
            <a:endParaRPr lang="en-US" sz="2000" b="0" i="0" dirty="0">
              <a:solidFill>
                <a:schemeClr val="tx1"/>
              </a:solidFill>
              <a:effectLst/>
            </a:endParaRPr>
          </a:p>
          <a:p>
            <a:r>
              <a:rPr lang="en-US" sz="2000" b="0" i="0" dirty="0">
                <a:solidFill>
                  <a:schemeClr val="tx1"/>
                </a:solidFill>
                <a:effectLst/>
              </a:rPr>
              <a:t>Examples of character:</a:t>
            </a:r>
          </a:p>
          <a:p>
            <a:pPr lvl="1"/>
            <a:r>
              <a:rPr lang="en-US" sz="2000" b="0" i="0" dirty="0">
                <a:solidFill>
                  <a:schemeClr val="tx1"/>
                </a:solidFill>
                <a:effectLst/>
              </a:rPr>
              <a:t>Letters </a:t>
            </a:r>
          </a:p>
          <a:p>
            <a:pPr lvl="1"/>
            <a:r>
              <a:rPr lang="en-US" sz="2000" b="0" i="0" dirty="0">
                <a:solidFill>
                  <a:schemeClr val="tx1"/>
                </a:solidFill>
                <a:effectLst/>
              </a:rPr>
              <a:t>Digits </a:t>
            </a:r>
          </a:p>
          <a:p>
            <a:pPr lvl="1"/>
            <a:r>
              <a:rPr lang="en-US" sz="2000">
                <a:solidFill>
                  <a:schemeClr val="tx1"/>
                </a:solidFill>
              </a:rPr>
              <a:t>Special characters, </a:t>
            </a:r>
            <a:r>
              <a:rPr lang="en-US" sz="2000" dirty="0">
                <a:solidFill>
                  <a:schemeClr val="tx1"/>
                </a:solidFill>
              </a:rPr>
              <a:t>i.e</a:t>
            </a:r>
            <a:r>
              <a:rPr lang="en-US" sz="2000">
                <a:solidFill>
                  <a:schemeClr val="tx1"/>
                </a:solidFill>
              </a:rPr>
              <a:t>. m</a:t>
            </a:r>
            <a:r>
              <a:rPr lang="en-US" sz="2000" b="0" i="0">
                <a:solidFill>
                  <a:schemeClr val="tx1"/>
                </a:solidFill>
                <a:effectLst/>
              </a:rPr>
              <a:t>athematical symbols, </a:t>
            </a:r>
            <a:r>
              <a:rPr lang="en-US" sz="2000" b="0" i="0" dirty="0">
                <a:solidFill>
                  <a:schemeClr val="tx1"/>
                </a:solidFill>
                <a:effectLst/>
              </a:rPr>
              <a:t>punctuation marks</a:t>
            </a:r>
          </a:p>
          <a:p>
            <a:pPr lvl="1"/>
            <a:r>
              <a:rPr lang="en-US" sz="2000" b="0" i="0">
                <a:solidFill>
                  <a:schemeClr val="tx1"/>
                </a:solidFill>
                <a:effectLst/>
              </a:rPr>
              <a:t>Control characters </a:t>
            </a:r>
            <a:r>
              <a:rPr lang="en-US" sz="2000" b="0" i="0" dirty="0">
                <a:solidFill>
                  <a:schemeClr val="tx1"/>
                </a:solidFill>
                <a:effectLst/>
              </a:rPr>
              <a:t>- typically not visible</a:t>
            </a:r>
          </a:p>
          <a:p>
            <a:pPr lvl="0"/>
            <a:r>
              <a:rPr lang="en-US" sz="2000" dirty="0">
                <a:solidFill>
                  <a:schemeClr val="tx1"/>
                </a:solidFill>
              </a:rPr>
              <a:t>American Standard Code for Information Interchange (</a:t>
            </a:r>
            <a:r>
              <a:rPr lang="en-US" sz="2000" b="0" i="0" dirty="0">
                <a:solidFill>
                  <a:schemeClr val="tx1"/>
                </a:solidFill>
                <a:effectLst/>
              </a:rPr>
              <a:t>ASCII) assigns encodes characters used in computing including letters a-z, digits 0-9 </a:t>
            </a:r>
            <a:r>
              <a:rPr lang="en-US" sz="2000" b="0" i="0">
                <a:solidFill>
                  <a:schemeClr val="tx1"/>
                </a:solidFill>
                <a:effectLst/>
              </a:rPr>
              <a:t>and others</a:t>
            </a:r>
            <a:endParaRPr lang="en-US" sz="2000" b="0" i="0" dirty="0">
              <a:solidFill>
                <a:schemeClr val="tx1"/>
              </a:solidFill>
              <a:effectLst/>
            </a:endParaRPr>
          </a:p>
          <a:p>
            <a:pPr marL="0" indent="0">
              <a:buNone/>
            </a:pPr>
            <a:endParaRPr lang="en-US" dirty="0">
              <a:solidFill>
                <a:schemeClr val="tx1"/>
              </a:solidFill>
            </a:endParaRP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04164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Code Point</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2000" dirty="0">
                <a:solidFill>
                  <a:srgbClr val="3B3835"/>
                </a:solidFill>
              </a:rPr>
              <a:t>Code point is a value, or a position, for a character, in any coded </a:t>
            </a:r>
            <a:r>
              <a:rPr lang="en-US" sz="2000">
                <a:solidFill>
                  <a:srgbClr val="3B3835"/>
                </a:solidFill>
              </a:rPr>
              <a:t>character set</a:t>
            </a:r>
            <a:endParaRPr lang="en-US" sz="2000" dirty="0">
              <a:solidFill>
                <a:srgbClr val="3B3835"/>
              </a:solidFill>
            </a:endParaRPr>
          </a:p>
          <a:p>
            <a:pPr lvl="0"/>
            <a:r>
              <a:rPr lang="en-US" sz="2000" dirty="0">
                <a:solidFill>
                  <a:srgbClr val="3B3835"/>
                </a:solidFill>
              </a:rPr>
              <a:t>C</a:t>
            </a:r>
            <a:r>
              <a:rPr lang="en-US" sz="2000" b="0" i="0" dirty="0">
                <a:solidFill>
                  <a:srgbClr val="3B3835"/>
                </a:solidFill>
                <a:effectLst/>
              </a:rPr>
              <a:t>ode point is a number assigned to represent an abstract character in a system for </a:t>
            </a:r>
            <a:r>
              <a:rPr lang="en-US" sz="2000" b="0" i="0">
                <a:solidFill>
                  <a:srgbClr val="3B3835"/>
                </a:solidFill>
                <a:effectLst/>
              </a:rPr>
              <a:t>representing text</a:t>
            </a:r>
            <a:endParaRPr lang="en-US" sz="2000" b="0" i="0" dirty="0">
              <a:solidFill>
                <a:srgbClr val="3B3835"/>
              </a:solidFill>
              <a:effectLst/>
            </a:endParaRPr>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5122" name="Picture 2" descr="3.3.5 Character Encoding">
            <a:extLst>
              <a:ext uri="{FF2B5EF4-FFF2-40B4-BE49-F238E27FC236}">
                <a16:creationId xmlns:a16="http://schemas.microsoft.com/office/drawing/2014/main" id="{0F60A8D5-9F34-A2B7-3723-0863CA6D2B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21" t="8897" b="64533"/>
          <a:stretch/>
        </p:blipFill>
        <p:spPr bwMode="auto">
          <a:xfrm>
            <a:off x="1527532" y="2355442"/>
            <a:ext cx="9136935" cy="331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074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Code Point</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2000" dirty="0">
                <a:solidFill>
                  <a:srgbClr val="3B3835"/>
                </a:solidFill>
              </a:rPr>
              <a:t>Code point is a value, or a position, for a character, in any coded </a:t>
            </a:r>
            <a:r>
              <a:rPr lang="en-US" sz="2000">
                <a:solidFill>
                  <a:srgbClr val="3B3835"/>
                </a:solidFill>
              </a:rPr>
              <a:t>character set</a:t>
            </a:r>
            <a:endParaRPr lang="en-US" sz="2000" dirty="0">
              <a:solidFill>
                <a:srgbClr val="3B3835"/>
              </a:solidFill>
            </a:endParaRPr>
          </a:p>
          <a:p>
            <a:pPr lvl="0"/>
            <a:r>
              <a:rPr lang="en-US" sz="2000" dirty="0">
                <a:solidFill>
                  <a:srgbClr val="3B3835"/>
                </a:solidFill>
              </a:rPr>
              <a:t>C</a:t>
            </a:r>
            <a:r>
              <a:rPr lang="en-US" sz="2000" b="0" i="0" dirty="0">
                <a:solidFill>
                  <a:srgbClr val="3B3835"/>
                </a:solidFill>
                <a:effectLst/>
              </a:rPr>
              <a:t>ode point is a number assigned to represent an abstract character in a system for </a:t>
            </a:r>
            <a:r>
              <a:rPr lang="en-US" sz="2000" b="0" i="0">
                <a:solidFill>
                  <a:srgbClr val="3B3835"/>
                </a:solidFill>
                <a:effectLst/>
              </a:rPr>
              <a:t>representing text</a:t>
            </a:r>
            <a:endParaRPr lang="en-US" sz="2000" b="0" i="0" dirty="0">
              <a:solidFill>
                <a:srgbClr val="3B3835"/>
              </a:solidFill>
              <a:effectLst/>
            </a:endParaRPr>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5122" name="Picture 2" descr="3.3.5 Character Encoding">
            <a:extLst>
              <a:ext uri="{FF2B5EF4-FFF2-40B4-BE49-F238E27FC236}">
                <a16:creationId xmlns:a16="http://schemas.microsoft.com/office/drawing/2014/main" id="{0F60A8D5-9F34-A2B7-3723-0863CA6D2B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21" t="8897" b="64533"/>
          <a:stretch/>
        </p:blipFill>
        <p:spPr bwMode="auto">
          <a:xfrm>
            <a:off x="1527532" y="2355442"/>
            <a:ext cx="9136935" cy="331976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7631117-823A-4B9D-52CB-7CCAEDA3E33F}"/>
              </a:ext>
            </a:extLst>
          </p:cNvPr>
          <p:cNvSpPr/>
          <p:nvPr/>
        </p:nvSpPr>
        <p:spPr>
          <a:xfrm>
            <a:off x="1701903" y="3472563"/>
            <a:ext cx="3872921" cy="466531"/>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K"/>
          </a:p>
        </p:txBody>
      </p:sp>
    </p:spTree>
    <p:extLst>
      <p:ext uri="{BB962C8B-B14F-4D97-AF65-F5344CB8AC3E}">
        <p14:creationId xmlns:p14="http://schemas.microsoft.com/office/powerpoint/2010/main" val="101782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Glyph</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2000" b="0" i="0" dirty="0">
                <a:solidFill>
                  <a:srgbClr val="3B3835"/>
                </a:solidFill>
                <a:effectLst/>
              </a:rPr>
              <a:t> A typographic representation of a character is called </a:t>
            </a:r>
            <a:r>
              <a:rPr lang="en-US" sz="2000" b="0" i="0">
                <a:solidFill>
                  <a:srgbClr val="3B3835"/>
                </a:solidFill>
                <a:effectLst/>
              </a:rPr>
              <a:t>a glyph</a:t>
            </a:r>
            <a:endParaRPr lang="en-US" sz="2000" b="0" i="0" dirty="0">
              <a:solidFill>
                <a:srgbClr val="3B3835"/>
              </a:solidFill>
              <a:effectLst/>
            </a:endParaRPr>
          </a:p>
          <a:p>
            <a:pPr lvl="1"/>
            <a:r>
              <a:rPr lang="en-US" sz="2000" b="0" i="0" dirty="0">
                <a:solidFill>
                  <a:srgbClr val="3B3835"/>
                </a:solidFill>
                <a:effectLst/>
              </a:rPr>
              <a:t>English: </a:t>
            </a:r>
            <a:r>
              <a:rPr lang="en-US" sz="2000" i="1" dirty="0">
                <a:solidFill>
                  <a:srgbClr val="3B3835"/>
                </a:solidFill>
                <a:latin typeface="Times New Roman" panose="02020603050405020304" pitchFamily="18" charset="0"/>
                <a:cs typeface="Times New Roman" panose="02020603050405020304" pitchFamily="18" charset="0"/>
              </a:rPr>
              <a:t>a</a:t>
            </a:r>
            <a:r>
              <a:rPr lang="en-US" sz="2000" b="0" i="0" dirty="0">
                <a:solidFill>
                  <a:srgbClr val="3B3835"/>
                </a:solidFill>
                <a:effectLst/>
              </a:rPr>
              <a:t>, a  </a:t>
            </a:r>
          </a:p>
          <a:p>
            <a:pPr lvl="1"/>
            <a:r>
              <a:rPr lang="en-US" sz="2000" b="0" i="0" dirty="0">
                <a:solidFill>
                  <a:srgbClr val="3B3835"/>
                </a:solidFill>
                <a:effectLst/>
              </a:rPr>
              <a:t>Each Arabic letters often have four glyphs based on where they occur in a string. </a:t>
            </a:r>
            <a:r>
              <a:rPr lang="en-US" sz="2000" dirty="0">
                <a:solidFill>
                  <a:srgbClr val="3B3835"/>
                </a:solidFill>
              </a:rPr>
              <a:t>For example, for the </a:t>
            </a:r>
            <a:r>
              <a:rPr lang="en-US" sz="2000" dirty="0"/>
              <a:t>ARABIC LETTER GHAIN the four glyphs are</a:t>
            </a:r>
            <a:r>
              <a:rPr lang="en-US" sz="2000" b="0" i="0" dirty="0">
                <a:solidFill>
                  <a:srgbClr val="3B3835"/>
                </a:solidFill>
                <a:effectLst/>
              </a:rPr>
              <a:t>:</a:t>
            </a:r>
          </a:p>
          <a:p>
            <a:pPr lvl="1"/>
            <a:endParaRPr lang="en-US" sz="2000" dirty="0">
              <a:solidFill>
                <a:srgbClr val="3B3835"/>
              </a:solidFill>
            </a:endParaRPr>
          </a:p>
          <a:p>
            <a:pPr lvl="1"/>
            <a:endParaRPr lang="en-US" sz="2000" b="0" i="0" dirty="0">
              <a:solidFill>
                <a:srgbClr val="3B3835"/>
              </a:solidFill>
              <a:effectLst/>
            </a:endParaRPr>
          </a:p>
          <a:p>
            <a:pPr lvl="1"/>
            <a:endParaRPr lang="en-US" sz="2000" dirty="0">
              <a:solidFill>
                <a:srgbClr val="3B3835"/>
              </a:solidFill>
            </a:endParaRPr>
          </a:p>
          <a:p>
            <a:pPr lvl="1"/>
            <a:endParaRPr lang="en-US" sz="2000" b="0" i="0" dirty="0">
              <a:solidFill>
                <a:srgbClr val="3B3835"/>
              </a:solidFill>
              <a:effectLst/>
            </a:endParaRPr>
          </a:p>
          <a:p>
            <a:pPr lvl="1"/>
            <a:endParaRPr lang="en-US" sz="2000" dirty="0">
              <a:solidFill>
                <a:srgbClr val="3B3835"/>
              </a:solidFill>
            </a:endParaRPr>
          </a:p>
          <a:p>
            <a:pPr lvl="1"/>
            <a:endParaRPr lang="en-US" sz="2000" b="0" i="0" dirty="0">
              <a:solidFill>
                <a:srgbClr val="3B3835"/>
              </a:solidFill>
              <a:effectLst/>
            </a:endParaRPr>
          </a:p>
          <a:p>
            <a:pPr lvl="1"/>
            <a:endParaRPr lang="en-US" sz="2000" dirty="0">
              <a:solidFill>
                <a:srgbClr val="3B3835"/>
              </a:solidFill>
            </a:endParaRPr>
          </a:p>
          <a:p>
            <a:pPr lvl="1"/>
            <a:r>
              <a:rPr lang="en-US" sz="2000" dirty="0">
                <a:solidFill>
                  <a:srgbClr val="3B3835"/>
                </a:solidFill>
              </a:rPr>
              <a:t>Languages may be written/displayed in right-to-left and left-to-right order but reading of data is on the basis of key press order in a file and not dependent on </a:t>
            </a:r>
            <a:r>
              <a:rPr lang="en-US" sz="2000">
                <a:solidFill>
                  <a:srgbClr val="3B3835"/>
                </a:solidFill>
              </a:rPr>
              <a:t>writing direction</a:t>
            </a:r>
            <a:endParaRPr lang="en-US" sz="2000" dirty="0">
              <a:solidFill>
                <a:srgbClr val="3B3835"/>
              </a:solidFill>
            </a:endParaRPr>
          </a:p>
          <a:p>
            <a:pPr lvl="1"/>
            <a:endParaRPr lang="en-US" sz="2000" b="0" i="0" dirty="0">
              <a:solidFill>
                <a:srgbClr val="3B3835"/>
              </a:solidFill>
              <a:effectLst/>
            </a:endParaRPr>
          </a:p>
          <a:p>
            <a:pPr lvl="0"/>
            <a:endParaRPr lang="en-US" sz="2000" b="0" i="0" dirty="0">
              <a:solidFill>
                <a:srgbClr val="3B3835"/>
              </a:solidFill>
              <a:effectLst/>
            </a:endParaRPr>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2050" name="Picture 2" descr="Context-dependent and Directional Text - Complex-Text Languages - An  Overview">
            <a:extLst>
              <a:ext uri="{FF2B5EF4-FFF2-40B4-BE49-F238E27FC236}">
                <a16:creationId xmlns:a16="http://schemas.microsoft.com/office/drawing/2014/main" id="{94403C9C-44D4-1561-C1FB-936A7BA22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628" y="2498183"/>
            <a:ext cx="1783637" cy="217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002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Character Encoding</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2000" b="0" i="0" dirty="0">
                <a:solidFill>
                  <a:srgbClr val="000000"/>
                </a:solidFill>
                <a:effectLst/>
              </a:rPr>
              <a:t>Character encoding is mapping from a character set definition to the actual code units used to represent </a:t>
            </a:r>
            <a:r>
              <a:rPr lang="en-US" sz="2000" b="0" i="0">
                <a:solidFill>
                  <a:srgbClr val="000000"/>
                </a:solidFill>
                <a:effectLst/>
              </a:rPr>
              <a:t>the data</a:t>
            </a:r>
            <a:endParaRPr lang="en-US" sz="2000" dirty="0"/>
          </a:p>
          <a:p>
            <a:pPr lvl="0"/>
            <a:r>
              <a:rPr lang="en-US" sz="2000" dirty="0"/>
              <a:t>An encoding describes how to encode code points to bytes and how to decode bytes to </a:t>
            </a:r>
            <a:r>
              <a:rPr lang="en-US" sz="2000"/>
              <a:t>code points</a:t>
            </a:r>
            <a:endParaRPr lang="en-US" sz="2000"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270438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Brief History</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2000" dirty="0">
                <a:solidFill>
                  <a:srgbClr val="3B3835"/>
                </a:solidFill>
                <a:latin typeface="+mj-lt"/>
              </a:rPr>
              <a:t>Basic ASCII</a:t>
            </a:r>
            <a:r>
              <a:rPr lang="en-US" sz="2000" b="0" i="0" dirty="0">
                <a:solidFill>
                  <a:srgbClr val="3B3835"/>
                </a:solidFill>
                <a:effectLst/>
                <a:latin typeface="+mj-lt"/>
              </a:rPr>
              <a:t> single 7-bit character, limited to a maximum of </a:t>
            </a:r>
            <a:r>
              <a:rPr lang="en-US" sz="2000" b="0" i="0">
                <a:solidFill>
                  <a:srgbClr val="3B3835"/>
                </a:solidFill>
                <a:effectLst/>
                <a:latin typeface="+mj-lt"/>
              </a:rPr>
              <a:t>128 characters</a:t>
            </a:r>
            <a:endParaRPr lang="en-US" sz="2000" b="0" i="0" dirty="0">
              <a:solidFill>
                <a:srgbClr val="3B3835"/>
              </a:solidFill>
              <a:effectLst/>
              <a:latin typeface="+mj-lt"/>
            </a:endParaRPr>
          </a:p>
          <a:p>
            <a:pPr lvl="0"/>
            <a:r>
              <a:rPr lang="en-US" sz="2000" b="0" i="0" dirty="0">
                <a:solidFill>
                  <a:srgbClr val="3B3835"/>
                </a:solidFill>
                <a:effectLst/>
                <a:latin typeface="+mj-lt"/>
              </a:rPr>
              <a:t>Extended ASCII single 8-bit character, limited to a maximum limit of </a:t>
            </a:r>
            <a:r>
              <a:rPr lang="en-US" sz="2000" b="0" i="0">
                <a:solidFill>
                  <a:srgbClr val="3B3835"/>
                </a:solidFill>
                <a:effectLst/>
                <a:latin typeface="+mj-lt"/>
              </a:rPr>
              <a:t>256 characters</a:t>
            </a:r>
            <a:endParaRPr lang="en-US" sz="2000" b="0" i="0" dirty="0">
              <a:solidFill>
                <a:srgbClr val="3B3835"/>
              </a:solidFill>
              <a:effectLst/>
              <a:latin typeface="+mj-lt"/>
            </a:endParaRPr>
          </a:p>
          <a:p>
            <a:pPr lvl="0"/>
            <a:r>
              <a:rPr lang="en-US" sz="2000" b="0" i="0" dirty="0">
                <a:solidFill>
                  <a:srgbClr val="3B3835"/>
                </a:solidFill>
                <a:effectLst/>
                <a:latin typeface="+mj-lt"/>
              </a:rPr>
              <a:t>ASCII encoding could contain enough characters to cover all </a:t>
            </a:r>
            <a:r>
              <a:rPr lang="en-US" sz="2000" b="0" i="0">
                <a:solidFill>
                  <a:srgbClr val="3B3835"/>
                </a:solidFill>
                <a:effectLst/>
                <a:latin typeface="+mj-lt"/>
              </a:rPr>
              <a:t>the languages</a:t>
            </a:r>
            <a:endParaRPr lang="en-US" sz="2000" b="0" i="0" dirty="0">
              <a:solidFill>
                <a:srgbClr val="3B3835"/>
              </a:solidFill>
              <a:effectLst/>
              <a:latin typeface="+mj-lt"/>
            </a:endParaRPr>
          </a:p>
          <a:p>
            <a:pPr lvl="0"/>
            <a:r>
              <a:rPr lang="en-US" sz="2000" b="0" i="0" dirty="0">
                <a:solidFill>
                  <a:srgbClr val="3B3835"/>
                </a:solidFill>
                <a:effectLst/>
                <a:latin typeface="+mj-lt"/>
              </a:rPr>
              <a:t>So, different encoding systems were developed for assigning numbers to characters for different languages and scripts, which created </a:t>
            </a:r>
            <a:r>
              <a:rPr lang="en-US" sz="2000" b="0" i="0">
                <a:solidFill>
                  <a:srgbClr val="3B3835"/>
                </a:solidFill>
                <a:effectLst/>
                <a:latin typeface="+mj-lt"/>
              </a:rPr>
              <a:t>interoperability problems</a:t>
            </a:r>
            <a:endParaRPr lang="en-US" sz="2000" b="0" i="0" dirty="0">
              <a:solidFill>
                <a:srgbClr val="3B3835"/>
              </a:solidFill>
              <a:effectLst/>
              <a:latin typeface="+mj-lt"/>
            </a:endParaRP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927423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Unicode Standard</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2000" dirty="0"/>
              <a:t>The standard for digital representation of the characters used in writing all of the </a:t>
            </a:r>
            <a:r>
              <a:rPr lang="en-US" sz="2000"/>
              <a:t>world's languages</a:t>
            </a:r>
            <a:endParaRPr lang="en-US" sz="2000" dirty="0"/>
          </a:p>
          <a:p>
            <a:pPr lvl="0"/>
            <a:r>
              <a:rPr lang="en-US" sz="2000" dirty="0"/>
              <a:t>Organized characters at </a:t>
            </a:r>
            <a:r>
              <a:rPr lang="en-US" sz="2000"/>
              <a:t>script level</a:t>
            </a:r>
            <a:endParaRPr lang="en-US" sz="2000" dirty="0"/>
          </a:p>
          <a:p>
            <a:pPr lvl="0"/>
            <a:r>
              <a:rPr lang="en-US" sz="2000" dirty="0"/>
              <a:t>Unicode provides a uniform means for storing, searching, and interchanging text in </a:t>
            </a:r>
            <a:r>
              <a:rPr lang="en-US" sz="2000"/>
              <a:t>any language</a:t>
            </a:r>
            <a:endParaRPr lang="en-US" sz="2000" dirty="0"/>
          </a:p>
          <a:p>
            <a:pPr lvl="0"/>
            <a:r>
              <a:rPr lang="en-US" sz="2000" dirty="0"/>
              <a:t>It is used by all modern computers and is the foundation for processing text on </a:t>
            </a:r>
            <a:r>
              <a:rPr lang="en-US" sz="2000"/>
              <a:t>the Internet</a:t>
            </a:r>
            <a:endParaRPr lang="en-US" sz="2000" dirty="0"/>
          </a:p>
          <a:p>
            <a:pPr lvl="0"/>
            <a:r>
              <a:rPr lang="en-US" sz="2000" dirty="0"/>
              <a:t>Number of slots to represent world languages is 0000 – 10FFFF</a:t>
            </a:r>
            <a:r>
              <a:rPr lang="en-US" sz="2000"/>
              <a:t>. See </a:t>
            </a:r>
            <a:r>
              <a:rPr lang="en-US" sz="2000" dirty="0">
                <a:hlinkClick r:id="rId3"/>
              </a:rPr>
              <a:t>https://unicode.org/charts/</a:t>
            </a:r>
            <a:r>
              <a:rPr lang="en-US" sz="2000" dirty="0"/>
              <a:t> to see script coverage and encoding ranges.</a:t>
            </a:r>
          </a:p>
          <a:p>
            <a:pPr marL="0" indent="0">
              <a:buNone/>
            </a:pPr>
            <a:endParaRPr lang="en-US" sz="2000"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52990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Unicode Encoding</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2000" b="0" i="0" dirty="0">
                <a:solidFill>
                  <a:srgbClr val="000000"/>
                </a:solidFill>
                <a:effectLst/>
              </a:rPr>
              <a:t>Unicode can be implemented by different </a:t>
            </a:r>
            <a:r>
              <a:rPr lang="en-US" sz="2000" b="0" i="0">
                <a:solidFill>
                  <a:srgbClr val="000000"/>
                </a:solidFill>
                <a:effectLst/>
              </a:rPr>
              <a:t>character encodings:</a:t>
            </a:r>
            <a:endParaRPr lang="en-US" sz="2000" b="0" i="0" dirty="0">
              <a:solidFill>
                <a:srgbClr val="000000"/>
              </a:solidFill>
              <a:effectLst/>
            </a:endParaRPr>
          </a:p>
          <a:p>
            <a:pPr lvl="1"/>
            <a:r>
              <a:rPr lang="en-US" sz="2000" dirty="0"/>
              <a:t>UTF-8</a:t>
            </a:r>
          </a:p>
          <a:p>
            <a:pPr lvl="1"/>
            <a:r>
              <a:rPr lang="en-US" sz="2000" dirty="0"/>
              <a:t>UTF-16</a:t>
            </a:r>
          </a:p>
          <a:p>
            <a:pPr lvl="1"/>
            <a:r>
              <a:rPr lang="en-US" sz="2000" dirty="0"/>
              <a:t>UTF-32</a:t>
            </a:r>
          </a:p>
          <a:p>
            <a:r>
              <a:rPr lang="en-US" sz="2000" dirty="0"/>
              <a:t>UTF-8 encoding is generally </a:t>
            </a:r>
            <a:r>
              <a:rPr lang="en-US" sz="2000"/>
              <a:t>used by the Domain Name System (DNS)</a:t>
            </a:r>
            <a:endParaRPr lang="en-US" sz="2000" dirty="0"/>
          </a:p>
          <a:p>
            <a:r>
              <a:rPr lang="en-US" sz="2000" dirty="0"/>
              <a:t>UTF-8 is variable length </a:t>
            </a:r>
            <a:r>
              <a:rPr lang="en-US" sz="2000"/>
              <a:t>character encoding</a:t>
            </a:r>
            <a:endParaRPr lang="en-US" sz="2000" dirty="0"/>
          </a:p>
          <a:p>
            <a:r>
              <a:rPr lang="en-US" sz="2000" dirty="0"/>
              <a:t>UTF-8 encodes code points in one to four bytes, read one byte at a time:</a:t>
            </a:r>
          </a:p>
          <a:p>
            <a:pPr lvl="1"/>
            <a:r>
              <a:rPr lang="en-US" sz="2000" dirty="0"/>
              <a:t>For ASCII characters 1 byte </a:t>
            </a:r>
            <a:r>
              <a:rPr lang="en-US" sz="2000"/>
              <a:t>is used</a:t>
            </a:r>
            <a:endParaRPr lang="en-US" sz="2000" dirty="0"/>
          </a:p>
          <a:p>
            <a:pPr lvl="1"/>
            <a:r>
              <a:rPr lang="en-US" sz="2000" dirty="0"/>
              <a:t>For Arabic characters 2 bytes </a:t>
            </a:r>
            <a:r>
              <a:rPr lang="en-US" sz="2000"/>
              <a:t>are used</a:t>
            </a:r>
            <a:endParaRPr lang="en-US" sz="2000" dirty="0"/>
          </a:p>
          <a:p>
            <a:pPr lvl="1"/>
            <a:r>
              <a:rPr lang="en-US" sz="2000" dirty="0"/>
              <a:t>For Devanagari characters 3 bytes </a:t>
            </a:r>
            <a:r>
              <a:rPr lang="en-US" sz="2000"/>
              <a:t>are used</a:t>
            </a:r>
            <a:endParaRPr lang="en-US" sz="2000" dirty="0"/>
          </a:p>
          <a:p>
            <a:pPr lvl="1"/>
            <a:r>
              <a:rPr lang="en-US" sz="2000" dirty="0"/>
              <a:t>For Chinese characters 4 bytes </a:t>
            </a:r>
            <a:r>
              <a:rPr lang="en-US" sz="2000"/>
              <a:t>are used</a:t>
            </a:r>
            <a:endParaRPr lang="en-US" sz="2000" dirty="0"/>
          </a:p>
          <a:p>
            <a:r>
              <a:rPr lang="en-US" sz="2000" dirty="0"/>
              <a:t>So, </a:t>
            </a:r>
            <a:r>
              <a:rPr lang="en-US" sz="2000"/>
              <a:t>for byte-level </a:t>
            </a:r>
            <a:r>
              <a:rPr lang="en-US" sz="2000" dirty="0"/>
              <a:t>reading, we need to specify encoding before </a:t>
            </a:r>
            <a:r>
              <a:rPr lang="en-US" sz="2000"/>
              <a:t>file reading</a:t>
            </a:r>
            <a:endParaRPr lang="en-US" sz="2000" dirty="0"/>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08039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54743" y="1553737"/>
            <a:ext cx="10682514" cy="4410762"/>
          </a:xfrm>
        </p:spPr>
        <p:txBody>
          <a:bodyPr/>
          <a:lstStyle/>
          <a:p>
            <a:r>
              <a:rPr lang="en-US" sz="2000" dirty="0"/>
              <a:t>Introduction </a:t>
            </a:r>
          </a:p>
          <a:p>
            <a:r>
              <a:rPr lang="en-US" sz="2000" dirty="0"/>
              <a:t>Overview of Universal Acceptance</a:t>
            </a:r>
          </a:p>
          <a:p>
            <a:r>
              <a:rPr lang="en-US" sz="2000" dirty="0"/>
              <a:t>Fundamentals of Unicode</a:t>
            </a:r>
          </a:p>
          <a:p>
            <a:r>
              <a:rPr lang="en-US" sz="2000" dirty="0"/>
              <a:t>Fundamentals for IDNs</a:t>
            </a:r>
          </a:p>
          <a:p>
            <a:r>
              <a:rPr lang="en-US" sz="2000" dirty="0"/>
              <a:t>Fundamentals for EAI</a:t>
            </a:r>
          </a:p>
          <a:p>
            <a:r>
              <a:rPr lang="en-US" sz="2000" dirty="0"/>
              <a:t>Conclusion</a:t>
            </a:r>
          </a:p>
        </p:txBody>
      </p:sp>
      <p:sp>
        <p:nvSpPr>
          <p:cNvPr id="5" name="Title 4"/>
          <p:cNvSpPr>
            <a:spLocks noGrp="1"/>
          </p:cNvSpPr>
          <p:nvPr>
            <p:ph type="title"/>
          </p:nvPr>
        </p:nvSpPr>
        <p:spPr/>
        <p:txBody>
          <a:bodyPr/>
          <a:lstStyle/>
          <a:p>
            <a:r>
              <a:rPr lang="en-US"/>
              <a:t>Agenda</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770835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Normalization</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768458" y="1134255"/>
            <a:ext cx="10962747" cy="4737657"/>
          </a:xfrm>
        </p:spPr>
        <p:txBody>
          <a:bodyPr/>
          <a:lstStyle/>
          <a:p>
            <a:r>
              <a:rPr lang="en-US" sz="2000" dirty="0"/>
              <a:t>There are multiple ways to encode certain glyphs in Unicode:</a:t>
            </a:r>
          </a:p>
          <a:p>
            <a:pPr lvl="1"/>
            <a:r>
              <a:rPr lang="en-US" sz="2000" dirty="0">
                <a:solidFill>
                  <a:schemeClr val="accent1"/>
                </a:solidFill>
              </a:rPr>
              <a:t>è =  U+00E8</a:t>
            </a:r>
          </a:p>
          <a:p>
            <a:pPr lvl="1"/>
            <a:r>
              <a:rPr lang="en-US" sz="2000" dirty="0">
                <a:solidFill>
                  <a:schemeClr val="accent1"/>
                </a:solidFill>
              </a:rPr>
              <a:t>e + ` = è = U+0065 + U+0300</a:t>
            </a:r>
          </a:p>
          <a:p>
            <a:pPr lvl="1"/>
            <a:r>
              <a:rPr lang="ar-AE" sz="2000" dirty="0">
                <a:solidFill>
                  <a:schemeClr val="accent1"/>
                </a:solidFill>
              </a:rPr>
              <a:t>آ</a:t>
            </a:r>
            <a:r>
              <a:rPr lang="en-US" sz="2000" dirty="0">
                <a:solidFill>
                  <a:schemeClr val="accent1"/>
                </a:solidFill>
              </a:rPr>
              <a:t> = U+0622</a:t>
            </a:r>
          </a:p>
          <a:p>
            <a:pPr lvl="1"/>
            <a:r>
              <a:rPr lang="en-US" sz="2000" dirty="0">
                <a:solidFill>
                  <a:schemeClr val="accent1"/>
                </a:solidFill>
              </a:rPr>
              <a:t> </a:t>
            </a:r>
            <a:r>
              <a:rPr lang="ar-AE" sz="2000" dirty="0">
                <a:solidFill>
                  <a:schemeClr val="accent1"/>
                </a:solidFill>
              </a:rPr>
              <a:t>ٓ</a:t>
            </a:r>
            <a:r>
              <a:rPr lang="en-US" sz="2000" dirty="0">
                <a:solidFill>
                  <a:schemeClr val="accent1"/>
                </a:solidFill>
              </a:rPr>
              <a:t> + </a:t>
            </a:r>
            <a:r>
              <a:rPr lang="ar-AE" sz="2000" dirty="0">
                <a:solidFill>
                  <a:schemeClr val="accent1"/>
                </a:solidFill>
              </a:rPr>
              <a:t>ا</a:t>
            </a:r>
            <a:r>
              <a:rPr lang="en-US" sz="2000" dirty="0">
                <a:solidFill>
                  <a:schemeClr val="accent1"/>
                </a:solidFill>
              </a:rPr>
              <a:t> = </a:t>
            </a:r>
            <a:r>
              <a:rPr lang="ar-AE" sz="2000" dirty="0">
                <a:solidFill>
                  <a:schemeClr val="accent1"/>
                </a:solidFill>
              </a:rPr>
              <a:t>آ</a:t>
            </a:r>
            <a:r>
              <a:rPr lang="en-US" sz="2000" dirty="0">
                <a:solidFill>
                  <a:schemeClr val="accent1"/>
                </a:solidFill>
              </a:rPr>
              <a:t>  =U+0627 U+0653</a:t>
            </a:r>
          </a:p>
          <a:p>
            <a:r>
              <a:rPr lang="en-US" sz="2000" dirty="0"/>
              <a:t>The following string can exist in corpus in the form of first string below, whereas input string is in the form of second string, below. So, search result will be empty. </a:t>
            </a:r>
          </a:p>
          <a:p>
            <a:pPr lvl="1"/>
            <a:r>
              <a:rPr lang="ar-AE" sz="2000" dirty="0"/>
              <a:t>آدم</a:t>
            </a:r>
            <a:r>
              <a:rPr lang="en-US" sz="2000" dirty="0"/>
              <a:t> </a:t>
            </a:r>
            <a:r>
              <a:rPr lang="ar-AE" sz="2000" dirty="0"/>
              <a:t> </a:t>
            </a:r>
            <a:r>
              <a:rPr lang="en-US" sz="2000" dirty="0"/>
              <a:t>(U+0622 U+062F U+0645)</a:t>
            </a:r>
          </a:p>
          <a:p>
            <a:pPr lvl="1"/>
            <a:r>
              <a:rPr lang="ar-AE" sz="2000" dirty="0"/>
              <a:t>آدم</a:t>
            </a:r>
            <a:r>
              <a:rPr lang="en-US" sz="2000" dirty="0"/>
              <a:t> (U+0627 U+0653 U+062F U+0645)</a:t>
            </a:r>
          </a:p>
          <a:p>
            <a:r>
              <a:rPr lang="en-US" sz="2000"/>
              <a:t>For searching, sorting </a:t>
            </a:r>
            <a:r>
              <a:rPr lang="en-US" sz="2000" dirty="0"/>
              <a:t>and any string operations we </a:t>
            </a:r>
            <a:r>
              <a:rPr lang="en-US" sz="2000"/>
              <a:t>need normalization</a:t>
            </a:r>
            <a:endParaRPr lang="en-US" sz="2000" dirty="0"/>
          </a:p>
          <a:p>
            <a:r>
              <a:rPr lang="en-US" sz="2000" dirty="0"/>
              <a:t>Normalization ensures that the end representation is the same, even if users type differently </a:t>
            </a:r>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12782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Normalization</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768458" y="1350498"/>
            <a:ext cx="10962747" cy="4751725"/>
          </a:xfrm>
        </p:spPr>
        <p:txBody>
          <a:bodyPr/>
          <a:lstStyle/>
          <a:p>
            <a:r>
              <a:rPr lang="en-US" sz="2000" dirty="0"/>
              <a:t>Different </a:t>
            </a:r>
            <a:r>
              <a:rPr lang="en-US" sz="2000" dirty="0">
                <a:hlinkClick r:id="rId3"/>
              </a:rPr>
              <a:t>normalization forms </a:t>
            </a:r>
            <a:r>
              <a:rPr lang="en-US" sz="2000" dirty="0"/>
              <a:t>defined by Unicode are listed below:</a:t>
            </a:r>
          </a:p>
          <a:p>
            <a:pPr lvl="1"/>
            <a:r>
              <a:rPr lang="en-US" sz="2000" dirty="0"/>
              <a:t>Normalization Form D (NFD)</a:t>
            </a:r>
          </a:p>
          <a:p>
            <a:pPr lvl="1"/>
            <a:r>
              <a:rPr lang="en-US" sz="2000" dirty="0"/>
              <a:t>Normalization Form C (NFC)</a:t>
            </a:r>
          </a:p>
          <a:p>
            <a:pPr lvl="1"/>
            <a:r>
              <a:rPr lang="en-US" sz="2000" dirty="0"/>
              <a:t>Normalization Form KD (NFKD)</a:t>
            </a:r>
          </a:p>
          <a:p>
            <a:pPr lvl="1"/>
            <a:r>
              <a:rPr lang="en-US" sz="2000" dirty="0"/>
              <a:t>Normalization Form KC (NFKC)</a:t>
            </a:r>
          </a:p>
          <a:p>
            <a:r>
              <a:rPr lang="en-US" sz="2000" dirty="0"/>
              <a:t>In domain names NFC </a:t>
            </a:r>
            <a:r>
              <a:rPr lang="en-US" sz="2000"/>
              <a:t>is used</a:t>
            </a:r>
            <a:endParaRPr lang="en-US" sz="2000" dirty="0"/>
          </a:p>
          <a:p>
            <a:r>
              <a:rPr lang="en-US" sz="2000" dirty="0"/>
              <a:t>C is composed (</a:t>
            </a:r>
            <a:r>
              <a:rPr lang="en-US" sz="2000" dirty="0" err="1"/>
              <a:t>å</a:t>
            </a:r>
            <a:r>
              <a:rPr lang="en-US" sz="2000" dirty="0"/>
              <a:t> is one character), while D is decomposed (</a:t>
            </a:r>
            <a:r>
              <a:rPr lang="en-US" sz="2000" dirty="0" err="1"/>
              <a:t>å</a:t>
            </a:r>
            <a:r>
              <a:rPr lang="en-US" sz="2000" dirty="0"/>
              <a:t> is a + </a:t>
            </a:r>
            <a:r>
              <a:rPr lang="en-US" sz="2000"/>
              <a:t>ring-above)</a:t>
            </a:r>
            <a:endParaRPr lang="en-US" sz="2000" dirty="0"/>
          </a:p>
          <a:p>
            <a:r>
              <a:rPr lang="en-US" sz="2000" dirty="0"/>
              <a:t>K includes additional bug compatibility, and seldom </a:t>
            </a:r>
            <a:r>
              <a:rPr lang="en-US" sz="2000"/>
              <a:t>used now</a:t>
            </a:r>
            <a:endParaRPr lang="en-US" sz="2000"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48472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8496082" cy="1701535"/>
          </a:xfrm>
        </p:spPr>
        <p:txBody>
          <a:bodyPr/>
          <a:lstStyle/>
          <a:p>
            <a:r>
              <a:rPr lang="en-US" dirty="0"/>
              <a:t>Internationalized Domain Names</a:t>
            </a:r>
          </a:p>
        </p:txBody>
      </p:sp>
    </p:spTree>
    <p:extLst>
      <p:ext uri="{BB962C8B-B14F-4D97-AF65-F5344CB8AC3E}">
        <p14:creationId xmlns:p14="http://schemas.microsoft.com/office/powerpoint/2010/main" val="1277556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Domain Names</a:t>
            </a:r>
          </a:p>
        </p:txBody>
      </p:sp>
      <p:sp>
        <p:nvSpPr>
          <p:cNvPr id="3" name="Content Placeholder 2"/>
          <p:cNvSpPr>
            <a:spLocks noGrp="1"/>
          </p:cNvSpPr>
          <p:nvPr>
            <p:ph sz="quarter" idx="10"/>
          </p:nvPr>
        </p:nvSpPr>
        <p:spPr>
          <a:xfrm>
            <a:off x="776157" y="1227326"/>
            <a:ext cx="10639685" cy="4810666"/>
          </a:xfrm>
        </p:spPr>
        <p:txBody>
          <a:bodyPr/>
          <a:lstStyle/>
          <a:p>
            <a:r>
              <a:rPr lang="en-US" sz="2000" dirty="0"/>
              <a:t>A domain name is an ordered set of labels or strings:  </a:t>
            </a:r>
            <a:r>
              <a:rPr lang="en-US" sz="2000" dirty="0">
                <a:hlinkClick r:id="rId3"/>
              </a:rPr>
              <a:t>www.example.co</a:t>
            </a:r>
            <a:r>
              <a:rPr lang="en-US" sz="2000">
                <a:hlinkClick r:id="rId3"/>
              </a:rPr>
              <a:t>.uk</a:t>
            </a:r>
            <a:endParaRPr lang="en-US" sz="2000" dirty="0"/>
          </a:p>
          <a:p>
            <a:pPr lvl="1"/>
            <a:r>
              <a:rPr lang="en-US" sz="2000" dirty="0"/>
              <a:t>The top-level domain (TLD) is the rightmost label: ”</a:t>
            </a:r>
            <a:r>
              <a:rPr lang="en-US" sz="2000" err="1"/>
              <a:t>uk</a:t>
            </a:r>
            <a:r>
              <a:rPr lang="en-US" sz="2000"/>
              <a:t>”</a:t>
            </a:r>
            <a:endParaRPr lang="en-US" sz="2000" dirty="0"/>
          </a:p>
          <a:p>
            <a:pPr lvl="1"/>
            <a:r>
              <a:rPr lang="en-US" sz="2000" dirty="0"/>
              <a:t>Second-level domain: “</a:t>
            </a:r>
            <a:r>
              <a:rPr lang="en-US" sz="2000"/>
              <a:t>co”</a:t>
            </a:r>
            <a:endParaRPr lang="en-US" sz="2000" dirty="0"/>
          </a:p>
          <a:p>
            <a:pPr lvl="1"/>
            <a:r>
              <a:rPr lang="en-US" sz="2000" dirty="0"/>
              <a:t>Third-level domain: “</a:t>
            </a:r>
            <a:r>
              <a:rPr lang="en-US" sz="2000"/>
              <a:t>example”</a:t>
            </a:r>
            <a:endParaRPr lang="en-US" sz="2000" dirty="0"/>
          </a:p>
          <a:p>
            <a:r>
              <a:rPr lang="en-US" sz="2000" dirty="0"/>
              <a:t>Initially, TLDs were only two or three characters long (e.g., </a:t>
            </a:r>
            <a:r>
              <a:rPr lang="en-US" sz="2000" dirty="0">
                <a:solidFill>
                  <a:schemeClr val="accent1"/>
                </a:solidFill>
              </a:rPr>
              <a:t>.ca, .</a:t>
            </a:r>
            <a:r>
              <a:rPr lang="en-US" sz="2000">
                <a:solidFill>
                  <a:schemeClr val="accent1"/>
                </a:solidFill>
              </a:rPr>
              <a:t>com</a:t>
            </a:r>
            <a:r>
              <a:rPr lang="en-US" sz="2000"/>
              <a:t>)</a:t>
            </a:r>
            <a:endParaRPr lang="en-US" sz="2000" dirty="0"/>
          </a:p>
          <a:p>
            <a:r>
              <a:rPr lang="en-US" sz="2000" dirty="0"/>
              <a:t>Now TLDs can be longer strings (e.g., </a:t>
            </a:r>
            <a:r>
              <a:rPr lang="en-US" sz="2000" dirty="0">
                <a:solidFill>
                  <a:schemeClr val="accent1"/>
                </a:solidFill>
              </a:rPr>
              <a:t>.info, .google, .</a:t>
            </a:r>
            <a:r>
              <a:rPr lang="en-US" sz="2000">
                <a:solidFill>
                  <a:schemeClr val="accent1"/>
                </a:solidFill>
              </a:rPr>
              <a:t>engineering</a:t>
            </a:r>
            <a:r>
              <a:rPr lang="en-US" sz="2000"/>
              <a:t>)</a:t>
            </a:r>
            <a:endParaRPr lang="en-US" sz="2000" dirty="0"/>
          </a:p>
          <a:p>
            <a:r>
              <a:rPr lang="en-US" sz="2000" dirty="0"/>
              <a:t>TLDs delegated in the </a:t>
            </a:r>
            <a:r>
              <a:rPr lang="en-US" sz="2000" dirty="0">
                <a:hlinkClick r:id="rId4"/>
              </a:rPr>
              <a:t>root zone</a:t>
            </a:r>
            <a:r>
              <a:rPr lang="en-US" sz="2000" dirty="0"/>
              <a:t> can change over time, so a fixed list can </a:t>
            </a:r>
            <a:r>
              <a:rPr lang="en-US" sz="2000"/>
              <a:t>get outdated</a:t>
            </a:r>
            <a:endParaRPr lang="en-US" sz="2000" dirty="0"/>
          </a:p>
          <a:p>
            <a:r>
              <a:rPr lang="en-US" sz="2000" dirty="0"/>
              <a:t>Each label is </a:t>
            </a:r>
            <a:r>
              <a:rPr lang="en-US" sz="2000"/>
              <a:t>63 octets</a:t>
            </a:r>
            <a:endParaRPr lang="en-US" sz="2000" dirty="0"/>
          </a:p>
          <a:p>
            <a:r>
              <a:rPr lang="en-US" sz="2000" dirty="0">
                <a:solidFill>
                  <a:schemeClr val="tx1"/>
                </a:solidFill>
              </a:rPr>
              <a:t>Total domain name length can not be more than 255 (including </a:t>
            </a:r>
            <a:r>
              <a:rPr lang="en-US" sz="2000">
                <a:solidFill>
                  <a:schemeClr val="tx1"/>
                </a:solidFill>
              </a:rPr>
              <a:t>separators)</a:t>
            </a:r>
            <a:endParaRPr lang="en-US" sz="2000" dirty="0">
              <a:solidFill>
                <a:schemeClr val="tx1"/>
              </a:solidFill>
            </a:endParaRPr>
          </a:p>
          <a:p>
            <a:endParaRPr lang="en-US" sz="2000" dirty="0"/>
          </a:p>
          <a:p>
            <a:endParaRPr lang="en-US" dirty="0"/>
          </a:p>
        </p:txBody>
      </p:sp>
      <p:pic>
        <p:nvPicPr>
          <p:cNvPr id="4" name="Picture 3">
            <a:extLst>
              <a:ext uri="{FF2B5EF4-FFF2-40B4-BE49-F238E27FC236}">
                <a16:creationId xmlns:a16="http://schemas.microsoft.com/office/drawing/2014/main" id="{BC8A6867-0A83-6445-BBBC-2BA130ED714A}"/>
              </a:ext>
            </a:extLst>
          </p:cNvPr>
          <p:cNvPicPr>
            <a:picLocks noChangeAspect="1"/>
          </p:cNvPicPr>
          <p:nvPr/>
        </p:nvPicPr>
        <p:blipFill>
          <a:blip r:embed="rId5"/>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08832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Internationalized Domain Names (IDNs)</a:t>
            </a:r>
          </a:p>
        </p:txBody>
      </p:sp>
      <p:sp>
        <p:nvSpPr>
          <p:cNvPr id="3" name="Content Placeholder 2"/>
          <p:cNvSpPr>
            <a:spLocks noGrp="1"/>
          </p:cNvSpPr>
          <p:nvPr>
            <p:ph sz="quarter" idx="10"/>
          </p:nvPr>
        </p:nvSpPr>
        <p:spPr>
          <a:xfrm>
            <a:off x="776157" y="1227326"/>
            <a:ext cx="10639685" cy="4810666"/>
          </a:xfrm>
        </p:spPr>
        <p:txBody>
          <a:bodyPr/>
          <a:lstStyle/>
          <a:p>
            <a:r>
              <a:rPr lang="en-US" sz="2000"/>
              <a:t>Domain names can also be internationalized when one of the labels contains at least one non-ASCII character</a:t>
            </a:r>
          </a:p>
          <a:p>
            <a:pPr lvl="1"/>
            <a:r>
              <a:rPr lang="en-US" sz="2000"/>
              <a:t>For example: </a:t>
            </a:r>
            <a:r>
              <a:rPr lang="en-US" sz="2000">
                <a:hlinkClick r:id="rId3"/>
              </a:rPr>
              <a:t>www.exâmple.ca</a:t>
            </a:r>
            <a:r>
              <a:rPr lang="en-US" sz="2000"/>
              <a:t>, </a:t>
            </a:r>
            <a:r>
              <a:rPr lang="ja-JP" altLang="en-US" sz="2000">
                <a:solidFill>
                  <a:schemeClr val="accent1"/>
                </a:solidFill>
              </a:rPr>
              <a:t>普遍接受</a:t>
            </a:r>
            <a:r>
              <a:rPr lang="en-US" altLang="ja-JP" sz="2000">
                <a:solidFill>
                  <a:schemeClr val="accent1"/>
                </a:solidFill>
              </a:rPr>
              <a:t>-</a:t>
            </a:r>
            <a:r>
              <a:rPr lang="ja-JP" altLang="en-US" sz="2000">
                <a:solidFill>
                  <a:schemeClr val="accent1"/>
                </a:solidFill>
              </a:rPr>
              <a:t>测试</a:t>
            </a:r>
            <a:r>
              <a:rPr lang="en-US" altLang="ja-JP" sz="2000">
                <a:solidFill>
                  <a:schemeClr val="accent1"/>
                </a:solidFill>
              </a:rPr>
              <a:t>.</a:t>
            </a:r>
            <a:r>
              <a:rPr lang="ja-JP" altLang="en-US" sz="2000">
                <a:solidFill>
                  <a:schemeClr val="accent1"/>
                </a:solidFill>
              </a:rPr>
              <a:t>世界</a:t>
            </a:r>
            <a:r>
              <a:rPr lang="en-US" altLang="ja-JP" sz="2000">
                <a:solidFill>
                  <a:schemeClr val="accent1"/>
                </a:solidFill>
              </a:rPr>
              <a:t>.</a:t>
            </a:r>
            <a:r>
              <a:rPr lang="en-US" altLang="ja-JP" sz="2000"/>
              <a:t>, </a:t>
            </a:r>
            <a:r>
              <a:rPr lang="ar-AE" altLang="ja-JP" sz="2000" dirty="0">
                <a:solidFill>
                  <a:schemeClr val="accent1"/>
                </a:solidFill>
              </a:rPr>
              <a:t>صحة.مصر</a:t>
            </a:r>
            <a:r>
              <a:rPr lang="en-US" altLang="ja-JP" sz="2000" dirty="0"/>
              <a:t>,</a:t>
            </a:r>
            <a:r>
              <a:rPr lang="en-US" altLang="ja-JP" sz="2000" dirty="0">
                <a:solidFill>
                  <a:schemeClr val="accent1"/>
                </a:solidFill>
              </a:rPr>
              <a:t> </a:t>
            </a:r>
            <a:r>
              <a:rPr lang="th-TH" altLang="ja-JP" sz="2000" dirty="0">
                <a:solidFill>
                  <a:schemeClr val="accent1"/>
                </a:solidFill>
              </a:rPr>
              <a:t>ทัวร์เที่ยวไทย.ไทย</a:t>
            </a:r>
            <a:endParaRPr lang="en-US" altLang="ja-JP" sz="2000" dirty="0">
              <a:solidFill>
                <a:schemeClr val="accent1"/>
              </a:solidFill>
            </a:endParaRPr>
          </a:p>
          <a:p>
            <a:r>
              <a:rPr lang="en-US" sz="2000" dirty="0"/>
              <a:t>There are two equivalent forms of IDN domain labels: U-label </a:t>
            </a:r>
            <a:r>
              <a:rPr lang="en-US" sz="2000"/>
              <a:t>and A-label</a:t>
            </a:r>
            <a:endParaRPr lang="en-US" sz="2000" dirty="0"/>
          </a:p>
          <a:p>
            <a:pPr lvl="1"/>
            <a:r>
              <a:rPr lang="en-US" sz="2000" dirty="0"/>
              <a:t>Human users use the IDN version called U-label (using UTF-8 format): </a:t>
            </a:r>
            <a:r>
              <a:rPr lang="en-US" sz="2000" dirty="0" err="1">
                <a:solidFill>
                  <a:schemeClr val="accent1"/>
                </a:solidFill>
              </a:rPr>
              <a:t>exâmple</a:t>
            </a:r>
            <a:r>
              <a:rPr lang="en-US" sz="2000" dirty="0">
                <a:solidFill>
                  <a:schemeClr val="accent1"/>
                </a:solidFill>
              </a:rPr>
              <a:t> </a:t>
            </a:r>
          </a:p>
          <a:p>
            <a:pPr lvl="1"/>
            <a:r>
              <a:rPr lang="en-US" sz="2000" dirty="0"/>
              <a:t>DNS uses an ASCII equivalent called A-label:</a:t>
            </a:r>
          </a:p>
          <a:p>
            <a:pPr marL="1371600" lvl="2" indent="-457200">
              <a:buFont typeface="+mj-lt"/>
              <a:buAutoNum type="arabicPeriod"/>
            </a:pPr>
            <a:r>
              <a:rPr lang="en-US" sz="2000" dirty="0"/>
              <a:t>Take user input and normalize and check against IDNA2008 to form </a:t>
            </a:r>
            <a:r>
              <a:rPr lang="en-US" sz="2000"/>
              <a:t>IDN U-label</a:t>
            </a:r>
            <a:endParaRPr lang="en-US" sz="2000" dirty="0"/>
          </a:p>
          <a:p>
            <a:pPr marL="1371600" lvl="2" indent="-457200">
              <a:buFont typeface="+mj-lt"/>
              <a:buAutoNum type="arabicPeriod"/>
            </a:pPr>
            <a:r>
              <a:rPr lang="en-US" sz="2000" dirty="0"/>
              <a:t>Convert U-label to </a:t>
            </a:r>
            <a:r>
              <a:rPr lang="en-US" sz="2000" dirty="0" err="1"/>
              <a:t>punycode</a:t>
            </a:r>
            <a:r>
              <a:rPr lang="en-US" sz="2000" dirty="0"/>
              <a:t> (using </a:t>
            </a:r>
            <a:r>
              <a:rPr lang="fr" sz="2000"/>
              <a:t>RFC3492)</a:t>
            </a:r>
            <a:endParaRPr lang="en-US" sz="2000" dirty="0"/>
          </a:p>
          <a:p>
            <a:pPr marL="1371600" lvl="2" indent="-457200">
              <a:buFont typeface="+mj-lt"/>
              <a:buAutoNum type="arabicPeriod"/>
            </a:pPr>
            <a:r>
              <a:rPr lang="en-US" sz="2000" dirty="0"/>
              <a:t>Add the “</a:t>
            </a:r>
            <a:r>
              <a:rPr lang="en-US" sz="2000" dirty="0" err="1"/>
              <a:t>xn</a:t>
            </a:r>
            <a:r>
              <a:rPr lang="en-US" sz="2000" dirty="0"/>
              <a:t>--” prefix to identify the ASCII string as an </a:t>
            </a:r>
            <a:r>
              <a:rPr lang="en-US" sz="2000"/>
              <a:t>IDN A-label</a:t>
            </a:r>
            <a:endParaRPr lang="en-US" sz="2000" dirty="0"/>
          </a:p>
          <a:p>
            <a:pPr marL="1487487" lvl="3" indent="-457200">
              <a:buFont typeface="Arial" panose="020B0604020202020204" pitchFamily="34" charset="0"/>
              <a:buChar char="•"/>
            </a:pPr>
            <a:r>
              <a:rPr lang="en-US" sz="2000" dirty="0" err="1">
                <a:solidFill>
                  <a:schemeClr val="accent1"/>
                </a:solidFill>
              </a:rPr>
              <a:t>exâmple</a:t>
            </a:r>
            <a:r>
              <a:rPr lang="en-US" sz="2000" dirty="0">
                <a:solidFill>
                  <a:schemeClr val="accent1"/>
                </a:solidFill>
              </a:rPr>
              <a:t> </a:t>
            </a:r>
            <a:r>
              <a:rPr lang="en-US" sz="2000" dirty="0">
                <a:solidFill>
                  <a:schemeClr val="tx1"/>
                </a:solidFill>
              </a:rPr>
              <a:t>=&gt; </a:t>
            </a:r>
            <a:r>
              <a:rPr lang="en-US" sz="2000" dirty="0" err="1">
                <a:solidFill>
                  <a:schemeClr val="accent1"/>
                </a:solidFill>
              </a:rPr>
              <a:t>exmple-xta</a:t>
            </a:r>
            <a:r>
              <a:rPr lang="en-US" sz="2000" dirty="0">
                <a:solidFill>
                  <a:schemeClr val="accent1"/>
                </a:solidFill>
              </a:rPr>
              <a:t> </a:t>
            </a:r>
            <a:r>
              <a:rPr lang="en-US" sz="2000" dirty="0">
                <a:solidFill>
                  <a:schemeClr val="tx1"/>
                </a:solidFill>
              </a:rPr>
              <a:t>=&gt;</a:t>
            </a:r>
            <a:r>
              <a:rPr lang="en-US" sz="2000" dirty="0">
                <a:solidFill>
                  <a:schemeClr val="accent1"/>
                </a:solidFill>
              </a:rPr>
              <a:t> </a:t>
            </a:r>
            <a:r>
              <a:rPr lang="en-US" sz="2000" dirty="0" err="1">
                <a:solidFill>
                  <a:schemeClr val="accent1"/>
                </a:solidFill>
              </a:rPr>
              <a:t>xn</a:t>
            </a:r>
            <a:r>
              <a:rPr lang="en-US" sz="2000" dirty="0">
                <a:solidFill>
                  <a:schemeClr val="accent1"/>
                </a:solidFill>
              </a:rPr>
              <a:t>--</a:t>
            </a:r>
            <a:r>
              <a:rPr lang="en-US" sz="2000" dirty="0" err="1">
                <a:solidFill>
                  <a:schemeClr val="accent1"/>
                </a:solidFill>
              </a:rPr>
              <a:t>exmple-xta</a:t>
            </a:r>
            <a:endParaRPr lang="en-US" sz="2000" dirty="0">
              <a:solidFill>
                <a:schemeClr val="accent1"/>
              </a:solidFill>
            </a:endParaRPr>
          </a:p>
          <a:p>
            <a:pPr marL="1487487" lvl="3" indent="-457200">
              <a:buFont typeface="Arial" panose="020B0604020202020204" pitchFamily="34" charset="0"/>
              <a:buChar char="•"/>
            </a:pPr>
            <a:r>
              <a:rPr lang="ja-JP" altLang="en-US" sz="2000" dirty="0">
                <a:solidFill>
                  <a:schemeClr val="accent1"/>
                </a:solidFill>
              </a:rPr>
              <a:t>普遍接受</a:t>
            </a:r>
            <a:r>
              <a:rPr lang="en-US" altLang="ja-JP" sz="2000" dirty="0">
                <a:solidFill>
                  <a:schemeClr val="accent1"/>
                </a:solidFill>
              </a:rPr>
              <a:t>-</a:t>
            </a:r>
            <a:r>
              <a:rPr lang="ja-JP" altLang="en-US" sz="2000" dirty="0">
                <a:solidFill>
                  <a:schemeClr val="accent1"/>
                </a:solidFill>
              </a:rPr>
              <a:t>测试</a:t>
            </a:r>
            <a:r>
              <a:rPr lang="en-US" altLang="ja-JP" sz="2000" dirty="0">
                <a:solidFill>
                  <a:schemeClr val="accent1"/>
                </a:solidFill>
              </a:rPr>
              <a:t> </a:t>
            </a:r>
            <a:r>
              <a:rPr lang="en-US" altLang="ja-JP" sz="2000" dirty="0">
                <a:solidFill>
                  <a:schemeClr val="tx1"/>
                </a:solidFill>
              </a:rPr>
              <a:t>=&gt;</a:t>
            </a:r>
            <a:r>
              <a:rPr lang="en-US" altLang="ja-JP" sz="2000" dirty="0">
                <a:solidFill>
                  <a:schemeClr val="accent1"/>
                </a:solidFill>
              </a:rPr>
              <a:t> </a:t>
            </a:r>
            <a:r>
              <a:rPr lang="en-US" sz="2000" dirty="0">
                <a:solidFill>
                  <a:schemeClr val="accent1"/>
                </a:solidFill>
              </a:rPr>
              <a:t>--f38am99bqvcd5liy1cxsg </a:t>
            </a:r>
            <a:r>
              <a:rPr lang="en-US" sz="2000" dirty="0">
                <a:solidFill>
                  <a:schemeClr val="tx1"/>
                </a:solidFill>
              </a:rPr>
              <a:t>=&gt;</a:t>
            </a:r>
            <a:r>
              <a:rPr lang="en-US" sz="2000" dirty="0">
                <a:solidFill>
                  <a:schemeClr val="accent1"/>
                </a:solidFill>
              </a:rPr>
              <a:t> </a:t>
            </a:r>
            <a:r>
              <a:rPr lang="en-US" sz="2000" dirty="0" err="1">
                <a:solidFill>
                  <a:schemeClr val="accent1"/>
                </a:solidFill>
              </a:rPr>
              <a:t>xn</a:t>
            </a:r>
            <a:r>
              <a:rPr lang="en-US" sz="2000" dirty="0">
                <a:solidFill>
                  <a:schemeClr val="accent1"/>
                </a:solidFill>
              </a:rPr>
              <a:t>----f38am99bqvcd5liy1cxsg </a:t>
            </a:r>
          </a:p>
          <a:p>
            <a:r>
              <a:rPr lang="en-US" sz="2000" dirty="0"/>
              <a:t>Most systems should </a:t>
            </a:r>
            <a:r>
              <a:rPr lang="en-US" sz="2000"/>
              <a:t>use U-labels</a:t>
            </a:r>
            <a:r>
              <a:rPr lang="en-US" sz="2000" dirty="0"/>
              <a:t>, </a:t>
            </a:r>
            <a:r>
              <a:rPr lang="en-US" sz="2000"/>
              <a:t>particularly databases</a:t>
            </a:r>
            <a:endParaRPr lang="en-US" sz="2000" dirty="0"/>
          </a:p>
          <a:p>
            <a:endParaRPr lang="en-US" sz="2000" dirty="0"/>
          </a:p>
          <a:p>
            <a:endParaRPr lang="en-US" dirty="0"/>
          </a:p>
        </p:txBody>
      </p:sp>
      <p:pic>
        <p:nvPicPr>
          <p:cNvPr id="4" name="Picture 3">
            <a:extLst>
              <a:ext uri="{FF2B5EF4-FFF2-40B4-BE49-F238E27FC236}">
                <a16:creationId xmlns:a16="http://schemas.microsoft.com/office/drawing/2014/main" id="{BC8A6867-0A83-6445-BBBC-2BA130ED714A}"/>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49492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49" y="1308848"/>
            <a:ext cx="9333259" cy="1701535"/>
          </a:xfrm>
        </p:spPr>
        <p:txBody>
          <a:bodyPr/>
          <a:lstStyle/>
          <a:p>
            <a:r>
              <a:rPr lang="en-US" dirty="0"/>
              <a:t>Email Address Internationalization (EAI)</a:t>
            </a:r>
          </a:p>
        </p:txBody>
      </p:sp>
    </p:spTree>
    <p:extLst>
      <p:ext uri="{BB962C8B-B14F-4D97-AF65-F5344CB8AC3E}">
        <p14:creationId xmlns:p14="http://schemas.microsoft.com/office/powerpoint/2010/main" val="939170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Email Address</a:t>
            </a:r>
          </a:p>
        </p:txBody>
      </p:sp>
      <p:sp>
        <p:nvSpPr>
          <p:cNvPr id="3" name="Content Placeholder 2"/>
          <p:cNvSpPr>
            <a:spLocks noGrp="1"/>
          </p:cNvSpPr>
          <p:nvPr>
            <p:ph sz="quarter" idx="10"/>
          </p:nvPr>
        </p:nvSpPr>
        <p:spPr>
          <a:xfrm>
            <a:off x="812800" y="1170175"/>
            <a:ext cx="11044420" cy="4945577"/>
          </a:xfrm>
        </p:spPr>
        <p:txBody>
          <a:bodyPr/>
          <a:lstStyle/>
          <a:p>
            <a:r>
              <a:rPr lang="en-US" sz="2000" dirty="0"/>
              <a:t>Email address syntax:  </a:t>
            </a:r>
            <a:r>
              <a:rPr lang="en-US" sz="2000" dirty="0" err="1">
                <a:solidFill>
                  <a:schemeClr val="accent1"/>
                </a:solidFill>
              </a:rPr>
              <a:t>mailboxName</a:t>
            </a:r>
            <a:r>
              <a:rPr lang="en-US" sz="2000" err="1">
                <a:solidFill>
                  <a:schemeClr val="accent1"/>
                </a:solidFill>
              </a:rPr>
              <a:t>@</a:t>
            </a:r>
            <a:r>
              <a:rPr lang="en-US" sz="2000">
                <a:solidFill>
                  <a:schemeClr val="accent1"/>
                </a:solidFill>
              </a:rPr>
              <a:t>domainName</a:t>
            </a:r>
            <a:endParaRPr lang="en-US" sz="2000" dirty="0">
              <a:solidFill>
                <a:schemeClr val="accent1"/>
              </a:solidFill>
            </a:endParaRPr>
          </a:p>
          <a:p>
            <a:pPr lvl="1"/>
            <a:r>
              <a:rPr lang="en-US" sz="2000" dirty="0"/>
              <a:t>Email has </a:t>
            </a:r>
            <a:r>
              <a:rPr lang="en-US" sz="2000"/>
              <a:t>a </a:t>
            </a:r>
            <a:r>
              <a:rPr lang="en-US" sz="2000">
                <a:solidFill>
                  <a:schemeClr val="tx1"/>
                </a:solidFill>
              </a:rPr>
              <a:t>mailboxName</a:t>
            </a:r>
            <a:endParaRPr lang="en-US" sz="2000" dirty="0">
              <a:solidFill>
                <a:schemeClr val="tx1"/>
              </a:solidFill>
            </a:endParaRPr>
          </a:p>
          <a:p>
            <a:pPr lvl="1"/>
            <a:r>
              <a:rPr lang="en-US" sz="2000" dirty="0"/>
              <a:t>Email has </a:t>
            </a:r>
            <a:r>
              <a:rPr lang="en-US" sz="2000"/>
              <a:t>a </a:t>
            </a:r>
            <a:r>
              <a:rPr lang="en-US" sz="2000">
                <a:solidFill>
                  <a:schemeClr val="tx1"/>
                </a:solidFill>
              </a:rPr>
              <a:t>domainName</a:t>
            </a:r>
            <a:endParaRPr lang="en-US" sz="2000" dirty="0">
              <a:solidFill>
                <a:schemeClr val="tx1"/>
              </a:solidFill>
            </a:endParaRPr>
          </a:p>
          <a:p>
            <a:pPr lvl="2"/>
            <a:r>
              <a:rPr lang="en-US" sz="2000" dirty="0"/>
              <a:t>The </a:t>
            </a:r>
            <a:r>
              <a:rPr lang="en-US" sz="2000" dirty="0" err="1"/>
              <a:t>domainName</a:t>
            </a:r>
            <a:r>
              <a:rPr lang="en-US" sz="2000" dirty="0"/>
              <a:t> can be ASCII </a:t>
            </a:r>
            <a:r>
              <a:rPr lang="en-US" sz="2000"/>
              <a:t>or IDN</a:t>
            </a:r>
            <a:endParaRPr lang="en-US" sz="2000" dirty="0"/>
          </a:p>
          <a:p>
            <a:pPr lvl="2"/>
            <a:r>
              <a:rPr lang="en-US" sz="2000" dirty="0"/>
              <a:t>For example: </a:t>
            </a:r>
          </a:p>
          <a:p>
            <a:pPr lvl="3"/>
            <a:r>
              <a:rPr lang="en-US" sz="2000" u="sng" dirty="0">
                <a:solidFill>
                  <a:schemeClr val="accent1"/>
                </a:solidFill>
                <a:hlinkClick r:id="rId3"/>
              </a:rPr>
              <a:t>myname@example</a:t>
            </a:r>
            <a:r>
              <a:rPr lang="en-US" sz="2000" dirty="0">
                <a:solidFill>
                  <a:schemeClr val="accent1"/>
                </a:solidFill>
                <a:hlinkClick r:id="rId3"/>
              </a:rPr>
              <a:t>.org</a:t>
            </a:r>
            <a:endParaRPr lang="en-US" sz="2000" dirty="0">
              <a:solidFill>
                <a:schemeClr val="accent1"/>
              </a:solidFill>
            </a:endParaRPr>
          </a:p>
          <a:p>
            <a:pPr lvl="3"/>
            <a:r>
              <a:rPr lang="en-US" sz="2000" u="sng" dirty="0">
                <a:solidFill>
                  <a:schemeClr val="accent1"/>
                </a:solidFill>
                <a:hlinkClick r:id="rId4"/>
              </a:rPr>
              <a:t>myname@xn--exmple-xta.ca</a:t>
            </a:r>
            <a:endParaRPr lang="en-US" sz="2000" u="sng" dirty="0">
              <a:solidFill>
                <a:schemeClr val="accent1"/>
              </a:solidFill>
            </a:endParaRPr>
          </a:p>
          <a:p>
            <a:pPr lvl="3"/>
            <a:r>
              <a:rPr lang="en-US" sz="2000" u="sng" dirty="0" err="1">
                <a:solidFill>
                  <a:schemeClr val="accent1"/>
                </a:solidFill>
              </a:rPr>
              <a:t>myname@exâmple.ca</a:t>
            </a:r>
            <a:endParaRPr lang="en-US" sz="2000" u="sng" dirty="0">
              <a:solidFill>
                <a:schemeClr val="accent1"/>
              </a:solidFill>
            </a:endParaRPr>
          </a:p>
          <a:p>
            <a:pPr lvl="1"/>
            <a:r>
              <a:rPr lang="en-US" sz="2000" dirty="0"/>
              <a:t>If you receive email from others, then you will see both …@</a:t>
            </a:r>
            <a:r>
              <a:rPr lang="en-US" sz="2000" dirty="0" err="1"/>
              <a:t>exâmple</a:t>
            </a:r>
            <a:r>
              <a:rPr lang="en-US" sz="2000" dirty="0"/>
              <a:t>... and …@</a:t>
            </a:r>
            <a:r>
              <a:rPr lang="en-US" sz="2000" dirty="0" err="1"/>
              <a:t>xn</a:t>
            </a:r>
            <a:r>
              <a:rPr lang="en-US" sz="2000" dirty="0"/>
              <a:t>--example-</a:t>
            </a:r>
            <a:r>
              <a:rPr lang="en-US" sz="2000" dirty="0" err="1"/>
              <a:t>xta</a:t>
            </a:r>
            <a:r>
              <a:rPr lang="en-US" sz="2000" dirty="0"/>
              <a:t>… </a:t>
            </a:r>
            <a:r>
              <a:rPr lang="en-US" sz="2000"/>
              <a:t>in use</a:t>
            </a:r>
            <a:endParaRPr lang="en-US" sz="2000" dirty="0"/>
          </a:p>
          <a:p>
            <a:pPr lvl="2"/>
            <a:r>
              <a:rPr lang="en-US" sz="2000" dirty="0"/>
              <a:t>The former is more </a:t>
            </a:r>
            <a:r>
              <a:rPr lang="en-US" sz="2000"/>
              <a:t>commonly used</a:t>
            </a:r>
            <a:endParaRPr lang="en-US" sz="2000" dirty="0"/>
          </a:p>
          <a:p>
            <a:pPr lvl="1"/>
            <a:r>
              <a:rPr lang="en-US" sz="2000" dirty="0"/>
              <a:t>exâmple@xn--example--</a:t>
            </a:r>
            <a:r>
              <a:rPr lang="en-US" sz="2000" dirty="0" err="1"/>
              <a:t>xte</a:t>
            </a:r>
            <a:r>
              <a:rPr lang="en-US" sz="2000"/>
              <a:t>... is </a:t>
            </a:r>
            <a:r>
              <a:rPr lang="en-US" sz="2000" dirty="0"/>
              <a:t>valid and used, but </a:t>
            </a:r>
            <a:r>
              <a:rPr lang="en-US" sz="2000" dirty="0" err="1"/>
              <a:t>xn</a:t>
            </a:r>
            <a:r>
              <a:rPr lang="en-US" sz="2000" dirty="0"/>
              <a:t>--…@</a:t>
            </a:r>
            <a:r>
              <a:rPr lang="en-US" sz="2000" dirty="0" err="1"/>
              <a:t>xn</a:t>
            </a:r>
            <a:r>
              <a:rPr lang="en-US" sz="2000" dirty="0"/>
              <a:t>--… </a:t>
            </a:r>
            <a:r>
              <a:rPr lang="en-US" sz="2000" b="1" dirty="0"/>
              <a:t>is </a:t>
            </a:r>
            <a:r>
              <a:rPr lang="en-US" sz="2000" b="1"/>
              <a:t>not valid</a:t>
            </a:r>
            <a:endParaRPr lang="en-US" sz="2000" dirty="0"/>
          </a:p>
          <a:p>
            <a:pPr marL="914400" lvl="2" indent="0">
              <a:buNone/>
            </a:pPr>
            <a:endParaRPr lang="en-US" sz="2000" dirty="0"/>
          </a:p>
          <a:p>
            <a:endParaRPr lang="en-US" sz="2000" dirty="0"/>
          </a:p>
          <a:p>
            <a:endParaRPr lang="en-US" sz="2000" dirty="0"/>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5"/>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257008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EAI</a:t>
            </a:r>
          </a:p>
        </p:txBody>
      </p:sp>
      <p:sp>
        <p:nvSpPr>
          <p:cNvPr id="3" name="Content Placeholder 2"/>
          <p:cNvSpPr>
            <a:spLocks noGrp="1"/>
          </p:cNvSpPr>
          <p:nvPr>
            <p:ph sz="quarter" idx="10"/>
          </p:nvPr>
        </p:nvSpPr>
        <p:spPr>
          <a:xfrm>
            <a:off x="812800" y="1170175"/>
            <a:ext cx="11044420" cy="4945577"/>
          </a:xfrm>
        </p:spPr>
        <p:txBody>
          <a:bodyPr/>
          <a:lstStyle/>
          <a:p>
            <a:r>
              <a:rPr lang="en-US" sz="2000" dirty="0"/>
              <a:t>EAI has the </a:t>
            </a:r>
            <a:r>
              <a:rPr lang="en-US" sz="2000" dirty="0" err="1"/>
              <a:t>mailboxName</a:t>
            </a:r>
            <a:r>
              <a:rPr lang="en-US" sz="2000" dirty="0"/>
              <a:t> in Unicode (in UTF-8 </a:t>
            </a:r>
            <a:r>
              <a:rPr lang="en-US" sz="2000"/>
              <a:t>format) </a:t>
            </a:r>
            <a:endParaRPr lang="en-US" sz="2000" dirty="0"/>
          </a:p>
          <a:p>
            <a:r>
              <a:rPr lang="en-US" sz="2000" dirty="0"/>
              <a:t>The </a:t>
            </a:r>
            <a:r>
              <a:rPr lang="en-US" sz="2000" dirty="0" err="1"/>
              <a:t>domainName</a:t>
            </a:r>
            <a:r>
              <a:rPr lang="en-US" sz="2000" dirty="0"/>
              <a:t> can be ASCII </a:t>
            </a:r>
            <a:r>
              <a:rPr lang="en-US" sz="2000"/>
              <a:t>or IDN</a:t>
            </a:r>
            <a:r>
              <a:rPr lang="en-US" sz="2000" dirty="0"/>
              <a:t>	</a:t>
            </a:r>
          </a:p>
          <a:p>
            <a:pPr lvl="1"/>
            <a:r>
              <a:rPr lang="en-US" sz="2000" dirty="0"/>
              <a:t>For example: </a:t>
            </a:r>
          </a:p>
          <a:p>
            <a:pPr lvl="2"/>
            <a:r>
              <a:rPr lang="en-US" sz="2000" dirty="0">
                <a:solidFill>
                  <a:schemeClr val="accent1"/>
                </a:solidFill>
                <a:hlinkClick r:id="rId3"/>
              </a:rPr>
              <a:t>kévin@example.org</a:t>
            </a:r>
            <a:r>
              <a:rPr lang="en-US" sz="2000" dirty="0"/>
              <a:t> </a:t>
            </a:r>
          </a:p>
          <a:p>
            <a:pPr lvl="2"/>
            <a:r>
              <a:rPr lang="ja-JP" altLang="en-US" sz="2000" dirty="0">
                <a:solidFill>
                  <a:schemeClr val="accent1"/>
                </a:solidFill>
              </a:rPr>
              <a:t>すし</a:t>
            </a:r>
            <a:r>
              <a:rPr lang="en-US" sz="2000" dirty="0">
                <a:solidFill>
                  <a:schemeClr val="accent1"/>
                </a:solidFill>
              </a:rPr>
              <a:t>@ xn--exmple-xta.ca</a:t>
            </a:r>
          </a:p>
          <a:p>
            <a:pPr lvl="2"/>
            <a:r>
              <a:rPr lang="ja-JP" altLang="en-US" sz="2000" dirty="0">
                <a:solidFill>
                  <a:schemeClr val="accent1"/>
                </a:solidFill>
              </a:rPr>
              <a:t>すし</a:t>
            </a:r>
            <a:r>
              <a:rPr lang="en-US" altLang="ja-JP" sz="2000" dirty="0">
                <a:solidFill>
                  <a:schemeClr val="accent1"/>
                </a:solidFill>
              </a:rPr>
              <a:t>@</a:t>
            </a:r>
            <a:r>
              <a:rPr lang="ja-JP" altLang="en-US" sz="2000" dirty="0">
                <a:solidFill>
                  <a:schemeClr val="accent1"/>
                </a:solidFill>
              </a:rPr>
              <a:t>快手</a:t>
            </a:r>
            <a:r>
              <a:rPr lang="en-US" altLang="ja-JP" sz="2000" dirty="0">
                <a:solidFill>
                  <a:schemeClr val="accent1"/>
                </a:solidFill>
              </a:rPr>
              <a:t>.</a:t>
            </a:r>
            <a:r>
              <a:rPr lang="ja-JP" altLang="en-US" sz="2000" dirty="0">
                <a:solidFill>
                  <a:schemeClr val="accent1"/>
                </a:solidFill>
              </a:rPr>
              <a:t>游戏</a:t>
            </a:r>
            <a:r>
              <a:rPr lang="en-US" altLang="ja-JP" sz="2000" dirty="0">
                <a:solidFill>
                  <a:schemeClr val="accent1"/>
                </a:solidFill>
              </a:rPr>
              <a:t>.</a:t>
            </a:r>
            <a:endParaRPr lang="ja-JP" altLang="en-US" sz="2000" dirty="0">
              <a:solidFill>
                <a:schemeClr val="accent1"/>
              </a:solidFill>
            </a:endParaRPr>
          </a:p>
          <a:p>
            <a:endParaRPr lang="en-US" sz="2000" dirty="0"/>
          </a:p>
          <a:p>
            <a:endParaRPr lang="en-US" sz="2000" dirty="0"/>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831749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Email Addresses Form</a:t>
            </a:r>
          </a:p>
        </p:txBody>
      </p:sp>
      <p:sp>
        <p:nvSpPr>
          <p:cNvPr id="3" name="Content Placeholder 2"/>
          <p:cNvSpPr>
            <a:spLocks noGrp="1"/>
          </p:cNvSpPr>
          <p:nvPr>
            <p:ph sz="quarter" idx="10"/>
          </p:nvPr>
        </p:nvSpPr>
        <p:spPr>
          <a:xfrm>
            <a:off x="812800" y="1170175"/>
            <a:ext cx="11044420" cy="4945577"/>
          </a:xfrm>
        </p:spPr>
        <p:txBody>
          <a:bodyPr/>
          <a:lstStyle/>
          <a:p>
            <a:r>
              <a:rPr lang="en-US" sz="2000" dirty="0" err="1"/>
              <a:t>name@exâmple.ca</a:t>
            </a:r>
            <a:r>
              <a:rPr lang="en-US" sz="2000" dirty="0"/>
              <a:t> and </a:t>
            </a:r>
            <a:r>
              <a:rPr lang="en-US" sz="2000" dirty="0" err="1"/>
              <a:t>name@xn</a:t>
            </a:r>
            <a:r>
              <a:rPr lang="en-US" sz="2000" dirty="0"/>
              <a:t>--exmple-xta.ca represent equivalent </a:t>
            </a:r>
            <a:r>
              <a:rPr lang="en-US" sz="2000"/>
              <a:t>email addresses</a:t>
            </a:r>
            <a:endParaRPr lang="en-US" sz="2000" dirty="0"/>
          </a:p>
          <a:p>
            <a:r>
              <a:rPr lang="en-US" sz="2000" dirty="0"/>
              <a:t>Application should be able to treat both forms </a:t>
            </a:r>
            <a:r>
              <a:rPr lang="en-US" sz="2000"/>
              <a:t>as equivalent</a:t>
            </a:r>
            <a:endParaRPr lang="en-US" sz="2000" dirty="0"/>
          </a:p>
          <a:p>
            <a:r>
              <a:rPr lang="en-US" sz="2000" dirty="0"/>
              <a:t>Internally consistently use A-label or U-label, but don’t mix A-label </a:t>
            </a:r>
            <a:r>
              <a:rPr lang="en-US" sz="2000"/>
              <a:t>and U-label</a:t>
            </a:r>
            <a:endParaRPr lang="en-US" sz="2000" dirty="0"/>
          </a:p>
          <a:p>
            <a:r>
              <a:rPr lang="en-US" sz="2000"/>
              <a:t>Technical recommendation</a:t>
            </a:r>
            <a:r>
              <a:rPr lang="en-US" sz="2000" dirty="0"/>
              <a:t>: Backend processing should use:</a:t>
            </a:r>
          </a:p>
          <a:p>
            <a:pPr lvl="1"/>
            <a:r>
              <a:rPr lang="en-US" sz="2000" dirty="0"/>
              <a:t>A-label for software that uses the DNS or SMTP byte-level protocol</a:t>
            </a:r>
          </a:p>
          <a:p>
            <a:pPr lvl="1"/>
            <a:r>
              <a:rPr lang="en-US" sz="2000" dirty="0"/>
              <a:t>U-label for most software (e.g. normal </a:t>
            </a:r>
            <a:r>
              <a:rPr lang="en-US" sz="2000" dirty="0" err="1"/>
              <a:t>django</a:t>
            </a:r>
            <a:r>
              <a:rPr lang="en-US" sz="2000" dirty="0"/>
              <a:t>/flask/rails/</a:t>
            </a:r>
            <a:r>
              <a:rPr lang="en-US" sz="2000" dirty="0" err="1"/>
              <a:t>symfony</a:t>
            </a:r>
            <a:r>
              <a:rPr lang="en-US" sz="2000" dirty="0"/>
              <a:t> applications)</a:t>
            </a:r>
          </a:p>
          <a:p>
            <a:r>
              <a:rPr lang="en-US" sz="2000" dirty="0"/>
              <a:t>Check that input works using both formats (or even mixed </a:t>
            </a:r>
            <a:r>
              <a:rPr lang="en-US" sz="2000"/>
              <a:t>format)</a:t>
            </a:r>
            <a:endParaRPr lang="en-US" sz="2000" dirty="0"/>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047525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Sending and Receiving </a:t>
            </a:r>
          </a:p>
        </p:txBody>
      </p:sp>
      <p:sp>
        <p:nvSpPr>
          <p:cNvPr id="3" name="Content Placeholder 2"/>
          <p:cNvSpPr>
            <a:spLocks noGrp="1"/>
          </p:cNvSpPr>
          <p:nvPr>
            <p:ph sz="quarter" idx="10"/>
          </p:nvPr>
        </p:nvSpPr>
        <p:spPr>
          <a:xfrm>
            <a:off x="812800" y="740672"/>
            <a:ext cx="11044420" cy="5463180"/>
          </a:xfrm>
        </p:spPr>
        <p:txBody>
          <a:bodyPr/>
          <a:lstStyle/>
          <a:p>
            <a:r>
              <a:rPr lang="en-US" sz="2000" dirty="0">
                <a:solidFill>
                  <a:schemeClr val="tx1"/>
                </a:solidFill>
              </a:rPr>
              <a:t>We need to be able to send to either form:</a:t>
            </a:r>
          </a:p>
          <a:p>
            <a:pPr lvl="1"/>
            <a:r>
              <a:rPr lang="en-US" sz="2000" dirty="0">
                <a:solidFill>
                  <a:schemeClr val="tx1"/>
                </a:solidFill>
              </a:rPr>
              <a:t>mailboxName-UTF-8</a:t>
            </a:r>
            <a:r>
              <a:rPr lang="en-US" sz="2000">
                <a:solidFill>
                  <a:schemeClr val="tx1"/>
                </a:solidFill>
              </a:rPr>
              <a:t>@A-labelform</a:t>
            </a:r>
            <a:endParaRPr lang="en-US" sz="2000" dirty="0">
              <a:solidFill>
                <a:schemeClr val="tx1"/>
              </a:solidFill>
            </a:endParaRPr>
          </a:p>
          <a:p>
            <a:pPr lvl="1"/>
            <a:r>
              <a:rPr lang="en-US" sz="2000" dirty="0">
                <a:solidFill>
                  <a:schemeClr val="tx1"/>
                </a:solidFill>
              </a:rPr>
              <a:t>mailboxName-UTF-8</a:t>
            </a:r>
            <a:r>
              <a:rPr lang="en-US" sz="2000">
                <a:solidFill>
                  <a:schemeClr val="tx1"/>
                </a:solidFill>
              </a:rPr>
              <a:t>@U-labelform</a:t>
            </a:r>
            <a:endParaRPr lang="en-US" sz="2000" dirty="0">
              <a:solidFill>
                <a:schemeClr val="tx1"/>
              </a:solidFill>
            </a:endParaRPr>
          </a:p>
          <a:p>
            <a:r>
              <a:rPr lang="en-US" sz="2000" dirty="0">
                <a:solidFill>
                  <a:schemeClr val="tx1"/>
                </a:solidFill>
              </a:rPr>
              <a:t>We need to be able to </a:t>
            </a:r>
            <a:r>
              <a:rPr lang="en-US" sz="2000">
                <a:solidFill>
                  <a:schemeClr val="tx1"/>
                </a:solidFill>
              </a:rPr>
              <a:t>receive from </a:t>
            </a:r>
            <a:r>
              <a:rPr lang="en-US" sz="2000" dirty="0">
                <a:solidFill>
                  <a:schemeClr val="tx1"/>
                </a:solidFill>
              </a:rPr>
              <a:t>either form:</a:t>
            </a:r>
          </a:p>
          <a:p>
            <a:pPr lvl="1"/>
            <a:r>
              <a:rPr lang="en-US" sz="2000" dirty="0">
                <a:solidFill>
                  <a:schemeClr val="tx1"/>
                </a:solidFill>
              </a:rPr>
              <a:t>mailboxName-UTF-8</a:t>
            </a:r>
            <a:r>
              <a:rPr lang="en-US" sz="2000">
                <a:solidFill>
                  <a:schemeClr val="tx1"/>
                </a:solidFill>
              </a:rPr>
              <a:t>@A-labelform</a:t>
            </a:r>
            <a:endParaRPr lang="en-US" sz="2000" dirty="0">
              <a:solidFill>
                <a:schemeClr val="tx1"/>
              </a:solidFill>
            </a:endParaRPr>
          </a:p>
          <a:p>
            <a:pPr lvl="1"/>
            <a:r>
              <a:rPr lang="en-US" sz="2000" dirty="0">
                <a:solidFill>
                  <a:schemeClr val="tx1"/>
                </a:solidFill>
              </a:rPr>
              <a:t>mailboxName-UTF-8</a:t>
            </a:r>
            <a:r>
              <a:rPr lang="en-US" sz="2000">
                <a:solidFill>
                  <a:schemeClr val="tx1"/>
                </a:solidFill>
              </a:rPr>
              <a:t>@U-labelform</a:t>
            </a:r>
            <a:endParaRPr lang="en-US" sz="2000" dirty="0">
              <a:solidFill>
                <a:schemeClr val="tx1"/>
              </a:solidFill>
            </a:endParaRPr>
          </a:p>
          <a:p>
            <a:r>
              <a:rPr lang="en-US" sz="2000" dirty="0">
                <a:solidFill>
                  <a:schemeClr val="tx1"/>
                </a:solidFill>
              </a:rPr>
              <a:t>Storage of email should be consistent with domain name in either A-label or </a:t>
            </a:r>
            <a:r>
              <a:rPr lang="en-US" sz="2000">
                <a:solidFill>
                  <a:schemeClr val="tx1"/>
                </a:solidFill>
              </a:rPr>
              <a:t>U-label form</a:t>
            </a:r>
            <a:endParaRPr lang="en-US" sz="2000" dirty="0">
              <a:solidFill>
                <a:schemeClr val="tx1"/>
              </a:solidFill>
            </a:endParaRPr>
          </a:p>
          <a:p>
            <a:r>
              <a:rPr lang="en-US" sz="2000" dirty="0">
                <a:solidFill>
                  <a:schemeClr val="tx1"/>
                </a:solidFill>
              </a:rPr>
              <a:t>Backend send/receive should be managed by </a:t>
            </a:r>
            <a:r>
              <a:rPr lang="en-US" sz="2000">
                <a:solidFill>
                  <a:schemeClr val="tx1"/>
                </a:solidFill>
              </a:rPr>
              <a:t>mail server</a:t>
            </a:r>
            <a:endParaRPr lang="en-US" sz="2000" dirty="0">
              <a:solidFill>
                <a:schemeClr val="tx1"/>
              </a:solidFill>
            </a:endParaRPr>
          </a:p>
          <a:p>
            <a:r>
              <a:rPr lang="en-US" sz="2000" dirty="0">
                <a:solidFill>
                  <a:schemeClr val="tx1"/>
                </a:solidFill>
              </a:rPr>
              <a:t>Handover process (Front end application </a:t>
            </a:r>
            <a:r>
              <a:rPr lang="en-US" sz="2000" dirty="0">
                <a:solidFill>
                  <a:schemeClr val="tx1"/>
                </a:solidFill>
                <a:sym typeface="Wingdings" pitchFamily="2" charset="2"/>
              </a:rPr>
              <a:t></a:t>
            </a:r>
            <a:r>
              <a:rPr lang="en-US" sz="2000" dirty="0">
                <a:solidFill>
                  <a:schemeClr val="tx1"/>
                </a:solidFill>
              </a:rPr>
              <a:t> email </a:t>
            </a:r>
            <a:r>
              <a:rPr lang="en-US" sz="2000">
                <a:solidFill>
                  <a:schemeClr val="tx1"/>
                </a:solidFill>
              </a:rPr>
              <a:t>server)</a:t>
            </a:r>
            <a:endParaRPr lang="en-US" sz="2000" dirty="0">
              <a:solidFill>
                <a:schemeClr val="tx1"/>
              </a:solidFill>
            </a:endParaRPr>
          </a:p>
          <a:p>
            <a:pPr lvl="1"/>
            <a:r>
              <a:rPr lang="en-US" sz="2000" dirty="0">
                <a:solidFill>
                  <a:schemeClr val="tx1"/>
                </a:solidFill>
              </a:rPr>
              <a:t>Libraries used in handover process should be </a:t>
            </a:r>
            <a:r>
              <a:rPr lang="en-US" sz="2000">
                <a:solidFill>
                  <a:schemeClr val="tx1"/>
                </a:solidFill>
              </a:rPr>
              <a:t>EAI compliant</a:t>
            </a:r>
            <a:endParaRPr lang="en-US" sz="2000" dirty="0">
              <a:solidFill>
                <a:schemeClr val="tx1"/>
              </a:solidFill>
            </a:endParaRPr>
          </a:p>
          <a:p>
            <a:pPr lvl="1"/>
            <a:r>
              <a:rPr lang="en-US" sz="2000" dirty="0">
                <a:solidFill>
                  <a:schemeClr val="tx1"/>
                </a:solidFill>
              </a:rPr>
              <a:t>Mail server should also be </a:t>
            </a:r>
            <a:r>
              <a:rPr lang="en-US" sz="2000">
                <a:solidFill>
                  <a:schemeClr val="tx1"/>
                </a:solidFill>
              </a:rPr>
              <a:t>EAI compatible</a:t>
            </a:r>
            <a:endParaRPr lang="en-US" sz="2000" dirty="0">
              <a:solidFill>
                <a:schemeClr val="tx1"/>
              </a:solidFill>
            </a:endParaRPr>
          </a:p>
          <a:p>
            <a:pPr lvl="2"/>
            <a:r>
              <a:rPr lang="en-US" sz="2000" dirty="0">
                <a:solidFill>
                  <a:schemeClr val="tx1"/>
                </a:solidFill>
              </a:rPr>
              <a:t>How to make mail server EAI compatible is out of scope of </a:t>
            </a:r>
            <a:r>
              <a:rPr lang="en-US" sz="2000">
                <a:solidFill>
                  <a:schemeClr val="tx1"/>
                </a:solidFill>
              </a:rPr>
              <a:t>this training</a:t>
            </a:r>
            <a:endParaRPr lang="en-US" sz="2000" dirty="0">
              <a:solidFill>
                <a:schemeClr val="tx1"/>
              </a:solidFill>
            </a:endParaRPr>
          </a:p>
        </p:txBody>
      </p:sp>
      <p:pic>
        <p:nvPicPr>
          <p:cNvPr id="4" name="Picture 3">
            <a:extLst>
              <a:ext uri="{FF2B5EF4-FFF2-40B4-BE49-F238E27FC236}">
                <a16:creationId xmlns:a16="http://schemas.microsoft.com/office/drawing/2014/main" id="{8675DFCD-324F-ED4C-8C25-A43E312959B0}"/>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67358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804566" cy="1701535"/>
          </a:xfrm>
        </p:spPr>
        <p:txBody>
          <a:bodyPr/>
          <a:lstStyle/>
          <a:p>
            <a:r>
              <a:rPr lang="en-US"/>
              <a:t>Overview of Universal Acceptance (UA) </a:t>
            </a:r>
          </a:p>
        </p:txBody>
      </p:sp>
    </p:spTree>
    <p:extLst>
      <p:ext uri="{BB962C8B-B14F-4D97-AF65-F5344CB8AC3E}">
        <p14:creationId xmlns:p14="http://schemas.microsoft.com/office/powerpoint/2010/main" val="678514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49" y="1308848"/>
            <a:ext cx="10489773" cy="1701535"/>
          </a:xfrm>
        </p:spPr>
        <p:txBody>
          <a:bodyPr/>
          <a:lstStyle/>
          <a:p>
            <a:r>
              <a:rPr lang="en-US"/>
              <a:t>Conclusion</a:t>
            </a:r>
          </a:p>
        </p:txBody>
      </p:sp>
    </p:spTree>
    <p:extLst>
      <p:ext uri="{BB962C8B-B14F-4D97-AF65-F5344CB8AC3E}">
        <p14:creationId xmlns:p14="http://schemas.microsoft.com/office/powerpoint/2010/main" val="1888645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F36C-9C8E-FE4C-BC4F-8706AEA4C138}"/>
              </a:ext>
            </a:extLst>
          </p:cNvPr>
          <p:cNvSpPr>
            <a:spLocks noGrp="1"/>
          </p:cNvSpPr>
          <p:nvPr>
            <p:ph type="title"/>
          </p:nvPr>
        </p:nvSpPr>
        <p:spPr/>
        <p:txBody>
          <a:bodyPr/>
          <a:lstStyle/>
          <a:p>
            <a:r>
              <a:rPr lang="en-US"/>
              <a:t>Prog. Languages Support</a:t>
            </a:r>
          </a:p>
        </p:txBody>
      </p:sp>
      <p:sp>
        <p:nvSpPr>
          <p:cNvPr id="8" name="TextBox 7">
            <a:extLst>
              <a:ext uri="{FF2B5EF4-FFF2-40B4-BE49-F238E27FC236}">
                <a16:creationId xmlns:a16="http://schemas.microsoft.com/office/drawing/2014/main" id="{90DD6656-C3D1-CC4C-85CD-98D9CE657DCC}"/>
              </a:ext>
            </a:extLst>
          </p:cNvPr>
          <p:cNvSpPr txBox="1"/>
          <p:nvPr/>
        </p:nvSpPr>
        <p:spPr>
          <a:xfrm>
            <a:off x="558800" y="870761"/>
            <a:ext cx="1192634" cy="276999"/>
          </a:xfrm>
          <a:prstGeom prst="rect">
            <a:avLst/>
          </a:prstGeom>
          <a:noFill/>
        </p:spPr>
        <p:txBody>
          <a:bodyPr wrap="none" lIns="0" tIns="0" rIns="0" bIns="0" rtlCol="0">
            <a:spAutoFit/>
          </a:bodyPr>
          <a:lstStyle/>
          <a:p>
            <a:r>
              <a:rPr lang="en-US">
                <a:cs typeface="Source Sans Pro"/>
                <a:hlinkClick r:id="rId2"/>
              </a:rPr>
              <a:t>UASG018A</a:t>
            </a:r>
            <a:endParaRPr lang="en-US">
              <a:cs typeface="Source Sans Pro"/>
            </a:endParaRPr>
          </a:p>
        </p:txBody>
      </p:sp>
      <p:grpSp>
        <p:nvGrpSpPr>
          <p:cNvPr id="11" name="Group 10">
            <a:extLst>
              <a:ext uri="{FF2B5EF4-FFF2-40B4-BE49-F238E27FC236}">
                <a16:creationId xmlns:a16="http://schemas.microsoft.com/office/drawing/2014/main" id="{5805F94D-FA1D-AA49-A028-28C76F5EA065}"/>
              </a:ext>
            </a:extLst>
          </p:cNvPr>
          <p:cNvGrpSpPr/>
          <p:nvPr/>
        </p:nvGrpSpPr>
        <p:grpSpPr>
          <a:xfrm>
            <a:off x="241300" y="1374733"/>
            <a:ext cx="5981700" cy="4868905"/>
            <a:chOff x="241300" y="1336633"/>
            <a:chExt cx="5981700" cy="5048945"/>
          </a:xfrm>
        </p:grpSpPr>
        <p:pic>
          <p:nvPicPr>
            <p:cNvPr id="6" name="Picture 5">
              <a:extLst>
                <a:ext uri="{FF2B5EF4-FFF2-40B4-BE49-F238E27FC236}">
                  <a16:creationId xmlns:a16="http://schemas.microsoft.com/office/drawing/2014/main" id="{E39ED243-8917-BA4C-ADD5-38BA986B9A90}"/>
                </a:ext>
              </a:extLst>
            </p:cNvPr>
            <p:cNvPicPr>
              <a:picLocks noChangeAspect="1"/>
            </p:cNvPicPr>
            <p:nvPr/>
          </p:nvPicPr>
          <p:blipFill rotWithShape="1">
            <a:blip r:embed="rId3"/>
            <a:srcRect b="90328"/>
            <a:stretch/>
          </p:blipFill>
          <p:spPr>
            <a:xfrm>
              <a:off x="241300" y="1336633"/>
              <a:ext cx="5981700" cy="616645"/>
            </a:xfrm>
            <a:prstGeom prst="rect">
              <a:avLst/>
            </a:prstGeom>
          </p:spPr>
        </p:pic>
        <p:pic>
          <p:nvPicPr>
            <p:cNvPr id="10" name="Picture 9">
              <a:extLst>
                <a:ext uri="{FF2B5EF4-FFF2-40B4-BE49-F238E27FC236}">
                  <a16:creationId xmlns:a16="http://schemas.microsoft.com/office/drawing/2014/main" id="{75AE508C-9DDD-3441-A79C-72EAEFC2C7DE}"/>
                </a:ext>
              </a:extLst>
            </p:cNvPr>
            <p:cNvPicPr>
              <a:picLocks noChangeAspect="1"/>
            </p:cNvPicPr>
            <p:nvPr/>
          </p:nvPicPr>
          <p:blipFill>
            <a:blip r:embed="rId4"/>
            <a:stretch>
              <a:fillRect/>
            </a:stretch>
          </p:blipFill>
          <p:spPr>
            <a:xfrm>
              <a:off x="266700" y="1927878"/>
              <a:ext cx="5943600" cy="4457700"/>
            </a:xfrm>
            <a:prstGeom prst="rect">
              <a:avLst/>
            </a:prstGeom>
          </p:spPr>
        </p:pic>
      </p:grpSp>
      <p:pic>
        <p:nvPicPr>
          <p:cNvPr id="13" name="Picture 12">
            <a:extLst>
              <a:ext uri="{FF2B5EF4-FFF2-40B4-BE49-F238E27FC236}">
                <a16:creationId xmlns:a16="http://schemas.microsoft.com/office/drawing/2014/main" id="{2DB3D619-9578-B248-92E0-A6A05B5E0DB0}"/>
              </a:ext>
            </a:extLst>
          </p:cNvPr>
          <p:cNvPicPr>
            <a:picLocks noChangeAspect="1"/>
          </p:cNvPicPr>
          <p:nvPr/>
        </p:nvPicPr>
        <p:blipFill>
          <a:blip r:embed="rId5"/>
          <a:stretch>
            <a:fillRect/>
          </a:stretch>
        </p:blipFill>
        <p:spPr>
          <a:xfrm>
            <a:off x="6248400" y="200024"/>
            <a:ext cx="5943600" cy="6043613"/>
          </a:xfrm>
          <a:prstGeom prst="rect">
            <a:avLst/>
          </a:prstGeom>
        </p:spPr>
      </p:pic>
    </p:spTree>
    <p:extLst>
      <p:ext uri="{BB962C8B-B14F-4D97-AF65-F5344CB8AC3E}">
        <p14:creationId xmlns:p14="http://schemas.microsoft.com/office/powerpoint/2010/main" val="4110013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EAI Support by Email Tools and Services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Rectangle 2">
            <a:extLst>
              <a:ext uri="{FF2B5EF4-FFF2-40B4-BE49-F238E27FC236}">
                <a16:creationId xmlns:a16="http://schemas.microsoft.com/office/drawing/2014/main" id="{9F83E4C9-8936-5547-885A-72BB83BBB173}"/>
              </a:ext>
            </a:extLst>
          </p:cNvPr>
          <p:cNvSpPr/>
          <p:nvPr/>
        </p:nvSpPr>
        <p:spPr>
          <a:xfrm>
            <a:off x="7989757" y="1127134"/>
            <a:ext cx="4035132" cy="1015663"/>
          </a:xfrm>
          <a:prstGeom prst="rect">
            <a:avLst/>
          </a:prstGeom>
        </p:spPr>
        <p:txBody>
          <a:bodyPr wrap="square">
            <a:spAutoFit/>
          </a:bodyPr>
          <a:lstStyle/>
          <a:p>
            <a:r>
              <a:rPr lang="en-US" sz="2000" dirty="0"/>
              <a:t>See detailed testing results in </a:t>
            </a:r>
            <a:r>
              <a:rPr lang="en-US" sz="2000" dirty="0">
                <a:hlinkClick r:id="rId4"/>
              </a:rPr>
              <a:t>UASG030A: EAI Software Test Results</a:t>
            </a:r>
            <a:endParaRPr lang="en-US" dirty="0"/>
          </a:p>
        </p:txBody>
      </p:sp>
      <p:pic>
        <p:nvPicPr>
          <p:cNvPr id="6" name="Picture 5" descr="Table&#10;&#10;Description automatically generated">
            <a:extLst>
              <a:ext uri="{FF2B5EF4-FFF2-40B4-BE49-F238E27FC236}">
                <a16:creationId xmlns:a16="http://schemas.microsoft.com/office/drawing/2014/main" id="{6251A1A0-A6F5-674B-81AA-C77A8BC1D7A5}"/>
              </a:ext>
            </a:extLst>
          </p:cNvPr>
          <p:cNvPicPr>
            <a:picLocks noChangeAspect="1"/>
          </p:cNvPicPr>
          <p:nvPr/>
        </p:nvPicPr>
        <p:blipFill>
          <a:blip r:embed="rId5"/>
          <a:stretch>
            <a:fillRect/>
          </a:stretch>
        </p:blipFill>
        <p:spPr>
          <a:xfrm>
            <a:off x="1179002" y="671420"/>
            <a:ext cx="6046484" cy="5515159"/>
          </a:xfrm>
          <a:prstGeom prst="rect">
            <a:avLst/>
          </a:prstGeom>
        </p:spPr>
      </p:pic>
    </p:spTree>
    <p:extLst>
      <p:ext uri="{BB962C8B-B14F-4D97-AF65-F5344CB8AC3E}">
        <p14:creationId xmlns:p14="http://schemas.microsoft.com/office/powerpoint/2010/main" val="2471701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ICANN’s Journey to UA Readiness - Model</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12801" y="1470213"/>
            <a:ext cx="7257773" cy="4571813"/>
          </a:xfrm>
        </p:spPr>
        <p:txBody>
          <a:bodyPr/>
          <a:lstStyle/>
          <a:p>
            <a:r>
              <a:rPr lang="en-US" dirty="0"/>
              <a:t>Stage 1: Update services to support both new short and long </a:t>
            </a:r>
            <a:r>
              <a:rPr lang="en-US"/>
              <a:t>ASCII TLDs</a:t>
            </a:r>
            <a:endParaRPr lang="en-US" dirty="0"/>
          </a:p>
          <a:p>
            <a:r>
              <a:rPr lang="en-US" dirty="0"/>
              <a:t>Stage 2: Update services to support non-ASCII Internationalized Domain Names (IDNs) in Unicode (U-label), and ASCII-based IDN representations in Punycode (</a:t>
            </a:r>
            <a:r>
              <a:rPr lang="en-US"/>
              <a:t>A-label)</a:t>
            </a:r>
            <a:endParaRPr lang="en-US" dirty="0"/>
          </a:p>
          <a:p>
            <a:r>
              <a:rPr lang="en-US" dirty="0"/>
              <a:t>Stage 3: Update infrastructure and services to support non-ASCII </a:t>
            </a:r>
            <a:r>
              <a:rPr lang="en-US"/>
              <a:t>email addresses</a:t>
            </a:r>
            <a:endParaRPr lang="en-US" dirty="0"/>
          </a:p>
          <a:p>
            <a:pPr lvl="1"/>
            <a:r>
              <a:rPr lang="en-US" dirty="0"/>
              <a:t>Note: all components must support Email Address Internationalization (EAI) before infrastructure </a:t>
            </a:r>
            <a:r>
              <a:rPr lang="en-US"/>
              <a:t>is compliant</a:t>
            </a:r>
            <a:endParaRPr lang="en-US" dirty="0"/>
          </a:p>
          <a:p>
            <a:pPr lvl="1"/>
            <a:endParaRPr lang="en-US" dirty="0"/>
          </a:p>
          <a:p>
            <a:r>
              <a:rPr lang="en-US" dirty="0"/>
              <a:t>See details in </a:t>
            </a:r>
            <a:r>
              <a:rPr lang="en-US" dirty="0">
                <a:hlinkClick r:id="rId3"/>
              </a:rPr>
              <a:t>ICANN’s Case Study</a:t>
            </a:r>
            <a:endParaRPr lang="en-US" dirty="0"/>
          </a:p>
        </p:txBody>
      </p:sp>
      <p:pic>
        <p:nvPicPr>
          <p:cNvPr id="6" name="Picture 5">
            <a:extLst>
              <a:ext uri="{FF2B5EF4-FFF2-40B4-BE49-F238E27FC236}">
                <a16:creationId xmlns:a16="http://schemas.microsoft.com/office/drawing/2014/main" id="{48DBD555-1B30-154C-B63A-6D74109AF787}"/>
              </a:ext>
            </a:extLst>
          </p:cNvPr>
          <p:cNvPicPr>
            <a:picLocks noChangeAspect="1"/>
          </p:cNvPicPr>
          <p:nvPr/>
        </p:nvPicPr>
        <p:blipFill>
          <a:blip r:embed="rId4"/>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D5946471-6B8F-284B-A21E-F1FB18E5EE74}"/>
              </a:ext>
            </a:extLst>
          </p:cNvPr>
          <p:cNvPicPr>
            <a:picLocks noChangeAspect="1"/>
          </p:cNvPicPr>
          <p:nvPr/>
        </p:nvPicPr>
        <p:blipFill>
          <a:blip r:embed="rId5"/>
          <a:stretch>
            <a:fillRect/>
          </a:stretch>
        </p:blipFill>
        <p:spPr>
          <a:xfrm>
            <a:off x="8347133" y="784708"/>
            <a:ext cx="3557630" cy="5288583"/>
          </a:xfrm>
          <a:prstGeom prst="rect">
            <a:avLst/>
          </a:prstGeom>
        </p:spPr>
      </p:pic>
    </p:spTree>
    <p:extLst>
      <p:ext uri="{BB962C8B-B14F-4D97-AF65-F5344CB8AC3E}">
        <p14:creationId xmlns:p14="http://schemas.microsoft.com/office/powerpoint/2010/main" val="3752492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12800" y="1470213"/>
            <a:ext cx="10805055" cy="4769222"/>
          </a:xfrm>
        </p:spPr>
        <p:txBody>
          <a:bodyPr/>
          <a:lstStyle/>
          <a:p>
            <a:r>
              <a:rPr lang="en-US" sz="2000" dirty="0"/>
              <a:t>For more information on UA, email </a:t>
            </a:r>
            <a:r>
              <a:rPr lang="en-US" sz="2000" dirty="0">
                <a:hlinkClick r:id="rId3"/>
              </a:rPr>
              <a:t>info@uasg.tech</a:t>
            </a:r>
            <a:r>
              <a:rPr lang="en-US" sz="2000" dirty="0"/>
              <a:t> or </a:t>
            </a:r>
            <a:r>
              <a:rPr lang="en-US" sz="2000" dirty="0">
                <a:hlinkClick r:id="rId4"/>
              </a:rPr>
              <a:t>UAProgram@icann.org</a:t>
            </a:r>
            <a:r>
              <a:rPr lang="en-US" sz="2000" dirty="0"/>
              <a:t> </a:t>
            </a:r>
          </a:p>
          <a:p>
            <a:r>
              <a:rPr lang="en-US" sz="2000" dirty="0"/>
              <a:t>Access all UASG documents and </a:t>
            </a:r>
            <a:r>
              <a:rPr lang="en-US" sz="2000"/>
              <a:t>presentations at </a:t>
            </a:r>
            <a:r>
              <a:rPr lang="en-US" sz="2000" dirty="0">
                <a:hlinkClick r:id="rId5"/>
              </a:rPr>
              <a:t>https://uasg.tech</a:t>
            </a:r>
            <a:r>
              <a:rPr lang="en-US" sz="2000" dirty="0"/>
              <a:t> </a:t>
            </a:r>
          </a:p>
          <a:p>
            <a:r>
              <a:rPr lang="en-US" sz="2000" dirty="0"/>
              <a:t>Access details of ongoing work from wiki pages: </a:t>
            </a:r>
            <a:r>
              <a:rPr lang="en-US" sz="2000" dirty="0">
                <a:hlinkClick r:id="rId6"/>
              </a:rPr>
              <a:t>https://community.icann.org/display/TUA</a:t>
            </a:r>
            <a:r>
              <a:rPr lang="en-US" sz="2000" dirty="0"/>
              <a:t> </a:t>
            </a:r>
          </a:p>
          <a:p>
            <a:r>
              <a:rPr lang="en-US" sz="2000" dirty="0"/>
              <a:t>Register to participate or listen in the UA discussion </a:t>
            </a:r>
            <a:r>
              <a:rPr lang="en-US" sz="2000"/>
              <a:t>list at </a:t>
            </a:r>
            <a:r>
              <a:rPr lang="en-US" sz="2000" dirty="0">
                <a:hlinkClick r:id="rId7"/>
              </a:rPr>
              <a:t>https://uasg.tech/subscribe</a:t>
            </a:r>
            <a:endParaRPr lang="en-US" sz="2000" dirty="0"/>
          </a:p>
          <a:p>
            <a:r>
              <a:rPr lang="en-US" sz="2000" dirty="0"/>
              <a:t>Register to participate in UA working </a:t>
            </a:r>
            <a:r>
              <a:rPr lang="en-US" sz="2000"/>
              <a:t>groups </a:t>
            </a:r>
            <a:r>
              <a:rPr lang="en-US" sz="2000">
                <a:hlinkClick r:id="rId8"/>
              </a:rPr>
              <a:t>here</a:t>
            </a:r>
            <a:endParaRPr lang="en-US" sz="2000" dirty="0"/>
          </a:p>
        </p:txBody>
      </p:sp>
      <p:sp>
        <p:nvSpPr>
          <p:cNvPr id="5" name="Title 4"/>
          <p:cNvSpPr>
            <a:spLocks noGrp="1"/>
          </p:cNvSpPr>
          <p:nvPr>
            <p:ph type="title"/>
          </p:nvPr>
        </p:nvSpPr>
        <p:spPr/>
        <p:txBody>
          <a:bodyPr/>
          <a:lstStyle/>
          <a:p>
            <a:r>
              <a:rPr lang="en-US" dirty="0"/>
              <a:t>Get Involved!</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9"/>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481660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33124" y="1497006"/>
            <a:ext cx="10995461" cy="4528240"/>
          </a:xfrm>
        </p:spPr>
        <p:txBody>
          <a:bodyPr/>
          <a:lstStyle/>
          <a:p>
            <a:r>
              <a:rPr lang="en-US" sz="2000" dirty="0"/>
              <a:t>See </a:t>
            </a:r>
            <a:r>
              <a:rPr lang="en-US" sz="2000" dirty="0">
                <a:hlinkClick r:id="rId3"/>
              </a:rPr>
              <a:t>https://uasg.tech</a:t>
            </a:r>
            <a:r>
              <a:rPr lang="en-US" sz="2000" dirty="0"/>
              <a:t> for a complete list </a:t>
            </a:r>
            <a:r>
              <a:rPr lang="en-US" sz="2000"/>
              <a:t>of reports</a:t>
            </a:r>
            <a:endParaRPr lang="en-US" sz="2000" dirty="0"/>
          </a:p>
          <a:p>
            <a:pPr lvl="1"/>
            <a:r>
              <a:rPr lang="en-US" sz="2000" dirty="0"/>
              <a:t>Universal Acceptance Quick Guide: </a:t>
            </a:r>
            <a:r>
              <a:rPr lang="en-US" sz="2000" dirty="0">
                <a:hlinkClick r:id="rId4"/>
              </a:rPr>
              <a:t>UASG005</a:t>
            </a:r>
            <a:endParaRPr lang="en-US" sz="2000" dirty="0"/>
          </a:p>
          <a:p>
            <a:pPr lvl="1"/>
            <a:r>
              <a:rPr lang="en-US" sz="2000" dirty="0"/>
              <a:t>Introduction to Universal Acceptance: </a:t>
            </a:r>
            <a:r>
              <a:rPr lang="en-US" sz="2000" dirty="0">
                <a:hlinkClick r:id="rId5"/>
              </a:rPr>
              <a:t>UASG007</a:t>
            </a:r>
            <a:endParaRPr lang="en-US" sz="2000" dirty="0"/>
          </a:p>
          <a:p>
            <a:pPr lvl="1"/>
            <a:r>
              <a:rPr lang="en-US" sz="2000" dirty="0"/>
              <a:t>Quick Guide to EAI: </a:t>
            </a:r>
            <a:r>
              <a:rPr lang="en-US" sz="2000" dirty="0">
                <a:hlinkClick r:id="rId6"/>
              </a:rPr>
              <a:t>UASG014</a:t>
            </a:r>
            <a:endParaRPr lang="en-US" sz="2000" dirty="0"/>
          </a:p>
          <a:p>
            <a:pPr lvl="1"/>
            <a:r>
              <a:rPr lang="en-US" sz="2000" dirty="0"/>
              <a:t>EAI – A Technical Overview: </a:t>
            </a:r>
            <a:r>
              <a:rPr lang="en-US" sz="2000" dirty="0">
                <a:hlinkClick r:id="rId7"/>
              </a:rPr>
              <a:t>UASG012</a:t>
            </a:r>
            <a:endParaRPr lang="en-US" sz="2000" dirty="0"/>
          </a:p>
          <a:p>
            <a:pPr lvl="1"/>
            <a:r>
              <a:rPr lang="en-US" sz="2000" dirty="0"/>
              <a:t>UA Compliance of Some Programming Language Libraries and Frameworks – </a:t>
            </a:r>
            <a:r>
              <a:rPr lang="en-US" sz="2000" dirty="0">
                <a:hlinkClick r:id="rId8"/>
              </a:rPr>
              <a:t>UASG018A</a:t>
            </a:r>
            <a:endParaRPr lang="en-US" sz="2000" dirty="0"/>
          </a:p>
          <a:p>
            <a:pPr lvl="1"/>
            <a:r>
              <a:rPr lang="en-US" sz="2000" dirty="0"/>
              <a:t>EAI – Evaluation of Major Email Software and Services: </a:t>
            </a:r>
            <a:r>
              <a:rPr lang="en-US" sz="2000" dirty="0">
                <a:hlinkClick r:id="rId9"/>
              </a:rPr>
              <a:t>UASG021B</a:t>
            </a:r>
            <a:endParaRPr lang="en-US" sz="2000" dirty="0"/>
          </a:p>
          <a:p>
            <a:pPr lvl="1"/>
            <a:r>
              <a:rPr lang="en-US" sz="2000" dirty="0"/>
              <a:t>Universal Acceptance Readiness Framework: </a:t>
            </a:r>
            <a:r>
              <a:rPr lang="en-US" sz="2000" dirty="0">
                <a:hlinkClick r:id="rId10"/>
              </a:rPr>
              <a:t>UASG026</a:t>
            </a:r>
            <a:endParaRPr lang="en-US" sz="2000" dirty="0"/>
          </a:p>
          <a:p>
            <a:pPr lvl="1"/>
            <a:r>
              <a:rPr lang="en-US" sz="2000" dirty="0"/>
              <a:t>Considerations for Naming Internationalized Email Mailboxes: </a:t>
            </a:r>
            <a:r>
              <a:rPr lang="en-US" sz="2000" dirty="0">
                <a:hlinkClick r:id="rId11"/>
              </a:rPr>
              <a:t>UASG028</a:t>
            </a:r>
            <a:endParaRPr lang="en-US" sz="2000" dirty="0"/>
          </a:p>
          <a:p>
            <a:pPr lvl="1"/>
            <a:r>
              <a:rPr lang="en-US" sz="2000" dirty="0"/>
              <a:t>Evaluation of EAI Support in Email Software and Services Report: </a:t>
            </a:r>
            <a:r>
              <a:rPr lang="en-US" sz="2000" dirty="0">
                <a:hlinkClick r:id="rId12"/>
              </a:rPr>
              <a:t>UASG030</a:t>
            </a:r>
            <a:endParaRPr lang="en-US" sz="2000" dirty="0"/>
          </a:p>
          <a:p>
            <a:pPr lvl="1"/>
            <a:r>
              <a:rPr lang="en-US" sz="2000" dirty="0"/>
              <a:t>UA of Content Management Systems (CMS) Phase 1 – WordPress: </a:t>
            </a:r>
            <a:r>
              <a:rPr lang="en-US" sz="2000" dirty="0">
                <a:hlinkClick r:id="rId13"/>
              </a:rPr>
              <a:t>UASG032</a:t>
            </a:r>
            <a:endParaRPr lang="en-US" sz="2000" dirty="0"/>
          </a:p>
          <a:p>
            <a:r>
              <a:rPr lang="en-US" sz="2000" dirty="0">
                <a:cs typeface="Source Sans Pro"/>
              </a:rPr>
              <a:t>T</a:t>
            </a:r>
            <a:r>
              <a:rPr lang="en-BE" sz="2000">
                <a:cs typeface="Source Sans Pro"/>
              </a:rPr>
              <a:t>he </a:t>
            </a:r>
            <a:r>
              <a:rPr lang="en-BE" sz="2000" dirty="0">
                <a:cs typeface="Source Sans Pro"/>
              </a:rPr>
              <a:t>code samples used: </a:t>
            </a:r>
            <a:r>
              <a:rPr lang="en-BE" sz="2000" dirty="0">
                <a:cs typeface="Source Sans Pro"/>
                <a:hlinkClick r:id="rId14"/>
              </a:rPr>
              <a:t>https://github.com/icann/ua-code-samples</a:t>
            </a:r>
            <a:endParaRPr lang="en-US" sz="2000" dirty="0"/>
          </a:p>
          <a:p>
            <a:endParaRPr lang="en-US" sz="2400" dirty="0"/>
          </a:p>
          <a:p>
            <a:endParaRPr lang="en-US" dirty="0"/>
          </a:p>
        </p:txBody>
      </p:sp>
      <p:sp>
        <p:nvSpPr>
          <p:cNvPr id="5" name="Title 4"/>
          <p:cNvSpPr>
            <a:spLocks noGrp="1"/>
          </p:cNvSpPr>
          <p:nvPr>
            <p:ph type="title"/>
          </p:nvPr>
        </p:nvSpPr>
        <p:spPr/>
        <p:txBody>
          <a:bodyPr/>
          <a:lstStyle/>
          <a:p>
            <a:r>
              <a:rPr lang="en-US" dirty="0"/>
              <a:t>Some Relevant Materials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15"/>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02106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bwMode="auto">
          <a:xfrm>
            <a:off x="420688" y="42863"/>
            <a:ext cx="11807825" cy="53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dirty="0">
                <a:latin typeface="Arial" charset="0"/>
                <a:cs typeface="Segoe UI" charset="0"/>
              </a:rPr>
              <a:t>Engage with ICANN – Thank You and Questions</a:t>
            </a:r>
          </a:p>
        </p:txBody>
      </p:sp>
      <p:sp>
        <p:nvSpPr>
          <p:cNvPr id="87042" name="TextBox 2"/>
          <p:cNvSpPr txBox="1">
            <a:spLocks noChangeArrowheads="1"/>
          </p:cNvSpPr>
          <p:nvPr/>
        </p:nvSpPr>
        <p:spPr bwMode="auto">
          <a:xfrm>
            <a:off x="5156200" y="2413000"/>
            <a:ext cx="31258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r>
              <a:rPr lang="en-US" altLang="en-US" sz="1600" dirty="0">
                <a:solidFill>
                  <a:schemeClr val="bg1"/>
                </a:solidFill>
                <a:ea typeface="ＭＳ Ｐゴシック" charset="-128"/>
                <a:cs typeface="Arial" charset="0"/>
              </a:rPr>
              <a:t>Email: sarmad.hussain@icann.org</a:t>
            </a:r>
          </a:p>
          <a:p>
            <a:endParaRPr lang="en-US" altLang="en-US" dirty="0">
              <a:ea typeface="ＭＳ Ｐゴシック" charset="-128"/>
              <a:cs typeface="Arial" charset="0"/>
            </a:endParaRPr>
          </a:p>
        </p:txBody>
      </p:sp>
    </p:spTree>
    <p:extLst>
      <p:ext uri="{BB962C8B-B14F-4D97-AF65-F5344CB8AC3E}">
        <p14:creationId xmlns:p14="http://schemas.microsoft.com/office/powerpoint/2010/main" val="186543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BD06-17DB-4584-AF10-02AE8394A149}"/>
              </a:ext>
            </a:extLst>
          </p:cNvPr>
          <p:cNvSpPr>
            <a:spLocks noGrp="1"/>
          </p:cNvSpPr>
          <p:nvPr>
            <p:ph type="title"/>
          </p:nvPr>
        </p:nvSpPr>
        <p:spPr/>
        <p:txBody>
          <a:bodyPr>
            <a:noAutofit/>
          </a:bodyPr>
          <a:lstStyle/>
          <a:p>
            <a:r>
              <a:rPr lang="en-US"/>
              <a:t>Universal Acceptance of Domain Names and Email</a:t>
            </a:r>
            <a:endParaRPr lang="en-SG"/>
          </a:p>
        </p:txBody>
      </p:sp>
      <p:sp>
        <p:nvSpPr>
          <p:cNvPr id="4" name="Rectangle 3">
            <a:extLst>
              <a:ext uri="{FF2B5EF4-FFF2-40B4-BE49-F238E27FC236}">
                <a16:creationId xmlns:a16="http://schemas.microsoft.com/office/drawing/2014/main" id="{4CA36FDA-29B9-254C-8975-5ABB15D41994}"/>
              </a:ext>
            </a:extLst>
          </p:cNvPr>
          <p:cNvSpPr/>
          <p:nvPr/>
        </p:nvSpPr>
        <p:spPr>
          <a:xfrm>
            <a:off x="926617" y="2150772"/>
            <a:ext cx="10327341" cy="2677656"/>
          </a:xfrm>
          <a:prstGeom prst="rect">
            <a:avLst/>
          </a:prstGeom>
        </p:spPr>
        <p:txBody>
          <a:bodyPr wrap="square">
            <a:spAutoFit/>
          </a:bodyPr>
          <a:lstStyle/>
          <a:p>
            <a:pPr algn="ctr"/>
            <a:r>
              <a:rPr lang="en-US" sz="2400" b="1" dirty="0">
                <a:cs typeface="Arial" panose="020B0604020202020204" pitchFamily="34" charset="0"/>
              </a:rPr>
              <a:t>Goal</a:t>
            </a:r>
            <a:endParaRPr lang="en-US" sz="2400" dirty="0">
              <a:cs typeface="Arial" panose="020B0604020202020204" pitchFamily="34" charset="0"/>
            </a:endParaRPr>
          </a:p>
          <a:p>
            <a:pPr algn="ctr"/>
            <a:r>
              <a:rPr lang="en-US" sz="2400" dirty="0">
                <a:cs typeface="Arial" panose="020B0604020202020204" pitchFamily="34" charset="0"/>
              </a:rPr>
              <a:t>All domain names and email addresses work in all software applications.</a:t>
            </a:r>
          </a:p>
          <a:p>
            <a:pPr algn="ctr"/>
            <a:endParaRPr lang="en-US" sz="2400" b="1" dirty="0">
              <a:cs typeface="Arial" panose="020B0604020202020204" pitchFamily="34" charset="0"/>
            </a:endParaRPr>
          </a:p>
          <a:p>
            <a:pPr algn="ctr"/>
            <a:endParaRPr lang="en-US" sz="2400" b="1" dirty="0">
              <a:cs typeface="Arial" panose="020B0604020202020204" pitchFamily="34" charset="0"/>
            </a:endParaRPr>
          </a:p>
          <a:p>
            <a:pPr algn="ctr"/>
            <a:r>
              <a:rPr lang="en-US" sz="2400" b="1" dirty="0">
                <a:cs typeface="Arial" panose="020B0604020202020204" pitchFamily="34" charset="0"/>
              </a:rPr>
              <a:t>Impact</a:t>
            </a:r>
          </a:p>
          <a:p>
            <a:pPr algn="ctr">
              <a:buSzPct val="75000"/>
            </a:pPr>
            <a:r>
              <a:rPr lang="en-US" sz="2400" dirty="0">
                <a:cs typeface="Arial" panose="020B0604020202020204" pitchFamily="34" charset="0"/>
              </a:rPr>
              <a:t>Promote consumer choice, improve competition, and provide broader access to end users.</a:t>
            </a:r>
            <a:endParaRPr lang="en-US" sz="2800" dirty="0">
              <a:cs typeface="Arial" panose="020B0604020202020204" pitchFamily="34" charset="0"/>
            </a:endParaRPr>
          </a:p>
        </p:txBody>
      </p:sp>
      <p:pic>
        <p:nvPicPr>
          <p:cNvPr id="5" name="Picture 4">
            <a:extLst>
              <a:ext uri="{FF2B5EF4-FFF2-40B4-BE49-F238E27FC236}">
                <a16:creationId xmlns:a16="http://schemas.microsoft.com/office/drawing/2014/main" id="{0AC1B50C-EDBD-8641-99F1-BC6C9BFBF4F2}"/>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438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Categories of Domain Names and Email Addresses</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1010858"/>
            <a:ext cx="10962747" cy="5389942"/>
          </a:xfrm>
        </p:spPr>
        <p:txBody>
          <a:bodyPr/>
          <a:lstStyle/>
          <a:p>
            <a:pPr lvl="0"/>
            <a:r>
              <a:rPr lang="en-US" sz="2000" dirty="0"/>
              <a:t>It’s now possible to have domain names and email addresses in local languages </a:t>
            </a:r>
            <a:r>
              <a:rPr lang="en-US" sz="2000"/>
              <a:t>using UTF8</a:t>
            </a:r>
            <a:endParaRPr lang="en-US" sz="2000" dirty="0"/>
          </a:p>
          <a:p>
            <a:pPr lvl="1"/>
            <a:r>
              <a:rPr lang="en-US" sz="2000" dirty="0"/>
              <a:t>Internationalized Domain Names (IDNs) </a:t>
            </a:r>
          </a:p>
          <a:p>
            <a:pPr lvl="1"/>
            <a:r>
              <a:rPr lang="en-US" sz="2000" dirty="0"/>
              <a:t>Email Address Internationalization (EAI)</a:t>
            </a:r>
          </a:p>
          <a:p>
            <a:pPr lvl="0"/>
            <a:r>
              <a:rPr lang="en-US" sz="2000" dirty="0"/>
              <a:t>Domain names</a:t>
            </a:r>
          </a:p>
          <a:p>
            <a:pPr lvl="1"/>
            <a:r>
              <a:rPr lang="en-US" sz="2000" b="1" dirty="0"/>
              <a:t>Newer</a:t>
            </a:r>
            <a:r>
              <a:rPr lang="en-US" sz="2000" dirty="0"/>
              <a:t> top-level domain names:		</a:t>
            </a:r>
            <a:r>
              <a:rPr lang="en-US" sz="2000" dirty="0" err="1"/>
              <a:t>example.</a:t>
            </a:r>
            <a:r>
              <a:rPr lang="en-US" sz="2000" dirty="0" err="1">
                <a:solidFill>
                  <a:srgbClr val="FF0000"/>
                </a:solidFill>
              </a:rPr>
              <a:t>sky</a:t>
            </a:r>
            <a:endParaRPr lang="en-US" sz="2000" dirty="0">
              <a:solidFill>
                <a:srgbClr val="FF0000"/>
              </a:solidFill>
            </a:endParaRPr>
          </a:p>
          <a:p>
            <a:pPr lvl="1"/>
            <a:r>
              <a:rPr lang="en-US" sz="2000" b="1" dirty="0"/>
              <a:t>Longer</a:t>
            </a:r>
            <a:r>
              <a:rPr lang="en-US" sz="2000" dirty="0"/>
              <a:t> top-level domain names:		</a:t>
            </a:r>
            <a:r>
              <a:rPr lang="en-US" sz="2000" dirty="0" err="1"/>
              <a:t>example.</a:t>
            </a:r>
            <a:r>
              <a:rPr lang="en-US" sz="2000" dirty="0" err="1">
                <a:solidFill>
                  <a:srgbClr val="FF0000"/>
                </a:solidFill>
              </a:rPr>
              <a:t>abudhabi</a:t>
            </a:r>
            <a:endParaRPr lang="en-US" sz="2000" dirty="0">
              <a:solidFill>
                <a:srgbClr val="FF0000"/>
              </a:solidFill>
            </a:endParaRPr>
          </a:p>
          <a:p>
            <a:pPr lvl="1"/>
            <a:r>
              <a:rPr lang="en-US" sz="2000" b="1" dirty="0"/>
              <a:t>Internationalized </a:t>
            </a:r>
            <a:r>
              <a:rPr lang="en-US" sz="2000" dirty="0"/>
              <a:t>Domain Names:	</a:t>
            </a:r>
            <a:r>
              <a:rPr lang="ja-JP" altLang="en-US" dirty="0">
                <a:solidFill>
                  <a:srgbClr val="FF0000"/>
                </a:solidFill>
              </a:rPr>
              <a:t>普遍接受</a:t>
            </a:r>
            <a:r>
              <a:rPr lang="en-US" altLang="ja-JP" dirty="0">
                <a:solidFill>
                  <a:srgbClr val="FF0000"/>
                </a:solidFill>
              </a:rPr>
              <a:t>-</a:t>
            </a:r>
            <a:r>
              <a:rPr lang="ja-JP" altLang="en-US" dirty="0">
                <a:solidFill>
                  <a:srgbClr val="FF0000"/>
                </a:solidFill>
              </a:rPr>
              <a:t>测试</a:t>
            </a:r>
            <a:r>
              <a:rPr lang="en-US" altLang="ja-JP" dirty="0">
                <a:solidFill>
                  <a:srgbClr val="FF0000"/>
                </a:solidFill>
              </a:rPr>
              <a:t>.</a:t>
            </a:r>
            <a:r>
              <a:rPr lang="ja-JP" altLang="en-US" dirty="0">
                <a:solidFill>
                  <a:srgbClr val="FF0000"/>
                </a:solidFill>
              </a:rPr>
              <a:t>世界</a:t>
            </a:r>
            <a:endParaRPr lang="en-US" sz="2000" b="1" dirty="0"/>
          </a:p>
          <a:p>
            <a:pPr lvl="0"/>
            <a:r>
              <a:rPr lang="en-US" sz="2000" dirty="0"/>
              <a:t>Internationalized email addresses (EAI)</a:t>
            </a:r>
          </a:p>
          <a:p>
            <a:pPr lvl="1"/>
            <a:r>
              <a:rPr lang="en-US" sz="2000" dirty="0"/>
              <a:t>ASCII@IDN							marc@</a:t>
            </a:r>
            <a:r>
              <a:rPr lang="en-US" sz="2000" dirty="0">
                <a:solidFill>
                  <a:srgbClr val="FF0000"/>
                </a:solidFill>
              </a:rPr>
              <a:t>société</a:t>
            </a:r>
            <a:r>
              <a:rPr lang="en-US" sz="2000" dirty="0"/>
              <a:t>.org</a:t>
            </a:r>
          </a:p>
          <a:p>
            <a:pPr lvl="1"/>
            <a:r>
              <a:rPr lang="en-US" sz="2000" dirty="0"/>
              <a:t>UTF8@ASCII						</a:t>
            </a:r>
            <a:r>
              <a:rPr lang="hi-IN" sz="2000" dirty="0">
                <a:solidFill>
                  <a:srgbClr val="FF0000"/>
                </a:solidFill>
              </a:rPr>
              <a:t>ईमेल</a:t>
            </a:r>
            <a:r>
              <a:rPr lang="en-US" sz="2000" dirty="0"/>
              <a:t>@example.com</a:t>
            </a:r>
          </a:p>
          <a:p>
            <a:pPr lvl="1"/>
            <a:r>
              <a:rPr lang="en-US" sz="2000" dirty="0"/>
              <a:t>UTF8</a:t>
            </a:r>
            <a:r>
              <a:rPr lang="el-GR" sz="2000" dirty="0"/>
              <a:t>@IDN</a:t>
            </a:r>
            <a:r>
              <a:rPr lang="en-US" sz="2000" dirty="0"/>
              <a:t>							</a:t>
            </a:r>
            <a:r>
              <a:rPr lang="ja-JP" altLang="en-US" sz="2000" dirty="0">
                <a:solidFill>
                  <a:srgbClr val="FF0000"/>
                </a:solidFill>
              </a:rPr>
              <a:t>测试</a:t>
            </a:r>
            <a:r>
              <a:rPr lang="en-US" altLang="ja-JP" sz="2000" dirty="0">
                <a:solidFill>
                  <a:srgbClr val="FF0000"/>
                </a:solidFill>
              </a:rPr>
              <a:t>@</a:t>
            </a:r>
            <a:r>
              <a:rPr lang="ja-JP" altLang="en-US" sz="2000" dirty="0">
                <a:solidFill>
                  <a:srgbClr val="FF0000"/>
                </a:solidFill>
              </a:rPr>
              <a:t>普遍接受</a:t>
            </a:r>
            <a:r>
              <a:rPr lang="en-US" altLang="ja-JP" sz="2000" dirty="0">
                <a:solidFill>
                  <a:srgbClr val="FF0000"/>
                </a:solidFill>
              </a:rPr>
              <a:t>-</a:t>
            </a:r>
            <a:r>
              <a:rPr lang="ja-JP" altLang="en-US" sz="2000" dirty="0">
                <a:solidFill>
                  <a:srgbClr val="FF0000"/>
                </a:solidFill>
              </a:rPr>
              <a:t>测试</a:t>
            </a:r>
            <a:r>
              <a:rPr lang="en-US" altLang="ja-JP" sz="2000" dirty="0">
                <a:solidFill>
                  <a:srgbClr val="FF0000"/>
                </a:solidFill>
              </a:rPr>
              <a:t>.</a:t>
            </a:r>
            <a:r>
              <a:rPr lang="ja-JP" altLang="en-US" sz="2000" dirty="0">
                <a:solidFill>
                  <a:srgbClr val="FF0000"/>
                </a:solidFill>
              </a:rPr>
              <a:t>世界</a:t>
            </a:r>
            <a:endParaRPr lang="en-US" sz="2000" dirty="0">
              <a:solidFill>
                <a:srgbClr val="FF0000"/>
              </a:solidFill>
            </a:endParaRPr>
          </a:p>
          <a:p>
            <a:pPr lvl="1"/>
            <a:r>
              <a:rPr lang="en-US" sz="2000" dirty="0"/>
              <a:t>UTF8@IDN; right-to-left scripts		</a:t>
            </a:r>
            <a:r>
              <a:rPr lang="ur-PK" sz="2000" dirty="0">
                <a:solidFill>
                  <a:srgbClr val="FF0000"/>
                </a:solidFill>
              </a:rPr>
              <a:t>موقع</a:t>
            </a:r>
            <a:r>
              <a:rPr lang="en-US" sz="2000" dirty="0">
                <a:solidFill>
                  <a:srgbClr val="FF0000"/>
                </a:solidFill>
              </a:rPr>
              <a:t>.</a:t>
            </a:r>
            <a:r>
              <a:rPr lang="ur-PK" sz="2000" dirty="0">
                <a:solidFill>
                  <a:srgbClr val="FF0000"/>
                </a:solidFill>
              </a:rPr>
              <a:t>مثال</a:t>
            </a:r>
            <a:r>
              <a:rPr lang="en-US" sz="2000" dirty="0">
                <a:solidFill>
                  <a:srgbClr val="FF0000"/>
                </a:solidFill>
              </a:rPr>
              <a:t>@</a:t>
            </a:r>
            <a:r>
              <a:rPr lang="ur-PK" sz="2000" dirty="0">
                <a:solidFill>
                  <a:srgbClr val="FF0000"/>
                </a:solidFill>
              </a:rPr>
              <a:t>میل</a:t>
            </a:r>
            <a:r>
              <a:rPr lang="en-US" sz="2000" dirty="0">
                <a:solidFill>
                  <a:srgbClr val="FF0000"/>
                </a:solidFill>
              </a:rPr>
              <a:t>-</a:t>
            </a:r>
            <a:r>
              <a:rPr lang="ur-PK" sz="2000" dirty="0">
                <a:solidFill>
                  <a:srgbClr val="FF0000"/>
                </a:solidFill>
              </a:rPr>
              <a:t>ای</a:t>
            </a:r>
            <a:r>
              <a:rPr lang="en-US" sz="2000" dirty="0"/>
              <a:t>		</a:t>
            </a:r>
            <a:endParaRPr lang="en-US" dirty="0"/>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34191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6B6274-DBC2-4C0B-0FF4-3165807701BE}"/>
              </a:ext>
            </a:extLst>
          </p:cNvPr>
          <p:cNvSpPr>
            <a:spLocks noGrp="1"/>
          </p:cNvSpPr>
          <p:nvPr>
            <p:ph sz="quarter" idx="10"/>
          </p:nvPr>
        </p:nvSpPr>
        <p:spPr>
          <a:xfrm>
            <a:off x="812800" y="1343601"/>
            <a:ext cx="10543117" cy="4571813"/>
          </a:xfrm>
        </p:spPr>
        <p:txBody>
          <a:bodyPr/>
          <a:lstStyle/>
          <a:p>
            <a:r>
              <a:rPr lang="en-US" dirty="0"/>
              <a:t>Support all Domain Names including Internationalized Domain Names (IDNs) and all Email Addresses, including Internationalized Email Addresses (EAI): </a:t>
            </a:r>
          </a:p>
          <a:p>
            <a:endParaRPr lang="en-US" dirty="0"/>
          </a:p>
          <a:p>
            <a:endParaRPr lang="en-US" dirty="0"/>
          </a:p>
          <a:p>
            <a:endParaRPr lang="en-US" dirty="0"/>
          </a:p>
          <a:p>
            <a:r>
              <a:rPr lang="en-US" dirty="0"/>
              <a:t>Accept: The user can input characters from their local script into a </a:t>
            </a:r>
            <a:r>
              <a:rPr lang="en-US"/>
              <a:t>text field</a:t>
            </a:r>
            <a:endParaRPr lang="en-US" dirty="0"/>
          </a:p>
          <a:p>
            <a:r>
              <a:rPr lang="en-US" dirty="0"/>
              <a:t>Validate: The software accepts the characters and recognizes them </a:t>
            </a:r>
            <a:r>
              <a:rPr lang="en-US"/>
              <a:t>as valid</a:t>
            </a:r>
            <a:endParaRPr lang="en-US" dirty="0"/>
          </a:p>
          <a:p>
            <a:r>
              <a:rPr lang="en-US" dirty="0"/>
              <a:t>Process: The system performs operations with </a:t>
            </a:r>
            <a:r>
              <a:rPr lang="en-US"/>
              <a:t>the characters</a:t>
            </a:r>
            <a:endParaRPr lang="en-US" dirty="0"/>
          </a:p>
          <a:p>
            <a:r>
              <a:rPr lang="en-US" dirty="0"/>
              <a:t>Store: The database can store the text without breaking </a:t>
            </a:r>
            <a:r>
              <a:rPr lang="en-US"/>
              <a:t>or corrupting</a:t>
            </a:r>
            <a:endParaRPr lang="en-US" dirty="0"/>
          </a:p>
          <a:p>
            <a:r>
              <a:rPr lang="en-US" dirty="0"/>
              <a:t>Display: When fetched from the database, the information is </a:t>
            </a:r>
            <a:r>
              <a:rPr lang="en-US"/>
              <a:t>correctly shown</a:t>
            </a:r>
            <a:endParaRPr lang="en-US" dirty="0"/>
          </a:p>
        </p:txBody>
      </p:sp>
      <p:sp>
        <p:nvSpPr>
          <p:cNvPr id="5" name="Title 4"/>
          <p:cNvSpPr>
            <a:spLocks noGrp="1"/>
          </p:cNvSpPr>
          <p:nvPr>
            <p:ph type="title"/>
          </p:nvPr>
        </p:nvSpPr>
        <p:spPr/>
        <p:txBody>
          <a:bodyPr/>
          <a:lstStyle/>
          <a:p>
            <a:r>
              <a:rPr lang="en-US"/>
              <a:t>Scope of UA Readiness for Programmers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grpSp>
        <p:nvGrpSpPr>
          <p:cNvPr id="29" name="Group 28">
            <a:extLst>
              <a:ext uri="{FF2B5EF4-FFF2-40B4-BE49-F238E27FC236}">
                <a16:creationId xmlns:a16="http://schemas.microsoft.com/office/drawing/2014/main" id="{FF3E8CE4-5BEB-AB4B-BC3E-F36E027D7112}"/>
              </a:ext>
            </a:extLst>
          </p:cNvPr>
          <p:cNvGrpSpPr/>
          <p:nvPr/>
        </p:nvGrpSpPr>
        <p:grpSpPr>
          <a:xfrm>
            <a:off x="1298985" y="2232012"/>
            <a:ext cx="9048332" cy="1295462"/>
            <a:chOff x="1927228" y="5269981"/>
            <a:chExt cx="7921353" cy="976513"/>
          </a:xfrm>
        </p:grpSpPr>
        <p:grpSp>
          <p:nvGrpSpPr>
            <p:cNvPr id="30" name="Group 29">
              <a:extLst>
                <a:ext uri="{FF2B5EF4-FFF2-40B4-BE49-F238E27FC236}">
                  <a16:creationId xmlns:a16="http://schemas.microsoft.com/office/drawing/2014/main" id="{88CA18D1-8A41-3345-B85F-7925A4C0569A}"/>
                </a:ext>
              </a:extLst>
            </p:cNvPr>
            <p:cNvGrpSpPr/>
            <p:nvPr/>
          </p:nvGrpSpPr>
          <p:grpSpPr>
            <a:xfrm>
              <a:off x="1927228" y="5273672"/>
              <a:ext cx="1302251" cy="972822"/>
              <a:chOff x="820555" y="1643185"/>
              <a:chExt cx="2011680" cy="1644160"/>
            </a:xfrm>
          </p:grpSpPr>
          <p:sp>
            <p:nvSpPr>
              <p:cNvPr id="47" name="Rectangle 46">
                <a:extLst>
                  <a:ext uri="{FF2B5EF4-FFF2-40B4-BE49-F238E27FC236}">
                    <a16:creationId xmlns:a16="http://schemas.microsoft.com/office/drawing/2014/main" id="{04E9FDE2-6C75-9045-BEBB-6E9A27DE09D0}"/>
                  </a:ext>
                </a:extLst>
              </p:cNvPr>
              <p:cNvSpPr/>
              <p:nvPr/>
            </p:nvSpPr>
            <p:spPr>
              <a:xfrm>
                <a:off x="820555" y="2835439"/>
                <a:ext cx="2011680"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Accept</a:t>
                </a:r>
              </a:p>
            </p:txBody>
          </p:sp>
          <p:sp>
            <p:nvSpPr>
              <p:cNvPr id="48" name="Rectangle 47">
                <a:extLst>
                  <a:ext uri="{FF2B5EF4-FFF2-40B4-BE49-F238E27FC236}">
                    <a16:creationId xmlns:a16="http://schemas.microsoft.com/office/drawing/2014/main" id="{D095B2E6-8192-564A-B0D4-8D25BBD97F7D}"/>
                  </a:ext>
                </a:extLst>
              </p:cNvPr>
              <p:cNvSpPr>
                <a:spLocks/>
              </p:cNvSpPr>
              <p:nvPr/>
            </p:nvSpPr>
            <p:spPr>
              <a:xfrm>
                <a:off x="820555"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pic>
            <p:nvPicPr>
              <p:cNvPr id="49" name="Picture 48" descr="ua-capability-icons_wht_Accept.png">
                <a:extLst>
                  <a:ext uri="{FF2B5EF4-FFF2-40B4-BE49-F238E27FC236}">
                    <a16:creationId xmlns:a16="http://schemas.microsoft.com/office/drawing/2014/main" id="{95AE17AA-1A8D-9D48-9EBD-42ED787C6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630" y="1900022"/>
                <a:ext cx="562359" cy="643725"/>
              </a:xfrm>
              <a:prstGeom prst="rect">
                <a:avLst/>
              </a:prstGeom>
            </p:spPr>
          </p:pic>
        </p:grpSp>
        <p:grpSp>
          <p:nvGrpSpPr>
            <p:cNvPr id="31" name="Group 30">
              <a:extLst>
                <a:ext uri="{FF2B5EF4-FFF2-40B4-BE49-F238E27FC236}">
                  <a16:creationId xmlns:a16="http://schemas.microsoft.com/office/drawing/2014/main" id="{66AD7C3E-1B21-EA49-8443-C0ED70B8257A}"/>
                </a:ext>
              </a:extLst>
            </p:cNvPr>
            <p:cNvGrpSpPr/>
            <p:nvPr/>
          </p:nvGrpSpPr>
          <p:grpSpPr>
            <a:xfrm>
              <a:off x="3582203" y="5273672"/>
              <a:ext cx="1314106" cy="967039"/>
              <a:chOff x="3554360" y="1646720"/>
              <a:chExt cx="2029993" cy="1634387"/>
            </a:xfrm>
          </p:grpSpPr>
          <p:sp>
            <p:nvSpPr>
              <p:cNvPr id="44" name="Rectangle 43">
                <a:extLst>
                  <a:ext uri="{FF2B5EF4-FFF2-40B4-BE49-F238E27FC236}">
                    <a16:creationId xmlns:a16="http://schemas.microsoft.com/office/drawing/2014/main" id="{51B7CDDE-3D06-0740-94CA-B0F1E035313A}"/>
                  </a:ext>
                </a:extLst>
              </p:cNvPr>
              <p:cNvSpPr>
                <a:spLocks/>
              </p:cNvSpPr>
              <p:nvPr/>
            </p:nvSpPr>
            <p:spPr>
              <a:xfrm>
                <a:off x="3554360" y="1646720"/>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45" name="Rectangle 44">
                <a:extLst>
                  <a:ext uri="{FF2B5EF4-FFF2-40B4-BE49-F238E27FC236}">
                    <a16:creationId xmlns:a16="http://schemas.microsoft.com/office/drawing/2014/main" id="{58541279-6FA3-8D42-B5C8-D52B525811FB}"/>
                  </a:ext>
                </a:extLst>
              </p:cNvPr>
              <p:cNvSpPr/>
              <p:nvPr/>
            </p:nvSpPr>
            <p:spPr>
              <a:xfrm>
                <a:off x="3572673" y="2829201"/>
                <a:ext cx="2011680"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Validate</a:t>
                </a:r>
              </a:p>
            </p:txBody>
          </p:sp>
          <p:pic>
            <p:nvPicPr>
              <p:cNvPr id="46" name="Picture 45" descr="ua-capability-icons_wht_Validate.png">
                <a:extLst>
                  <a:ext uri="{FF2B5EF4-FFF2-40B4-BE49-F238E27FC236}">
                    <a16:creationId xmlns:a16="http://schemas.microsoft.com/office/drawing/2014/main" id="{0A09F761-7140-1B41-A0F2-165BB85AA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348" y="1895569"/>
                <a:ext cx="779705" cy="643725"/>
              </a:xfrm>
              <a:prstGeom prst="rect">
                <a:avLst/>
              </a:prstGeom>
            </p:spPr>
          </p:pic>
        </p:grpSp>
        <p:grpSp>
          <p:nvGrpSpPr>
            <p:cNvPr id="32" name="Group 31">
              <a:extLst>
                <a:ext uri="{FF2B5EF4-FFF2-40B4-BE49-F238E27FC236}">
                  <a16:creationId xmlns:a16="http://schemas.microsoft.com/office/drawing/2014/main" id="{C49AA9E2-9693-C548-8C8D-93CB9162783D}"/>
                </a:ext>
              </a:extLst>
            </p:cNvPr>
            <p:cNvGrpSpPr/>
            <p:nvPr/>
          </p:nvGrpSpPr>
          <p:grpSpPr>
            <a:xfrm>
              <a:off x="6892153" y="5269981"/>
              <a:ext cx="1302251" cy="968544"/>
              <a:chOff x="6331693" y="1643185"/>
              <a:chExt cx="2011680" cy="1636930"/>
            </a:xfrm>
          </p:grpSpPr>
          <p:sp>
            <p:nvSpPr>
              <p:cNvPr id="41" name="Rectangle 40">
                <a:extLst>
                  <a:ext uri="{FF2B5EF4-FFF2-40B4-BE49-F238E27FC236}">
                    <a16:creationId xmlns:a16="http://schemas.microsoft.com/office/drawing/2014/main" id="{99727F8D-A583-2B42-8956-0E4F176329FB}"/>
                  </a:ext>
                </a:extLst>
              </p:cNvPr>
              <p:cNvSpPr>
                <a:spLocks/>
              </p:cNvSpPr>
              <p:nvPr/>
            </p:nvSpPr>
            <p:spPr>
              <a:xfrm>
                <a:off x="6331693"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42" name="Rectangle 41">
                <a:extLst>
                  <a:ext uri="{FF2B5EF4-FFF2-40B4-BE49-F238E27FC236}">
                    <a16:creationId xmlns:a16="http://schemas.microsoft.com/office/drawing/2014/main" id="{087D5BAF-0D83-DD44-911D-2E14DE3C4330}"/>
                  </a:ext>
                </a:extLst>
              </p:cNvPr>
              <p:cNvSpPr/>
              <p:nvPr/>
            </p:nvSpPr>
            <p:spPr>
              <a:xfrm>
                <a:off x="6331693" y="2828209"/>
                <a:ext cx="2011680"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Store</a:t>
                </a:r>
              </a:p>
            </p:txBody>
          </p:sp>
          <p:pic>
            <p:nvPicPr>
              <p:cNvPr id="43" name="Picture 42" descr="ua-capability-icons_wht_Store.png">
                <a:extLst>
                  <a:ext uri="{FF2B5EF4-FFF2-40B4-BE49-F238E27FC236}">
                    <a16:creationId xmlns:a16="http://schemas.microsoft.com/office/drawing/2014/main" id="{6AB810CB-7FFA-E647-820F-1348D55A8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9490" y="1900022"/>
                <a:ext cx="647296" cy="647296"/>
              </a:xfrm>
              <a:prstGeom prst="rect">
                <a:avLst/>
              </a:prstGeom>
            </p:spPr>
          </p:pic>
        </p:grpSp>
        <p:grpSp>
          <p:nvGrpSpPr>
            <p:cNvPr id="33" name="Group 32">
              <a:extLst>
                <a:ext uri="{FF2B5EF4-FFF2-40B4-BE49-F238E27FC236}">
                  <a16:creationId xmlns:a16="http://schemas.microsoft.com/office/drawing/2014/main" id="{A01A6786-B4F7-E64B-8ADF-2CCDA6FFB00B}"/>
                </a:ext>
              </a:extLst>
            </p:cNvPr>
            <p:cNvGrpSpPr/>
            <p:nvPr/>
          </p:nvGrpSpPr>
          <p:grpSpPr>
            <a:xfrm>
              <a:off x="5237178" y="5269981"/>
              <a:ext cx="1302251" cy="970730"/>
              <a:chOff x="2202899" y="3852184"/>
              <a:chExt cx="2011680" cy="1640625"/>
            </a:xfrm>
          </p:grpSpPr>
          <p:sp>
            <p:nvSpPr>
              <p:cNvPr id="38" name="Rectangle 37">
                <a:extLst>
                  <a:ext uri="{FF2B5EF4-FFF2-40B4-BE49-F238E27FC236}">
                    <a16:creationId xmlns:a16="http://schemas.microsoft.com/office/drawing/2014/main" id="{46C1B392-FF8A-1A46-AF2C-63FA41E5A3D0}"/>
                  </a:ext>
                </a:extLst>
              </p:cNvPr>
              <p:cNvSpPr>
                <a:spLocks/>
              </p:cNvSpPr>
              <p:nvPr/>
            </p:nvSpPr>
            <p:spPr>
              <a:xfrm>
                <a:off x="2202899"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39" name="Rectangle 38">
                <a:extLst>
                  <a:ext uri="{FF2B5EF4-FFF2-40B4-BE49-F238E27FC236}">
                    <a16:creationId xmlns:a16="http://schemas.microsoft.com/office/drawing/2014/main" id="{D08E740B-EE22-E54F-BECC-BFA4D1A7E347}"/>
                  </a:ext>
                </a:extLst>
              </p:cNvPr>
              <p:cNvSpPr/>
              <p:nvPr/>
            </p:nvSpPr>
            <p:spPr>
              <a:xfrm>
                <a:off x="2202899" y="5040903"/>
                <a:ext cx="2011680"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Process</a:t>
                </a:r>
              </a:p>
            </p:txBody>
          </p:sp>
          <p:pic>
            <p:nvPicPr>
              <p:cNvPr id="40" name="Picture 39" descr="ua-capability-icons_wht_Process.png">
                <a:extLst>
                  <a:ext uri="{FF2B5EF4-FFF2-40B4-BE49-F238E27FC236}">
                    <a16:creationId xmlns:a16="http://schemas.microsoft.com/office/drawing/2014/main" id="{8E2BA25B-94F7-E146-AC59-48DF74B707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759" y="4119754"/>
                <a:ext cx="1027282" cy="632806"/>
              </a:xfrm>
              <a:prstGeom prst="rect">
                <a:avLst/>
              </a:prstGeom>
            </p:spPr>
          </p:pic>
        </p:grpSp>
        <p:grpSp>
          <p:nvGrpSpPr>
            <p:cNvPr id="34" name="Group 33">
              <a:extLst>
                <a:ext uri="{FF2B5EF4-FFF2-40B4-BE49-F238E27FC236}">
                  <a16:creationId xmlns:a16="http://schemas.microsoft.com/office/drawing/2014/main" id="{DCE1F724-3B0F-EB40-92D6-82F9EE7CF4EA}"/>
                </a:ext>
              </a:extLst>
            </p:cNvPr>
            <p:cNvGrpSpPr/>
            <p:nvPr/>
          </p:nvGrpSpPr>
          <p:grpSpPr>
            <a:xfrm>
              <a:off x="8546330" y="5275764"/>
              <a:ext cx="1302251" cy="970730"/>
              <a:chOff x="4943583" y="3852184"/>
              <a:chExt cx="2011680" cy="1640625"/>
            </a:xfrm>
          </p:grpSpPr>
          <p:sp>
            <p:nvSpPr>
              <p:cNvPr id="35" name="Rectangle 34">
                <a:extLst>
                  <a:ext uri="{FF2B5EF4-FFF2-40B4-BE49-F238E27FC236}">
                    <a16:creationId xmlns:a16="http://schemas.microsoft.com/office/drawing/2014/main" id="{FE413D40-E4B1-7B43-95EE-9A70F693E450}"/>
                  </a:ext>
                </a:extLst>
              </p:cNvPr>
              <p:cNvSpPr>
                <a:spLocks/>
              </p:cNvSpPr>
              <p:nvPr/>
            </p:nvSpPr>
            <p:spPr>
              <a:xfrm>
                <a:off x="4943583"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36" name="Rectangle 35">
                <a:extLst>
                  <a:ext uri="{FF2B5EF4-FFF2-40B4-BE49-F238E27FC236}">
                    <a16:creationId xmlns:a16="http://schemas.microsoft.com/office/drawing/2014/main" id="{A8F6DA22-0257-334F-BF9C-0493C7E95829}"/>
                  </a:ext>
                </a:extLst>
              </p:cNvPr>
              <p:cNvSpPr/>
              <p:nvPr/>
            </p:nvSpPr>
            <p:spPr>
              <a:xfrm>
                <a:off x="4946287" y="5040903"/>
                <a:ext cx="2008976" cy="451906"/>
              </a:xfrm>
              <a:prstGeom prst="rect">
                <a:avLst/>
              </a:prstGeom>
            </p:spPr>
            <p:txBody>
              <a:bodyPr wrap="square" lIns="0" tIns="0" bIns="0">
                <a:spAutoFit/>
              </a:bodyPr>
              <a:lstStyle/>
              <a:p>
                <a:pPr algn="ctr"/>
                <a:r>
                  <a:rPr lang="en-US" sz="2000">
                    <a:solidFill>
                      <a:srgbClr val="000000"/>
                    </a:solidFill>
                    <a:latin typeface="Source Sans Pro Light"/>
                    <a:cs typeface="Source Sans Pro Light"/>
                  </a:rPr>
                  <a:t>Display</a:t>
                </a:r>
              </a:p>
            </p:txBody>
          </p:sp>
          <p:pic>
            <p:nvPicPr>
              <p:cNvPr id="37" name="Picture 36" descr="ua-capability-icons_wht_Display.png">
                <a:extLst>
                  <a:ext uri="{FF2B5EF4-FFF2-40B4-BE49-F238E27FC236}">
                    <a16:creationId xmlns:a16="http://schemas.microsoft.com/office/drawing/2014/main" id="{03B399DB-C262-DD4C-9E27-94DC38E042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1163" y="4126903"/>
                <a:ext cx="489490" cy="633398"/>
              </a:xfrm>
              <a:prstGeom prst="rect">
                <a:avLst/>
              </a:prstGeom>
            </p:spPr>
          </p:pic>
        </p:grpSp>
      </p:grpSp>
    </p:spTree>
    <p:extLst>
      <p:ext uri="{BB962C8B-B14F-4D97-AF65-F5344CB8AC3E}">
        <p14:creationId xmlns:p14="http://schemas.microsoft.com/office/powerpoint/2010/main" val="2636244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F512-A707-6942-97D9-A27B3460500E}"/>
              </a:ext>
            </a:extLst>
          </p:cNvPr>
          <p:cNvSpPr>
            <a:spLocks noGrp="1"/>
          </p:cNvSpPr>
          <p:nvPr>
            <p:ph type="title"/>
          </p:nvPr>
        </p:nvSpPr>
        <p:spPr/>
        <p:txBody>
          <a:bodyPr/>
          <a:lstStyle/>
          <a:p>
            <a:r>
              <a:rPr lang="en-US" dirty="0"/>
              <a:t>Technology Stack for UA Consideration </a:t>
            </a:r>
          </a:p>
        </p:txBody>
      </p:sp>
      <p:graphicFrame>
        <p:nvGraphicFramePr>
          <p:cNvPr id="6" name="Diagram 5">
            <a:extLst>
              <a:ext uri="{FF2B5EF4-FFF2-40B4-BE49-F238E27FC236}">
                <a16:creationId xmlns:a16="http://schemas.microsoft.com/office/drawing/2014/main" id="{46126D98-EB57-E54E-B9E7-E94B7FB0045D}"/>
              </a:ext>
            </a:extLst>
          </p:cNvPr>
          <p:cNvGraphicFramePr/>
          <p:nvPr/>
        </p:nvGraphicFramePr>
        <p:xfrm>
          <a:off x="768791" y="761784"/>
          <a:ext cx="7028426" cy="5334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3ADB858-09EA-274A-9841-5D52984C8112}"/>
              </a:ext>
            </a:extLst>
          </p:cNvPr>
          <p:cNvPicPr>
            <a:picLocks noChangeAspect="1"/>
          </p:cNvPicPr>
          <p:nvPr/>
        </p:nvPicPr>
        <p:blipFill>
          <a:blip r:embed="rId7"/>
          <a:stretch>
            <a:fillRect/>
          </a:stretch>
        </p:blipFill>
        <p:spPr>
          <a:xfrm>
            <a:off x="10902950" y="32733"/>
            <a:ext cx="1241861" cy="563488"/>
          </a:xfrm>
          <a:prstGeom prst="rect">
            <a:avLst/>
          </a:prstGeom>
        </p:spPr>
      </p:pic>
      <p:sp>
        <p:nvSpPr>
          <p:cNvPr id="5" name="TextBox 4">
            <a:extLst>
              <a:ext uri="{FF2B5EF4-FFF2-40B4-BE49-F238E27FC236}">
                <a16:creationId xmlns:a16="http://schemas.microsoft.com/office/drawing/2014/main" id="{096FF6C9-4EF8-4E44-B71B-E4D99D5BD8A5}"/>
              </a:ext>
            </a:extLst>
          </p:cNvPr>
          <p:cNvSpPr txBox="1"/>
          <p:nvPr/>
        </p:nvSpPr>
        <p:spPr>
          <a:xfrm>
            <a:off x="9024079" y="2823812"/>
            <a:ext cx="2923081" cy="1231106"/>
          </a:xfrm>
          <a:prstGeom prst="rect">
            <a:avLst/>
          </a:prstGeom>
          <a:noFill/>
        </p:spPr>
        <p:txBody>
          <a:bodyPr wrap="square" lIns="0" tIns="0" rIns="0" bIns="0" rtlCol="0">
            <a:spAutoFit/>
          </a:bodyPr>
          <a:lstStyle/>
          <a:p>
            <a:pPr algn="ctr"/>
            <a:r>
              <a:rPr lang="en-US" sz="2000" dirty="0">
                <a:cs typeface="Source Sans Pro"/>
              </a:rPr>
              <a:t>Accept, validate, process, store and display </a:t>
            </a:r>
          </a:p>
          <a:p>
            <a:pPr algn="ctr"/>
            <a:r>
              <a:rPr lang="en-US" sz="2000" dirty="0">
                <a:cs typeface="Source Sans Pro"/>
              </a:rPr>
              <a:t>all domain names and email addresses.</a:t>
            </a:r>
          </a:p>
        </p:txBody>
      </p:sp>
      <p:sp>
        <p:nvSpPr>
          <p:cNvPr id="3" name="Right Brace 2">
            <a:extLst>
              <a:ext uri="{FF2B5EF4-FFF2-40B4-BE49-F238E27FC236}">
                <a16:creationId xmlns:a16="http://schemas.microsoft.com/office/drawing/2014/main" id="{5581D396-B699-FE4D-B22B-B94B964B53FD}"/>
              </a:ext>
            </a:extLst>
          </p:cNvPr>
          <p:cNvSpPr/>
          <p:nvPr/>
        </p:nvSpPr>
        <p:spPr>
          <a:xfrm>
            <a:off x="8217877" y="836734"/>
            <a:ext cx="656492" cy="5205262"/>
          </a:xfrm>
          <a:prstGeom prst="rightBrace">
            <a:avLst/>
          </a:prstGeom>
          <a:ln w="38100">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24618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Email Systems and EAI Support</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3D14A1BF-7739-7C46-90AA-80A50EE2A849}"/>
              </a:ext>
            </a:extLst>
          </p:cNvPr>
          <p:cNvPicPr>
            <a:picLocks noChangeAspect="1"/>
          </p:cNvPicPr>
          <p:nvPr/>
        </p:nvPicPr>
        <p:blipFill rotWithShape="1">
          <a:blip r:embed="rId4"/>
          <a:srcRect l="5267" r="4665"/>
          <a:stretch/>
        </p:blipFill>
        <p:spPr>
          <a:xfrm>
            <a:off x="7897595" y="929390"/>
            <a:ext cx="3709739" cy="2695153"/>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6984516" cy="5411449"/>
          </a:xfrm>
        </p:spPr>
        <p:txBody>
          <a:bodyPr/>
          <a:lstStyle/>
          <a:p>
            <a:r>
              <a:rPr lang="en-US" sz="2000" dirty="0"/>
              <a:t>All email agents must be configured to send and receive internationalized email addresses. See </a:t>
            </a:r>
            <a:r>
              <a:rPr lang="en-US" sz="2000" dirty="0">
                <a:hlinkClick r:id="rId5"/>
              </a:rPr>
              <a:t>EAI: A Technical Overview</a:t>
            </a:r>
            <a:r>
              <a:rPr lang="en-US" sz="2000" dirty="0"/>
              <a:t> for details.</a:t>
            </a:r>
          </a:p>
          <a:p>
            <a:pPr lvl="1"/>
            <a:r>
              <a:rPr lang="en-US" sz="2000" dirty="0">
                <a:solidFill>
                  <a:schemeClr val="accent1"/>
                </a:solidFill>
              </a:rPr>
              <a:t>MUA</a:t>
            </a:r>
            <a:r>
              <a:rPr lang="en-US" sz="2000" dirty="0"/>
              <a:t> – Mail User Agent: A client program that a person uses to send, receive, and </a:t>
            </a:r>
            <a:r>
              <a:rPr lang="en-US" sz="2000"/>
              <a:t>manage mail</a:t>
            </a:r>
            <a:endParaRPr lang="en-US" sz="2000" dirty="0"/>
          </a:p>
          <a:p>
            <a:pPr lvl="1"/>
            <a:r>
              <a:rPr lang="en-US" sz="2000" dirty="0">
                <a:solidFill>
                  <a:schemeClr val="accent1"/>
                </a:solidFill>
              </a:rPr>
              <a:t>MSA</a:t>
            </a:r>
            <a:r>
              <a:rPr lang="en-US" sz="2000" dirty="0"/>
              <a:t> – Mail Submission Agent: A server program that receives mail from a MUA and prepares it for transmission </a:t>
            </a:r>
            <a:r>
              <a:rPr lang="en-US" sz="2000"/>
              <a:t>and delivery</a:t>
            </a:r>
            <a:endParaRPr lang="en-US" sz="2000" dirty="0"/>
          </a:p>
          <a:p>
            <a:pPr lvl="1"/>
            <a:r>
              <a:rPr lang="en-US" sz="2000" dirty="0">
                <a:solidFill>
                  <a:schemeClr val="accent1"/>
                </a:solidFill>
              </a:rPr>
              <a:t>MTA</a:t>
            </a:r>
            <a:r>
              <a:rPr lang="en-US" sz="2000" dirty="0"/>
              <a:t> – Mail Transfer Agent: A server program that sends and receives mail to and from other Internet hosts. An MTA may receive mail from an MSA and/or deliver mail to an MDA.</a:t>
            </a:r>
          </a:p>
          <a:p>
            <a:pPr lvl="1"/>
            <a:r>
              <a:rPr lang="en-US" sz="2000" dirty="0">
                <a:solidFill>
                  <a:schemeClr val="accent1"/>
                </a:solidFill>
              </a:rPr>
              <a:t>MDA</a:t>
            </a:r>
            <a:r>
              <a:rPr lang="en-US" sz="2000" dirty="0"/>
              <a:t> – Mail Delivery Agent: A server program that handles incoming mail and typically stores it in a mailbox </a:t>
            </a:r>
            <a:r>
              <a:rPr lang="en-US" sz="2000"/>
              <a:t>or folder</a:t>
            </a:r>
            <a:endParaRPr lang="en-US" sz="2000" dirty="0"/>
          </a:p>
          <a:p>
            <a:endParaRPr lang="en-US" sz="2000" dirty="0"/>
          </a:p>
        </p:txBody>
      </p:sp>
      <p:pic>
        <p:nvPicPr>
          <p:cNvPr id="7" name="Picture 6">
            <a:extLst>
              <a:ext uri="{FF2B5EF4-FFF2-40B4-BE49-F238E27FC236}">
                <a16:creationId xmlns:a16="http://schemas.microsoft.com/office/drawing/2014/main" id="{46327B79-8902-4740-B3C3-CDE15F4C5823}"/>
              </a:ext>
            </a:extLst>
          </p:cNvPr>
          <p:cNvPicPr>
            <a:picLocks noChangeAspect="1"/>
          </p:cNvPicPr>
          <p:nvPr/>
        </p:nvPicPr>
        <p:blipFill>
          <a:blip r:embed="rId6"/>
          <a:stretch>
            <a:fillRect/>
          </a:stretch>
        </p:blipFill>
        <p:spPr>
          <a:xfrm>
            <a:off x="7704012" y="4388649"/>
            <a:ext cx="4096904" cy="1291896"/>
          </a:xfrm>
          <a:prstGeom prst="rect">
            <a:avLst/>
          </a:prstGeom>
        </p:spPr>
      </p:pic>
    </p:spTree>
    <p:extLst>
      <p:ext uri="{BB962C8B-B14F-4D97-AF65-F5344CB8AC3E}">
        <p14:creationId xmlns:p14="http://schemas.microsoft.com/office/powerpoint/2010/main" val="3109676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a:extLst>
              <a:ext uri="{FF2B5EF4-FFF2-40B4-BE49-F238E27FC236}">
                <a16:creationId xmlns:a16="http://schemas.microsoft.com/office/drawing/2014/main" id="{19C80D4A-C459-1EE7-3ABB-522D33F56F64}"/>
              </a:ext>
            </a:extLst>
          </p:cNvPr>
          <p:cNvGrpSpPr/>
          <p:nvPr/>
        </p:nvGrpSpPr>
        <p:grpSpPr>
          <a:xfrm>
            <a:off x="6186110" y="843744"/>
            <a:ext cx="5337770" cy="5057086"/>
            <a:chOff x="6190527" y="830541"/>
            <a:chExt cx="5337770" cy="5057086"/>
          </a:xfrm>
        </p:grpSpPr>
        <p:pic>
          <p:nvPicPr>
            <p:cNvPr id="87" name="Graphic 86" descr="Server with solid fill">
              <a:extLst>
                <a:ext uri="{FF2B5EF4-FFF2-40B4-BE49-F238E27FC236}">
                  <a16:creationId xmlns:a16="http://schemas.microsoft.com/office/drawing/2014/main" id="{E387110D-D34E-0E8A-625E-0F8C95E2E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9504" y="2385144"/>
              <a:ext cx="914400" cy="914400"/>
            </a:xfrm>
            <a:prstGeom prst="rect">
              <a:avLst/>
            </a:prstGeom>
          </p:spPr>
        </p:pic>
        <p:pic>
          <p:nvPicPr>
            <p:cNvPr id="88" name="Graphic 87" descr="Server with solid fill">
              <a:extLst>
                <a:ext uri="{FF2B5EF4-FFF2-40B4-BE49-F238E27FC236}">
                  <a16:creationId xmlns:a16="http://schemas.microsoft.com/office/drawing/2014/main" id="{AD728F4F-1AB6-7848-179F-367D5471DD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192" y="2394486"/>
              <a:ext cx="914400" cy="914400"/>
            </a:xfrm>
            <a:prstGeom prst="rect">
              <a:avLst/>
            </a:prstGeom>
          </p:spPr>
        </p:pic>
        <p:pic>
          <p:nvPicPr>
            <p:cNvPr id="89" name="Graphic 88" descr="Server with solid fill">
              <a:extLst>
                <a:ext uri="{FF2B5EF4-FFF2-40B4-BE49-F238E27FC236}">
                  <a16:creationId xmlns:a16="http://schemas.microsoft.com/office/drawing/2014/main" id="{4474A020-5334-2875-4E08-9A60CDEBC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2218" y="2393183"/>
              <a:ext cx="914400" cy="914400"/>
            </a:xfrm>
            <a:prstGeom prst="rect">
              <a:avLst/>
            </a:prstGeom>
          </p:spPr>
        </p:pic>
        <p:pic>
          <p:nvPicPr>
            <p:cNvPr id="90" name="Graphic 89" descr="Server with solid fill">
              <a:extLst>
                <a:ext uri="{FF2B5EF4-FFF2-40B4-BE49-F238E27FC236}">
                  <a16:creationId xmlns:a16="http://schemas.microsoft.com/office/drawing/2014/main" id="{C8025C81-7DD6-A8E8-EA3B-7DBD1C9472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8551" y="4419229"/>
              <a:ext cx="914400" cy="914400"/>
            </a:xfrm>
            <a:prstGeom prst="rect">
              <a:avLst/>
            </a:prstGeom>
          </p:spPr>
        </p:pic>
        <p:pic>
          <p:nvPicPr>
            <p:cNvPr id="91" name="Graphic 90" descr="Database outline">
              <a:extLst>
                <a:ext uri="{FF2B5EF4-FFF2-40B4-BE49-F238E27FC236}">
                  <a16:creationId xmlns:a16="http://schemas.microsoft.com/office/drawing/2014/main" id="{11AB968D-1619-D860-480A-A2A4DBD424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6269" y="4428571"/>
              <a:ext cx="914400" cy="914400"/>
            </a:xfrm>
            <a:prstGeom prst="rect">
              <a:avLst/>
            </a:prstGeom>
          </p:spPr>
        </p:pic>
        <p:sp>
          <p:nvSpPr>
            <p:cNvPr id="93" name="TextBox 92">
              <a:extLst>
                <a:ext uri="{FF2B5EF4-FFF2-40B4-BE49-F238E27FC236}">
                  <a16:creationId xmlns:a16="http://schemas.microsoft.com/office/drawing/2014/main" id="{D199698E-C97A-256C-66DC-4D1CA72F5A6B}"/>
                </a:ext>
              </a:extLst>
            </p:cNvPr>
            <p:cNvSpPr txBox="1"/>
            <p:nvPr/>
          </p:nvSpPr>
          <p:spPr>
            <a:xfrm>
              <a:off x="7980013" y="5352899"/>
              <a:ext cx="1501983" cy="276999"/>
            </a:xfrm>
            <a:prstGeom prst="rect">
              <a:avLst/>
            </a:prstGeom>
            <a:noFill/>
          </p:spPr>
          <p:txBody>
            <a:bodyPr wrap="square" lIns="0" tIns="0" rIns="0" bIns="0" rtlCol="0">
              <a:spAutoFit/>
            </a:bodyPr>
            <a:lstStyle/>
            <a:p>
              <a:pPr algn="ctr"/>
              <a:r>
                <a:rPr lang="en-BE" dirty="0">
                  <a:cs typeface="Source Sans Pro"/>
                </a:rPr>
                <a:t>Mail storage</a:t>
              </a:r>
            </a:p>
          </p:txBody>
        </p:sp>
        <p:sp>
          <p:nvSpPr>
            <p:cNvPr id="94" name="TextBox 93">
              <a:extLst>
                <a:ext uri="{FF2B5EF4-FFF2-40B4-BE49-F238E27FC236}">
                  <a16:creationId xmlns:a16="http://schemas.microsoft.com/office/drawing/2014/main" id="{423699F8-66A7-0066-FE1C-A92EB569D0D3}"/>
                </a:ext>
              </a:extLst>
            </p:cNvPr>
            <p:cNvSpPr txBox="1"/>
            <p:nvPr/>
          </p:nvSpPr>
          <p:spPr>
            <a:xfrm>
              <a:off x="9743530" y="5374612"/>
              <a:ext cx="1784767" cy="276999"/>
            </a:xfrm>
            <a:prstGeom prst="rect">
              <a:avLst/>
            </a:prstGeom>
            <a:noFill/>
          </p:spPr>
          <p:txBody>
            <a:bodyPr wrap="square" lIns="0" tIns="0" rIns="0" bIns="0" rtlCol="0">
              <a:spAutoFit/>
            </a:bodyPr>
            <a:lstStyle/>
            <a:p>
              <a:pPr algn="ctr"/>
              <a:r>
                <a:rPr lang="en-BE" dirty="0">
                  <a:cs typeface="Source Sans Pro"/>
                </a:rPr>
                <a:t>MUA: Webmail</a:t>
              </a:r>
            </a:p>
          </p:txBody>
        </p:sp>
        <p:sp>
          <p:nvSpPr>
            <p:cNvPr id="95" name="TextBox 94">
              <a:extLst>
                <a:ext uri="{FF2B5EF4-FFF2-40B4-BE49-F238E27FC236}">
                  <a16:creationId xmlns:a16="http://schemas.microsoft.com/office/drawing/2014/main" id="{DDE89012-4C43-C437-D37A-00F0AC9E461B}"/>
                </a:ext>
              </a:extLst>
            </p:cNvPr>
            <p:cNvSpPr txBox="1"/>
            <p:nvPr/>
          </p:nvSpPr>
          <p:spPr>
            <a:xfrm>
              <a:off x="9832062" y="3266886"/>
              <a:ext cx="1501984" cy="553998"/>
            </a:xfrm>
            <a:prstGeom prst="rect">
              <a:avLst/>
            </a:prstGeom>
            <a:noFill/>
          </p:spPr>
          <p:txBody>
            <a:bodyPr wrap="square" lIns="0" tIns="0" rIns="0" bIns="0" rtlCol="0">
              <a:spAutoFit/>
            </a:bodyPr>
            <a:lstStyle/>
            <a:p>
              <a:pPr algn="ctr"/>
              <a:r>
                <a:rPr lang="en-BE" dirty="0">
                  <a:cs typeface="Source Sans Pro"/>
                </a:rPr>
                <a:t>MSA for sender</a:t>
              </a:r>
            </a:p>
          </p:txBody>
        </p:sp>
        <p:sp>
          <p:nvSpPr>
            <p:cNvPr id="96" name="TextBox 95">
              <a:extLst>
                <a:ext uri="{FF2B5EF4-FFF2-40B4-BE49-F238E27FC236}">
                  <a16:creationId xmlns:a16="http://schemas.microsoft.com/office/drawing/2014/main" id="{07B45DF0-348E-D86D-7632-2DDBFA360D6D}"/>
                </a:ext>
              </a:extLst>
            </p:cNvPr>
            <p:cNvSpPr txBox="1"/>
            <p:nvPr/>
          </p:nvSpPr>
          <p:spPr>
            <a:xfrm>
              <a:off x="7970484" y="3299544"/>
              <a:ext cx="1501983" cy="553998"/>
            </a:xfrm>
            <a:prstGeom prst="rect">
              <a:avLst/>
            </a:prstGeom>
            <a:noFill/>
          </p:spPr>
          <p:txBody>
            <a:bodyPr wrap="square" lIns="0" tIns="0" rIns="0" bIns="0" rtlCol="0">
              <a:spAutoFit/>
            </a:bodyPr>
            <a:lstStyle/>
            <a:p>
              <a:pPr algn="ctr"/>
              <a:r>
                <a:rPr lang="en-BE" dirty="0">
                  <a:cs typeface="Source Sans Pro"/>
                </a:rPr>
                <a:t>MTA for sender</a:t>
              </a:r>
            </a:p>
          </p:txBody>
        </p:sp>
        <p:sp>
          <p:nvSpPr>
            <p:cNvPr id="97" name="TextBox 96">
              <a:extLst>
                <a:ext uri="{FF2B5EF4-FFF2-40B4-BE49-F238E27FC236}">
                  <a16:creationId xmlns:a16="http://schemas.microsoft.com/office/drawing/2014/main" id="{5CC3F5B2-F3CF-7298-5186-E002B9B3669C}"/>
                </a:ext>
              </a:extLst>
            </p:cNvPr>
            <p:cNvSpPr txBox="1"/>
            <p:nvPr/>
          </p:nvSpPr>
          <p:spPr>
            <a:xfrm>
              <a:off x="6308189" y="3263103"/>
              <a:ext cx="1431471" cy="553998"/>
            </a:xfrm>
            <a:prstGeom prst="rect">
              <a:avLst/>
            </a:prstGeom>
            <a:noFill/>
          </p:spPr>
          <p:txBody>
            <a:bodyPr wrap="square" lIns="0" tIns="0" rIns="0" bIns="0" rtlCol="0">
              <a:spAutoFit/>
            </a:bodyPr>
            <a:lstStyle/>
            <a:p>
              <a:pPr algn="ctr"/>
              <a:r>
                <a:rPr lang="en-BE" dirty="0">
                  <a:cs typeface="Source Sans Pro"/>
                </a:rPr>
                <a:t>MTA for recipient</a:t>
              </a:r>
            </a:p>
          </p:txBody>
        </p:sp>
        <p:sp>
          <p:nvSpPr>
            <p:cNvPr id="98" name="TextBox 97">
              <a:extLst>
                <a:ext uri="{FF2B5EF4-FFF2-40B4-BE49-F238E27FC236}">
                  <a16:creationId xmlns:a16="http://schemas.microsoft.com/office/drawing/2014/main" id="{2699A504-3912-F483-AC76-A357FA4A1178}"/>
                </a:ext>
              </a:extLst>
            </p:cNvPr>
            <p:cNvSpPr txBox="1"/>
            <p:nvPr/>
          </p:nvSpPr>
          <p:spPr>
            <a:xfrm>
              <a:off x="6190527" y="5333629"/>
              <a:ext cx="1564931" cy="553998"/>
            </a:xfrm>
            <a:prstGeom prst="rect">
              <a:avLst/>
            </a:prstGeom>
            <a:noFill/>
          </p:spPr>
          <p:txBody>
            <a:bodyPr wrap="square" lIns="0" tIns="0" rIns="0" bIns="0" rtlCol="0">
              <a:spAutoFit/>
            </a:bodyPr>
            <a:lstStyle/>
            <a:p>
              <a:pPr algn="ctr"/>
              <a:r>
                <a:rPr lang="en-BE" dirty="0">
                  <a:cs typeface="Source Sans Pro"/>
                </a:rPr>
                <a:t>MTA: Spam filter</a:t>
              </a:r>
            </a:p>
          </p:txBody>
        </p:sp>
        <p:cxnSp>
          <p:nvCxnSpPr>
            <p:cNvPr id="100" name="Curved Connector 99">
              <a:extLst>
                <a:ext uri="{FF2B5EF4-FFF2-40B4-BE49-F238E27FC236}">
                  <a16:creationId xmlns:a16="http://schemas.microsoft.com/office/drawing/2014/main" id="{E71A4464-E2C6-C853-3294-29097DC9FCA8}"/>
                </a:ext>
              </a:extLst>
            </p:cNvPr>
            <p:cNvCxnSpPr>
              <a:cxnSpLocks/>
              <a:stCxn id="89" idx="1"/>
              <a:endCxn id="90" idx="1"/>
            </p:cNvCxnSpPr>
            <p:nvPr/>
          </p:nvCxnSpPr>
          <p:spPr>
            <a:xfrm rot="10800000" flipH="1" flipV="1">
              <a:off x="6552217" y="2850383"/>
              <a:ext cx="6333" cy="2026046"/>
            </a:xfrm>
            <a:prstGeom prst="curvedConnector3">
              <a:avLst>
                <a:gd name="adj1" fmla="val -3609664"/>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2" name="Straight Arrow Connector 101">
              <a:extLst>
                <a:ext uri="{FF2B5EF4-FFF2-40B4-BE49-F238E27FC236}">
                  <a16:creationId xmlns:a16="http://schemas.microsoft.com/office/drawing/2014/main" id="{13F5F1EC-44E2-C7C8-2B7C-3BE7586F8FA0}"/>
                </a:ext>
              </a:extLst>
            </p:cNvPr>
            <p:cNvCxnSpPr>
              <a:cxnSpLocks/>
              <a:stCxn id="87" idx="1"/>
              <a:endCxn id="88" idx="3"/>
            </p:cNvCxnSpPr>
            <p:nvPr/>
          </p:nvCxnSpPr>
          <p:spPr>
            <a:xfrm flipH="1">
              <a:off x="9181592" y="2842344"/>
              <a:ext cx="937912"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3" name="Straight Arrow Connector 102">
              <a:extLst>
                <a:ext uri="{FF2B5EF4-FFF2-40B4-BE49-F238E27FC236}">
                  <a16:creationId xmlns:a16="http://schemas.microsoft.com/office/drawing/2014/main" id="{F0B2AABD-6F99-2698-DB5C-CDEBFEFA23A8}"/>
                </a:ext>
              </a:extLst>
            </p:cNvPr>
            <p:cNvCxnSpPr>
              <a:cxnSpLocks/>
              <a:stCxn id="88" idx="1"/>
              <a:endCxn id="89" idx="3"/>
            </p:cNvCxnSpPr>
            <p:nvPr/>
          </p:nvCxnSpPr>
          <p:spPr>
            <a:xfrm flipH="1" flipV="1">
              <a:off x="7466618" y="2850383"/>
              <a:ext cx="800574" cy="130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4" name="Straight Arrow Connector 103">
              <a:extLst>
                <a:ext uri="{FF2B5EF4-FFF2-40B4-BE49-F238E27FC236}">
                  <a16:creationId xmlns:a16="http://schemas.microsoft.com/office/drawing/2014/main" id="{64F1753F-319F-7E61-77C1-AD064B0085A6}"/>
                </a:ext>
              </a:extLst>
            </p:cNvPr>
            <p:cNvCxnSpPr>
              <a:cxnSpLocks/>
              <a:stCxn id="90" idx="3"/>
              <a:endCxn id="91" idx="1"/>
            </p:cNvCxnSpPr>
            <p:nvPr/>
          </p:nvCxnSpPr>
          <p:spPr>
            <a:xfrm>
              <a:off x="7472951" y="4876429"/>
              <a:ext cx="823318"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5" name="Straight Arrow Connector 104">
              <a:extLst>
                <a:ext uri="{FF2B5EF4-FFF2-40B4-BE49-F238E27FC236}">
                  <a16:creationId xmlns:a16="http://schemas.microsoft.com/office/drawing/2014/main" id="{77A91FAB-2CE7-F9EC-7065-6466682796CF}"/>
                </a:ext>
              </a:extLst>
            </p:cNvPr>
            <p:cNvCxnSpPr>
              <a:cxnSpLocks/>
              <a:stCxn id="91" idx="3"/>
            </p:cNvCxnSpPr>
            <p:nvPr/>
          </p:nvCxnSpPr>
          <p:spPr>
            <a:xfrm flipV="1">
              <a:off x="9210669" y="4876428"/>
              <a:ext cx="915185" cy="934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pic>
          <p:nvPicPr>
            <p:cNvPr id="134" name="Graphic 133" descr="Smart Phone with solid fill">
              <a:extLst>
                <a:ext uri="{FF2B5EF4-FFF2-40B4-BE49-F238E27FC236}">
                  <a16:creationId xmlns:a16="http://schemas.microsoft.com/office/drawing/2014/main" id="{EBBE0CB2-1808-E761-A27F-028BACCF3B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9114" y="830541"/>
              <a:ext cx="914400" cy="914400"/>
            </a:xfrm>
            <a:prstGeom prst="rect">
              <a:avLst/>
            </a:prstGeom>
          </p:spPr>
        </p:pic>
        <p:pic>
          <p:nvPicPr>
            <p:cNvPr id="136" name="Graphic 135" descr="Browser window with solid fill">
              <a:extLst>
                <a:ext uri="{FF2B5EF4-FFF2-40B4-BE49-F238E27FC236}">
                  <a16:creationId xmlns:a16="http://schemas.microsoft.com/office/drawing/2014/main" id="{6C868721-6726-2462-71B3-F67D66B34F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9504" y="4419228"/>
              <a:ext cx="914400" cy="914400"/>
            </a:xfrm>
            <a:prstGeom prst="rect">
              <a:avLst/>
            </a:prstGeom>
          </p:spPr>
        </p:pic>
        <p:sp>
          <p:nvSpPr>
            <p:cNvPr id="137" name="TextBox 136">
              <a:extLst>
                <a:ext uri="{FF2B5EF4-FFF2-40B4-BE49-F238E27FC236}">
                  <a16:creationId xmlns:a16="http://schemas.microsoft.com/office/drawing/2014/main" id="{14A6CDF1-1D78-DD22-D2FA-264D2B92D42C}"/>
                </a:ext>
              </a:extLst>
            </p:cNvPr>
            <p:cNvSpPr txBox="1"/>
            <p:nvPr/>
          </p:nvSpPr>
          <p:spPr>
            <a:xfrm>
              <a:off x="9911672" y="1744941"/>
              <a:ext cx="1501984" cy="553998"/>
            </a:xfrm>
            <a:prstGeom prst="rect">
              <a:avLst/>
            </a:prstGeom>
            <a:noFill/>
          </p:spPr>
          <p:txBody>
            <a:bodyPr wrap="square" lIns="0" tIns="0" rIns="0" bIns="0" rtlCol="0">
              <a:spAutoFit/>
            </a:bodyPr>
            <a:lstStyle/>
            <a:p>
              <a:pPr algn="ctr"/>
              <a:r>
                <a:rPr lang="en-BE" dirty="0">
                  <a:cs typeface="Source Sans Pro"/>
                </a:rPr>
                <a:t>Smartphone MUA app</a:t>
              </a:r>
            </a:p>
          </p:txBody>
        </p:sp>
        <p:cxnSp>
          <p:nvCxnSpPr>
            <p:cNvPr id="138" name="Curved Connector 137">
              <a:extLst>
                <a:ext uri="{FF2B5EF4-FFF2-40B4-BE49-F238E27FC236}">
                  <a16:creationId xmlns:a16="http://schemas.microsoft.com/office/drawing/2014/main" id="{4D213884-63FE-6C5D-2901-4EEEC40D3AD7}"/>
                </a:ext>
              </a:extLst>
            </p:cNvPr>
            <p:cNvCxnSpPr>
              <a:cxnSpLocks/>
              <a:stCxn id="134" idx="3"/>
              <a:endCxn id="87" idx="3"/>
            </p:cNvCxnSpPr>
            <p:nvPr/>
          </p:nvCxnSpPr>
          <p:spPr>
            <a:xfrm flipH="1">
              <a:off x="11033904" y="1287741"/>
              <a:ext cx="79610" cy="1554603"/>
            </a:xfrm>
            <a:prstGeom prst="curvedConnector3">
              <a:avLst>
                <a:gd name="adj1" fmla="val -287150"/>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grpSp>
      <p:sp>
        <p:nvSpPr>
          <p:cNvPr id="5" name="Title 4"/>
          <p:cNvSpPr>
            <a:spLocks noGrp="1"/>
          </p:cNvSpPr>
          <p:nvPr>
            <p:ph type="title"/>
          </p:nvPr>
        </p:nvSpPr>
        <p:spPr/>
        <p:txBody>
          <a:bodyPr/>
          <a:lstStyle/>
          <a:p>
            <a:r>
              <a:rPr lang="en-US" dirty="0"/>
              <a:t>Examples of Email Components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11"/>
          <a:stretch>
            <a:fillRect/>
          </a:stretch>
        </p:blipFill>
        <p:spPr>
          <a:xfrm>
            <a:off x="10902950" y="32733"/>
            <a:ext cx="1241861" cy="563488"/>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5300237" cy="5411449"/>
          </a:xfrm>
        </p:spPr>
        <p:txBody>
          <a:bodyPr/>
          <a:lstStyle/>
          <a:p>
            <a:r>
              <a:rPr lang="en-US" sz="2000" dirty="0">
                <a:solidFill>
                  <a:schemeClr val="accent1"/>
                </a:solidFill>
              </a:rPr>
              <a:t>MUA</a:t>
            </a:r>
            <a:r>
              <a:rPr lang="en-US" sz="2000" dirty="0"/>
              <a:t> – Mail User Agent – Outlook, Thunderbird, Amazon’s shipping backend, Gmail’s webmail subsystem, a web server’s </a:t>
            </a:r>
            <a:r>
              <a:rPr lang="en-US" sz="2000"/>
              <a:t>contact form</a:t>
            </a:r>
            <a:endParaRPr lang="en-US" sz="2000" dirty="0"/>
          </a:p>
          <a:p>
            <a:r>
              <a:rPr lang="en-US" sz="2000" dirty="0">
                <a:solidFill>
                  <a:schemeClr val="accent1"/>
                </a:solidFill>
              </a:rPr>
              <a:t>MSA</a:t>
            </a:r>
            <a:r>
              <a:rPr lang="en-US" sz="2000" dirty="0"/>
              <a:t> – Mail Submission Agent – Exchange, Postfix, </a:t>
            </a:r>
            <a:r>
              <a:rPr lang="en-US" sz="2000" dirty="0" err="1"/>
              <a:t>Sendgrid</a:t>
            </a:r>
            <a:r>
              <a:rPr lang="en-US" sz="2000" dirty="0"/>
              <a:t>, </a:t>
            </a:r>
            <a:r>
              <a:rPr lang="en-US" sz="2000"/>
              <a:t>AWS Workmail</a:t>
            </a:r>
            <a:endParaRPr lang="en-US" sz="2000" dirty="0"/>
          </a:p>
          <a:p>
            <a:r>
              <a:rPr lang="en-US" sz="2000" dirty="0">
                <a:solidFill>
                  <a:schemeClr val="accent1"/>
                </a:solidFill>
              </a:rPr>
              <a:t>MTA</a:t>
            </a:r>
            <a:r>
              <a:rPr lang="en-US" sz="2000" dirty="0"/>
              <a:t> – Mail Transfer Agent – Postfix, Exim, Halon, </a:t>
            </a:r>
            <a:r>
              <a:rPr lang="en-US" sz="2000" dirty="0" err="1"/>
              <a:t>Sendgrid</a:t>
            </a:r>
            <a:r>
              <a:rPr lang="en-US" sz="2000" dirty="0"/>
              <a:t>, </a:t>
            </a:r>
            <a:r>
              <a:rPr lang="en-US" sz="2000"/>
              <a:t>AWS Workmail</a:t>
            </a:r>
            <a:endParaRPr lang="en-US" sz="2000" dirty="0"/>
          </a:p>
          <a:p>
            <a:r>
              <a:rPr lang="en-US" sz="2000" dirty="0">
                <a:solidFill>
                  <a:schemeClr val="accent1"/>
                </a:solidFill>
              </a:rPr>
              <a:t>MDA</a:t>
            </a:r>
            <a:r>
              <a:rPr lang="en-US" sz="2000" dirty="0"/>
              <a:t> – Mail Delivery Agent – part of Gmail and Exchange, parts of Zendesk </a:t>
            </a:r>
          </a:p>
        </p:txBody>
      </p:sp>
    </p:spTree>
    <p:extLst>
      <p:ext uri="{BB962C8B-B14F-4D97-AF65-F5344CB8AC3E}">
        <p14:creationId xmlns:p14="http://schemas.microsoft.com/office/powerpoint/2010/main" val="1085253805"/>
      </p:ext>
    </p:extLst>
  </p:cSld>
  <p:clrMapOvr>
    <a:masterClrMapping/>
  </p:clrMapOvr>
</p:sld>
</file>

<file path=ppt/theme/theme1.xml><?xml version="1.0" encoding="utf-8"?>
<a:theme xmlns:a="http://schemas.openxmlformats.org/drawingml/2006/main" name="ICANN PPT_Arial_16x9_June 2017_potx">
  <a:themeElements>
    <a:clrScheme name="ICANN PPT Colors">
      <a:dk1>
        <a:srgbClr val="0A1F24"/>
      </a:dk1>
      <a:lt1>
        <a:sysClr val="window" lastClr="FFFFFF"/>
      </a:lt1>
      <a:dk2>
        <a:srgbClr val="1A87C9"/>
      </a:dk2>
      <a:lt2>
        <a:srgbClr val="EEECE1"/>
      </a:lt2>
      <a:accent1>
        <a:srgbClr val="1A87C9"/>
      </a:accent1>
      <a:accent2>
        <a:srgbClr val="0D436C"/>
      </a:accent2>
      <a:accent3>
        <a:srgbClr val="1B6F74"/>
      </a:accent3>
      <a:accent4>
        <a:srgbClr val="EA903A"/>
      </a:accent4>
      <a:accent5>
        <a:srgbClr val="DB6033"/>
      </a:accent5>
      <a:accent6>
        <a:srgbClr val="1768B1"/>
      </a:accent6>
      <a:hlink>
        <a:srgbClr val="1D98D3"/>
      </a:hlink>
      <a:folHlink>
        <a:srgbClr val="427B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dirty="0" err="1" smtClean="0">
            <a:cs typeface="Source Sans Pro"/>
          </a:defRPr>
        </a:defPPr>
      </a:lstStyle>
    </a:txDef>
  </a:objectDefaults>
  <a:extraClrSchemeLst/>
  <a:extLst>
    <a:ext uri="{05A4C25C-085E-4340-85A3-A5531E510DB2}">
      <thm15:themeFamily xmlns:thm15="http://schemas.microsoft.com/office/thememl/2012/main" name="ICANN PPT Template_16x9 20170601.potx" id="{6DCE996D-886D-4310-B448-1ACF06EC9706}" vid="{B8D7A136-CA80-4520-9EC3-55CACFEC00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ICANN PPT_Arial_16x9_June 2017_potx</Template>
  <TotalTime>15378</TotalTime>
  <Words>2551</Words>
  <Application>Microsoft Macintosh PowerPoint</Application>
  <PresentationFormat>Widescreen</PresentationFormat>
  <Paragraphs>301</Paragraphs>
  <Slides>36</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Source Sans Pro Light</vt:lpstr>
      <vt:lpstr>Times New Roman</vt:lpstr>
      <vt:lpstr>Wingdings</vt:lpstr>
      <vt:lpstr>ICANN PPT_Arial_16x9_June 2017_potx</vt:lpstr>
      <vt:lpstr>Universal Acceptance of Domain Names and Email Addresses</vt:lpstr>
      <vt:lpstr>Agenda</vt:lpstr>
      <vt:lpstr>Overview of Universal Acceptance (UA) </vt:lpstr>
      <vt:lpstr>Universal Acceptance of Domain Names and Email</vt:lpstr>
      <vt:lpstr>Categories of Domain Names and Email Addresses</vt:lpstr>
      <vt:lpstr>Scope of UA Readiness for Programmers</vt:lpstr>
      <vt:lpstr>Technology Stack for UA Consideration </vt:lpstr>
      <vt:lpstr>Email Systems and EAI Support</vt:lpstr>
      <vt:lpstr>Examples of Email Components</vt:lpstr>
      <vt:lpstr>Examples of Email Components</vt:lpstr>
      <vt:lpstr>Fundamentals of Unicode</vt:lpstr>
      <vt:lpstr>Character and Character Set</vt:lpstr>
      <vt:lpstr>Code Point</vt:lpstr>
      <vt:lpstr>Code Point</vt:lpstr>
      <vt:lpstr>Glyph</vt:lpstr>
      <vt:lpstr>Character Encoding</vt:lpstr>
      <vt:lpstr>A Brief History</vt:lpstr>
      <vt:lpstr>Unicode Standard</vt:lpstr>
      <vt:lpstr>Unicode Encoding</vt:lpstr>
      <vt:lpstr>Normalization</vt:lpstr>
      <vt:lpstr>Normalization</vt:lpstr>
      <vt:lpstr>Internationalized Domain Names</vt:lpstr>
      <vt:lpstr>Domain Names</vt:lpstr>
      <vt:lpstr>Internationalized Domain Names (IDNs)</vt:lpstr>
      <vt:lpstr>Email Address Internationalization (EAI)</vt:lpstr>
      <vt:lpstr>Email Address</vt:lpstr>
      <vt:lpstr>EAI</vt:lpstr>
      <vt:lpstr>Email Addresses Form</vt:lpstr>
      <vt:lpstr>Sending and Receiving </vt:lpstr>
      <vt:lpstr>Conclusion</vt:lpstr>
      <vt:lpstr>Prog. Languages Support</vt:lpstr>
      <vt:lpstr>EAI Support by Email Tools and Services</vt:lpstr>
      <vt:lpstr>ICANN’s Journey to UA Readiness - Model</vt:lpstr>
      <vt:lpstr>Get Involved!</vt:lpstr>
      <vt:lpstr>Some Relevant Materials</vt:lpstr>
      <vt:lpstr>Engage with ICANN – Thank You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Acceptance of Domain Names and Email addresses</dc:title>
  <dc:creator>Sarmad Hussain</dc:creator>
  <cp:lastModifiedBy>Sarmad Hussain</cp:lastModifiedBy>
  <cp:revision>604</cp:revision>
  <cp:lastPrinted>2017-01-26T19:29:02Z</cp:lastPrinted>
  <dcterms:created xsi:type="dcterms:W3CDTF">2021-04-05T05:56:20Z</dcterms:created>
  <dcterms:modified xsi:type="dcterms:W3CDTF">2024-03-06T17:42:04Z</dcterms:modified>
</cp:coreProperties>
</file>