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1"/>
  </p:notesMasterIdLst>
  <p:handoutMasterIdLst>
    <p:handoutMasterId r:id="rId82"/>
  </p:handoutMasterIdLst>
  <p:sldIdLst>
    <p:sldId id="548" r:id="rId2"/>
    <p:sldId id="847" r:id="rId3"/>
    <p:sldId id="833" r:id="rId4"/>
    <p:sldId id="822" r:id="rId5"/>
    <p:sldId id="807" r:id="rId6"/>
    <p:sldId id="804" r:id="rId7"/>
    <p:sldId id="1391" r:id="rId8"/>
    <p:sldId id="266" r:id="rId9"/>
    <p:sldId id="826" r:id="rId10"/>
    <p:sldId id="854" r:id="rId11"/>
    <p:sldId id="824" r:id="rId12"/>
    <p:sldId id="1393" r:id="rId13"/>
    <p:sldId id="1394" r:id="rId14"/>
    <p:sldId id="1306" r:id="rId15"/>
    <p:sldId id="1307" r:id="rId16"/>
    <p:sldId id="1389" r:id="rId17"/>
    <p:sldId id="1308" r:id="rId18"/>
    <p:sldId id="1310" r:id="rId19"/>
    <p:sldId id="1318" r:id="rId20"/>
    <p:sldId id="1365" r:id="rId21"/>
    <p:sldId id="1317" r:id="rId22"/>
    <p:sldId id="1313" r:id="rId23"/>
    <p:sldId id="1311" r:id="rId24"/>
    <p:sldId id="1309" r:id="rId25"/>
    <p:sldId id="1331" r:id="rId26"/>
    <p:sldId id="1335" r:id="rId27"/>
    <p:sldId id="1334" r:id="rId28"/>
    <p:sldId id="1332" r:id="rId29"/>
    <p:sldId id="1333" r:id="rId30"/>
    <p:sldId id="1367" r:id="rId31"/>
    <p:sldId id="1320" r:id="rId32"/>
    <p:sldId id="1375" r:id="rId33"/>
    <p:sldId id="1336" r:id="rId34"/>
    <p:sldId id="1337" r:id="rId35"/>
    <p:sldId id="848" r:id="rId36"/>
    <p:sldId id="865" r:id="rId37"/>
    <p:sldId id="1338" r:id="rId38"/>
    <p:sldId id="1339" r:id="rId39"/>
    <p:sldId id="1369" r:id="rId40"/>
    <p:sldId id="1370" r:id="rId41"/>
    <p:sldId id="1340" r:id="rId42"/>
    <p:sldId id="1388" r:id="rId43"/>
    <p:sldId id="1344" r:id="rId44"/>
    <p:sldId id="1392" r:id="rId45"/>
    <p:sldId id="1383" r:id="rId46"/>
    <p:sldId id="1384" r:id="rId47"/>
    <p:sldId id="1377" r:id="rId48"/>
    <p:sldId id="1378" r:id="rId49"/>
    <p:sldId id="1387" r:id="rId50"/>
    <p:sldId id="1345" r:id="rId51"/>
    <p:sldId id="1346" r:id="rId52"/>
    <p:sldId id="1347" r:id="rId53"/>
    <p:sldId id="1357" r:id="rId54"/>
    <p:sldId id="1348" r:id="rId55"/>
    <p:sldId id="1350" r:id="rId56"/>
    <p:sldId id="866" r:id="rId57"/>
    <p:sldId id="1351" r:id="rId58"/>
    <p:sldId id="1353" r:id="rId59"/>
    <p:sldId id="1354" r:id="rId60"/>
    <p:sldId id="1386" r:id="rId61"/>
    <p:sldId id="1355" r:id="rId62"/>
    <p:sldId id="1356" r:id="rId63"/>
    <p:sldId id="1382" r:id="rId64"/>
    <p:sldId id="1385" r:id="rId65"/>
    <p:sldId id="1360" r:id="rId66"/>
    <p:sldId id="1361" r:id="rId67"/>
    <p:sldId id="1362" r:id="rId68"/>
    <p:sldId id="1376" r:id="rId69"/>
    <p:sldId id="1379" r:id="rId70"/>
    <p:sldId id="1363" r:id="rId71"/>
    <p:sldId id="1364" r:id="rId72"/>
    <p:sldId id="1380" r:id="rId73"/>
    <p:sldId id="1305" r:id="rId74"/>
    <p:sldId id="1268" r:id="rId75"/>
    <p:sldId id="1299" r:id="rId76"/>
    <p:sldId id="846" r:id="rId77"/>
    <p:sldId id="789" r:id="rId78"/>
    <p:sldId id="818" r:id="rId79"/>
    <p:sldId id="756" r:id="rId8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cmAuthor id="2" name="Jane Sexton" initials="JS" lastIdx="1" clrIdx="1">
    <p:extLst>
      <p:ext uri="{19B8F6BF-5375-455C-9EA6-DF929625EA0E}">
        <p15:presenceInfo xmlns:p15="http://schemas.microsoft.com/office/powerpoint/2012/main" userId="S::jane.sexton@icann.org::74f5318d-4b03-4508-9132-a81a58a7f5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240"/>
    <a:srgbClr val="36A240"/>
    <a:srgbClr val="FF9300"/>
    <a:srgbClr val="FA5B36"/>
    <a:srgbClr val="FFFFFF"/>
    <a:srgbClr val="000000"/>
    <a:srgbClr val="DEDEDE"/>
    <a:srgbClr val="002B49"/>
    <a:srgbClr val="9C240F"/>
    <a:srgbClr val="CB460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45" autoAdjust="0"/>
    <p:restoredTop sz="88601" autoAdjust="0"/>
  </p:normalViewPr>
  <p:slideViewPr>
    <p:cSldViewPr snapToGrid="0" snapToObjects="1">
      <p:cViewPr varScale="1">
        <p:scale>
          <a:sx n="43" d="100"/>
          <a:sy n="43" d="100"/>
        </p:scale>
        <p:origin x="232" y="2040"/>
      </p:cViewPr>
      <p:guideLst>
        <p:guide orient="horz" pos="1416"/>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268"/>
    </p:cViewPr>
  </p:sorterViewPr>
  <p:notesViewPr>
    <p:cSldViewPr snapToGrid="0" snapToObject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var\folders\ct\_dchkt890t9b566kstk40dqnl99nk2\T\com.microsoft.Outlook\Outlook%20Temp\EAI-Testing-Results-charts-02-04-2022%5b1%5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j-lt"/>
                <a:ea typeface="+mn-ea"/>
                <a:cs typeface="+mn-cs"/>
              </a:defRPr>
            </a:pPr>
            <a:r>
              <a:rPr lang="fr-FR" sz="1800" b="1">
                <a:latin typeface="+mj-lt"/>
              </a:rPr>
              <a:t>Acceptation de l’EAI de 2017 à 2022</a:t>
            </a:r>
          </a:p>
        </c:rich>
      </c:tx>
      <c:layout>
        <c:manualLayout>
          <c:xMode val="edge"/>
          <c:yMode val="edge"/>
          <c:x val="0.34863592570771618"/>
          <c:y val="5.3183871300056702E-3"/>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j-lt"/>
              <a:ea typeface="+mn-ea"/>
              <a:cs typeface="+mn-cs"/>
            </a:defRPr>
          </a:pPr>
          <a:endParaRPr lang="en-TR"/>
        </a:p>
      </c:txPr>
    </c:title>
    <c:autoTitleDeleted val="0"/>
    <c:plotArea>
      <c:layout>
        <c:manualLayout>
          <c:layoutTarget val="inner"/>
          <c:xMode val="edge"/>
          <c:yMode val="edge"/>
          <c:x val="0.34483381835247207"/>
          <c:y val="9.9523140565116006E-2"/>
          <c:w val="0.61523880059949065"/>
          <c:h val="0.8178038814206694"/>
        </c:manualLayout>
      </c:layout>
      <c:barChart>
        <c:barDir val="bar"/>
        <c:grouping val="clustered"/>
        <c:varyColors val="0"/>
        <c:ser>
          <c:idx val="0"/>
          <c:order val="0"/>
          <c:tx>
            <c:strRef>
              <c:f>'2017-2022'!$C$1</c:f>
              <c:strCache>
                <c:ptCount val="1"/>
                <c:pt idx="0">
                  <c:v>2017</c:v>
                </c:pt>
              </c:strCache>
            </c:strRef>
          </c:tx>
          <c:spPr>
            <a:solidFill>
              <a:srgbClr val="C1500B"/>
            </a:solidFill>
            <a:ln>
              <a:noFill/>
            </a:ln>
            <a:effectLst/>
          </c:spPr>
          <c:invertIfNegative val="0"/>
          <c:cat>
            <c:strRef>
              <c:f>'2017-2022'!$B$2:$B$8</c:f>
              <c:strCache>
                <c:ptCount val="7"/>
                <c:pt idx="0">
                  <c:v>ascii@ascii.newshort</c:v>
                </c:pt>
                <c:pt idx="1">
                  <c:v>ascii@ascii.newlong.</c:v>
                </c:pt>
                <c:pt idx="2">
                  <c:v>ascii@idn.ascii.</c:v>
                </c:pt>
                <c:pt idx="3">
                  <c:v>ascii@ascii.idn.</c:v>
                </c:pt>
                <c:pt idx="4">
                  <c:v>Unicode@ascii.ascii.</c:v>
                </c:pt>
                <c:pt idx="5">
                  <c:v>chinese@chinese.chinese.</c:v>
                </c:pt>
                <c:pt idx="6">
                  <c:v>arabic.arabic@arabic</c:v>
                </c:pt>
              </c:strCache>
            </c:strRef>
          </c:cat>
          <c:val>
            <c:numRef>
              <c:f>'2017-2022'!$C$2:$C$8</c:f>
              <c:numCache>
                <c:formatCode>0%</c:formatCode>
                <c:ptCount val="7"/>
                <c:pt idx="0">
                  <c:v>0.91</c:v>
                </c:pt>
                <c:pt idx="1">
                  <c:v>0.78</c:v>
                </c:pt>
                <c:pt idx="2">
                  <c:v>0.45</c:v>
                </c:pt>
                <c:pt idx="4">
                  <c:v>0.14000000000000001</c:v>
                </c:pt>
                <c:pt idx="5">
                  <c:v>0.08</c:v>
                </c:pt>
                <c:pt idx="6">
                  <c:v>0.08</c:v>
                </c:pt>
              </c:numCache>
            </c:numRef>
          </c:val>
          <c:extLst>
            <c:ext xmlns:c16="http://schemas.microsoft.com/office/drawing/2014/chart" uri="{C3380CC4-5D6E-409C-BE32-E72D297353CC}">
              <c16:uniqueId val="{00000000-04BC-446D-BA0A-F9C4B81A066C}"/>
            </c:ext>
          </c:extLst>
        </c:ser>
        <c:ser>
          <c:idx val="1"/>
          <c:order val="1"/>
          <c:tx>
            <c:strRef>
              <c:f>'2017-2022'!$D$1</c:f>
              <c:strCache>
                <c:ptCount val="1"/>
                <c:pt idx="0">
                  <c:v>2019</c:v>
                </c:pt>
              </c:strCache>
            </c:strRef>
          </c:tx>
          <c:spPr>
            <a:solidFill>
              <a:srgbClr val="ED7E33"/>
            </a:solidFill>
            <a:ln>
              <a:noFill/>
            </a:ln>
            <a:effectLst/>
          </c:spPr>
          <c:invertIfNegative val="0"/>
          <c:cat>
            <c:strRef>
              <c:f>'2017-2022'!$B$2:$B$8</c:f>
              <c:strCache>
                <c:ptCount val="7"/>
                <c:pt idx="0">
                  <c:v>ascii@ascii.newshort</c:v>
                </c:pt>
                <c:pt idx="1">
                  <c:v>ascii@ascii.newlong.</c:v>
                </c:pt>
                <c:pt idx="2">
                  <c:v>ascii@idn.ascii.</c:v>
                </c:pt>
                <c:pt idx="3">
                  <c:v>ascii@ascii.idn.</c:v>
                </c:pt>
                <c:pt idx="4">
                  <c:v>Unicode@ascii.ascii.</c:v>
                </c:pt>
                <c:pt idx="5">
                  <c:v>chinese@chinese.chinese.</c:v>
                </c:pt>
                <c:pt idx="6">
                  <c:v>arabic.arabic@arabic</c:v>
                </c:pt>
              </c:strCache>
            </c:strRef>
          </c:cat>
          <c:val>
            <c:numRef>
              <c:f>'2017-2022'!$D$2:$D$8</c:f>
              <c:numCache>
                <c:formatCode>0%</c:formatCode>
                <c:ptCount val="7"/>
                <c:pt idx="0">
                  <c:v>0.97</c:v>
                </c:pt>
                <c:pt idx="1">
                  <c:v>0.84</c:v>
                </c:pt>
                <c:pt idx="2">
                  <c:v>0.5</c:v>
                </c:pt>
                <c:pt idx="4">
                  <c:v>0.13</c:v>
                </c:pt>
                <c:pt idx="5">
                  <c:v>0.08</c:v>
                </c:pt>
                <c:pt idx="6">
                  <c:v>7.0000000000000007E-2</c:v>
                </c:pt>
              </c:numCache>
            </c:numRef>
          </c:val>
          <c:extLst>
            <c:ext xmlns:c16="http://schemas.microsoft.com/office/drawing/2014/chart" uri="{C3380CC4-5D6E-409C-BE32-E72D297353CC}">
              <c16:uniqueId val="{00000001-04BC-446D-BA0A-F9C4B81A066C}"/>
            </c:ext>
          </c:extLst>
        </c:ser>
        <c:ser>
          <c:idx val="2"/>
          <c:order val="2"/>
          <c:tx>
            <c:strRef>
              <c:f>'2017-2022'!$E$1</c:f>
              <c:strCache>
                <c:ptCount val="1"/>
                <c:pt idx="0">
                  <c:v>2020</c:v>
                </c:pt>
              </c:strCache>
            </c:strRef>
          </c:tx>
          <c:spPr>
            <a:solidFill>
              <a:srgbClr val="F4B488"/>
            </a:solidFill>
            <a:ln>
              <a:noFill/>
            </a:ln>
            <a:effectLst/>
          </c:spPr>
          <c:invertIfNegative val="0"/>
          <c:cat>
            <c:strRef>
              <c:f>'2017-2022'!$B$2:$B$8</c:f>
              <c:strCache>
                <c:ptCount val="7"/>
                <c:pt idx="0">
                  <c:v>ascii@ascii.newshort</c:v>
                </c:pt>
                <c:pt idx="1">
                  <c:v>ascii@ascii.newlong.</c:v>
                </c:pt>
                <c:pt idx="2">
                  <c:v>ascii@idn.ascii.</c:v>
                </c:pt>
                <c:pt idx="3">
                  <c:v>ascii@ascii.idn.</c:v>
                </c:pt>
                <c:pt idx="4">
                  <c:v>Unicode@ascii.ascii.</c:v>
                </c:pt>
                <c:pt idx="5">
                  <c:v>chinese@chinese.chinese.</c:v>
                </c:pt>
                <c:pt idx="6">
                  <c:v>arabic.arabic@arabic</c:v>
                </c:pt>
              </c:strCache>
            </c:strRef>
          </c:cat>
          <c:val>
            <c:numRef>
              <c:f>'2017-2022'!$E$2:$E$8</c:f>
              <c:numCache>
                <c:formatCode>0.00%</c:formatCode>
                <c:ptCount val="7"/>
                <c:pt idx="0">
                  <c:v>0.98299999999999998</c:v>
                </c:pt>
                <c:pt idx="1">
                  <c:v>0.84799999999999998</c:v>
                </c:pt>
                <c:pt idx="2">
                  <c:v>0.47899999999999998</c:v>
                </c:pt>
                <c:pt idx="4">
                  <c:v>0.187</c:v>
                </c:pt>
                <c:pt idx="5">
                  <c:v>0.11</c:v>
                </c:pt>
                <c:pt idx="6">
                  <c:v>0.113</c:v>
                </c:pt>
              </c:numCache>
            </c:numRef>
          </c:val>
          <c:extLst>
            <c:ext xmlns:c16="http://schemas.microsoft.com/office/drawing/2014/chart" uri="{C3380CC4-5D6E-409C-BE32-E72D297353CC}">
              <c16:uniqueId val="{00000002-04BC-446D-BA0A-F9C4B81A066C}"/>
            </c:ext>
          </c:extLst>
        </c:ser>
        <c:ser>
          <c:idx val="3"/>
          <c:order val="3"/>
          <c:tx>
            <c:strRef>
              <c:f>'2017-2022'!$F$1</c:f>
              <c:strCache>
                <c:ptCount val="1"/>
                <c:pt idx="0">
                  <c:v>2022</c:v>
                </c:pt>
              </c:strCache>
            </c:strRef>
          </c:tx>
          <c:spPr>
            <a:solidFill>
              <a:srgbClr val="FADDCA"/>
            </a:solidFill>
            <a:ln>
              <a:noFill/>
            </a:ln>
            <a:effectLst/>
          </c:spPr>
          <c:invertIfNegative val="0"/>
          <c:cat>
            <c:strRef>
              <c:f>'2017-2022'!$B$2:$B$8</c:f>
              <c:strCache>
                <c:ptCount val="7"/>
                <c:pt idx="0">
                  <c:v>ascii@ascii.newshort</c:v>
                </c:pt>
                <c:pt idx="1">
                  <c:v>ascii@ascii.newlong.</c:v>
                </c:pt>
                <c:pt idx="2">
                  <c:v>ascii@idn.ascii.</c:v>
                </c:pt>
                <c:pt idx="3">
                  <c:v>ascii@ascii.idn.</c:v>
                </c:pt>
                <c:pt idx="4">
                  <c:v>Unicode@ascii.ascii.</c:v>
                </c:pt>
                <c:pt idx="5">
                  <c:v>chinese@chinese.chinese.</c:v>
                </c:pt>
                <c:pt idx="6">
                  <c:v>arabic.arabic@arabic</c:v>
                </c:pt>
              </c:strCache>
            </c:strRef>
          </c:cat>
          <c:val>
            <c:numRef>
              <c:f>'2017-2022'!$F$2:$F$8</c:f>
              <c:numCache>
                <c:formatCode>0.00%</c:formatCode>
                <c:ptCount val="7"/>
                <c:pt idx="0">
                  <c:v>0.92789999999999995</c:v>
                </c:pt>
                <c:pt idx="1">
                  <c:v>0.80900000000000005</c:v>
                </c:pt>
                <c:pt idx="2">
                  <c:v>0.52239999999999998</c:v>
                </c:pt>
                <c:pt idx="3">
                  <c:v>0.3488</c:v>
                </c:pt>
                <c:pt idx="4">
                  <c:v>8.1100000000000005E-2</c:v>
                </c:pt>
                <c:pt idx="5">
                  <c:v>8.7099999999999997E-2</c:v>
                </c:pt>
                <c:pt idx="6">
                  <c:v>8.1600000000000006E-2</c:v>
                </c:pt>
              </c:numCache>
            </c:numRef>
          </c:val>
          <c:extLst>
            <c:ext xmlns:c16="http://schemas.microsoft.com/office/drawing/2014/chart" uri="{C3380CC4-5D6E-409C-BE32-E72D297353CC}">
              <c16:uniqueId val="{00000003-04BC-446D-BA0A-F9C4B81A066C}"/>
            </c:ext>
          </c:extLst>
        </c:ser>
        <c:dLbls>
          <c:showLegendKey val="0"/>
          <c:showVal val="0"/>
          <c:showCatName val="0"/>
          <c:showSerName val="0"/>
          <c:showPercent val="0"/>
          <c:showBubbleSize val="0"/>
        </c:dLbls>
        <c:gapWidth val="130"/>
        <c:axId val="127625680"/>
        <c:axId val="127629840"/>
      </c:barChart>
      <c:catAx>
        <c:axId val="127625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TR"/>
          </a:p>
        </c:txPr>
        <c:crossAx val="127629840"/>
        <c:crosses val="autoZero"/>
        <c:auto val="1"/>
        <c:lblAlgn val="ctr"/>
        <c:lblOffset val="100"/>
        <c:noMultiLvlLbl val="0"/>
      </c:catAx>
      <c:valAx>
        <c:axId val="12762984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TR"/>
          </a:p>
        </c:txPr>
        <c:crossAx val="127625680"/>
        <c:crosses val="autoZero"/>
        <c:crossBetween val="between"/>
      </c:valAx>
      <c:spPr>
        <a:noFill/>
        <a:ln>
          <a:noFill/>
        </a:ln>
        <a:effectLst/>
      </c:spPr>
    </c:plotArea>
    <c:legend>
      <c:legendPos val="b"/>
      <c:layout>
        <c:manualLayout>
          <c:xMode val="edge"/>
          <c:yMode val="edge"/>
          <c:x val="0.83095318779265637"/>
          <c:y val="4.6807027637674747E-2"/>
          <c:w val="0.11532880624270388"/>
          <c:h val="0.2437012502425897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TR"/>
        </a:p>
      </c:txPr>
    </c:legend>
    <c:plotVisOnly val="1"/>
    <c:dispBlanksAs val="gap"/>
    <c:showDLblsOverMax val="0"/>
  </c:chart>
  <c:spPr>
    <a:noFill/>
    <a:ln>
      <a:noFill/>
    </a:ln>
    <a:effectLst/>
  </c:spPr>
  <c:txPr>
    <a:bodyPr/>
    <a:lstStyle/>
    <a:p>
      <a:pPr>
        <a:defRPr/>
      </a:pPr>
      <a:endParaRPr lang="en-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338DED-47CF-484F-B90A-48141953B4EF}" type="doc">
      <dgm:prSet loTypeId="urn:microsoft.com/office/officeart/2008/layout/LinedList" loCatId="" qsTypeId="urn:microsoft.com/office/officeart/2005/8/quickstyle/simple4" qsCatId="simple" csTypeId="urn:microsoft.com/office/officeart/2005/8/colors/accent1_5" csCatId="accent1" phldr="1"/>
      <dgm:spPr/>
    </dgm:pt>
    <dgm:pt modelId="{D8ED19D0-93EC-D24C-A3FA-E8AB7A543827}">
      <dgm:prSet phldrT="[Text]" custT="1"/>
      <dgm:spPr/>
      <dgm:t>
        <a:bodyPr/>
        <a:lstStyle/>
        <a:p>
          <a:r>
            <a:rPr lang="fr-FR" sz="2000" b="1" dirty="0">
              <a:solidFill>
                <a:schemeClr val="tx1"/>
              </a:solidFill>
            </a:rPr>
            <a:t>Applications et sites web</a:t>
          </a:r>
        </a:p>
        <a:p>
          <a:r>
            <a:rPr lang="fr-FR" sz="1800" dirty="0">
              <a:solidFill>
                <a:schemeClr val="tx1"/>
              </a:solidFill>
            </a:rPr>
            <a:t>- </a:t>
          </a:r>
          <a:r>
            <a:rPr lang="fr-FR" sz="1800" dirty="0" err="1">
              <a:solidFill>
                <a:schemeClr val="tx1"/>
              </a:solidFill>
            </a:rPr>
            <a:t>Wikipedia.org</a:t>
          </a:r>
          <a:r>
            <a:rPr lang="fr-FR" sz="1800" dirty="0">
              <a:solidFill>
                <a:schemeClr val="tx1"/>
              </a:solidFill>
            </a:rPr>
            <a:t>, </a:t>
          </a:r>
          <a:r>
            <a:rPr lang="fr-FR" sz="1800" dirty="0" err="1">
              <a:solidFill>
                <a:schemeClr val="tx1"/>
              </a:solidFill>
            </a:rPr>
            <a:t>ICANN.org</a:t>
          </a:r>
          <a:r>
            <a:rPr lang="fr-FR" sz="1800" dirty="0">
              <a:solidFill>
                <a:schemeClr val="tx1"/>
              </a:solidFill>
            </a:rPr>
            <a:t>, </a:t>
          </a:r>
          <a:r>
            <a:rPr lang="fr-FR" sz="1800" dirty="0" err="1">
              <a:solidFill>
                <a:schemeClr val="tx1"/>
              </a:solidFill>
            </a:rPr>
            <a:t>Amazon.com</a:t>
          </a:r>
          <a:r>
            <a:rPr lang="fr-FR" sz="1800" dirty="0">
              <a:solidFill>
                <a:schemeClr val="tx1"/>
              </a:solidFill>
            </a:rPr>
            <a:t>, sites web personnalisés dans le monde entier</a:t>
          </a:r>
        </a:p>
        <a:p>
          <a:r>
            <a:rPr lang="fr-FR" sz="1800" dirty="0">
              <a:solidFill>
                <a:schemeClr val="tx1"/>
              </a:solidFill>
            </a:rPr>
            <a:t>- PowerPoint, Google-Docs, Safari, Acrobat, applications personnalisées</a:t>
          </a:r>
        </a:p>
        <a:p>
          <a:endParaRPr lang="en-US" sz="2000" dirty="0">
            <a:solidFill>
              <a:schemeClr val="tx1"/>
            </a:solidFill>
          </a:endParaRPr>
        </a:p>
      </dgm:t>
    </dgm:pt>
    <dgm:pt modelId="{8969D3B3-593F-8F47-BCB9-ED0CC2E0B8F2}" type="parTrans" cxnId="{00D41834-7977-AA44-AD96-5B63CF3212A2}">
      <dgm:prSet/>
      <dgm:spPr/>
      <dgm:t>
        <a:bodyPr/>
        <a:lstStyle/>
        <a:p>
          <a:endParaRPr lang="en-US" sz="1600">
            <a:solidFill>
              <a:schemeClr val="tx1"/>
            </a:solidFill>
          </a:endParaRPr>
        </a:p>
      </dgm:t>
    </dgm:pt>
    <dgm:pt modelId="{4508C87E-BC25-124D-9812-51DA685D48FC}" type="sibTrans" cxnId="{00D41834-7977-AA44-AD96-5B63CF3212A2}">
      <dgm:prSet/>
      <dgm:spPr/>
      <dgm:t>
        <a:bodyPr/>
        <a:lstStyle/>
        <a:p>
          <a:endParaRPr lang="en-US" sz="1600">
            <a:solidFill>
              <a:schemeClr val="tx1"/>
            </a:solidFill>
          </a:endParaRPr>
        </a:p>
      </dgm:t>
    </dgm:pt>
    <dgm:pt modelId="{DA4BC098-568F-9943-897C-AF42FA6EDD66}">
      <dgm:prSet phldrT="[Text]" custT="1"/>
      <dgm:spPr/>
      <dgm:t>
        <a:bodyPr/>
        <a:lstStyle/>
        <a:p>
          <a:r>
            <a:rPr lang="fr-FR" sz="2000" b="1" dirty="0">
              <a:solidFill>
                <a:schemeClr val="tx1"/>
              </a:solidFill>
            </a:rPr>
            <a:t>Langages et cadres de programmation</a:t>
          </a:r>
        </a:p>
        <a:p>
          <a:r>
            <a:rPr lang="fr-FR" sz="1800" dirty="0">
              <a:solidFill>
                <a:schemeClr val="tx1"/>
              </a:solidFill>
            </a:rPr>
            <a:t>- JavaScript, Java, Swift, C#, PHP, Python</a:t>
          </a:r>
        </a:p>
        <a:p>
          <a:r>
            <a:rPr lang="fr-FR" sz="1800" dirty="0">
              <a:solidFill>
                <a:schemeClr val="tx1"/>
              </a:solidFill>
            </a:rPr>
            <a:t>- </a:t>
          </a:r>
          <a:r>
            <a:rPr lang="fr-FR" sz="1800" dirty="0" err="1">
              <a:solidFill>
                <a:schemeClr val="tx1"/>
              </a:solidFill>
            </a:rPr>
            <a:t>Angular</a:t>
          </a:r>
          <a:r>
            <a:rPr lang="fr-FR" sz="1800" dirty="0">
              <a:solidFill>
                <a:schemeClr val="tx1"/>
              </a:solidFill>
            </a:rPr>
            <a:t>, Spring, .NET </a:t>
          </a:r>
          <a:r>
            <a:rPr lang="fr-FR" sz="1800" dirty="0" err="1">
              <a:solidFill>
                <a:schemeClr val="tx1"/>
              </a:solidFill>
            </a:rPr>
            <a:t>core</a:t>
          </a:r>
          <a:r>
            <a:rPr lang="fr-FR" sz="1800" dirty="0">
              <a:solidFill>
                <a:schemeClr val="tx1"/>
              </a:solidFill>
            </a:rPr>
            <a:t>, J2EE, WordPress, SAP, Oracle</a:t>
          </a:r>
        </a:p>
      </dgm:t>
    </dgm:pt>
    <dgm:pt modelId="{02509E6F-8172-D942-ACA4-951AE6D914B7}" type="parTrans" cxnId="{3438EBBD-DC74-BE48-A5F5-6825F949864A}">
      <dgm:prSet/>
      <dgm:spPr/>
      <dgm:t>
        <a:bodyPr/>
        <a:lstStyle/>
        <a:p>
          <a:endParaRPr lang="en-US" sz="1600">
            <a:solidFill>
              <a:schemeClr val="tx1"/>
            </a:solidFill>
          </a:endParaRPr>
        </a:p>
      </dgm:t>
    </dgm:pt>
    <dgm:pt modelId="{2D18029D-45C2-C746-9F73-507B699B3B3E}" type="sibTrans" cxnId="{3438EBBD-DC74-BE48-A5F5-6825F949864A}">
      <dgm:prSet/>
      <dgm:spPr/>
      <dgm:t>
        <a:bodyPr/>
        <a:lstStyle/>
        <a:p>
          <a:endParaRPr lang="en-US" sz="1600">
            <a:solidFill>
              <a:schemeClr val="tx1"/>
            </a:solidFill>
          </a:endParaRPr>
        </a:p>
      </dgm:t>
    </dgm:pt>
    <dgm:pt modelId="{249DE2A3-B3A4-7348-B74B-55D7164A2187}">
      <dgm:prSet phldrT="[Text]" custT="1"/>
      <dgm:spPr/>
      <dgm:t>
        <a:bodyPr/>
        <a:lstStyle/>
        <a:p>
          <a:r>
            <a:rPr lang="fr-FR" sz="2000" b="1" dirty="0">
              <a:solidFill>
                <a:schemeClr val="tx1"/>
              </a:solidFill>
            </a:rPr>
            <a:t>Normes et meilleures pratiques</a:t>
          </a:r>
        </a:p>
        <a:p>
          <a:r>
            <a:rPr lang="fr-FR" sz="1800" dirty="0">
              <a:solidFill>
                <a:schemeClr val="tx1"/>
              </a:solidFill>
            </a:rPr>
            <a:t>- RFC de l’IETF, HTML W3C, CLDR Unicode, WHATWG</a:t>
          </a:r>
        </a:p>
        <a:p>
          <a:r>
            <a:rPr lang="fr-FR" sz="1800" dirty="0">
              <a:solidFill>
                <a:schemeClr val="tx1"/>
              </a:solidFill>
            </a:rPr>
            <a:t>- Normes industrielles (santé, aviation, etc.)</a:t>
          </a:r>
        </a:p>
      </dgm:t>
    </dgm:pt>
    <dgm:pt modelId="{B967C7CB-EA3C-D241-B5DD-64A37B3293D9}" type="parTrans" cxnId="{39F20CA2-7591-5E45-BEDC-0D35FB66B537}">
      <dgm:prSet/>
      <dgm:spPr/>
      <dgm:t>
        <a:bodyPr/>
        <a:lstStyle/>
        <a:p>
          <a:endParaRPr lang="en-US" sz="1600">
            <a:solidFill>
              <a:schemeClr val="tx1"/>
            </a:solidFill>
          </a:endParaRPr>
        </a:p>
      </dgm:t>
    </dgm:pt>
    <dgm:pt modelId="{2B5E6614-9F4C-FE40-98B5-A880DA6C8667}" type="sibTrans" cxnId="{39F20CA2-7591-5E45-BEDC-0D35FB66B537}">
      <dgm:prSet/>
      <dgm:spPr/>
      <dgm:t>
        <a:bodyPr/>
        <a:lstStyle/>
        <a:p>
          <a:endParaRPr lang="en-US" sz="1600">
            <a:solidFill>
              <a:schemeClr val="tx1"/>
            </a:solidFill>
          </a:endParaRPr>
        </a:p>
      </dgm:t>
    </dgm:pt>
    <dgm:pt modelId="{756F6CAC-B7E2-E948-84D1-3F7C766850BA}">
      <dgm:prSet phldrT="[Text]" custT="1"/>
      <dgm:spPr/>
      <dgm:t>
        <a:bodyPr/>
        <a:lstStyle/>
        <a:p>
          <a:r>
            <a:rPr lang="fr-FR" sz="2000" b="1" dirty="0">
              <a:solidFill>
                <a:schemeClr val="tx1"/>
              </a:solidFill>
            </a:rPr>
            <a:t>Plateformes, systèmes d’exploitation et outils de système</a:t>
          </a:r>
        </a:p>
        <a:p>
          <a:r>
            <a:rPr lang="fr-FR" sz="1800" dirty="0">
              <a:solidFill>
                <a:schemeClr val="tx1"/>
              </a:solidFill>
            </a:rPr>
            <a:t>- iOS, Windows, Linux, Android, magasins d’applications</a:t>
          </a:r>
        </a:p>
        <a:p>
          <a:r>
            <a:rPr lang="fr-FR" sz="1800" dirty="0">
              <a:solidFill>
                <a:schemeClr val="tx1"/>
              </a:solidFill>
            </a:rPr>
            <a:t>- Active Directory, </a:t>
          </a:r>
          <a:r>
            <a:rPr lang="fr-FR" sz="1800" dirty="0" err="1">
              <a:solidFill>
                <a:schemeClr val="tx1"/>
              </a:solidFill>
            </a:rPr>
            <a:t>OpenLDAP</a:t>
          </a:r>
          <a:r>
            <a:rPr lang="fr-FR" sz="1800" dirty="0">
              <a:solidFill>
                <a:schemeClr val="tx1"/>
              </a:solidFill>
            </a:rPr>
            <a:t>, </a:t>
          </a:r>
          <a:r>
            <a:rPr lang="fr-FR" sz="1800" dirty="0" err="1">
              <a:solidFill>
                <a:schemeClr val="tx1"/>
              </a:solidFill>
            </a:rPr>
            <a:t>OpenSSL</a:t>
          </a:r>
          <a:r>
            <a:rPr lang="fr-FR" sz="1800" dirty="0">
              <a:solidFill>
                <a:schemeClr val="tx1"/>
              </a:solidFill>
            </a:rPr>
            <a:t>, Ping, Telnet</a:t>
          </a:r>
        </a:p>
      </dgm:t>
    </dgm:pt>
    <dgm:pt modelId="{54145543-887D-4B43-BE72-D1DE13930196}" type="parTrans" cxnId="{1961110B-6E3B-E246-A4D1-B0FB33DC8465}">
      <dgm:prSet/>
      <dgm:spPr/>
      <dgm:t>
        <a:bodyPr/>
        <a:lstStyle/>
        <a:p>
          <a:endParaRPr lang="en-US" sz="3200">
            <a:solidFill>
              <a:schemeClr val="tx1"/>
            </a:solidFill>
          </a:endParaRPr>
        </a:p>
      </dgm:t>
    </dgm:pt>
    <dgm:pt modelId="{E6A8BB8D-CCD7-4B44-BBAB-96E992068CC0}" type="sibTrans" cxnId="{1961110B-6E3B-E246-A4D1-B0FB33DC8465}">
      <dgm:prSet/>
      <dgm:spPr/>
      <dgm:t>
        <a:bodyPr/>
        <a:lstStyle/>
        <a:p>
          <a:endParaRPr lang="en-US" sz="3200">
            <a:solidFill>
              <a:schemeClr val="tx1"/>
            </a:solidFill>
          </a:endParaRPr>
        </a:p>
      </dgm:t>
    </dgm:pt>
    <dgm:pt modelId="{F2162790-E0C0-5C47-A0F1-7C7C7AAD44E0}">
      <dgm:prSet phldrT="[Text]" custT="1"/>
      <dgm:spPr/>
      <dgm:t>
        <a:bodyPr/>
        <a:lstStyle/>
        <a:p>
          <a:r>
            <a:rPr lang="fr-FR" sz="2000" b="1" dirty="0">
              <a:solidFill>
                <a:schemeClr val="tx1"/>
              </a:solidFill>
            </a:rPr>
            <a:t>Médias sociaux et moteurs de recherche</a:t>
          </a:r>
        </a:p>
        <a:p>
          <a:r>
            <a:rPr lang="fr-FR" sz="1800" dirty="0">
              <a:solidFill>
                <a:schemeClr val="tx1"/>
              </a:solidFill>
            </a:rPr>
            <a:t>- Chrome, Bing, Safari, Firefox, navigateurs locaux (par exemple, chinois)</a:t>
          </a:r>
        </a:p>
        <a:p>
          <a:r>
            <a:rPr lang="fr-FR" sz="1800" dirty="0">
              <a:solidFill>
                <a:schemeClr val="tx1"/>
              </a:solidFill>
            </a:rPr>
            <a:t>- Facebook, Instagram, Twitter, Skype, WeChat, WhatsApp, Viber</a:t>
          </a:r>
        </a:p>
        <a:p>
          <a:endParaRPr lang="en-US" sz="2000" dirty="0">
            <a:solidFill>
              <a:schemeClr val="tx1"/>
            </a:solidFill>
          </a:endParaRPr>
        </a:p>
      </dgm:t>
    </dgm:pt>
    <dgm:pt modelId="{6C5A299F-F90B-6848-A7CD-D1C1A710A3EC}" type="parTrans" cxnId="{13E52063-4F85-CE49-97C6-45398289B9C0}">
      <dgm:prSet/>
      <dgm:spPr/>
      <dgm:t>
        <a:bodyPr/>
        <a:lstStyle/>
        <a:p>
          <a:endParaRPr lang="en-US" sz="3200">
            <a:solidFill>
              <a:schemeClr val="tx1"/>
            </a:solidFill>
          </a:endParaRPr>
        </a:p>
      </dgm:t>
    </dgm:pt>
    <dgm:pt modelId="{0D3D4E6A-E1F8-EF4D-BBA1-07FFABA7255C}" type="sibTrans" cxnId="{13E52063-4F85-CE49-97C6-45398289B9C0}">
      <dgm:prSet/>
      <dgm:spPr/>
      <dgm:t>
        <a:bodyPr/>
        <a:lstStyle/>
        <a:p>
          <a:endParaRPr lang="en-US" sz="3200">
            <a:solidFill>
              <a:schemeClr val="tx1"/>
            </a:solidFill>
          </a:endParaRPr>
        </a:p>
      </dgm:t>
    </dgm:pt>
    <dgm:pt modelId="{EDD4B27A-8852-714A-8E39-5BFAA57B8D3A}" type="pres">
      <dgm:prSet presAssocID="{95338DED-47CF-484F-B90A-48141953B4EF}" presName="vert0" presStyleCnt="0">
        <dgm:presLayoutVars>
          <dgm:dir/>
          <dgm:animOne val="branch"/>
          <dgm:animLvl val="lvl"/>
        </dgm:presLayoutVars>
      </dgm:prSet>
      <dgm:spPr/>
    </dgm:pt>
    <dgm:pt modelId="{E99B148B-51D3-984B-908D-35C7BA697A68}" type="pres">
      <dgm:prSet presAssocID="{D8ED19D0-93EC-D24C-A3FA-E8AB7A543827}" presName="thickLine" presStyleLbl="alignNode1" presStyleIdx="0" presStyleCnt="5" custLinFactNeighborY="8233"/>
      <dgm:spPr/>
    </dgm:pt>
    <dgm:pt modelId="{FA7C3AA4-AB12-EB4B-84F8-9DDB7555CDDA}" type="pres">
      <dgm:prSet presAssocID="{D8ED19D0-93EC-D24C-A3FA-E8AB7A543827}" presName="horz1" presStyleCnt="0"/>
      <dgm:spPr/>
    </dgm:pt>
    <dgm:pt modelId="{E62B68A4-435C-8148-A715-C7125705757F}" type="pres">
      <dgm:prSet presAssocID="{D8ED19D0-93EC-D24C-A3FA-E8AB7A543827}" presName="tx1" presStyleLbl="revTx" presStyleIdx="0" presStyleCnt="5" custScaleY="118746"/>
      <dgm:spPr/>
    </dgm:pt>
    <dgm:pt modelId="{2B05AB6D-D740-FC4B-95CB-522EEA00CC61}" type="pres">
      <dgm:prSet presAssocID="{D8ED19D0-93EC-D24C-A3FA-E8AB7A543827}" presName="vert1" presStyleCnt="0"/>
      <dgm:spPr/>
    </dgm:pt>
    <dgm:pt modelId="{08610D36-A3D1-0746-974B-24AE6B01A103}" type="pres">
      <dgm:prSet presAssocID="{F2162790-E0C0-5C47-A0F1-7C7C7AAD44E0}" presName="thickLine" presStyleLbl="alignNode1" presStyleIdx="1" presStyleCnt="5"/>
      <dgm:spPr/>
    </dgm:pt>
    <dgm:pt modelId="{B15A0974-3D8F-2341-A09B-5CA8CCB44349}" type="pres">
      <dgm:prSet presAssocID="{F2162790-E0C0-5C47-A0F1-7C7C7AAD44E0}" presName="horz1" presStyleCnt="0"/>
      <dgm:spPr/>
    </dgm:pt>
    <dgm:pt modelId="{41E0D395-EC50-2947-92E2-6D4A0981FA7B}" type="pres">
      <dgm:prSet presAssocID="{F2162790-E0C0-5C47-A0F1-7C7C7AAD44E0}" presName="tx1" presStyleLbl="revTx" presStyleIdx="1" presStyleCnt="5"/>
      <dgm:spPr/>
    </dgm:pt>
    <dgm:pt modelId="{F3DBCFDC-3BED-064E-B811-EED69BE20A50}" type="pres">
      <dgm:prSet presAssocID="{F2162790-E0C0-5C47-A0F1-7C7C7AAD44E0}" presName="vert1" presStyleCnt="0"/>
      <dgm:spPr/>
    </dgm:pt>
    <dgm:pt modelId="{93CB4C11-E67D-834C-94DD-E9D82BBF2892}" type="pres">
      <dgm:prSet presAssocID="{DA4BC098-568F-9943-897C-AF42FA6EDD66}" presName="thickLine" presStyleLbl="alignNode1" presStyleIdx="2" presStyleCnt="5"/>
      <dgm:spPr/>
    </dgm:pt>
    <dgm:pt modelId="{DA1CBBF6-54E6-E14D-B0FB-6273B2AC7AAC}" type="pres">
      <dgm:prSet presAssocID="{DA4BC098-568F-9943-897C-AF42FA6EDD66}" presName="horz1" presStyleCnt="0"/>
      <dgm:spPr/>
    </dgm:pt>
    <dgm:pt modelId="{53123178-6898-254C-B4C4-043BAED9F64E}" type="pres">
      <dgm:prSet presAssocID="{DA4BC098-568F-9943-897C-AF42FA6EDD66}" presName="tx1" presStyleLbl="revTx" presStyleIdx="2" presStyleCnt="5"/>
      <dgm:spPr/>
    </dgm:pt>
    <dgm:pt modelId="{F4452919-CC43-5B49-9440-4B1A9FA4661B}" type="pres">
      <dgm:prSet presAssocID="{DA4BC098-568F-9943-897C-AF42FA6EDD66}" presName="vert1" presStyleCnt="0"/>
      <dgm:spPr/>
    </dgm:pt>
    <dgm:pt modelId="{CF2C3791-F942-FC4E-A629-DAA25967F316}" type="pres">
      <dgm:prSet presAssocID="{756F6CAC-B7E2-E948-84D1-3F7C766850BA}" presName="thickLine" presStyleLbl="alignNode1" presStyleIdx="3" presStyleCnt="5"/>
      <dgm:spPr/>
    </dgm:pt>
    <dgm:pt modelId="{171813FA-554B-F348-AD24-A1B4715C4360}" type="pres">
      <dgm:prSet presAssocID="{756F6CAC-B7E2-E948-84D1-3F7C766850BA}" presName="horz1" presStyleCnt="0"/>
      <dgm:spPr/>
    </dgm:pt>
    <dgm:pt modelId="{D490B8E8-8416-A141-B449-8D5A186CE04C}" type="pres">
      <dgm:prSet presAssocID="{756F6CAC-B7E2-E948-84D1-3F7C766850BA}" presName="tx1" presStyleLbl="revTx" presStyleIdx="3" presStyleCnt="5"/>
      <dgm:spPr/>
    </dgm:pt>
    <dgm:pt modelId="{18AEA3C5-538D-7148-A3A5-177B630D0FC2}" type="pres">
      <dgm:prSet presAssocID="{756F6CAC-B7E2-E948-84D1-3F7C766850BA}" presName="vert1" presStyleCnt="0"/>
      <dgm:spPr/>
    </dgm:pt>
    <dgm:pt modelId="{688EAB7A-C341-F546-9C09-DC0CB073740B}" type="pres">
      <dgm:prSet presAssocID="{249DE2A3-B3A4-7348-B74B-55D7164A2187}" presName="thickLine" presStyleLbl="alignNode1" presStyleIdx="4" presStyleCnt="5"/>
      <dgm:spPr/>
    </dgm:pt>
    <dgm:pt modelId="{4CC31AC9-8E35-0E41-B57D-A2AD88DAF681}" type="pres">
      <dgm:prSet presAssocID="{249DE2A3-B3A4-7348-B74B-55D7164A2187}" presName="horz1" presStyleCnt="0"/>
      <dgm:spPr/>
    </dgm:pt>
    <dgm:pt modelId="{7B68092B-0275-0C43-9211-DA4EB30107E2}" type="pres">
      <dgm:prSet presAssocID="{249DE2A3-B3A4-7348-B74B-55D7164A2187}" presName="tx1" presStyleLbl="revTx" presStyleIdx="4" presStyleCnt="5"/>
      <dgm:spPr/>
    </dgm:pt>
    <dgm:pt modelId="{8381162C-0F26-C546-983F-56EAB730E4A7}" type="pres">
      <dgm:prSet presAssocID="{249DE2A3-B3A4-7348-B74B-55D7164A2187}" presName="vert1" presStyleCnt="0"/>
      <dgm:spPr/>
    </dgm:pt>
  </dgm:ptLst>
  <dgm:cxnLst>
    <dgm:cxn modelId="{1961110B-6E3B-E246-A4D1-B0FB33DC8465}" srcId="{95338DED-47CF-484F-B90A-48141953B4EF}" destId="{756F6CAC-B7E2-E948-84D1-3F7C766850BA}" srcOrd="3" destOrd="0" parTransId="{54145543-887D-4B43-BE72-D1DE13930196}" sibTransId="{E6A8BB8D-CCD7-4B44-BBAB-96E992068CC0}"/>
    <dgm:cxn modelId="{E259C721-AA1F-E948-B376-4F5CDFE05F1A}" type="presOf" srcId="{DA4BC098-568F-9943-897C-AF42FA6EDD66}" destId="{53123178-6898-254C-B4C4-043BAED9F64E}" srcOrd="0" destOrd="0" presId="urn:microsoft.com/office/officeart/2008/layout/LinedList"/>
    <dgm:cxn modelId="{00D41834-7977-AA44-AD96-5B63CF3212A2}" srcId="{95338DED-47CF-484F-B90A-48141953B4EF}" destId="{D8ED19D0-93EC-D24C-A3FA-E8AB7A543827}" srcOrd="0" destOrd="0" parTransId="{8969D3B3-593F-8F47-BCB9-ED0CC2E0B8F2}" sibTransId="{4508C87E-BC25-124D-9812-51DA685D48FC}"/>
    <dgm:cxn modelId="{2F8D154E-5493-4D40-8DB2-C8E4CDE0CCB5}" type="presOf" srcId="{756F6CAC-B7E2-E948-84D1-3F7C766850BA}" destId="{D490B8E8-8416-A141-B449-8D5A186CE04C}" srcOrd="0" destOrd="0" presId="urn:microsoft.com/office/officeart/2008/layout/LinedList"/>
    <dgm:cxn modelId="{73E6DF57-BEEB-3943-8BDF-7339AE7FFA14}" type="presOf" srcId="{F2162790-E0C0-5C47-A0F1-7C7C7AAD44E0}" destId="{41E0D395-EC50-2947-92E2-6D4A0981FA7B}" srcOrd="0" destOrd="0" presId="urn:microsoft.com/office/officeart/2008/layout/LinedList"/>
    <dgm:cxn modelId="{13E52063-4F85-CE49-97C6-45398289B9C0}" srcId="{95338DED-47CF-484F-B90A-48141953B4EF}" destId="{F2162790-E0C0-5C47-A0F1-7C7C7AAD44E0}" srcOrd="1" destOrd="0" parTransId="{6C5A299F-F90B-6848-A7CD-D1C1A710A3EC}" sibTransId="{0D3D4E6A-E1F8-EF4D-BBA1-07FFABA7255C}"/>
    <dgm:cxn modelId="{54F64B88-E47E-BC43-878F-53A218663B82}" type="presOf" srcId="{D8ED19D0-93EC-D24C-A3FA-E8AB7A543827}" destId="{E62B68A4-435C-8148-A715-C7125705757F}" srcOrd="0" destOrd="0" presId="urn:microsoft.com/office/officeart/2008/layout/LinedList"/>
    <dgm:cxn modelId="{39F20CA2-7591-5E45-BEDC-0D35FB66B537}" srcId="{95338DED-47CF-484F-B90A-48141953B4EF}" destId="{249DE2A3-B3A4-7348-B74B-55D7164A2187}" srcOrd="4" destOrd="0" parTransId="{B967C7CB-EA3C-D241-B5DD-64A37B3293D9}" sibTransId="{2B5E6614-9F4C-FE40-98B5-A880DA6C8667}"/>
    <dgm:cxn modelId="{3438EBBD-DC74-BE48-A5F5-6825F949864A}" srcId="{95338DED-47CF-484F-B90A-48141953B4EF}" destId="{DA4BC098-568F-9943-897C-AF42FA6EDD66}" srcOrd="2" destOrd="0" parTransId="{02509E6F-8172-D942-ACA4-951AE6D914B7}" sibTransId="{2D18029D-45C2-C746-9F73-507B699B3B3E}"/>
    <dgm:cxn modelId="{7E06B7CD-9007-AE4E-96B8-7C99F4144CAF}" type="presOf" srcId="{249DE2A3-B3A4-7348-B74B-55D7164A2187}" destId="{7B68092B-0275-0C43-9211-DA4EB30107E2}" srcOrd="0" destOrd="0" presId="urn:microsoft.com/office/officeart/2008/layout/LinedList"/>
    <dgm:cxn modelId="{ADBC19E7-460F-004C-9FD5-2DBB3CF7F269}" type="presOf" srcId="{95338DED-47CF-484F-B90A-48141953B4EF}" destId="{EDD4B27A-8852-714A-8E39-5BFAA57B8D3A}" srcOrd="0" destOrd="0" presId="urn:microsoft.com/office/officeart/2008/layout/LinedList"/>
    <dgm:cxn modelId="{A6CDCB25-198E-8C4E-BA98-79E82098A898}" type="presParOf" srcId="{EDD4B27A-8852-714A-8E39-5BFAA57B8D3A}" destId="{E99B148B-51D3-984B-908D-35C7BA697A68}" srcOrd="0" destOrd="0" presId="urn:microsoft.com/office/officeart/2008/layout/LinedList"/>
    <dgm:cxn modelId="{B34D5538-AE63-EF49-B2B1-07C96B99B16F}" type="presParOf" srcId="{EDD4B27A-8852-714A-8E39-5BFAA57B8D3A}" destId="{FA7C3AA4-AB12-EB4B-84F8-9DDB7555CDDA}" srcOrd="1" destOrd="0" presId="urn:microsoft.com/office/officeart/2008/layout/LinedList"/>
    <dgm:cxn modelId="{1131D26B-AB6F-E54F-9A8B-5F170BA70E2E}" type="presParOf" srcId="{FA7C3AA4-AB12-EB4B-84F8-9DDB7555CDDA}" destId="{E62B68A4-435C-8148-A715-C7125705757F}" srcOrd="0" destOrd="0" presId="urn:microsoft.com/office/officeart/2008/layout/LinedList"/>
    <dgm:cxn modelId="{B07D78A0-5526-5D4E-B3AB-FB08916021DB}" type="presParOf" srcId="{FA7C3AA4-AB12-EB4B-84F8-9DDB7555CDDA}" destId="{2B05AB6D-D740-FC4B-95CB-522EEA00CC61}" srcOrd="1" destOrd="0" presId="urn:microsoft.com/office/officeart/2008/layout/LinedList"/>
    <dgm:cxn modelId="{4BFCEFEC-D05D-544D-8BE5-7C09595D7B40}" type="presParOf" srcId="{EDD4B27A-8852-714A-8E39-5BFAA57B8D3A}" destId="{08610D36-A3D1-0746-974B-24AE6B01A103}" srcOrd="2" destOrd="0" presId="urn:microsoft.com/office/officeart/2008/layout/LinedList"/>
    <dgm:cxn modelId="{90BE6CD8-BBD4-F544-A3AC-265C13A77DD5}" type="presParOf" srcId="{EDD4B27A-8852-714A-8E39-5BFAA57B8D3A}" destId="{B15A0974-3D8F-2341-A09B-5CA8CCB44349}" srcOrd="3" destOrd="0" presId="urn:microsoft.com/office/officeart/2008/layout/LinedList"/>
    <dgm:cxn modelId="{C1FBD3D5-7AA7-C64C-9C7C-D07B57712C63}" type="presParOf" srcId="{B15A0974-3D8F-2341-A09B-5CA8CCB44349}" destId="{41E0D395-EC50-2947-92E2-6D4A0981FA7B}" srcOrd="0" destOrd="0" presId="urn:microsoft.com/office/officeart/2008/layout/LinedList"/>
    <dgm:cxn modelId="{0DCFE4FD-00C1-BD48-B2C8-4432F3011FDF}" type="presParOf" srcId="{B15A0974-3D8F-2341-A09B-5CA8CCB44349}" destId="{F3DBCFDC-3BED-064E-B811-EED69BE20A50}" srcOrd="1" destOrd="0" presId="urn:microsoft.com/office/officeart/2008/layout/LinedList"/>
    <dgm:cxn modelId="{F89F5CFB-896F-324B-8D73-564C9C5C3549}" type="presParOf" srcId="{EDD4B27A-8852-714A-8E39-5BFAA57B8D3A}" destId="{93CB4C11-E67D-834C-94DD-E9D82BBF2892}" srcOrd="4" destOrd="0" presId="urn:microsoft.com/office/officeart/2008/layout/LinedList"/>
    <dgm:cxn modelId="{F8D02814-A826-B84A-A9DA-FAC1C0F2AD63}" type="presParOf" srcId="{EDD4B27A-8852-714A-8E39-5BFAA57B8D3A}" destId="{DA1CBBF6-54E6-E14D-B0FB-6273B2AC7AAC}" srcOrd="5" destOrd="0" presId="urn:microsoft.com/office/officeart/2008/layout/LinedList"/>
    <dgm:cxn modelId="{E9D146EF-559B-8640-897F-F85EF76C8438}" type="presParOf" srcId="{DA1CBBF6-54E6-E14D-B0FB-6273B2AC7AAC}" destId="{53123178-6898-254C-B4C4-043BAED9F64E}" srcOrd="0" destOrd="0" presId="urn:microsoft.com/office/officeart/2008/layout/LinedList"/>
    <dgm:cxn modelId="{6F93A30C-49B1-464E-862C-C9A667E83942}" type="presParOf" srcId="{DA1CBBF6-54E6-E14D-B0FB-6273B2AC7AAC}" destId="{F4452919-CC43-5B49-9440-4B1A9FA4661B}" srcOrd="1" destOrd="0" presId="urn:microsoft.com/office/officeart/2008/layout/LinedList"/>
    <dgm:cxn modelId="{611FC892-1F6C-FE4A-A9D0-4B29521DA3C3}" type="presParOf" srcId="{EDD4B27A-8852-714A-8E39-5BFAA57B8D3A}" destId="{CF2C3791-F942-FC4E-A629-DAA25967F316}" srcOrd="6" destOrd="0" presId="urn:microsoft.com/office/officeart/2008/layout/LinedList"/>
    <dgm:cxn modelId="{B3B4663E-0275-D145-B1B2-D3E753C2126A}" type="presParOf" srcId="{EDD4B27A-8852-714A-8E39-5BFAA57B8D3A}" destId="{171813FA-554B-F348-AD24-A1B4715C4360}" srcOrd="7" destOrd="0" presId="urn:microsoft.com/office/officeart/2008/layout/LinedList"/>
    <dgm:cxn modelId="{472F48BF-49F7-4D41-B3B9-ECBA97DC1E38}" type="presParOf" srcId="{171813FA-554B-F348-AD24-A1B4715C4360}" destId="{D490B8E8-8416-A141-B449-8D5A186CE04C}" srcOrd="0" destOrd="0" presId="urn:microsoft.com/office/officeart/2008/layout/LinedList"/>
    <dgm:cxn modelId="{CF77122B-4B0A-F747-BF26-DE891985B912}" type="presParOf" srcId="{171813FA-554B-F348-AD24-A1B4715C4360}" destId="{18AEA3C5-538D-7148-A3A5-177B630D0FC2}" srcOrd="1" destOrd="0" presId="urn:microsoft.com/office/officeart/2008/layout/LinedList"/>
    <dgm:cxn modelId="{5B7AD268-7074-8849-BC62-35D604BE128B}" type="presParOf" srcId="{EDD4B27A-8852-714A-8E39-5BFAA57B8D3A}" destId="{688EAB7A-C341-F546-9C09-DC0CB073740B}" srcOrd="8" destOrd="0" presId="urn:microsoft.com/office/officeart/2008/layout/LinedList"/>
    <dgm:cxn modelId="{8E87067B-5F5F-804D-A415-824AC1B06987}" type="presParOf" srcId="{EDD4B27A-8852-714A-8E39-5BFAA57B8D3A}" destId="{4CC31AC9-8E35-0E41-B57D-A2AD88DAF681}" srcOrd="9" destOrd="0" presId="urn:microsoft.com/office/officeart/2008/layout/LinedList"/>
    <dgm:cxn modelId="{F21F4A1A-089D-B446-B640-3AD70FB85525}" type="presParOf" srcId="{4CC31AC9-8E35-0E41-B57D-A2AD88DAF681}" destId="{7B68092B-0275-0C43-9211-DA4EB30107E2}" srcOrd="0" destOrd="0" presId="urn:microsoft.com/office/officeart/2008/layout/LinedList"/>
    <dgm:cxn modelId="{5656945D-1BBC-5A43-86F1-87005A8E3E4A}" type="presParOf" srcId="{4CC31AC9-8E35-0E41-B57D-A2AD88DAF681}" destId="{8381162C-0F26-C546-983F-56EAB730E4A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B148B-51D3-984B-908D-35C7BA697A68}">
      <dsp:nvSpPr>
        <dsp:cNvPr id="0" name=""/>
        <dsp:cNvSpPr/>
      </dsp:nvSpPr>
      <dsp:spPr>
        <a:xfrm>
          <a:off x="0" y="109781"/>
          <a:ext cx="7973037" cy="0"/>
        </a:xfrm>
        <a:prstGeom prst="line">
          <a:avLst/>
        </a:prstGeom>
        <a:gradFill rotWithShape="0">
          <a:gsLst>
            <a:gs pos="0">
              <a:schemeClr val="accent1">
                <a:alpha val="90000"/>
                <a:hueOff val="0"/>
                <a:satOff val="0"/>
                <a:lumOff val="0"/>
                <a:alphaOff val="0"/>
                <a:tint val="100000"/>
                <a:shade val="100000"/>
                <a:satMod val="130000"/>
              </a:schemeClr>
            </a:gs>
            <a:gs pos="100000">
              <a:schemeClr val="accent1">
                <a:alpha val="90000"/>
                <a:hueOff val="0"/>
                <a:satOff val="0"/>
                <a:lumOff val="0"/>
                <a:alphaOff val="0"/>
                <a:tint val="50000"/>
                <a:shade val="100000"/>
                <a:satMod val="350000"/>
              </a:schemeClr>
            </a:gs>
          </a:gsLst>
          <a:lin ang="16200000" scaled="0"/>
        </a:gra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62B68A4-435C-8148-A715-C7125705757F}">
      <dsp:nvSpPr>
        <dsp:cNvPr id="0" name=""/>
        <dsp:cNvSpPr/>
      </dsp:nvSpPr>
      <dsp:spPr>
        <a:xfrm>
          <a:off x="0" y="2158"/>
          <a:ext cx="7965250" cy="1307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b="1" kern="1200" dirty="0">
              <a:solidFill>
                <a:schemeClr val="tx1"/>
              </a:solidFill>
            </a:rPr>
            <a:t>Applications et sites web</a:t>
          </a:r>
        </a:p>
        <a:p>
          <a:pPr marL="0" lvl="0" indent="0" algn="l" defTabSz="889000">
            <a:lnSpc>
              <a:spcPct val="90000"/>
            </a:lnSpc>
            <a:spcBef>
              <a:spcPct val="0"/>
            </a:spcBef>
            <a:spcAft>
              <a:spcPct val="35000"/>
            </a:spcAft>
            <a:buNone/>
          </a:pPr>
          <a:r>
            <a:rPr lang="fr-FR" sz="1800" kern="1200" dirty="0">
              <a:solidFill>
                <a:schemeClr val="tx1"/>
              </a:solidFill>
            </a:rPr>
            <a:t>- </a:t>
          </a:r>
          <a:r>
            <a:rPr lang="fr-FR" sz="1800" kern="1200" dirty="0" err="1">
              <a:solidFill>
                <a:schemeClr val="tx1"/>
              </a:solidFill>
            </a:rPr>
            <a:t>Wikipedia.org</a:t>
          </a:r>
          <a:r>
            <a:rPr lang="fr-FR" sz="1800" kern="1200" dirty="0">
              <a:solidFill>
                <a:schemeClr val="tx1"/>
              </a:solidFill>
            </a:rPr>
            <a:t>, </a:t>
          </a:r>
          <a:r>
            <a:rPr lang="fr-FR" sz="1800" kern="1200" dirty="0" err="1">
              <a:solidFill>
                <a:schemeClr val="tx1"/>
              </a:solidFill>
            </a:rPr>
            <a:t>ICANN.org</a:t>
          </a:r>
          <a:r>
            <a:rPr lang="fr-FR" sz="1800" kern="1200" dirty="0">
              <a:solidFill>
                <a:schemeClr val="tx1"/>
              </a:solidFill>
            </a:rPr>
            <a:t>, </a:t>
          </a:r>
          <a:r>
            <a:rPr lang="fr-FR" sz="1800" kern="1200" dirty="0" err="1">
              <a:solidFill>
                <a:schemeClr val="tx1"/>
              </a:solidFill>
            </a:rPr>
            <a:t>Amazon.com</a:t>
          </a:r>
          <a:r>
            <a:rPr lang="fr-FR" sz="1800" kern="1200" dirty="0">
              <a:solidFill>
                <a:schemeClr val="tx1"/>
              </a:solidFill>
            </a:rPr>
            <a:t>, sites web personnalisés dans le monde entier</a:t>
          </a:r>
        </a:p>
        <a:p>
          <a:pPr marL="0" lvl="0" indent="0" algn="l" defTabSz="889000">
            <a:lnSpc>
              <a:spcPct val="90000"/>
            </a:lnSpc>
            <a:spcBef>
              <a:spcPct val="0"/>
            </a:spcBef>
            <a:spcAft>
              <a:spcPct val="35000"/>
            </a:spcAft>
            <a:buNone/>
          </a:pPr>
          <a:r>
            <a:rPr lang="fr-FR" sz="1800" kern="1200" dirty="0">
              <a:solidFill>
                <a:schemeClr val="tx1"/>
              </a:solidFill>
            </a:rPr>
            <a:t>- PowerPoint, Google-Docs, Safari, Acrobat, applications personnalisées</a:t>
          </a:r>
        </a:p>
        <a:p>
          <a:pPr marL="0" lvl="0" indent="0" algn="l" defTabSz="889000">
            <a:lnSpc>
              <a:spcPct val="90000"/>
            </a:lnSpc>
            <a:spcBef>
              <a:spcPct val="0"/>
            </a:spcBef>
            <a:spcAft>
              <a:spcPct val="35000"/>
            </a:spcAft>
            <a:buNone/>
          </a:pPr>
          <a:endParaRPr lang="en-US" sz="2000" kern="1200" dirty="0">
            <a:solidFill>
              <a:schemeClr val="tx1"/>
            </a:solidFill>
          </a:endParaRPr>
        </a:p>
      </dsp:txBody>
      <dsp:txXfrm>
        <a:off x="0" y="2158"/>
        <a:ext cx="7965250" cy="1307215"/>
      </dsp:txXfrm>
    </dsp:sp>
    <dsp:sp modelId="{08610D36-A3D1-0746-974B-24AE6B01A103}">
      <dsp:nvSpPr>
        <dsp:cNvPr id="0" name=""/>
        <dsp:cNvSpPr/>
      </dsp:nvSpPr>
      <dsp:spPr>
        <a:xfrm>
          <a:off x="0" y="1309373"/>
          <a:ext cx="7973037" cy="0"/>
        </a:xfrm>
        <a:prstGeom prst="line">
          <a:avLst/>
        </a:prstGeom>
        <a:gradFill rotWithShape="0">
          <a:gsLst>
            <a:gs pos="0">
              <a:schemeClr val="accent1">
                <a:alpha val="90000"/>
                <a:hueOff val="0"/>
                <a:satOff val="0"/>
                <a:lumOff val="0"/>
                <a:alphaOff val="-10000"/>
                <a:tint val="100000"/>
                <a:shade val="100000"/>
                <a:satMod val="130000"/>
              </a:schemeClr>
            </a:gs>
            <a:gs pos="100000">
              <a:schemeClr val="accent1">
                <a:alpha val="90000"/>
                <a:hueOff val="0"/>
                <a:satOff val="0"/>
                <a:lumOff val="0"/>
                <a:alphaOff val="-10000"/>
                <a:tint val="50000"/>
                <a:shade val="100000"/>
                <a:satMod val="350000"/>
              </a:schemeClr>
            </a:gs>
          </a:gsLst>
          <a:lin ang="16200000" scaled="0"/>
        </a:gradFill>
        <a:ln w="9525" cap="flat" cmpd="sng" algn="ctr">
          <a:solidFill>
            <a:schemeClr val="accent1">
              <a:alpha val="90000"/>
              <a:hueOff val="0"/>
              <a:satOff val="0"/>
              <a:lumOff val="0"/>
              <a:alphaOff val="-10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1E0D395-EC50-2947-92E2-6D4A0981FA7B}">
      <dsp:nvSpPr>
        <dsp:cNvPr id="0" name=""/>
        <dsp:cNvSpPr/>
      </dsp:nvSpPr>
      <dsp:spPr>
        <a:xfrm>
          <a:off x="0" y="1309373"/>
          <a:ext cx="7973037" cy="1100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b="1" kern="1200" dirty="0">
              <a:solidFill>
                <a:schemeClr val="tx1"/>
              </a:solidFill>
            </a:rPr>
            <a:t>Médias sociaux et moteurs de recherche</a:t>
          </a:r>
        </a:p>
        <a:p>
          <a:pPr marL="0" lvl="0" indent="0" algn="l" defTabSz="889000">
            <a:lnSpc>
              <a:spcPct val="90000"/>
            </a:lnSpc>
            <a:spcBef>
              <a:spcPct val="0"/>
            </a:spcBef>
            <a:spcAft>
              <a:spcPct val="35000"/>
            </a:spcAft>
            <a:buNone/>
          </a:pPr>
          <a:r>
            <a:rPr lang="fr-FR" sz="1800" kern="1200" dirty="0">
              <a:solidFill>
                <a:schemeClr val="tx1"/>
              </a:solidFill>
            </a:rPr>
            <a:t>- Chrome, Bing, Safari, Firefox, navigateurs locaux (par exemple, chinois)</a:t>
          </a:r>
        </a:p>
        <a:p>
          <a:pPr marL="0" lvl="0" indent="0" algn="l" defTabSz="889000">
            <a:lnSpc>
              <a:spcPct val="90000"/>
            </a:lnSpc>
            <a:spcBef>
              <a:spcPct val="0"/>
            </a:spcBef>
            <a:spcAft>
              <a:spcPct val="35000"/>
            </a:spcAft>
            <a:buNone/>
          </a:pPr>
          <a:r>
            <a:rPr lang="fr-FR" sz="1800" kern="1200" dirty="0">
              <a:solidFill>
                <a:schemeClr val="tx1"/>
              </a:solidFill>
            </a:rPr>
            <a:t>- Facebook, Instagram, Twitter, Skype, WeChat, WhatsApp, Viber</a:t>
          </a:r>
        </a:p>
        <a:p>
          <a:pPr marL="0" lvl="0" indent="0" algn="l" defTabSz="889000">
            <a:lnSpc>
              <a:spcPct val="90000"/>
            </a:lnSpc>
            <a:spcBef>
              <a:spcPct val="0"/>
            </a:spcBef>
            <a:spcAft>
              <a:spcPct val="35000"/>
            </a:spcAft>
            <a:buNone/>
          </a:pPr>
          <a:endParaRPr lang="en-US" sz="2000" kern="1200" dirty="0">
            <a:solidFill>
              <a:schemeClr val="tx1"/>
            </a:solidFill>
          </a:endParaRPr>
        </a:p>
      </dsp:txBody>
      <dsp:txXfrm>
        <a:off x="0" y="1309373"/>
        <a:ext cx="7973037" cy="1100849"/>
      </dsp:txXfrm>
    </dsp:sp>
    <dsp:sp modelId="{93CB4C11-E67D-834C-94DD-E9D82BBF2892}">
      <dsp:nvSpPr>
        <dsp:cNvPr id="0" name=""/>
        <dsp:cNvSpPr/>
      </dsp:nvSpPr>
      <dsp:spPr>
        <a:xfrm>
          <a:off x="0" y="2410223"/>
          <a:ext cx="7973037" cy="0"/>
        </a:xfrm>
        <a:prstGeom prst="line">
          <a:avLst/>
        </a:prstGeom>
        <a:gradFill rotWithShape="0">
          <a:gsLst>
            <a:gs pos="0">
              <a:schemeClr val="accent1">
                <a:alpha val="90000"/>
                <a:hueOff val="0"/>
                <a:satOff val="0"/>
                <a:lumOff val="0"/>
                <a:alphaOff val="-20000"/>
                <a:tint val="100000"/>
                <a:shade val="100000"/>
                <a:satMod val="130000"/>
              </a:schemeClr>
            </a:gs>
            <a:gs pos="100000">
              <a:schemeClr val="accent1">
                <a:alpha val="90000"/>
                <a:hueOff val="0"/>
                <a:satOff val="0"/>
                <a:lumOff val="0"/>
                <a:alphaOff val="-20000"/>
                <a:tint val="50000"/>
                <a:shade val="100000"/>
                <a:satMod val="350000"/>
              </a:schemeClr>
            </a:gs>
          </a:gsLst>
          <a:lin ang="16200000" scaled="0"/>
        </a:gradFill>
        <a:ln w="9525" cap="flat" cmpd="sng" algn="ctr">
          <a:solidFill>
            <a:schemeClr val="accent1">
              <a:alpha val="90000"/>
              <a:hueOff val="0"/>
              <a:satOff val="0"/>
              <a:lumOff val="0"/>
              <a:alphaOff val="-20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3123178-6898-254C-B4C4-043BAED9F64E}">
      <dsp:nvSpPr>
        <dsp:cNvPr id="0" name=""/>
        <dsp:cNvSpPr/>
      </dsp:nvSpPr>
      <dsp:spPr>
        <a:xfrm>
          <a:off x="0" y="2410223"/>
          <a:ext cx="7973037" cy="1100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b="1" kern="1200" dirty="0">
              <a:solidFill>
                <a:schemeClr val="tx1"/>
              </a:solidFill>
            </a:rPr>
            <a:t>Langages et cadres de programmation</a:t>
          </a:r>
        </a:p>
        <a:p>
          <a:pPr marL="0" lvl="0" indent="0" algn="l" defTabSz="889000">
            <a:lnSpc>
              <a:spcPct val="90000"/>
            </a:lnSpc>
            <a:spcBef>
              <a:spcPct val="0"/>
            </a:spcBef>
            <a:spcAft>
              <a:spcPct val="35000"/>
            </a:spcAft>
            <a:buNone/>
          </a:pPr>
          <a:r>
            <a:rPr lang="fr-FR" sz="1800" kern="1200" dirty="0">
              <a:solidFill>
                <a:schemeClr val="tx1"/>
              </a:solidFill>
            </a:rPr>
            <a:t>- JavaScript, Java, Swift, C#, PHP, Python</a:t>
          </a:r>
        </a:p>
        <a:p>
          <a:pPr marL="0" lvl="0" indent="0" algn="l" defTabSz="889000">
            <a:lnSpc>
              <a:spcPct val="90000"/>
            </a:lnSpc>
            <a:spcBef>
              <a:spcPct val="0"/>
            </a:spcBef>
            <a:spcAft>
              <a:spcPct val="35000"/>
            </a:spcAft>
            <a:buNone/>
          </a:pPr>
          <a:r>
            <a:rPr lang="fr-FR" sz="1800" kern="1200" dirty="0">
              <a:solidFill>
                <a:schemeClr val="tx1"/>
              </a:solidFill>
            </a:rPr>
            <a:t>- </a:t>
          </a:r>
          <a:r>
            <a:rPr lang="fr-FR" sz="1800" kern="1200" dirty="0" err="1">
              <a:solidFill>
                <a:schemeClr val="tx1"/>
              </a:solidFill>
            </a:rPr>
            <a:t>Angular</a:t>
          </a:r>
          <a:r>
            <a:rPr lang="fr-FR" sz="1800" kern="1200" dirty="0">
              <a:solidFill>
                <a:schemeClr val="tx1"/>
              </a:solidFill>
            </a:rPr>
            <a:t>, Spring, .NET </a:t>
          </a:r>
          <a:r>
            <a:rPr lang="fr-FR" sz="1800" kern="1200" dirty="0" err="1">
              <a:solidFill>
                <a:schemeClr val="tx1"/>
              </a:solidFill>
            </a:rPr>
            <a:t>core</a:t>
          </a:r>
          <a:r>
            <a:rPr lang="fr-FR" sz="1800" kern="1200" dirty="0">
              <a:solidFill>
                <a:schemeClr val="tx1"/>
              </a:solidFill>
            </a:rPr>
            <a:t>, J2EE, WordPress, SAP, Oracle</a:t>
          </a:r>
        </a:p>
      </dsp:txBody>
      <dsp:txXfrm>
        <a:off x="0" y="2410223"/>
        <a:ext cx="7973037" cy="1100849"/>
      </dsp:txXfrm>
    </dsp:sp>
    <dsp:sp modelId="{CF2C3791-F942-FC4E-A629-DAA25967F316}">
      <dsp:nvSpPr>
        <dsp:cNvPr id="0" name=""/>
        <dsp:cNvSpPr/>
      </dsp:nvSpPr>
      <dsp:spPr>
        <a:xfrm>
          <a:off x="0" y="3511073"/>
          <a:ext cx="7973037" cy="0"/>
        </a:xfrm>
        <a:prstGeom prst="line">
          <a:avLst/>
        </a:prstGeom>
        <a:gradFill rotWithShape="0">
          <a:gsLst>
            <a:gs pos="0">
              <a:schemeClr val="accent1">
                <a:alpha val="90000"/>
                <a:hueOff val="0"/>
                <a:satOff val="0"/>
                <a:lumOff val="0"/>
                <a:alphaOff val="-30000"/>
                <a:tint val="100000"/>
                <a:shade val="100000"/>
                <a:satMod val="130000"/>
              </a:schemeClr>
            </a:gs>
            <a:gs pos="100000">
              <a:schemeClr val="accent1">
                <a:alpha val="90000"/>
                <a:hueOff val="0"/>
                <a:satOff val="0"/>
                <a:lumOff val="0"/>
                <a:alphaOff val="-30000"/>
                <a:tint val="50000"/>
                <a:shade val="100000"/>
                <a:satMod val="350000"/>
              </a:schemeClr>
            </a:gs>
          </a:gsLst>
          <a:lin ang="16200000" scaled="0"/>
        </a:gradFill>
        <a:ln w="9525" cap="flat" cmpd="sng" algn="ctr">
          <a:solidFill>
            <a:schemeClr val="accent1">
              <a:alpha val="90000"/>
              <a:hueOff val="0"/>
              <a:satOff val="0"/>
              <a:lumOff val="0"/>
              <a:alphaOff val="-30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490B8E8-8416-A141-B449-8D5A186CE04C}">
      <dsp:nvSpPr>
        <dsp:cNvPr id="0" name=""/>
        <dsp:cNvSpPr/>
      </dsp:nvSpPr>
      <dsp:spPr>
        <a:xfrm>
          <a:off x="0" y="3511073"/>
          <a:ext cx="7973037" cy="1100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b="1" kern="1200" dirty="0">
              <a:solidFill>
                <a:schemeClr val="tx1"/>
              </a:solidFill>
            </a:rPr>
            <a:t>Plateformes, systèmes d’exploitation et outils de système</a:t>
          </a:r>
        </a:p>
        <a:p>
          <a:pPr marL="0" lvl="0" indent="0" algn="l" defTabSz="889000">
            <a:lnSpc>
              <a:spcPct val="90000"/>
            </a:lnSpc>
            <a:spcBef>
              <a:spcPct val="0"/>
            </a:spcBef>
            <a:spcAft>
              <a:spcPct val="35000"/>
            </a:spcAft>
            <a:buNone/>
          </a:pPr>
          <a:r>
            <a:rPr lang="fr-FR" sz="1800" kern="1200" dirty="0">
              <a:solidFill>
                <a:schemeClr val="tx1"/>
              </a:solidFill>
            </a:rPr>
            <a:t>- iOS, Windows, Linux, Android, magasins d’applications</a:t>
          </a:r>
        </a:p>
        <a:p>
          <a:pPr marL="0" lvl="0" indent="0" algn="l" defTabSz="889000">
            <a:lnSpc>
              <a:spcPct val="90000"/>
            </a:lnSpc>
            <a:spcBef>
              <a:spcPct val="0"/>
            </a:spcBef>
            <a:spcAft>
              <a:spcPct val="35000"/>
            </a:spcAft>
            <a:buNone/>
          </a:pPr>
          <a:r>
            <a:rPr lang="fr-FR" sz="1800" kern="1200" dirty="0">
              <a:solidFill>
                <a:schemeClr val="tx1"/>
              </a:solidFill>
            </a:rPr>
            <a:t>- Active Directory, </a:t>
          </a:r>
          <a:r>
            <a:rPr lang="fr-FR" sz="1800" kern="1200" dirty="0" err="1">
              <a:solidFill>
                <a:schemeClr val="tx1"/>
              </a:solidFill>
            </a:rPr>
            <a:t>OpenLDAP</a:t>
          </a:r>
          <a:r>
            <a:rPr lang="fr-FR" sz="1800" kern="1200" dirty="0">
              <a:solidFill>
                <a:schemeClr val="tx1"/>
              </a:solidFill>
            </a:rPr>
            <a:t>, </a:t>
          </a:r>
          <a:r>
            <a:rPr lang="fr-FR" sz="1800" kern="1200" dirty="0" err="1">
              <a:solidFill>
                <a:schemeClr val="tx1"/>
              </a:solidFill>
            </a:rPr>
            <a:t>OpenSSL</a:t>
          </a:r>
          <a:r>
            <a:rPr lang="fr-FR" sz="1800" kern="1200" dirty="0">
              <a:solidFill>
                <a:schemeClr val="tx1"/>
              </a:solidFill>
            </a:rPr>
            <a:t>, Ping, Telnet</a:t>
          </a:r>
        </a:p>
      </dsp:txBody>
      <dsp:txXfrm>
        <a:off x="0" y="3511073"/>
        <a:ext cx="7973037" cy="1100849"/>
      </dsp:txXfrm>
    </dsp:sp>
    <dsp:sp modelId="{688EAB7A-C341-F546-9C09-DC0CB073740B}">
      <dsp:nvSpPr>
        <dsp:cNvPr id="0" name=""/>
        <dsp:cNvSpPr/>
      </dsp:nvSpPr>
      <dsp:spPr>
        <a:xfrm>
          <a:off x="0" y="4611923"/>
          <a:ext cx="7973037" cy="0"/>
        </a:xfrm>
        <a:prstGeom prst="line">
          <a:avLst/>
        </a:prstGeom>
        <a:gradFill rotWithShape="0">
          <a:gsLst>
            <a:gs pos="0">
              <a:schemeClr val="accent1">
                <a:alpha val="90000"/>
                <a:hueOff val="0"/>
                <a:satOff val="0"/>
                <a:lumOff val="0"/>
                <a:alphaOff val="-40000"/>
                <a:tint val="100000"/>
                <a:shade val="100000"/>
                <a:satMod val="130000"/>
              </a:schemeClr>
            </a:gs>
            <a:gs pos="100000">
              <a:schemeClr val="accent1">
                <a:alpha val="90000"/>
                <a:hueOff val="0"/>
                <a:satOff val="0"/>
                <a:lumOff val="0"/>
                <a:alphaOff val="-40000"/>
                <a:tint val="50000"/>
                <a:shade val="100000"/>
                <a:satMod val="350000"/>
              </a:schemeClr>
            </a:gs>
          </a:gsLst>
          <a:lin ang="16200000" scaled="0"/>
        </a:gradFill>
        <a:ln w="9525" cap="flat" cmpd="sng" algn="ctr">
          <a:solidFill>
            <a:schemeClr val="accent1">
              <a:alpha val="90000"/>
              <a:hueOff val="0"/>
              <a:satOff val="0"/>
              <a:lumOff val="0"/>
              <a:alphaOff val="-40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B68092B-0275-0C43-9211-DA4EB30107E2}">
      <dsp:nvSpPr>
        <dsp:cNvPr id="0" name=""/>
        <dsp:cNvSpPr/>
      </dsp:nvSpPr>
      <dsp:spPr>
        <a:xfrm>
          <a:off x="0" y="4611923"/>
          <a:ext cx="7973037" cy="1100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b="1" kern="1200" dirty="0">
              <a:solidFill>
                <a:schemeClr val="tx1"/>
              </a:solidFill>
            </a:rPr>
            <a:t>Normes et meilleures pratiques</a:t>
          </a:r>
        </a:p>
        <a:p>
          <a:pPr marL="0" lvl="0" indent="0" algn="l" defTabSz="889000">
            <a:lnSpc>
              <a:spcPct val="90000"/>
            </a:lnSpc>
            <a:spcBef>
              <a:spcPct val="0"/>
            </a:spcBef>
            <a:spcAft>
              <a:spcPct val="35000"/>
            </a:spcAft>
            <a:buNone/>
          </a:pPr>
          <a:r>
            <a:rPr lang="fr-FR" sz="1800" kern="1200" dirty="0">
              <a:solidFill>
                <a:schemeClr val="tx1"/>
              </a:solidFill>
            </a:rPr>
            <a:t>- RFC de l’IETF, HTML W3C, CLDR Unicode, WHATWG</a:t>
          </a:r>
        </a:p>
        <a:p>
          <a:pPr marL="0" lvl="0" indent="0" algn="l" defTabSz="889000">
            <a:lnSpc>
              <a:spcPct val="90000"/>
            </a:lnSpc>
            <a:spcBef>
              <a:spcPct val="0"/>
            </a:spcBef>
            <a:spcAft>
              <a:spcPct val="35000"/>
            </a:spcAft>
            <a:buNone/>
          </a:pPr>
          <a:r>
            <a:rPr lang="fr-FR" sz="1800" kern="1200" dirty="0">
              <a:solidFill>
                <a:schemeClr val="tx1"/>
              </a:solidFill>
            </a:rPr>
            <a:t>- Normes industrielles (santé, aviation, etc.)</a:t>
          </a:r>
        </a:p>
      </dsp:txBody>
      <dsp:txXfrm>
        <a:off x="0" y="4611923"/>
        <a:ext cx="7973037" cy="110084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2/22/24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dirty="0"/>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2/22/24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dirty="0"/>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002FF9-4628-B146-9948-95257A430692}" type="slidenum">
              <a:rPr lang="en-US" smtClean="0"/>
              <a:t>1</a:t>
            </a:fld>
            <a:endParaRPr lang="en-US"/>
          </a:p>
        </p:txBody>
      </p:sp>
    </p:spTree>
    <p:extLst>
      <p:ext uri="{BB962C8B-B14F-4D97-AF65-F5344CB8AC3E}">
        <p14:creationId xmlns:p14="http://schemas.microsoft.com/office/powerpoint/2010/main" val="3658912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13</a:t>
            </a:fld>
            <a:endParaRPr lang="en-US"/>
          </a:p>
        </p:txBody>
      </p:sp>
    </p:spTree>
    <p:extLst>
      <p:ext uri="{BB962C8B-B14F-4D97-AF65-F5344CB8AC3E}">
        <p14:creationId xmlns:p14="http://schemas.microsoft.com/office/powerpoint/2010/main" val="1967261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02FF9-4628-B146-9948-95257A430692}" type="slidenum">
              <a:rPr lang="en-US" smtClean="0"/>
              <a:t>15</a:t>
            </a:fld>
            <a:endParaRPr lang="en-US"/>
          </a:p>
        </p:txBody>
      </p:sp>
    </p:spTree>
    <p:extLst>
      <p:ext uri="{BB962C8B-B14F-4D97-AF65-F5344CB8AC3E}">
        <p14:creationId xmlns:p14="http://schemas.microsoft.com/office/powerpoint/2010/main" val="2924496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02FF9-4628-B146-9948-95257A430692}" type="slidenum">
              <a:rPr lang="en-US" smtClean="0"/>
              <a:t>16</a:t>
            </a:fld>
            <a:endParaRPr lang="en-US"/>
          </a:p>
        </p:txBody>
      </p:sp>
    </p:spTree>
    <p:extLst>
      <p:ext uri="{BB962C8B-B14F-4D97-AF65-F5344CB8AC3E}">
        <p14:creationId xmlns:p14="http://schemas.microsoft.com/office/powerpoint/2010/main" val="2525054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18</a:t>
            </a:fld>
            <a:endParaRPr lang="en-US"/>
          </a:p>
        </p:txBody>
      </p:sp>
    </p:spTree>
    <p:extLst>
      <p:ext uri="{BB962C8B-B14F-4D97-AF65-F5344CB8AC3E}">
        <p14:creationId xmlns:p14="http://schemas.microsoft.com/office/powerpoint/2010/main" val="215938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a:t>https://bournetocode.com/projects/GCSE_Computing_Fundamentals/pages/3-3-5-ascii.html</a:t>
            </a:r>
          </a:p>
        </p:txBody>
      </p:sp>
      <p:sp>
        <p:nvSpPr>
          <p:cNvPr id="4" name="Slide Number Placeholder 3"/>
          <p:cNvSpPr>
            <a:spLocks noGrp="1"/>
          </p:cNvSpPr>
          <p:nvPr>
            <p:ph type="sldNum" sz="quarter" idx="10"/>
          </p:nvPr>
        </p:nvSpPr>
        <p:spPr/>
        <p:txBody>
          <a:bodyPr/>
          <a:lstStyle/>
          <a:p>
            <a:fld id="{7E002FF9-4628-B146-9948-95257A430692}" type="slidenum">
              <a:rPr lang="en-US" smtClean="0"/>
              <a:t>19</a:t>
            </a:fld>
            <a:endParaRPr lang="en-US"/>
          </a:p>
        </p:txBody>
      </p:sp>
    </p:spTree>
    <p:extLst>
      <p:ext uri="{BB962C8B-B14F-4D97-AF65-F5344CB8AC3E}">
        <p14:creationId xmlns:p14="http://schemas.microsoft.com/office/powerpoint/2010/main" val="1253323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a:t>https://bournetocode.com/projects/GCSE_Computing_Fundamentals/pages/3-3-5-ascii.html</a:t>
            </a:r>
          </a:p>
        </p:txBody>
      </p:sp>
      <p:sp>
        <p:nvSpPr>
          <p:cNvPr id="4" name="Slide Number Placeholder 3"/>
          <p:cNvSpPr>
            <a:spLocks noGrp="1"/>
          </p:cNvSpPr>
          <p:nvPr>
            <p:ph type="sldNum" sz="quarter" idx="10"/>
          </p:nvPr>
        </p:nvSpPr>
        <p:spPr/>
        <p:txBody>
          <a:bodyPr/>
          <a:lstStyle/>
          <a:p>
            <a:fld id="{7E002FF9-4628-B146-9948-95257A430692}" type="slidenum">
              <a:rPr lang="en-US" smtClean="0"/>
              <a:t>20</a:t>
            </a:fld>
            <a:endParaRPr lang="en-US"/>
          </a:p>
        </p:txBody>
      </p:sp>
    </p:spTree>
    <p:extLst>
      <p:ext uri="{BB962C8B-B14F-4D97-AF65-F5344CB8AC3E}">
        <p14:creationId xmlns:p14="http://schemas.microsoft.com/office/powerpoint/2010/main" val="204931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21</a:t>
            </a:fld>
            <a:endParaRPr lang="en-US"/>
          </a:p>
        </p:txBody>
      </p:sp>
    </p:spTree>
    <p:extLst>
      <p:ext uri="{BB962C8B-B14F-4D97-AF65-F5344CB8AC3E}">
        <p14:creationId xmlns:p14="http://schemas.microsoft.com/office/powerpoint/2010/main" val="2827783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22</a:t>
            </a:fld>
            <a:endParaRPr lang="en-US"/>
          </a:p>
        </p:txBody>
      </p:sp>
    </p:spTree>
    <p:extLst>
      <p:ext uri="{BB962C8B-B14F-4D97-AF65-F5344CB8AC3E}">
        <p14:creationId xmlns:p14="http://schemas.microsoft.com/office/powerpoint/2010/main" val="3956364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23</a:t>
            </a:fld>
            <a:endParaRPr lang="en-US"/>
          </a:p>
        </p:txBody>
      </p:sp>
    </p:spTree>
    <p:extLst>
      <p:ext uri="{BB962C8B-B14F-4D97-AF65-F5344CB8AC3E}">
        <p14:creationId xmlns:p14="http://schemas.microsoft.com/office/powerpoint/2010/main" val="3905360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24</a:t>
            </a:fld>
            <a:endParaRPr lang="en-US"/>
          </a:p>
        </p:txBody>
      </p:sp>
    </p:spTree>
    <p:extLst>
      <p:ext uri="{BB962C8B-B14F-4D97-AF65-F5344CB8AC3E}">
        <p14:creationId xmlns:p14="http://schemas.microsoft.com/office/powerpoint/2010/main" val="3827992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02FF9-4628-B146-9948-95257A430692}" type="slidenum">
              <a:rPr lang="en-US" smtClean="0"/>
              <a:t>2</a:t>
            </a:fld>
            <a:endParaRPr lang="en-US"/>
          </a:p>
        </p:txBody>
      </p:sp>
    </p:spTree>
    <p:extLst>
      <p:ext uri="{BB962C8B-B14F-4D97-AF65-F5344CB8AC3E}">
        <p14:creationId xmlns:p14="http://schemas.microsoft.com/office/powerpoint/2010/main" val="214110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25</a:t>
            </a:fld>
            <a:endParaRPr lang="en-US"/>
          </a:p>
        </p:txBody>
      </p:sp>
    </p:spTree>
    <p:extLst>
      <p:ext uri="{BB962C8B-B14F-4D97-AF65-F5344CB8AC3E}">
        <p14:creationId xmlns:p14="http://schemas.microsoft.com/office/powerpoint/2010/main" val="3436411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26</a:t>
            </a:fld>
            <a:endParaRPr lang="en-US"/>
          </a:p>
        </p:txBody>
      </p:sp>
    </p:spTree>
    <p:extLst>
      <p:ext uri="{BB962C8B-B14F-4D97-AF65-F5344CB8AC3E}">
        <p14:creationId xmlns:p14="http://schemas.microsoft.com/office/powerpoint/2010/main" val="1503236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27</a:t>
            </a:fld>
            <a:endParaRPr lang="en-US"/>
          </a:p>
        </p:txBody>
      </p:sp>
    </p:spTree>
    <p:extLst>
      <p:ext uri="{BB962C8B-B14F-4D97-AF65-F5344CB8AC3E}">
        <p14:creationId xmlns:p14="http://schemas.microsoft.com/office/powerpoint/2010/main" val="266524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02FF9-4628-B146-9948-95257A430692}" type="slidenum">
              <a:rPr lang="en-US" smtClean="0"/>
              <a:t>28</a:t>
            </a:fld>
            <a:endParaRPr lang="en-US"/>
          </a:p>
        </p:txBody>
      </p:sp>
    </p:spTree>
    <p:extLst>
      <p:ext uri="{BB962C8B-B14F-4D97-AF65-F5344CB8AC3E}">
        <p14:creationId xmlns:p14="http://schemas.microsoft.com/office/powerpoint/2010/main" val="927601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29</a:t>
            </a:fld>
            <a:endParaRPr lang="en-US"/>
          </a:p>
        </p:txBody>
      </p:sp>
    </p:spTree>
    <p:extLst>
      <p:ext uri="{BB962C8B-B14F-4D97-AF65-F5344CB8AC3E}">
        <p14:creationId xmlns:p14="http://schemas.microsoft.com/office/powerpoint/2010/main" val="1101024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30</a:t>
            </a:fld>
            <a:endParaRPr lang="en-US"/>
          </a:p>
        </p:txBody>
      </p:sp>
    </p:spTree>
    <p:extLst>
      <p:ext uri="{BB962C8B-B14F-4D97-AF65-F5344CB8AC3E}">
        <p14:creationId xmlns:p14="http://schemas.microsoft.com/office/powerpoint/2010/main" val="1369327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31</a:t>
            </a:fld>
            <a:endParaRPr lang="en-US"/>
          </a:p>
        </p:txBody>
      </p:sp>
    </p:spTree>
    <p:extLst>
      <p:ext uri="{BB962C8B-B14F-4D97-AF65-F5344CB8AC3E}">
        <p14:creationId xmlns:p14="http://schemas.microsoft.com/office/powerpoint/2010/main" val="10425348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32</a:t>
            </a:fld>
            <a:endParaRPr lang="en-US"/>
          </a:p>
        </p:txBody>
      </p:sp>
    </p:spTree>
    <p:extLst>
      <p:ext uri="{BB962C8B-B14F-4D97-AF65-F5344CB8AC3E}">
        <p14:creationId xmlns:p14="http://schemas.microsoft.com/office/powerpoint/2010/main" val="2394645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33</a:t>
            </a:fld>
            <a:endParaRPr lang="en-US"/>
          </a:p>
        </p:txBody>
      </p:sp>
    </p:spTree>
    <p:extLst>
      <p:ext uri="{BB962C8B-B14F-4D97-AF65-F5344CB8AC3E}">
        <p14:creationId xmlns:p14="http://schemas.microsoft.com/office/powerpoint/2010/main" val="21148932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34</a:t>
            </a:fld>
            <a:endParaRPr lang="en-US"/>
          </a:p>
        </p:txBody>
      </p:sp>
    </p:spTree>
    <p:extLst>
      <p:ext uri="{BB962C8B-B14F-4D97-AF65-F5344CB8AC3E}">
        <p14:creationId xmlns:p14="http://schemas.microsoft.com/office/powerpoint/2010/main" val="2029510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02FF9-4628-B146-9948-95257A430692}" type="slidenum">
              <a:rPr lang="en-US" smtClean="0"/>
              <a:t>5</a:t>
            </a:fld>
            <a:endParaRPr lang="en-US"/>
          </a:p>
        </p:txBody>
      </p:sp>
    </p:spTree>
    <p:extLst>
      <p:ext uri="{BB962C8B-B14F-4D97-AF65-F5344CB8AC3E}">
        <p14:creationId xmlns:p14="http://schemas.microsoft.com/office/powerpoint/2010/main" val="4009280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36</a:t>
            </a:fld>
            <a:endParaRPr lang="en-US"/>
          </a:p>
        </p:txBody>
      </p:sp>
    </p:spTree>
    <p:extLst>
      <p:ext uri="{BB962C8B-B14F-4D97-AF65-F5344CB8AC3E}">
        <p14:creationId xmlns:p14="http://schemas.microsoft.com/office/powerpoint/2010/main" val="22078315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37</a:t>
            </a:fld>
            <a:endParaRPr lang="en-US"/>
          </a:p>
        </p:txBody>
      </p:sp>
    </p:spTree>
    <p:extLst>
      <p:ext uri="{BB962C8B-B14F-4D97-AF65-F5344CB8AC3E}">
        <p14:creationId xmlns:p14="http://schemas.microsoft.com/office/powerpoint/2010/main" val="8996158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39</a:t>
            </a:fld>
            <a:endParaRPr lang="en-US"/>
          </a:p>
        </p:txBody>
      </p:sp>
    </p:spTree>
    <p:extLst>
      <p:ext uri="{BB962C8B-B14F-4D97-AF65-F5344CB8AC3E}">
        <p14:creationId xmlns:p14="http://schemas.microsoft.com/office/powerpoint/2010/main" val="40006427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40</a:t>
            </a:fld>
            <a:endParaRPr lang="en-US"/>
          </a:p>
        </p:txBody>
      </p:sp>
    </p:spTree>
    <p:extLst>
      <p:ext uri="{BB962C8B-B14F-4D97-AF65-F5344CB8AC3E}">
        <p14:creationId xmlns:p14="http://schemas.microsoft.com/office/powerpoint/2010/main" val="25986083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41</a:t>
            </a:fld>
            <a:endParaRPr lang="en-US"/>
          </a:p>
        </p:txBody>
      </p:sp>
    </p:spTree>
    <p:extLst>
      <p:ext uri="{BB962C8B-B14F-4D97-AF65-F5344CB8AC3E}">
        <p14:creationId xmlns:p14="http://schemas.microsoft.com/office/powerpoint/2010/main" val="19319641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6df1da39b4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6df1da39b4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903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43</a:t>
            </a:fld>
            <a:endParaRPr lang="en-US"/>
          </a:p>
        </p:txBody>
      </p:sp>
    </p:spTree>
    <p:extLst>
      <p:ext uri="{BB962C8B-B14F-4D97-AF65-F5344CB8AC3E}">
        <p14:creationId xmlns:p14="http://schemas.microsoft.com/office/powerpoint/2010/main" val="4802207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44</a:t>
            </a:fld>
            <a:endParaRPr lang="en-US"/>
          </a:p>
        </p:txBody>
      </p:sp>
    </p:spTree>
    <p:extLst>
      <p:ext uri="{BB962C8B-B14F-4D97-AF65-F5344CB8AC3E}">
        <p14:creationId xmlns:p14="http://schemas.microsoft.com/office/powerpoint/2010/main" val="28127262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45</a:t>
            </a:fld>
            <a:endParaRPr lang="en-US"/>
          </a:p>
        </p:txBody>
      </p:sp>
    </p:spTree>
    <p:extLst>
      <p:ext uri="{BB962C8B-B14F-4D97-AF65-F5344CB8AC3E}">
        <p14:creationId xmlns:p14="http://schemas.microsoft.com/office/powerpoint/2010/main" val="277577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46</a:t>
            </a:fld>
            <a:endParaRPr lang="en-US"/>
          </a:p>
        </p:txBody>
      </p:sp>
    </p:spTree>
    <p:extLst>
      <p:ext uri="{BB962C8B-B14F-4D97-AF65-F5344CB8AC3E}">
        <p14:creationId xmlns:p14="http://schemas.microsoft.com/office/powerpoint/2010/main" val="1629999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002FF9-4628-B146-9948-95257A430692}" type="slidenum">
              <a:rPr lang="en-US" smtClean="0"/>
              <a:t>6</a:t>
            </a:fld>
            <a:endParaRPr lang="en-US"/>
          </a:p>
        </p:txBody>
      </p:sp>
    </p:spTree>
    <p:extLst>
      <p:ext uri="{BB962C8B-B14F-4D97-AF65-F5344CB8AC3E}">
        <p14:creationId xmlns:p14="http://schemas.microsoft.com/office/powerpoint/2010/main" val="25607470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6df1da39b4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6df1da39b4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86518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55</a:t>
            </a:fld>
            <a:endParaRPr lang="en-US"/>
          </a:p>
        </p:txBody>
      </p:sp>
    </p:spTree>
    <p:extLst>
      <p:ext uri="{BB962C8B-B14F-4D97-AF65-F5344CB8AC3E}">
        <p14:creationId xmlns:p14="http://schemas.microsoft.com/office/powerpoint/2010/main" val="819975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56</a:t>
            </a:fld>
            <a:endParaRPr lang="en-US"/>
          </a:p>
        </p:txBody>
      </p:sp>
    </p:spTree>
    <p:extLst>
      <p:ext uri="{BB962C8B-B14F-4D97-AF65-F5344CB8AC3E}">
        <p14:creationId xmlns:p14="http://schemas.microsoft.com/office/powerpoint/2010/main" val="39962308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57</a:t>
            </a:fld>
            <a:endParaRPr lang="en-US"/>
          </a:p>
        </p:txBody>
      </p:sp>
    </p:spTree>
    <p:extLst>
      <p:ext uri="{BB962C8B-B14F-4D97-AF65-F5344CB8AC3E}">
        <p14:creationId xmlns:p14="http://schemas.microsoft.com/office/powerpoint/2010/main" val="36334366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6df1da39b4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6df1da39b4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14093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61</a:t>
            </a:fld>
            <a:endParaRPr lang="en-US"/>
          </a:p>
        </p:txBody>
      </p:sp>
    </p:spTree>
    <p:extLst>
      <p:ext uri="{BB962C8B-B14F-4D97-AF65-F5344CB8AC3E}">
        <p14:creationId xmlns:p14="http://schemas.microsoft.com/office/powerpoint/2010/main" val="42243224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62</a:t>
            </a:fld>
            <a:endParaRPr lang="en-US"/>
          </a:p>
        </p:txBody>
      </p:sp>
    </p:spTree>
    <p:extLst>
      <p:ext uri="{BB962C8B-B14F-4D97-AF65-F5344CB8AC3E}">
        <p14:creationId xmlns:p14="http://schemas.microsoft.com/office/powerpoint/2010/main" val="521978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63</a:t>
            </a:fld>
            <a:endParaRPr lang="en-US"/>
          </a:p>
        </p:txBody>
      </p:sp>
    </p:spTree>
    <p:extLst>
      <p:ext uri="{BB962C8B-B14F-4D97-AF65-F5344CB8AC3E}">
        <p14:creationId xmlns:p14="http://schemas.microsoft.com/office/powerpoint/2010/main" val="24972107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64</a:t>
            </a:fld>
            <a:endParaRPr lang="en-US"/>
          </a:p>
        </p:txBody>
      </p:sp>
    </p:spTree>
    <p:extLst>
      <p:ext uri="{BB962C8B-B14F-4D97-AF65-F5344CB8AC3E}">
        <p14:creationId xmlns:p14="http://schemas.microsoft.com/office/powerpoint/2010/main" val="37812131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6df1da39b4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6df1da39b4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7340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02FF9-4628-B146-9948-95257A430692}" type="slidenum">
              <a:rPr lang="en-US" smtClean="0"/>
              <a:t>7</a:t>
            </a:fld>
            <a:endParaRPr lang="en-US"/>
          </a:p>
        </p:txBody>
      </p:sp>
    </p:spTree>
    <p:extLst>
      <p:ext uri="{BB962C8B-B14F-4D97-AF65-F5344CB8AC3E}">
        <p14:creationId xmlns:p14="http://schemas.microsoft.com/office/powerpoint/2010/main" val="28390102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66</a:t>
            </a:fld>
            <a:endParaRPr lang="en-US"/>
          </a:p>
        </p:txBody>
      </p:sp>
    </p:spTree>
    <p:extLst>
      <p:ext uri="{BB962C8B-B14F-4D97-AF65-F5344CB8AC3E}">
        <p14:creationId xmlns:p14="http://schemas.microsoft.com/office/powerpoint/2010/main" val="6096440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67</a:t>
            </a:fld>
            <a:endParaRPr lang="en-US"/>
          </a:p>
        </p:txBody>
      </p:sp>
    </p:spTree>
    <p:extLst>
      <p:ext uri="{BB962C8B-B14F-4D97-AF65-F5344CB8AC3E}">
        <p14:creationId xmlns:p14="http://schemas.microsoft.com/office/powerpoint/2010/main" val="16179785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68</a:t>
            </a:fld>
            <a:endParaRPr lang="en-US"/>
          </a:p>
        </p:txBody>
      </p:sp>
    </p:spTree>
    <p:extLst>
      <p:ext uri="{BB962C8B-B14F-4D97-AF65-F5344CB8AC3E}">
        <p14:creationId xmlns:p14="http://schemas.microsoft.com/office/powerpoint/2010/main" val="14238327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69</a:t>
            </a:fld>
            <a:endParaRPr lang="en-US"/>
          </a:p>
        </p:txBody>
      </p:sp>
    </p:spTree>
    <p:extLst>
      <p:ext uri="{BB962C8B-B14F-4D97-AF65-F5344CB8AC3E}">
        <p14:creationId xmlns:p14="http://schemas.microsoft.com/office/powerpoint/2010/main" val="28779756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70</a:t>
            </a:fld>
            <a:endParaRPr lang="en-US"/>
          </a:p>
        </p:txBody>
      </p:sp>
    </p:spTree>
    <p:extLst>
      <p:ext uri="{BB962C8B-B14F-4D97-AF65-F5344CB8AC3E}">
        <p14:creationId xmlns:p14="http://schemas.microsoft.com/office/powerpoint/2010/main" val="15947539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71</a:t>
            </a:fld>
            <a:endParaRPr lang="en-US"/>
          </a:p>
        </p:txBody>
      </p:sp>
    </p:spTree>
    <p:extLst>
      <p:ext uri="{BB962C8B-B14F-4D97-AF65-F5344CB8AC3E}">
        <p14:creationId xmlns:p14="http://schemas.microsoft.com/office/powerpoint/2010/main" val="5364664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72</a:t>
            </a:fld>
            <a:endParaRPr lang="en-US"/>
          </a:p>
        </p:txBody>
      </p:sp>
    </p:spTree>
    <p:extLst>
      <p:ext uri="{BB962C8B-B14F-4D97-AF65-F5344CB8AC3E}">
        <p14:creationId xmlns:p14="http://schemas.microsoft.com/office/powerpoint/2010/main" val="29163485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77</a:t>
            </a:fld>
            <a:endParaRPr lang="en-US"/>
          </a:p>
        </p:txBody>
      </p:sp>
    </p:spTree>
    <p:extLst>
      <p:ext uri="{BB962C8B-B14F-4D97-AF65-F5344CB8AC3E}">
        <p14:creationId xmlns:p14="http://schemas.microsoft.com/office/powerpoint/2010/main" val="21510713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78</a:t>
            </a:fld>
            <a:endParaRPr lang="en-US"/>
          </a:p>
        </p:txBody>
      </p:sp>
    </p:spTree>
    <p:extLst>
      <p:ext uri="{BB962C8B-B14F-4D97-AF65-F5344CB8AC3E}">
        <p14:creationId xmlns:p14="http://schemas.microsoft.com/office/powerpoint/2010/main" val="8399489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80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111109E3-1F78-D74C-90F3-E36E832CAE1F}" type="slidenum">
              <a:rPr lang="en-US" smtClean="0"/>
              <a:pPr>
                <a:defRPr/>
              </a:pPr>
              <a:t>79</a:t>
            </a:fld>
            <a:endParaRPr lang="en-US"/>
          </a:p>
        </p:txBody>
      </p:sp>
    </p:spTree>
    <p:extLst>
      <p:ext uri="{BB962C8B-B14F-4D97-AF65-F5344CB8AC3E}">
        <p14:creationId xmlns:p14="http://schemas.microsoft.com/office/powerpoint/2010/main" val="1265526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132a6a9eb7f_0_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4" name="Google Shape;864;g132a6a9eb7f_0_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b="1"/>
              <a:t>Passage à un point par serveur MX – plusieurs serveurs MX peuvent renvoyer aux mêmes adresses IP.</a:t>
            </a:r>
          </a:p>
          <a:p>
            <a:pPr marL="0" lvl="0" indent="0" algn="l" rtl="0">
              <a:spcBef>
                <a:spcPts val="0"/>
              </a:spcBef>
              <a:spcAft>
                <a:spcPts val="0"/>
              </a:spcAft>
              <a:buNone/>
            </a:pPr>
            <a:r>
              <a:rPr lang="fr-FR" b="1"/>
              <a:t>Complet :</a:t>
            </a:r>
            <a:r>
              <a:rPr lang="fr-FR"/>
              <a:t> tous les IP résolus ont passé les tests avec succès.</a:t>
            </a:r>
          </a:p>
          <a:p>
            <a:pPr marL="0" lvl="0" indent="0" algn="l" rtl="0">
              <a:spcBef>
                <a:spcPts val="0"/>
              </a:spcBef>
              <a:spcAft>
                <a:spcPts val="0"/>
              </a:spcAft>
              <a:buNone/>
            </a:pPr>
            <a:r>
              <a:rPr lang="fr-FR" b="1"/>
              <a:t>﻿Partiel :</a:t>
            </a:r>
            <a:r>
              <a:rPr lang="fr-FR"/>
              <a:t> certains IP ont passé les tests avec succès, d’autres non.</a:t>
            </a:r>
          </a:p>
          <a:p>
            <a:pPr marL="0" lvl="0" indent="0" algn="l" rtl="0">
              <a:spcBef>
                <a:spcPts val="0"/>
              </a:spcBef>
              <a:spcAft>
                <a:spcPts val="0"/>
              </a:spcAft>
              <a:buNone/>
            </a:pPr>
            <a:r>
              <a:rPr lang="fr-FR" b="1"/>
              <a:t>Aucun : </a:t>
            </a:r>
            <a:r>
              <a:rPr lang="fr-FR"/>
              <a:t>tous les IP des serveurs MX ont échoué aux tests.</a:t>
            </a:r>
          </a:p>
          <a:p>
            <a:pPr marL="0" lvl="0" indent="0" algn="l" rtl="0">
              <a:spcBef>
                <a:spcPts val="0"/>
              </a:spcBef>
              <a:spcAft>
                <a:spcPts val="0"/>
              </a:spcAft>
              <a:buNone/>
            </a:pPr>
            <a:r>
              <a:rPr lang="fr-FR" b="1"/>
              <a:t>Pas d’IP : </a:t>
            </a:r>
            <a:r>
              <a:rPr lang="fr-FR"/>
              <a:t>aucun IP n’a pu être résolu pour le serveur MX (par exemple NXdomain).</a:t>
            </a:r>
          </a:p>
          <a:p>
            <a:pPr marL="0" lvl="0" indent="0" algn="l" rtl="0">
              <a:spcBef>
                <a:spcPts val="0"/>
              </a:spcBef>
              <a:spcAft>
                <a:spcPts val="0"/>
              </a:spcAft>
              <a:buNone/>
            </a:pPr>
            <a:r>
              <a:rPr lang="fr-FR" b="1"/>
              <a:t>Non testé : </a:t>
            </a:r>
            <a:r>
              <a:rPr lang="fr-FR"/>
              <a:t>les IP n’ont pas pu être testés (par exemple, délai d’expiration, connexions refusées, IP à usage spécial, etc.).</a:t>
            </a:r>
          </a:p>
        </p:txBody>
      </p:sp>
      <p:sp>
        <p:nvSpPr>
          <p:cNvPr id="865" name="Google Shape;865;g132a6a9eb7f_0_7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8</a:t>
            </a:fld>
            <a:endParaRPr lang="en"/>
          </a:p>
        </p:txBody>
      </p:sp>
    </p:spTree>
    <p:extLst>
      <p:ext uri="{BB962C8B-B14F-4D97-AF65-F5344CB8AC3E}">
        <p14:creationId xmlns:p14="http://schemas.microsoft.com/office/powerpoint/2010/main" val="1383127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02FF9-4628-B146-9948-95257A430692}" type="slidenum">
              <a:rPr lang="en-US" smtClean="0"/>
              <a:t>9</a:t>
            </a:fld>
            <a:endParaRPr lang="en-US"/>
          </a:p>
        </p:txBody>
      </p:sp>
    </p:spTree>
    <p:extLst>
      <p:ext uri="{BB962C8B-B14F-4D97-AF65-F5344CB8AC3E}">
        <p14:creationId xmlns:p14="http://schemas.microsoft.com/office/powerpoint/2010/main" val="667053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02FF9-4628-B146-9948-95257A430692}" type="slidenum">
              <a:rPr lang="en-US" smtClean="0"/>
              <a:t>11</a:t>
            </a:fld>
            <a:endParaRPr lang="en-US"/>
          </a:p>
        </p:txBody>
      </p:sp>
    </p:spTree>
    <p:extLst>
      <p:ext uri="{BB962C8B-B14F-4D97-AF65-F5344CB8AC3E}">
        <p14:creationId xmlns:p14="http://schemas.microsoft.com/office/powerpoint/2010/main" val="1532445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12</a:t>
            </a:fld>
            <a:endParaRPr lang="en-US"/>
          </a:p>
        </p:txBody>
      </p:sp>
    </p:spTree>
    <p:extLst>
      <p:ext uri="{BB962C8B-B14F-4D97-AF65-F5344CB8AC3E}">
        <p14:creationId xmlns:p14="http://schemas.microsoft.com/office/powerpoint/2010/main" val="2118052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s://www.flickr.com/photos/icann" TargetMode="External"/><Relationship Id="rId7" Type="http://schemas.openxmlformats.org/officeDocument/2006/relationships/hyperlink" Target="linkedin.com/company/icann" TargetMode="External"/><Relationship Id="rId12" Type="http://schemas.openxmlformats.org/officeDocument/2006/relationships/hyperlink" Target="https://www.facebook.com/icannorg" TargetMode="External"/><Relationship Id="rId17" Type="http://schemas.openxmlformats.org/officeDocument/2006/relationships/hyperlink" Target="https://www.youtube.com/user/ICANNnews" TargetMode="External"/><Relationship Id="rId2" Type="http://schemas.openxmlformats.org/officeDocument/2006/relationships/image" Target="../media/image18.emf"/><Relationship Id="rId16" Type="http://schemas.openxmlformats.org/officeDocument/2006/relationships/image" Target="../media/image23.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1.png"/><Relationship Id="rId5" Type="http://schemas.openxmlformats.org/officeDocument/2006/relationships/image" Target="../media/image19.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4.png"/><Relationship Id="rId4" Type="http://schemas.openxmlformats.org/officeDocument/2006/relationships/hyperlink" Target="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420624" y="46180"/>
            <a:ext cx="10805055" cy="450663"/>
          </a:xfrm>
          <a:prstGeom prst="rect">
            <a:avLst/>
          </a:prstGeom>
        </p:spPr>
        <p:txBody>
          <a:bodyPr lIns="91440" tIns="45720" rIns="91440" bIns="45720"/>
          <a:lstStyle>
            <a:lvl1pPr>
              <a:defRPr>
                <a:solidFill>
                  <a:schemeClr val="accent6">
                    <a:lumMod val="50000"/>
                  </a:schemeClr>
                </a:solidFill>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812800" y="1470213"/>
            <a:ext cx="10543117"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marL="1371600" indent="0">
              <a:buNone/>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t="10075" b="8780"/>
          <a:stretch/>
        </p:blipFill>
        <p:spPr>
          <a:xfrm>
            <a:off x="0" y="683491"/>
            <a:ext cx="12192000" cy="5564909"/>
          </a:xfrm>
          <a:prstGeom prst="rect">
            <a:avLst/>
          </a:prstGeom>
        </p:spPr>
      </p:pic>
      <p:sp>
        <p:nvSpPr>
          <p:cNvPr id="15" name="Rectangle 14"/>
          <p:cNvSpPr/>
          <p:nvPr userDrawn="1"/>
        </p:nvSpPr>
        <p:spPr>
          <a:xfrm>
            <a:off x="0" y="790814"/>
            <a:ext cx="12192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3" name="Title 19"/>
          <p:cNvSpPr>
            <a:spLocks noGrp="1"/>
          </p:cNvSpPr>
          <p:nvPr userDrawn="1">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t="8972" b="7826"/>
          <a:stretch/>
        </p:blipFill>
        <p:spPr>
          <a:xfrm>
            <a:off x="0" y="654425"/>
            <a:ext cx="12192000" cy="5620869"/>
          </a:xfrm>
          <a:prstGeom prst="rect">
            <a:avLst/>
          </a:prstGeom>
        </p:spPr>
      </p:pic>
      <p:sp>
        <p:nvSpPr>
          <p:cNvPr id="28"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613037"/>
            <a:ext cx="12192000" cy="5696861"/>
          </a:xfrm>
          <a:prstGeom prst="rect">
            <a:avLst/>
          </a:prstGeom>
        </p:spPr>
      </p:pic>
      <p:cxnSp>
        <p:nvCxnSpPr>
          <p:cNvPr id="22" name="Straight Connector 21"/>
          <p:cNvCxnSpPr/>
          <p:nvPr userDrawn="1"/>
        </p:nvCxnSpPr>
        <p:spPr>
          <a:xfrm flipH="1">
            <a:off x="0" y="608083"/>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Title 19"/>
          <p:cNvSpPr>
            <a:spLocks noGrp="1"/>
          </p:cNvSpPr>
          <p:nvPr>
            <p:ph type="title" hasCustomPrompt="1"/>
          </p:nvPr>
        </p:nvSpPr>
        <p:spPr>
          <a:xfrm>
            <a:off x="420624" y="48278"/>
            <a:ext cx="10208224"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pic>
        <p:nvPicPr>
          <p:cNvPr id="11" name="Picture 10"/>
          <p:cNvPicPr>
            <a:picLocks noChangeAspect="1"/>
          </p:cNvPicPr>
          <p:nvPr userDrawn="1"/>
        </p:nvPicPr>
        <p:blipFill>
          <a:blip r:embed="rId3"/>
          <a:stretch>
            <a:fillRect/>
          </a:stretch>
        </p:blipFill>
        <p:spPr>
          <a:xfrm>
            <a:off x="365760" y="6464808"/>
            <a:ext cx="390801" cy="312641"/>
          </a:xfrm>
          <a:prstGeom prst="rect">
            <a:avLst/>
          </a:prstGeom>
        </p:spPr>
      </p:pic>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1"/>
            <a:ext cx="12192002" cy="6858000"/>
          </a:xfrm>
          <a:prstGeom prst="rect">
            <a:avLst/>
          </a:prstGeom>
        </p:spPr>
      </p:pic>
      <p:sp>
        <p:nvSpPr>
          <p:cNvPr id="2"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5760" y="6464808"/>
            <a:ext cx="365760" cy="291830"/>
          </a:xfrm>
          <a:prstGeom prst="rect">
            <a:avLst/>
          </a:prstGeom>
        </p:spPr>
      </p:pic>
      <p:sp>
        <p:nvSpPr>
          <p:cNvPr id="24" name="Slide Number Placeholder 5"/>
          <p:cNvSpPr txBox="1">
            <a:spLocks/>
          </p:cNvSpPr>
          <p:nvPr userDrawn="1"/>
        </p:nvSpPr>
        <p:spPr>
          <a:xfrm>
            <a:off x="1149013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0" name="Oval 29"/>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6" name="Straight Connector 3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Oval 38"/>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40" name="Straight Connector 39"/>
          <p:cNvCxnSpPr>
            <a:endCxn id="41"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Arc 40"/>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42" name="Straight Connector 41"/>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48" name="Oval 4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216385" cy="6858000"/>
          </a:xfrm>
          <a:prstGeom prst="rect">
            <a:avLst/>
          </a:prstGeom>
        </p:spPr>
      </p:pic>
      <p:pic>
        <p:nvPicPr>
          <p:cNvPr id="28" name="Picture 2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4" name="Slide Number Placeholder 5"/>
          <p:cNvSpPr txBox="1">
            <a:spLocks/>
          </p:cNvSpPr>
          <p:nvPr userDrawn="1"/>
        </p:nvSpPr>
        <p:spPr>
          <a:xfrm>
            <a:off x="1149013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6"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192000" cy="6857999"/>
          </a:xfrm>
          <a:prstGeom prst="rect">
            <a:avLst/>
          </a:prstGeom>
        </p:spPr>
      </p:pic>
      <p:cxnSp>
        <p:nvCxnSpPr>
          <p:cNvPr id="32" name="Straight Connector 31"/>
          <p:cNvCxnSpPr/>
          <p:nvPr userDrawn="1"/>
        </p:nvCxnSpPr>
        <p:spPr>
          <a:xfrm flipH="1">
            <a:off x="3230"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8" name="Oval 17"/>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9" name="Oval 18"/>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sp>
        <p:nvSpPr>
          <p:cNvPr id="20" name="Oval 19"/>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192000" cy="6857999"/>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5760"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192000" cy="6857999"/>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0" y="0"/>
            <a:ext cx="12192000" cy="6857999"/>
          </a:xfrm>
          <a:prstGeom prst="rect">
            <a:avLst/>
          </a:prstGeom>
        </p:spPr>
      </p:pic>
      <p:pic>
        <p:nvPicPr>
          <p:cNvPr id="25" name="Picture 2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54" y="0"/>
            <a:ext cx="12192000" cy="6857999"/>
          </a:xfrm>
          <a:prstGeom prst="rect">
            <a:avLst/>
          </a:prstGeom>
        </p:spPr>
      </p:pic>
      <p:sp>
        <p:nvSpPr>
          <p:cNvPr id="5" name="Rectangle 4"/>
          <p:cNvSpPr/>
          <p:nvPr userDrawn="1"/>
        </p:nvSpPr>
        <p:spPr>
          <a:xfrm>
            <a:off x="0" y="6320548"/>
            <a:ext cx="12192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25" name="Straight Connector 24"/>
          <p:cNvCxnSpPr/>
          <p:nvPr userDrawn="1"/>
        </p:nvCxnSpPr>
        <p:spPr>
          <a:xfrm>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hasCustomPrompt="1"/>
          </p:nvPr>
        </p:nvSpPr>
        <p:spPr>
          <a:xfrm>
            <a:off x="764987" y="3030399"/>
            <a:ext cx="8329645"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752850" y="1308848"/>
            <a:ext cx="8341783"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pic>
        <p:nvPicPr>
          <p:cNvPr id="10" name="Picture 9"/>
          <p:cNvPicPr>
            <a:picLocks noChangeAspect="1"/>
          </p:cNvPicPr>
          <p:nvPr userDrawn="1"/>
        </p:nvPicPr>
        <p:blipFill>
          <a:blip r:embed="rId3"/>
          <a:stretch>
            <a:fillRect/>
          </a:stretch>
        </p:blipFill>
        <p:spPr>
          <a:xfrm>
            <a:off x="365760" y="6464808"/>
            <a:ext cx="390801" cy="312641"/>
          </a:xfrm>
          <a:prstGeom prst="rect">
            <a:avLst/>
          </a:prstGeom>
        </p:spPr>
      </p:pic>
      <p:sp>
        <p:nvSpPr>
          <p:cNvPr id="1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553082" y="0"/>
            <a:ext cx="10788321"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566928" y="3553576"/>
            <a:ext cx="10788321"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566928" y="4279392"/>
            <a:ext cx="10788321"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566928" y="4553712"/>
            <a:ext cx="10788321"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567596" y="5193792"/>
            <a:ext cx="1189829" cy="951863"/>
          </a:xfrm>
          <a:prstGeom prst="rect">
            <a:avLst/>
          </a:prstGeom>
        </p:spPr>
      </p:pic>
      <p:sp>
        <p:nvSpPr>
          <p:cNvPr id="15" name="Text Placeholder 4"/>
          <p:cNvSpPr>
            <a:spLocks noGrp="1"/>
          </p:cNvSpPr>
          <p:nvPr>
            <p:ph type="body" sz="quarter" idx="13" hasCustomPrompt="1"/>
          </p:nvPr>
        </p:nvSpPr>
        <p:spPr>
          <a:xfrm>
            <a:off x="548639" y="2837138"/>
            <a:ext cx="10808208"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0"/>
            <a:ext cx="12192000" cy="6857999"/>
          </a:xfrm>
          <a:prstGeom prst="rect">
            <a:avLst/>
          </a:prstGeom>
        </p:spPr>
      </p:pic>
      <p:sp>
        <p:nvSpPr>
          <p:cNvPr id="5" name="Rectangle 4"/>
          <p:cNvSpPr/>
          <p:nvPr userDrawn="1"/>
        </p:nvSpPr>
        <p:spPr>
          <a:xfrm>
            <a:off x="0" y="6320548"/>
            <a:ext cx="12192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25" name="Straight Connector 24"/>
          <p:cNvCxnSpPr/>
          <p:nvPr userDrawn="1"/>
        </p:nvCxnSpPr>
        <p:spPr>
          <a:xfrm>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hasCustomPrompt="1"/>
          </p:nvPr>
        </p:nvSpPr>
        <p:spPr>
          <a:xfrm>
            <a:off x="764987" y="3030399"/>
            <a:ext cx="8329645"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752850" y="1308848"/>
            <a:ext cx="8341783"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pic>
        <p:nvPicPr>
          <p:cNvPr id="11" name="Picture 10"/>
          <p:cNvPicPr>
            <a:picLocks noChangeAspect="1"/>
          </p:cNvPicPr>
          <p:nvPr userDrawn="1"/>
        </p:nvPicPr>
        <p:blipFill>
          <a:blip r:embed="rId3"/>
          <a:stretch>
            <a:fillRect/>
          </a:stretch>
        </p:blipFill>
        <p:spPr>
          <a:xfrm>
            <a:off x="365760" y="6464808"/>
            <a:ext cx="390801" cy="312641"/>
          </a:xfrm>
          <a:prstGeom prst="rect">
            <a:avLst/>
          </a:prstGeom>
        </p:spPr>
      </p:pic>
      <p:sp>
        <p:nvSpPr>
          <p:cNvPr id="13"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7257"/>
            <a:ext cx="12192000" cy="6857999"/>
          </a:xfrm>
          <a:prstGeom prst="rect">
            <a:avLst/>
          </a:prstGeom>
        </p:spPr>
      </p:pic>
      <p:sp>
        <p:nvSpPr>
          <p:cNvPr id="5" name="Rectangle 4"/>
          <p:cNvSpPr/>
          <p:nvPr userDrawn="1"/>
        </p:nvSpPr>
        <p:spPr>
          <a:xfrm>
            <a:off x="0" y="6320548"/>
            <a:ext cx="12192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25" name="Straight Connector 24"/>
          <p:cNvCxnSpPr/>
          <p:nvPr userDrawn="1"/>
        </p:nvCxnSpPr>
        <p:spPr>
          <a:xfrm>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hasCustomPrompt="1"/>
          </p:nvPr>
        </p:nvSpPr>
        <p:spPr>
          <a:xfrm>
            <a:off x="764987" y="3030399"/>
            <a:ext cx="8329645"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752850" y="1308848"/>
            <a:ext cx="8341783"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pic>
        <p:nvPicPr>
          <p:cNvPr id="11" name="Picture 10"/>
          <p:cNvPicPr>
            <a:picLocks noChangeAspect="1"/>
          </p:cNvPicPr>
          <p:nvPr userDrawn="1"/>
        </p:nvPicPr>
        <p:blipFill>
          <a:blip r:embed="rId3"/>
          <a:stretch>
            <a:fillRect/>
          </a:stretch>
        </p:blipFill>
        <p:spPr>
          <a:xfrm>
            <a:off x="365760" y="6464808"/>
            <a:ext cx="390801" cy="312641"/>
          </a:xfrm>
          <a:prstGeom prst="rect">
            <a:avLst/>
          </a:prstGeom>
        </p:spPr>
      </p:pic>
      <p:sp>
        <p:nvSpPr>
          <p:cNvPr id="13"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483281"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3" name="Picture 2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4"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9" name="Oval 38"/>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40" name="Straight Connector 39"/>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3" name="Straight Connector 42"/>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5" name="Oval 44"/>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6" name="Straight Connector 4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4"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5"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6"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7"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78"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9"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80"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81"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82"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414"/>
            <a:ext cx="12216385" cy="6858000"/>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a:stretch>
            <a:fillRect/>
          </a:stretch>
        </p:blipFill>
        <p:spPr>
          <a:xfrm>
            <a:off x="0" y="1"/>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3"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4"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5"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6"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7"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8"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9"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0"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71"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Title 2"/>
          <p:cNvSpPr>
            <a:spLocks noGrp="1"/>
          </p:cNvSpPr>
          <p:nvPr>
            <p:ph type="title" hasCustomPrompt="1"/>
          </p:nvPr>
        </p:nvSpPr>
        <p:spPr>
          <a:xfrm>
            <a:off x="550863" y="1"/>
            <a:ext cx="10805054"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550863" y="3553574"/>
            <a:ext cx="10805054"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550863" y="4279392"/>
            <a:ext cx="10805054"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550863" y="4553415"/>
            <a:ext cx="10805054"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567217" y="5193792"/>
            <a:ext cx="1193800" cy="952500"/>
          </a:xfrm>
          <a:prstGeom prst="rect">
            <a:avLst/>
          </a:prstGeom>
        </p:spPr>
      </p:pic>
      <p:sp>
        <p:nvSpPr>
          <p:cNvPr id="13" name="Text Placeholder 4"/>
          <p:cNvSpPr>
            <a:spLocks noGrp="1"/>
          </p:cNvSpPr>
          <p:nvPr>
            <p:ph type="body" sz="quarter" idx="14" hasCustomPrompt="1"/>
          </p:nvPr>
        </p:nvSpPr>
        <p:spPr>
          <a:xfrm>
            <a:off x="548640" y="2837138"/>
            <a:ext cx="10808208"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1"/>
            <a:ext cx="12192000" cy="6857999"/>
          </a:xfrm>
          <a:prstGeom prst="rect">
            <a:avLst/>
          </a:prstGeom>
        </p:spPr>
      </p:pic>
      <p:sp>
        <p:nvSpPr>
          <p:cNvPr id="56" name="Arc 55"/>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57" name="Straight Connector 56"/>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pic>
        <p:nvPicPr>
          <p:cNvPr id="38" name="Picture 3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4" name="Slide Number Placeholder 5"/>
          <p:cNvSpPr txBox="1">
            <a:spLocks/>
          </p:cNvSpPr>
          <p:nvPr userDrawn="1"/>
        </p:nvSpPr>
        <p:spPr>
          <a:xfrm>
            <a:off x="1149013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cxnSp>
        <p:nvCxnSpPr>
          <p:cNvPr id="55" name="Straight Connector 54"/>
          <p:cNvCxnSpPr>
            <a:endCxn id="56" idx="0"/>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9" name="Oval 28"/>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sp>
        <p:nvSpPr>
          <p:cNvPr id="31" name="Oval 30"/>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sp>
        <p:nvSpPr>
          <p:cNvPr id="32" name="Oval 31"/>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spTree>
    <p:extLst>
      <p:ext uri="{BB962C8B-B14F-4D97-AF65-F5344CB8AC3E}">
        <p14:creationId xmlns:p14="http://schemas.microsoft.com/office/powerpoint/2010/main" val="41596175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413"/>
            <a:ext cx="12216385" cy="6858000"/>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0366"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8" name="Arc 37"/>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43" name="Straight Connector 42"/>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6"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51"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52"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53"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54"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5"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56"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59" name="Straight Connector 5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8940876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290436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57411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7821152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9" name="Picture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30"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7" name="Oval 26"/>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6800979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spTree>
    <p:extLst>
      <p:ext uri="{BB962C8B-B14F-4D97-AF65-F5344CB8AC3E}">
        <p14:creationId xmlns:p14="http://schemas.microsoft.com/office/powerpoint/2010/main" val="6281103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3" y="-1"/>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0016679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5"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pic>
        <p:nvPicPr>
          <p:cNvPr id="23" name="Picture 2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Oval 2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28" name="Straight Connector 27"/>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1" name="Oval 30"/>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2" name="Straight Connector 31"/>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874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414"/>
            <a:ext cx="12216385" cy="6858000"/>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7478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22" name="Title 2"/>
          <p:cNvSpPr>
            <a:spLocks noGrp="1"/>
          </p:cNvSpPr>
          <p:nvPr>
            <p:ph type="title" hasCustomPrompt="1"/>
          </p:nvPr>
        </p:nvSpPr>
        <p:spPr>
          <a:xfrm>
            <a:off x="2228479" y="2020824"/>
            <a:ext cx="9299448" cy="1325880"/>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 </a:t>
            </a:r>
            <a:br>
              <a:rPr lang="en-US" dirty="0"/>
            </a:br>
            <a:r>
              <a:rPr lang="en-US" dirty="0"/>
              <a:t>(75 characters maximum)</a:t>
            </a:r>
          </a:p>
        </p:txBody>
      </p:sp>
      <p:sp>
        <p:nvSpPr>
          <p:cNvPr id="32" name="Text Placeholder 4"/>
          <p:cNvSpPr>
            <a:spLocks noGrp="1"/>
          </p:cNvSpPr>
          <p:nvPr>
            <p:ph type="body" sz="quarter" idx="10" hasCustomPrompt="1"/>
          </p:nvPr>
        </p:nvSpPr>
        <p:spPr>
          <a:xfrm>
            <a:off x="2228479" y="4617720"/>
            <a:ext cx="9299448" cy="578412"/>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33" name="Text Placeholder 4"/>
          <p:cNvSpPr>
            <a:spLocks noGrp="1"/>
          </p:cNvSpPr>
          <p:nvPr>
            <p:ph type="body" sz="quarter" idx="11" hasCustomPrompt="1"/>
          </p:nvPr>
        </p:nvSpPr>
        <p:spPr>
          <a:xfrm>
            <a:off x="2228479" y="5199656"/>
            <a:ext cx="9299448" cy="390521"/>
          </a:xfrm>
          <a:prstGeom prst="rect">
            <a:avLst/>
          </a:prstGeom>
        </p:spPr>
        <p:txBody>
          <a:bodyPr lIns="0" tIns="0" rIns="0" bIns="0" anchor="b" anchorCtr="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34" name="Text Placeholder 4"/>
          <p:cNvSpPr>
            <a:spLocks noGrp="1"/>
          </p:cNvSpPr>
          <p:nvPr>
            <p:ph type="body" sz="quarter" idx="12" hasCustomPrompt="1"/>
          </p:nvPr>
        </p:nvSpPr>
        <p:spPr>
          <a:xfrm>
            <a:off x="2228479" y="5602567"/>
            <a:ext cx="9299448"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35" name="Picture 34"/>
          <p:cNvPicPr>
            <a:picLocks noChangeAspect="1"/>
          </p:cNvPicPr>
          <p:nvPr userDrawn="1"/>
        </p:nvPicPr>
        <p:blipFill>
          <a:blip r:embed="rId2"/>
          <a:stretch>
            <a:fillRect/>
          </a:stretch>
        </p:blipFill>
        <p:spPr>
          <a:xfrm>
            <a:off x="326395" y="4874480"/>
            <a:ext cx="1189829" cy="951863"/>
          </a:xfrm>
          <a:prstGeom prst="rect">
            <a:avLst/>
          </a:prstGeom>
        </p:spPr>
      </p:pic>
      <p:sp>
        <p:nvSpPr>
          <p:cNvPr id="48" name="Oval 47"/>
          <p:cNvSpPr/>
          <p:nvPr userDrawn="1"/>
        </p:nvSpPr>
        <p:spPr>
          <a:xfrm>
            <a:off x="1825043"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49" name="Straight Connector 48"/>
          <p:cNvCxnSpPr/>
          <p:nvPr userDrawn="1"/>
        </p:nvCxnSpPr>
        <p:spPr>
          <a:xfrm flipH="1">
            <a:off x="0" y="6124669"/>
            <a:ext cx="1793872"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a:xfrm flipH="1">
            <a:off x="1892734" y="6124511"/>
            <a:ext cx="972078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1" name="Oval 50"/>
          <p:cNvSpPr/>
          <p:nvPr userDrawn="1"/>
        </p:nvSpPr>
        <p:spPr>
          <a:xfrm flipH="1">
            <a:off x="11642081"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sp>
        <p:nvSpPr>
          <p:cNvPr id="52" name="Oval 51"/>
          <p:cNvSpPr/>
          <p:nvPr userDrawn="1"/>
        </p:nvSpPr>
        <p:spPr>
          <a:xfrm flipH="1">
            <a:off x="11642081"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53" name="Straight Connector 52"/>
          <p:cNvCxnSpPr/>
          <p:nvPr userDrawn="1"/>
        </p:nvCxnSpPr>
        <p:spPr>
          <a:xfrm flipV="1">
            <a:off x="1849172" y="3552825"/>
            <a:ext cx="0" cy="2529959"/>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4" name="Arc 53"/>
          <p:cNvSpPr/>
          <p:nvPr userDrawn="1"/>
        </p:nvSpPr>
        <p:spPr>
          <a:xfrm rot="16200000">
            <a:off x="1847726" y="3495590"/>
            <a:ext cx="121764" cy="118872"/>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55" name="Straight Connector 54"/>
          <p:cNvCxnSpPr/>
          <p:nvPr userDrawn="1"/>
        </p:nvCxnSpPr>
        <p:spPr>
          <a:xfrm flipH="1">
            <a:off x="1899083" y="3494144"/>
            <a:ext cx="9714432"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Text Placeholder 4"/>
          <p:cNvSpPr>
            <a:spLocks noGrp="1"/>
          </p:cNvSpPr>
          <p:nvPr>
            <p:ph type="body" sz="quarter" idx="14" hasCustomPrompt="1"/>
          </p:nvPr>
        </p:nvSpPr>
        <p:spPr>
          <a:xfrm>
            <a:off x="2228478" y="3666744"/>
            <a:ext cx="9299448" cy="576072"/>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17843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21399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7388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50208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24312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3" y="-1"/>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5760"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38687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gage with ICANN White">
    <p:spTree>
      <p:nvGrpSpPr>
        <p:cNvPr id="1" name=""/>
        <p:cNvGrpSpPr/>
        <p:nvPr/>
      </p:nvGrpSpPr>
      <p:grpSpPr>
        <a:xfrm>
          <a:off x="0" y="0"/>
          <a:ext cx="0" cy="0"/>
          <a:chOff x="0" y="0"/>
          <a:chExt cx="0" cy="0"/>
        </a:xfrm>
      </p:grpSpPr>
      <p:sp>
        <p:nvSpPr>
          <p:cNvPr id="3" name="Rectangle 2"/>
          <p:cNvSpPr/>
          <p:nvPr userDrawn="1"/>
        </p:nvSpPr>
        <p:spPr>
          <a:xfrm>
            <a:off x="3084875" y="685225"/>
            <a:ext cx="9107124"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3391319" y="1552703"/>
            <a:ext cx="8800679" cy="329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a:solidFill>
                  <a:schemeClr val="bg1"/>
                </a:solidFill>
                <a:latin typeface="+mn-lt"/>
                <a:cs typeface="Arial"/>
              </a:rPr>
              <a:t>icann.org</a:t>
            </a:r>
          </a:p>
        </p:txBody>
      </p:sp>
      <p:sp>
        <p:nvSpPr>
          <p:cNvPr id="5" name="Text Placeholder 33"/>
          <p:cNvSpPr txBox="1">
            <a:spLocks/>
          </p:cNvSpPr>
          <p:nvPr userDrawn="1"/>
        </p:nvSpPr>
        <p:spPr bwMode="auto">
          <a:xfrm>
            <a:off x="3391319" y="1049145"/>
            <a:ext cx="6974253" cy="325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2" y="685225"/>
            <a:ext cx="2977273"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30" name="Text Placeholder 29"/>
          <p:cNvSpPr>
            <a:spLocks noGrp="1"/>
          </p:cNvSpPr>
          <p:nvPr>
            <p:ph type="body" sz="quarter" idx="10" hasCustomPrompt="1"/>
          </p:nvPr>
        </p:nvSpPr>
        <p:spPr>
          <a:xfrm>
            <a:off x="3391319" y="1865312"/>
            <a:ext cx="796459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420624" y="42394"/>
            <a:ext cx="10547350" cy="531346"/>
          </a:xfrm>
          <a:prstGeom prst="rect">
            <a:avLst/>
          </a:prstGeom>
          <a:noFill/>
        </p:spPr>
        <p:txBody>
          <a:bodyPr lIns="91440" tIns="45720" rIns="91440" bIns="45720"/>
          <a:lstStyle>
            <a:lvl1pPr>
              <a:defRPr>
                <a:solidFill>
                  <a:schemeClr val="accent6">
                    <a:lumMod val="50000"/>
                  </a:schemeClr>
                </a:solidFill>
              </a:defRPr>
            </a:lvl1pPr>
          </a:lstStyle>
          <a:p>
            <a:r>
              <a:rPr lang="en-US" dirty="0"/>
              <a:t>Engage with ICANN</a:t>
            </a:r>
          </a:p>
        </p:txBody>
      </p:sp>
      <p:pic>
        <p:nvPicPr>
          <p:cNvPr id="32" name="Picture 31"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7392" y="856105"/>
            <a:ext cx="1962493" cy="1523172"/>
          </a:xfrm>
          <a:prstGeom prst="rect">
            <a:avLst/>
          </a:prstGeom>
        </p:spPr>
      </p:pic>
      <p:grpSp>
        <p:nvGrpSpPr>
          <p:cNvPr id="54" name="Group 53"/>
          <p:cNvGrpSpPr/>
          <p:nvPr userDrawn="1"/>
        </p:nvGrpSpPr>
        <p:grpSpPr>
          <a:xfrm>
            <a:off x="3402135" y="4228306"/>
            <a:ext cx="3416667" cy="365760"/>
            <a:chOff x="5325979" y="4715893"/>
            <a:chExt cx="3416667" cy="365760"/>
          </a:xfrm>
        </p:grpSpPr>
        <p:sp>
          <p:nvSpPr>
            <p:cNvPr id="55"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3"/>
                </a:rPr>
                <a:t>flickr.com</a:t>
              </a:r>
              <a:r>
                <a:rPr lang="en-US" sz="1400">
                  <a:solidFill>
                    <a:srgbClr val="0A304B"/>
                  </a:solidFill>
                  <a:latin typeface="+mn-lt"/>
                  <a:ea typeface="Segoe UI" panose="020B0502040204020203" pitchFamily="34" charset="0"/>
                  <a:cs typeface="Arial"/>
                  <a:hlinkClick r:id="rId3"/>
                </a:rPr>
                <a:t>/</a:t>
              </a:r>
              <a:r>
                <a:rPr lang="en-US" sz="1400" err="1">
                  <a:solidFill>
                    <a:srgbClr val="0A304B"/>
                  </a:solidFill>
                  <a:latin typeface="+mn-lt"/>
                  <a:ea typeface="Segoe UI" panose="020B0502040204020203" pitchFamily="34" charset="0"/>
                  <a:cs typeface="Arial"/>
                  <a:hlinkClick r:id="rId3"/>
                </a:rPr>
                <a:t>icann</a:t>
              </a:r>
              <a:endParaRPr lang="en-US" sz="1400">
                <a:solidFill>
                  <a:srgbClr val="0A304B"/>
                </a:solidFill>
                <a:latin typeface="+mn-lt"/>
                <a:ea typeface="Segoe UI" panose="020B0502040204020203" pitchFamily="34" charset="0"/>
                <a:cs typeface="Arial"/>
              </a:endParaRPr>
            </a:p>
          </p:txBody>
        </p:sp>
        <p:pic>
          <p:nvPicPr>
            <p:cNvPr id="56" name="Picture 55"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57" name="Group 56"/>
          <p:cNvGrpSpPr/>
          <p:nvPr userDrawn="1"/>
        </p:nvGrpSpPr>
        <p:grpSpPr>
          <a:xfrm>
            <a:off x="3402135" y="4726326"/>
            <a:ext cx="3636602" cy="365760"/>
            <a:chOff x="1235726" y="5571713"/>
            <a:chExt cx="3636602" cy="365760"/>
          </a:xfrm>
        </p:grpSpPr>
        <p:sp>
          <p:nvSpPr>
            <p:cNvPr id="58"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6"/>
                </a:rPr>
                <a:t>linkedin</a:t>
              </a:r>
              <a:r>
                <a:rPr lang="en-US" sz="1400">
                  <a:solidFill>
                    <a:srgbClr val="0A304B"/>
                  </a:solidFill>
                  <a:latin typeface="+mn-lt"/>
                  <a:ea typeface="Segoe UI" panose="020B0502040204020203" pitchFamily="34" charset="0"/>
                  <a:cs typeface="Arial"/>
                  <a:hlinkClick r:id="rId6"/>
                </a:rPr>
                <a:t>/company/</a:t>
              </a:r>
              <a:r>
                <a:rPr lang="en-US" sz="1400" err="1">
                  <a:solidFill>
                    <a:srgbClr val="0A304B"/>
                  </a:solidFill>
                  <a:latin typeface="+mn-lt"/>
                  <a:ea typeface="Segoe UI" panose="020B0502040204020203" pitchFamily="34" charset="0"/>
                  <a:cs typeface="Arial"/>
                  <a:hlinkClick r:id="rId6"/>
                </a:rPr>
                <a:t>icann</a:t>
              </a:r>
              <a:endParaRPr lang="en-US" sz="1400">
                <a:solidFill>
                  <a:srgbClr val="0A304B"/>
                </a:solidFill>
                <a:latin typeface="+mn-lt"/>
                <a:ea typeface="Segoe UI" panose="020B0502040204020203" pitchFamily="34" charset="0"/>
                <a:cs typeface="Arial"/>
              </a:endParaRPr>
            </a:p>
          </p:txBody>
        </p:sp>
        <p:pic>
          <p:nvPicPr>
            <p:cNvPr id="59" name="Picture 58"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60" name="Group 59"/>
          <p:cNvGrpSpPr/>
          <p:nvPr userDrawn="1"/>
        </p:nvGrpSpPr>
        <p:grpSpPr>
          <a:xfrm>
            <a:off x="3402135" y="2734246"/>
            <a:ext cx="2809587" cy="365760"/>
            <a:chOff x="1235726" y="3073176"/>
            <a:chExt cx="2809587" cy="365760"/>
          </a:xfrm>
        </p:grpSpPr>
        <p:sp>
          <p:nvSpPr>
            <p:cNvPr id="61"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62" name="Picture 61"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63" name="Group 62"/>
          <p:cNvGrpSpPr/>
          <p:nvPr userDrawn="1"/>
        </p:nvGrpSpPr>
        <p:grpSpPr>
          <a:xfrm>
            <a:off x="3402135" y="3232266"/>
            <a:ext cx="3730320" cy="365760"/>
            <a:chOff x="1235727" y="3892739"/>
            <a:chExt cx="3730320" cy="365760"/>
          </a:xfrm>
        </p:grpSpPr>
        <p:sp>
          <p:nvSpPr>
            <p:cNvPr id="64"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a:solidFill>
                    <a:srgbClr val="0A304B"/>
                  </a:solidFill>
                  <a:latin typeface="+mn-lt"/>
                  <a:ea typeface="Segoe UI" panose="020B0502040204020203" pitchFamily="34" charset="0"/>
                  <a:cs typeface="Arial"/>
                  <a:hlinkClick r:id="rId12"/>
                </a:rPr>
                <a:t>/</a:t>
              </a:r>
              <a:r>
                <a:rPr lang="en-US" sz="1400" err="1">
                  <a:solidFill>
                    <a:srgbClr val="0A304B"/>
                  </a:solidFill>
                  <a:latin typeface="+mn-lt"/>
                  <a:ea typeface="Segoe UI" panose="020B0502040204020203" pitchFamily="34" charset="0"/>
                  <a:cs typeface="Arial"/>
                  <a:hlinkClick r:id="rId12"/>
                </a:rPr>
                <a:t>icannorg</a:t>
              </a:r>
              <a:r>
                <a:rPr lang="en-US" sz="1400">
                  <a:solidFill>
                    <a:srgbClr val="0A304B"/>
                  </a:solidFill>
                  <a:latin typeface="+mn-lt"/>
                  <a:ea typeface="Segoe UI" panose="020B0502040204020203" pitchFamily="34" charset="0"/>
                  <a:cs typeface="Arial"/>
                  <a:hlinkClick r:id="rId12"/>
                </a:rPr>
                <a:t> </a:t>
              </a:r>
              <a:endParaRPr lang="en-US" sz="1400">
                <a:solidFill>
                  <a:srgbClr val="0A304B"/>
                </a:solidFill>
                <a:latin typeface="+mn-lt"/>
                <a:ea typeface="Segoe UI" panose="020B0502040204020203" pitchFamily="34" charset="0"/>
                <a:cs typeface="Arial"/>
              </a:endParaRPr>
            </a:p>
          </p:txBody>
        </p:sp>
        <p:pic>
          <p:nvPicPr>
            <p:cNvPr id="65" name="Picture 64"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66" name="Group 65"/>
          <p:cNvGrpSpPr/>
          <p:nvPr userDrawn="1"/>
        </p:nvGrpSpPr>
        <p:grpSpPr>
          <a:xfrm>
            <a:off x="3402135" y="3730286"/>
            <a:ext cx="3636602" cy="365760"/>
            <a:chOff x="1235726" y="4721075"/>
            <a:chExt cx="3636602" cy="365760"/>
          </a:xfrm>
        </p:grpSpPr>
        <p:pic>
          <p:nvPicPr>
            <p:cNvPr id="67" name="Picture 66"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68"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a:solidFill>
                    <a:srgbClr val="0A304B"/>
                  </a:solidFill>
                  <a:latin typeface="+mn-lt"/>
                  <a:ea typeface="Segoe UI" panose="020B0502040204020203" pitchFamily="34" charset="0"/>
                  <a:cs typeface="Arial"/>
                  <a:hlinkClick r:id="rId17"/>
                </a:rPr>
                <a:t>/</a:t>
              </a:r>
              <a:r>
                <a:rPr lang="en-US" sz="1400" err="1">
                  <a:solidFill>
                    <a:srgbClr val="0A304B"/>
                  </a:solidFill>
                  <a:latin typeface="+mn-lt"/>
                  <a:ea typeface="Segoe UI" panose="020B0502040204020203" pitchFamily="34" charset="0"/>
                  <a:cs typeface="Arial"/>
                  <a:hlinkClick r:id="rId17"/>
                </a:rPr>
                <a:t>icannnews</a:t>
              </a:r>
              <a:endParaRPr lang="en-US" sz="1400">
                <a:solidFill>
                  <a:srgbClr val="0A304B"/>
                </a:solidFill>
                <a:latin typeface="+mn-lt"/>
                <a:ea typeface="Segoe UI" panose="020B0502040204020203" pitchFamily="34" charset="0"/>
                <a:cs typeface="Arial"/>
              </a:endParaRPr>
            </a:p>
          </p:txBody>
        </p:sp>
      </p:grpSp>
      <p:grpSp>
        <p:nvGrpSpPr>
          <p:cNvPr id="69" name="Group 68"/>
          <p:cNvGrpSpPr/>
          <p:nvPr userDrawn="1"/>
        </p:nvGrpSpPr>
        <p:grpSpPr>
          <a:xfrm>
            <a:off x="3402135" y="5722367"/>
            <a:ext cx="2586167" cy="365760"/>
            <a:chOff x="5325979" y="3073176"/>
            <a:chExt cx="2586167" cy="365760"/>
          </a:xfrm>
        </p:grpSpPr>
        <p:sp>
          <p:nvSpPr>
            <p:cNvPr id="70"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8"/>
                </a:rPr>
                <a:t>soundcloud</a:t>
              </a:r>
              <a:r>
                <a:rPr lang="en-US" sz="1400">
                  <a:solidFill>
                    <a:srgbClr val="0A304B"/>
                  </a:solidFill>
                  <a:latin typeface="+mn-lt"/>
                  <a:ea typeface="Segoe UI" panose="020B0502040204020203" pitchFamily="34" charset="0"/>
                  <a:cs typeface="Arial"/>
                  <a:hlinkClick r:id="rId18"/>
                </a:rPr>
                <a:t>/</a:t>
              </a:r>
              <a:r>
                <a:rPr lang="en-US" sz="1400" err="1">
                  <a:solidFill>
                    <a:srgbClr val="0A304B"/>
                  </a:solidFill>
                  <a:latin typeface="+mn-lt"/>
                  <a:ea typeface="Segoe UI" panose="020B0502040204020203" pitchFamily="34" charset="0"/>
                  <a:cs typeface="Arial"/>
                  <a:hlinkClick r:id="rId18"/>
                </a:rPr>
                <a:t>icann</a:t>
              </a:r>
              <a:endParaRPr lang="en-US" sz="1400">
                <a:solidFill>
                  <a:srgbClr val="0A304B"/>
                </a:solidFill>
                <a:latin typeface="+mn-lt"/>
                <a:ea typeface="Segoe UI" panose="020B0502040204020203" pitchFamily="34" charset="0"/>
                <a:cs typeface="Arial"/>
              </a:endParaRPr>
            </a:p>
          </p:txBody>
        </p:sp>
        <p:pic>
          <p:nvPicPr>
            <p:cNvPr id="71" name="Picture 70"/>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72" name="Group 71"/>
          <p:cNvGrpSpPr/>
          <p:nvPr userDrawn="1"/>
        </p:nvGrpSpPr>
        <p:grpSpPr>
          <a:xfrm>
            <a:off x="3402135" y="5224346"/>
            <a:ext cx="3416667" cy="365760"/>
            <a:chOff x="5325979" y="5571713"/>
            <a:chExt cx="3416667" cy="365760"/>
          </a:xfrm>
        </p:grpSpPr>
        <p:sp>
          <p:nvSpPr>
            <p:cNvPr id="73"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20"/>
                </a:rPr>
                <a:t>slideshare</a:t>
              </a:r>
              <a:r>
                <a:rPr lang="en-US" sz="1400">
                  <a:solidFill>
                    <a:srgbClr val="0A304B"/>
                  </a:solidFill>
                  <a:latin typeface="+mn-lt"/>
                  <a:ea typeface="Segoe UI" panose="020B0502040204020203" pitchFamily="34" charset="0"/>
                  <a:cs typeface="Arial"/>
                  <a:hlinkClick r:id="rId20"/>
                </a:rPr>
                <a:t>/</a:t>
              </a:r>
              <a:r>
                <a:rPr lang="en-US" sz="1400" err="1">
                  <a:solidFill>
                    <a:srgbClr val="0A304B"/>
                  </a:solidFill>
                  <a:latin typeface="+mn-lt"/>
                  <a:ea typeface="Segoe UI" panose="020B0502040204020203" pitchFamily="34" charset="0"/>
                  <a:cs typeface="Arial"/>
                  <a:hlinkClick r:id="rId20"/>
                </a:rPr>
                <a:t>icannpresentations</a:t>
              </a:r>
              <a:endParaRPr lang="en-US" sz="1400">
                <a:solidFill>
                  <a:srgbClr val="0A304B"/>
                </a:solidFill>
                <a:latin typeface="+mn-lt"/>
                <a:ea typeface="Segoe UI" panose="020B0502040204020203" pitchFamily="34" charset="0"/>
                <a:cs typeface="Arial"/>
              </a:endParaRPr>
            </a:p>
          </p:txBody>
        </p:sp>
        <p:pic>
          <p:nvPicPr>
            <p:cNvPr id="74" name="Picture 73"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5972573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12192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0" name="Text Placeholder 32"/>
          <p:cNvSpPr txBox="1">
            <a:spLocks/>
          </p:cNvSpPr>
          <p:nvPr userDrawn="1"/>
        </p:nvSpPr>
        <p:spPr bwMode="auto">
          <a:xfrm>
            <a:off x="2921748" y="2425013"/>
            <a:ext cx="8440953" cy="347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white"/>
                </a:solidFill>
                <a:effectLst/>
                <a:uLnTx/>
                <a:uFillTx/>
                <a:latin typeface="+mn-lt"/>
                <a:ea typeface="ＭＳ Ｐゴシック" charset="0"/>
                <a:cs typeface="+mn-cs"/>
              </a:rPr>
              <a:t>Rendez-vous sur </a:t>
            </a:r>
            <a:r>
              <a:rPr kumimoji="0" lang="es-MX" sz="1600" b="1" i="0" u="none" strike="noStrike" kern="1200" cap="none" spc="0" normalizeH="0" baseline="0" noProof="0" dirty="0">
                <a:ln>
                  <a:noFill/>
                </a:ln>
                <a:solidFill>
                  <a:prstClr val="white"/>
                </a:solidFill>
                <a:effectLst/>
                <a:uLnTx/>
                <a:uFillTx/>
                <a:latin typeface="+mn-lt"/>
                <a:ea typeface="ＭＳ Ｐゴシック" charset="0"/>
                <a:cs typeface="+mn-cs"/>
              </a:rPr>
              <a:t>icann.org</a:t>
            </a:r>
            <a:endParaRPr kumimoji="0" lang="es-MX" sz="1600" b="1" i="0" u="none" strike="noStrike" kern="1200" cap="none" spc="0" normalizeH="0" baseline="0" noProof="0" dirty="0">
              <a:ln>
                <a:noFill/>
              </a:ln>
              <a:solidFill>
                <a:prstClr val="white"/>
              </a:solidFill>
              <a:effectLst/>
              <a:uLnTx/>
              <a:uFillTx/>
              <a:latin typeface="+mn-lt"/>
              <a:ea typeface="ＭＳ Ｐゴシック" charset="0"/>
              <a:cs typeface="Arial"/>
            </a:endParaRPr>
          </a:p>
        </p:txBody>
      </p:sp>
      <p:sp>
        <p:nvSpPr>
          <p:cNvPr id="31" name="Text Placeholder 33"/>
          <p:cNvSpPr txBox="1">
            <a:spLocks/>
          </p:cNvSpPr>
          <p:nvPr userDrawn="1"/>
        </p:nvSpPr>
        <p:spPr bwMode="auto">
          <a:xfrm>
            <a:off x="498950" y="862602"/>
            <a:ext cx="9870957" cy="393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52732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mn-lt"/>
            </a:endParaRPr>
          </a:p>
        </p:txBody>
      </p:sp>
      <p:cxnSp>
        <p:nvCxnSpPr>
          <p:cNvPr id="34" name="Straight Connector 33"/>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2421943"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8" name="Straight Connector 37"/>
          <p:cNvCxnSpPr/>
          <p:nvPr userDrawn="1"/>
        </p:nvCxnSpPr>
        <p:spPr>
          <a:xfrm flipH="1">
            <a:off x="1" y="6320453"/>
            <a:ext cx="23872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2504929" y="6320453"/>
            <a:ext cx="90658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15191"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2" name="Straight Connector 41"/>
          <p:cNvCxnSpPr>
            <a:endCxn id="43" idx="0"/>
          </p:cNvCxnSpPr>
          <p:nvPr userDrawn="1"/>
        </p:nvCxnSpPr>
        <p:spPr>
          <a:xfrm flipV="1">
            <a:off x="2446072" y="2281331"/>
            <a:ext cx="0" cy="3976594"/>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2444626" y="2221895"/>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latin typeface="+mn-lt"/>
            </a:endParaRPr>
          </a:p>
        </p:txBody>
      </p:sp>
      <p:cxnSp>
        <p:nvCxnSpPr>
          <p:cNvPr id="44" name="Straight Connector 43"/>
          <p:cNvCxnSpPr/>
          <p:nvPr userDrawn="1"/>
        </p:nvCxnSpPr>
        <p:spPr>
          <a:xfrm flipH="1">
            <a:off x="2504929" y="2220449"/>
            <a:ext cx="90658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11700996" y="6320453"/>
            <a:ext cx="4941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itle 4"/>
          <p:cNvSpPr>
            <a:spLocks noGrp="1"/>
          </p:cNvSpPr>
          <p:nvPr>
            <p:ph type="title" hasCustomPrompt="1"/>
          </p:nvPr>
        </p:nvSpPr>
        <p:spPr>
          <a:xfrm>
            <a:off x="420624" y="42394"/>
            <a:ext cx="11808013" cy="531346"/>
          </a:xfrm>
          <a:prstGeom prst="rect">
            <a:avLst/>
          </a:prstGeom>
        </p:spPr>
        <p:txBody>
          <a:bodyPr lIns="91440" tIns="45720" rIns="91440" bIns="45720"/>
          <a:lstStyle>
            <a:lvl1pPr>
              <a:defRPr lang="en-US" smtClean="0">
                <a:solidFill>
                  <a:schemeClr val="bg1"/>
                </a:solidFill>
                <a:ea typeface="Segoe UI" charset="0"/>
              </a:defRPr>
            </a:lvl1pPr>
          </a:lstStyle>
          <a:p>
            <a:r>
              <a:rPr lang="fr-FR" dirty="0"/>
              <a:t>Contacter l’ICANN – Merci et questions</a:t>
            </a:r>
            <a:endParaRPr lang="en-US" dirty="0"/>
          </a:p>
        </p:txBody>
      </p:sp>
      <p:pic>
        <p:nvPicPr>
          <p:cNvPr id="22" name="Picture 21"/>
          <p:cNvPicPr>
            <a:picLocks noChangeAspect="1"/>
          </p:cNvPicPr>
          <p:nvPr userDrawn="1"/>
        </p:nvPicPr>
        <p:blipFill>
          <a:blip r:embed="rId2"/>
          <a:stretch>
            <a:fillRect/>
          </a:stretch>
        </p:blipFill>
        <p:spPr>
          <a:xfrm>
            <a:off x="2826932" y="1039938"/>
            <a:ext cx="4287549" cy="760694"/>
          </a:xfrm>
          <a:prstGeom prst="rect">
            <a:avLst/>
          </a:prstGeom>
        </p:spPr>
      </p:pic>
      <p:pic>
        <p:nvPicPr>
          <p:cNvPr id="23" name="Picture 22"/>
          <p:cNvPicPr>
            <a:picLocks noChangeAspect="1"/>
          </p:cNvPicPr>
          <p:nvPr userDrawn="1"/>
        </p:nvPicPr>
        <p:blipFill>
          <a:blip r:embed="rId3"/>
          <a:stretch>
            <a:fillRect/>
          </a:stretch>
        </p:blipFill>
        <p:spPr>
          <a:xfrm>
            <a:off x="2919709" y="2853692"/>
            <a:ext cx="3149229" cy="3236708"/>
          </a:xfrm>
          <a:prstGeom prst="rect">
            <a:avLst/>
          </a:prstGeom>
        </p:spPr>
      </p:pic>
      <p:sp>
        <p:nvSpPr>
          <p:cNvPr id="24"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51" name="Oval 50"/>
          <p:cNvSpPr/>
          <p:nvPr userDrawn="1"/>
        </p:nvSpPr>
        <p:spPr>
          <a:xfrm flipH="1">
            <a:off x="11615191"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52" name="Straight Connector 51"/>
          <p:cNvCxnSpPr/>
          <p:nvPr userDrawn="1"/>
        </p:nvCxnSpPr>
        <p:spPr>
          <a:xfrm flipH="1">
            <a:off x="11700996" y="2219538"/>
            <a:ext cx="4941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55511009-B3F2-99BA-A18B-4D982972A154}"/>
              </a:ext>
            </a:extLst>
          </p:cNvPr>
          <p:cNvSpPr/>
          <p:nvPr userDrawn="1"/>
        </p:nvSpPr>
        <p:spPr>
          <a:xfrm>
            <a:off x="3850306" y="1166922"/>
            <a:ext cx="3896332" cy="532270"/>
          </a:xfrm>
          <a:prstGeom prst="rect">
            <a:avLst/>
          </a:prstGeom>
          <a:solidFill>
            <a:srgbClr val="1768B1"/>
          </a:solidFill>
        </p:spPr>
        <p:txBody>
          <a:bodyPr wrap="square">
            <a:spAutoFit/>
          </a:bodyPr>
          <a:lstStyle/>
          <a:p>
            <a:r>
              <a:rPr lang="fr-FR" sz="2800" kern="1200" dirty="0">
                <a:solidFill>
                  <a:schemeClr val="bg1"/>
                </a:solidFill>
                <a:latin typeface="+mn-lt"/>
                <a:ea typeface="Source Sans Pro Light" panose="020B0403030403020204" pitchFamily="34" charset="0"/>
                <a:cs typeface="+mn-cs"/>
              </a:rPr>
              <a:t>Un monde, un Internet</a:t>
            </a:r>
            <a:endParaRPr lang="es-MX" sz="2800" kern="1200" dirty="0">
              <a:solidFill>
                <a:schemeClr val="bg1"/>
              </a:solidFill>
              <a:latin typeface="+mn-lt"/>
              <a:ea typeface="Source Sans Pro Light" panose="020B0403030403020204" pitchFamily="34" charset="0"/>
              <a:cs typeface="+mn-cs"/>
            </a:endParaRPr>
          </a:p>
        </p:txBody>
      </p:sp>
    </p:spTree>
    <p:extLst>
      <p:ext uri="{BB962C8B-B14F-4D97-AF65-F5344CB8AC3E}">
        <p14:creationId xmlns:p14="http://schemas.microsoft.com/office/powerpoint/2010/main" val="9885021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6764" y="616645"/>
            <a:ext cx="12225528" cy="5696712"/>
          </a:xfrm>
          <a:prstGeom prst="rect">
            <a:avLst/>
          </a:prstGeom>
          <a:ln w="19050">
            <a:solidFill>
              <a:schemeClr val="accent6">
                <a:lumMod val="50000"/>
              </a:schemeClr>
            </a:solidFill>
          </a:ln>
        </p:spPr>
        <p:txBody>
          <a:bodyPr/>
          <a:lstStyle>
            <a:lvl1pPr marL="0" indent="0">
              <a:buFontTx/>
              <a:buNone/>
              <a:defRPr/>
            </a:lvl1pPr>
          </a:lstStyle>
          <a:p>
            <a:r>
              <a:rPr lang="en-US" dirty="0"/>
              <a:t>Click icon to add picture</a:t>
            </a:r>
          </a:p>
        </p:txBody>
      </p:sp>
      <p:sp>
        <p:nvSpPr>
          <p:cNvPr id="35"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pic>
        <p:nvPicPr>
          <p:cNvPr id="8" name="Picture 7"/>
          <p:cNvPicPr>
            <a:picLocks noChangeAspect="1"/>
          </p:cNvPicPr>
          <p:nvPr userDrawn="1"/>
        </p:nvPicPr>
        <p:blipFill>
          <a:blip r:embed="rId2"/>
          <a:stretch>
            <a:fillRect/>
          </a:stretch>
        </p:blipFill>
        <p:spPr>
          <a:xfrm>
            <a:off x="365760" y="6464808"/>
            <a:ext cx="390801" cy="312641"/>
          </a:xfrm>
          <a:prstGeom prst="rect">
            <a:avLst/>
          </a:prstGeom>
        </p:spPr>
      </p:pic>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8736017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ullets">
  <p:cSld name="1_Bullets">
    <p:spTree>
      <p:nvGrpSpPr>
        <p:cNvPr id="1" name="Shape 116"/>
        <p:cNvGrpSpPr/>
        <p:nvPr/>
      </p:nvGrpSpPr>
      <p:grpSpPr>
        <a:xfrm>
          <a:off x="0" y="0"/>
          <a:ext cx="0" cy="0"/>
          <a:chOff x="0" y="0"/>
          <a:chExt cx="0" cy="0"/>
        </a:xfrm>
      </p:grpSpPr>
      <p:sp>
        <p:nvSpPr>
          <p:cNvPr id="117" name="Google Shape;117;p16"/>
          <p:cNvSpPr txBox="1">
            <a:spLocks noGrp="1"/>
          </p:cNvSpPr>
          <p:nvPr>
            <p:ph type="title"/>
          </p:nvPr>
        </p:nvSpPr>
        <p:spPr>
          <a:xfrm>
            <a:off x="499872" y="46179"/>
            <a:ext cx="10684000" cy="450600"/>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8" name="Google Shape;118;p16"/>
          <p:cNvSpPr txBox="1">
            <a:spLocks noGrp="1"/>
          </p:cNvSpPr>
          <p:nvPr>
            <p:ph type="body" idx="1"/>
          </p:nvPr>
        </p:nvSpPr>
        <p:spPr>
          <a:xfrm>
            <a:off x="812800" y="1470212"/>
            <a:ext cx="10543200" cy="4571700"/>
          </a:xfrm>
          <a:prstGeom prst="rect">
            <a:avLst/>
          </a:prstGeom>
          <a:noFill/>
          <a:ln>
            <a:noFill/>
          </a:ln>
        </p:spPr>
        <p:txBody>
          <a:bodyPr spcFirstLastPara="1" wrap="square" lIns="0" tIns="0" rIns="0" bIns="0" anchor="t" anchorCtr="0">
            <a:noAutofit/>
          </a:bodyPr>
          <a:lstStyle>
            <a:lvl1pPr marL="457200" marR="0" lvl="0" indent="-319087" algn="l" rtl="0">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1pPr>
            <a:lvl2pPr marL="914400" marR="0" lvl="1" indent="-319087" algn="l" rtl="0">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2pPr>
            <a:lvl3pPr marL="1371600" marR="0" lvl="2" indent="-349250" algn="l" rtl="0">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349250" algn="l" rtl="0">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4pPr>
            <a:lvl5pPr marL="2286000" marR="0" lvl="4" indent="-349250" algn="l" rtl="0">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057962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 Placeholder 4"/>
          <p:cNvSpPr>
            <a:spLocks noGrp="1"/>
          </p:cNvSpPr>
          <p:nvPr>
            <p:ph type="body" sz="quarter" idx="10" hasCustomPrompt="1"/>
          </p:nvPr>
        </p:nvSpPr>
        <p:spPr>
          <a:xfrm>
            <a:off x="2228479" y="4617720"/>
            <a:ext cx="9295500" cy="575112"/>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11" name="Text Placeholder 4"/>
          <p:cNvSpPr>
            <a:spLocks noGrp="1"/>
          </p:cNvSpPr>
          <p:nvPr>
            <p:ph type="body" sz="quarter" idx="11" hasCustomPrompt="1"/>
          </p:nvPr>
        </p:nvSpPr>
        <p:spPr>
          <a:xfrm>
            <a:off x="2228479" y="5199656"/>
            <a:ext cx="9295500" cy="390521"/>
          </a:xfrm>
          <a:prstGeom prst="rect">
            <a:avLst/>
          </a:prstGeom>
        </p:spPr>
        <p:txBody>
          <a:bodyPr lIns="0" tIns="0" rIns="0" bIns="0" anchor="b" anchorCtr="0">
            <a:normAutofit/>
          </a:bodyPr>
          <a:lstStyle>
            <a:lvl1pPr marL="0" indent="0" algn="l">
              <a:spcBef>
                <a:spcPts val="0"/>
              </a:spcBef>
              <a:buNone/>
              <a:defRPr sz="1800">
                <a:solidFill>
                  <a:schemeClr val="bg1"/>
                </a:solidFill>
              </a:defRPr>
            </a:lvl1pPr>
          </a:lstStyle>
          <a:p>
            <a:pPr lvl="0"/>
            <a:r>
              <a:rPr lang="en-US" dirty="0"/>
              <a:t>Event Name</a:t>
            </a:r>
          </a:p>
        </p:txBody>
      </p:sp>
      <p:sp>
        <p:nvSpPr>
          <p:cNvPr id="12" name="Text Placeholder 4"/>
          <p:cNvSpPr>
            <a:spLocks noGrp="1"/>
          </p:cNvSpPr>
          <p:nvPr>
            <p:ph type="body" sz="quarter" idx="12" hasCustomPrompt="1"/>
          </p:nvPr>
        </p:nvSpPr>
        <p:spPr>
          <a:xfrm>
            <a:off x="2228479" y="5602567"/>
            <a:ext cx="9299448"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9" name="Picture 8"/>
          <p:cNvPicPr>
            <a:picLocks noChangeAspect="1"/>
          </p:cNvPicPr>
          <p:nvPr userDrawn="1"/>
        </p:nvPicPr>
        <p:blipFill>
          <a:blip r:embed="rId3"/>
          <a:stretch>
            <a:fillRect/>
          </a:stretch>
        </p:blipFill>
        <p:spPr>
          <a:xfrm>
            <a:off x="326044" y="4878445"/>
            <a:ext cx="1193800" cy="952500"/>
          </a:xfrm>
          <a:prstGeom prst="rect">
            <a:avLst/>
          </a:prstGeom>
        </p:spPr>
      </p:pic>
      <p:sp>
        <p:nvSpPr>
          <p:cNvPr id="13" name="Oval 12"/>
          <p:cNvSpPr/>
          <p:nvPr userDrawn="1"/>
        </p:nvSpPr>
        <p:spPr>
          <a:xfrm>
            <a:off x="1825043"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14" name="Straight Connector 13"/>
          <p:cNvCxnSpPr/>
          <p:nvPr userDrawn="1"/>
        </p:nvCxnSpPr>
        <p:spPr>
          <a:xfrm flipH="1">
            <a:off x="0" y="6124669"/>
            <a:ext cx="179387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1892734" y="6124511"/>
            <a:ext cx="972078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Oval 15"/>
          <p:cNvSpPr/>
          <p:nvPr userDrawn="1"/>
        </p:nvSpPr>
        <p:spPr>
          <a:xfrm flipH="1">
            <a:off x="11642081"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sp>
        <p:nvSpPr>
          <p:cNvPr id="17" name="Oval 16"/>
          <p:cNvSpPr/>
          <p:nvPr userDrawn="1"/>
        </p:nvSpPr>
        <p:spPr>
          <a:xfrm flipH="1">
            <a:off x="11642081"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18" name="Straight Connector 17"/>
          <p:cNvCxnSpPr/>
          <p:nvPr userDrawn="1"/>
        </p:nvCxnSpPr>
        <p:spPr>
          <a:xfrm flipV="1">
            <a:off x="1849172" y="3552825"/>
            <a:ext cx="0" cy="2529959"/>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Arc 18"/>
          <p:cNvSpPr/>
          <p:nvPr userDrawn="1"/>
        </p:nvSpPr>
        <p:spPr>
          <a:xfrm rot="16200000">
            <a:off x="1847726" y="3495590"/>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20" name="Straight Connector 19"/>
          <p:cNvCxnSpPr/>
          <p:nvPr userDrawn="1"/>
        </p:nvCxnSpPr>
        <p:spPr>
          <a:xfrm flipH="1">
            <a:off x="1899083" y="3494144"/>
            <a:ext cx="971443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Title 2"/>
          <p:cNvSpPr>
            <a:spLocks noGrp="1"/>
          </p:cNvSpPr>
          <p:nvPr>
            <p:ph type="title" hasCustomPrompt="1"/>
          </p:nvPr>
        </p:nvSpPr>
        <p:spPr>
          <a:xfrm>
            <a:off x="2228479" y="2020824"/>
            <a:ext cx="9295500" cy="1325563"/>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 </a:t>
            </a:r>
          </a:p>
        </p:txBody>
      </p:sp>
      <p:sp>
        <p:nvSpPr>
          <p:cNvPr id="21" name="Text Placeholder 4"/>
          <p:cNvSpPr>
            <a:spLocks noGrp="1"/>
          </p:cNvSpPr>
          <p:nvPr>
            <p:ph type="body" sz="quarter" idx="14" hasCustomPrompt="1"/>
          </p:nvPr>
        </p:nvSpPr>
        <p:spPr>
          <a:xfrm>
            <a:off x="2228478" y="3666744"/>
            <a:ext cx="9299448" cy="576072"/>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420624" y="46180"/>
            <a:ext cx="10847122" cy="450663"/>
          </a:xfrm>
          <a:prstGeom prst="rect">
            <a:avLst/>
          </a:prstGeom>
        </p:spPr>
        <p:txBody>
          <a:bodyPr lIns="91440" tIns="45720" rIns="9144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616645"/>
            <a:ext cx="12192000" cy="5696712"/>
          </a:xfrm>
          <a:prstGeom prst="rect">
            <a:avLst/>
          </a:prstGeom>
        </p:spPr>
        <p:txBody>
          <a:bodyPr/>
          <a:lstStyle>
            <a:lvl1pPr marL="0" indent="0">
              <a:buFontTx/>
              <a:buNone/>
              <a:defRPr/>
            </a:lvl1pPr>
          </a:lstStyle>
          <a:p>
            <a:r>
              <a:rPr lang="en-US" dirty="0"/>
              <a:t>Click icon to add picture</a:t>
            </a:r>
          </a:p>
        </p:txBody>
      </p:sp>
      <p:sp>
        <p:nvSpPr>
          <p:cNvPr id="35"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cxnSp>
        <p:nvCxnSpPr>
          <p:cNvPr id="22" name="Straight Connector 21"/>
          <p:cNvCxnSpPr/>
          <p:nvPr userDrawn="1"/>
        </p:nvCxnSpPr>
        <p:spPr>
          <a:xfrm flipH="1">
            <a:off x="0" y="608083"/>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365760" y="6464808"/>
            <a:ext cx="390801" cy="312641"/>
          </a:xfrm>
          <a:prstGeom prst="rect">
            <a:avLst/>
          </a:prstGeom>
        </p:spPr>
      </p:pic>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277628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sp>
        <p:nvSpPr>
          <p:cNvPr id="35"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pic>
        <p:nvPicPr>
          <p:cNvPr id="8" name="Picture 7"/>
          <p:cNvPicPr>
            <a:picLocks noChangeAspect="1"/>
          </p:cNvPicPr>
          <p:nvPr userDrawn="1"/>
        </p:nvPicPr>
        <p:blipFill>
          <a:blip r:embed="rId2"/>
          <a:stretch>
            <a:fillRect/>
          </a:stretch>
        </p:blipFill>
        <p:spPr>
          <a:xfrm>
            <a:off x="365760" y="6464808"/>
            <a:ext cx="390801" cy="312641"/>
          </a:xfrm>
          <a:prstGeom prst="rect">
            <a:avLst/>
          </a:prstGeom>
        </p:spPr>
      </p:pic>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4058077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12192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22" name="Straight Connector 21"/>
          <p:cNvCxnSpPr/>
          <p:nvPr userDrawn="1"/>
        </p:nvCxnSpPr>
        <p:spPr>
          <a:xfrm flipH="1">
            <a:off x="0" y="608083"/>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8965" y="614512"/>
            <a:ext cx="4655184" cy="5696712"/>
          </a:xfrm>
          <a:prstGeom prst="rect">
            <a:avLst/>
          </a:prstGeom>
        </p:spPr>
        <p:txBody>
          <a:bodyPr/>
          <a:lstStyle>
            <a:lvl1pPr marL="0" indent="0">
              <a:buFont typeface="Arial" panose="020B0604020202020204" pitchFamily="34" charset="0"/>
              <a:buNone/>
              <a:defRPr/>
            </a:lvl1pPr>
          </a:lstStyle>
          <a:p>
            <a:r>
              <a:rPr lang="en-US" dirty="0"/>
              <a:t>Click icon to add picture</a:t>
            </a:r>
          </a:p>
        </p:txBody>
      </p:sp>
      <p:pic>
        <p:nvPicPr>
          <p:cNvPr id="9" name="Picture 8"/>
          <p:cNvPicPr>
            <a:picLocks noChangeAspect="1"/>
          </p:cNvPicPr>
          <p:nvPr userDrawn="1"/>
        </p:nvPicPr>
        <p:blipFill>
          <a:blip r:embed="rId2"/>
          <a:stretch>
            <a:fillRect/>
          </a:stretch>
        </p:blipFill>
        <p:spPr>
          <a:xfrm>
            <a:off x="365760" y="6464808"/>
            <a:ext cx="390801" cy="312641"/>
          </a:xfrm>
          <a:prstGeom prst="rect">
            <a:avLst/>
          </a:prstGeom>
        </p:spPr>
      </p:pic>
      <p:sp>
        <p:nvSpPr>
          <p:cNvPr id="12"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cxnSp>
        <p:nvCxnSpPr>
          <p:cNvPr id="23" name="Straight Connector 22"/>
          <p:cNvCxnSpPr/>
          <p:nvPr userDrawn="1"/>
        </p:nvCxnSpPr>
        <p:spPr>
          <a:xfrm flipH="1">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emf"/><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pic>
        <p:nvPicPr>
          <p:cNvPr id="21" name="Picture 20"/>
          <p:cNvPicPr>
            <a:picLocks noChangeAspect="1"/>
          </p:cNvPicPr>
          <p:nvPr userDrawn="1"/>
        </p:nvPicPr>
        <p:blipFill>
          <a:blip r:embed="rId51"/>
          <a:stretch>
            <a:fillRect/>
          </a:stretch>
        </p:blipFill>
        <p:spPr>
          <a:xfrm>
            <a:off x="365760" y="6464808"/>
            <a:ext cx="390801" cy="312641"/>
          </a:xfrm>
          <a:prstGeom prst="rect">
            <a:avLst/>
          </a:prstGeom>
        </p:spPr>
      </p:pic>
      <p:sp>
        <p:nvSpPr>
          <p:cNvPr id="31" name="Oval 30"/>
          <p:cNvSpPr/>
          <p:nvPr userDrawn="1"/>
        </p:nvSpPr>
        <p:spPr>
          <a:xfrm>
            <a:off x="53367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2" name="Straight Connector 31"/>
          <p:cNvCxnSpPr/>
          <p:nvPr userDrawn="1"/>
        </p:nvCxnSpPr>
        <p:spPr>
          <a:xfrm flipH="1">
            <a:off x="3230" y="608083"/>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616656" y="608083"/>
            <a:ext cx="11575344"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a:off x="53367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flipH="1">
            <a:off x="3230"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5" y="6320547"/>
            <a:ext cx="1095727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flipH="1">
            <a:off x="11606949"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8" name="Straight Connector 37"/>
          <p:cNvCxnSpPr/>
          <p:nvPr userDrawn="1"/>
        </p:nvCxnSpPr>
        <p:spPr>
          <a:xfrm>
            <a:off x="11696282"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14"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679" r:id="rId22"/>
    <p:sldLayoutId id="2147483727" r:id="rId23"/>
    <p:sldLayoutId id="2147483728" r:id="rId24"/>
    <p:sldLayoutId id="2147483730" r:id="rId25"/>
    <p:sldLayoutId id="2147483731" r:id="rId26"/>
    <p:sldLayoutId id="2147483732" r:id="rId27"/>
    <p:sldLayoutId id="2147483729" r:id="rId28"/>
    <p:sldLayoutId id="2147483734" r:id="rId29"/>
    <p:sldLayoutId id="2147483688" r:id="rId30"/>
    <p:sldLayoutId id="2147483743" r:id="rId31"/>
    <p:sldLayoutId id="2147483744" r:id="rId32"/>
    <p:sldLayoutId id="2147483745" r:id="rId33"/>
    <p:sldLayoutId id="2147483746" r:id="rId34"/>
    <p:sldLayoutId id="2147483747" r:id="rId35"/>
    <p:sldLayoutId id="2147483748" r:id="rId36"/>
    <p:sldLayoutId id="2147483750" r:id="rId37"/>
    <p:sldLayoutId id="2147483687" r:id="rId38"/>
    <p:sldLayoutId id="2147483735" r:id="rId39"/>
    <p:sldLayoutId id="2147483736" r:id="rId40"/>
    <p:sldLayoutId id="2147483737" r:id="rId41"/>
    <p:sldLayoutId id="2147483738" r:id="rId42"/>
    <p:sldLayoutId id="2147483739" r:id="rId43"/>
    <p:sldLayoutId id="2147483740" r:id="rId44"/>
    <p:sldLayoutId id="2147483742" r:id="rId45"/>
    <p:sldLayoutId id="2147483716" r:id="rId46"/>
    <p:sldLayoutId id="2147483717" r:id="rId47"/>
    <p:sldLayoutId id="2147483751" r:id="rId48"/>
    <p:sldLayoutId id="2147483753" r:id="rId49"/>
  </p:sldLayoutIdLst>
  <p:hf hdr="0" ftr="0" dt="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153" userDrawn="1">
          <p15:clr>
            <a:srgbClr val="F26B43"/>
          </p15:clr>
        </p15:guide>
        <p15:guide id="4" pos="512" userDrawn="1">
          <p15:clr>
            <a:srgbClr val="F26B43"/>
          </p15:clr>
        </p15:guide>
        <p15:guide id="5" pos="347" userDrawn="1">
          <p15:clr>
            <a:srgbClr val="F26B43"/>
          </p15:clr>
        </p15:guide>
        <p15:guide id="6" pos="7324" userDrawn="1">
          <p15:clr>
            <a:srgbClr val="F26B43"/>
          </p15:clr>
        </p15:guide>
        <p15:guide id="7" orient="horz" pos="4105" userDrawn="1">
          <p15:clr>
            <a:srgbClr val="F26B43"/>
          </p15:clr>
        </p15:guide>
        <p15:guide id="8" orient="horz" pos="384" userDrawn="1">
          <p15:clr>
            <a:srgbClr val="F26B43"/>
          </p15:clr>
        </p15:guide>
        <p15:guide id="9"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7.pn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hyperlink" Target="https://uasg.tech/wp-content/uploads/documents/UASG012-en-digital.pdf" TargetMode="Externa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2.svg"/><Relationship Id="rId11" Type="http://schemas.openxmlformats.org/officeDocument/2006/relationships/image" Target="../media/image2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50.svg"/><Relationship Id="rId3" Type="http://schemas.openxmlformats.org/officeDocument/2006/relationships/image" Target="../media/image27.png"/><Relationship Id="rId7" Type="http://schemas.openxmlformats.org/officeDocument/2006/relationships/image" Target="../media/image40.svg"/><Relationship Id="rId12"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8.svg"/><Relationship Id="rId5" Type="http://schemas.openxmlformats.org/officeDocument/2006/relationships/image" Target="../media/image44.svg"/><Relationship Id="rId10" Type="http://schemas.openxmlformats.org/officeDocument/2006/relationships/image" Target="../media/image47.png"/><Relationship Id="rId4" Type="http://schemas.openxmlformats.org/officeDocument/2006/relationships/image" Target="../media/image43.png"/><Relationship Id="rId9" Type="http://schemas.openxmlformats.org/officeDocument/2006/relationships/image" Target="../media/image42.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2.gif"/></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unicode.org/charts/"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hyperlink" Target="https://github.com/icann/ua-code-sample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unicode.org/reports/tr15/"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hyperlink" Target="http://www.example.co.uk/"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data.iana.org/TLD/tlds-alpha-by-domain.txt"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ex&#226;mple.ca/"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unicode.org/reports/tr46/"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3" Type="http://schemas.openxmlformats.org/officeDocument/2006/relationships/hyperlink" Target="mailto:myname@example.org"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mailto:myname@xn--exmple-xta.ca."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mailto:k&#233;vin@example.org."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owasp.org/www-community/OWASP_Validation_Regex_Repository"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howtodoinjava.com/regex/java-regex-validate-email-address/"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chart" Target="../charts/chart1.xml"/><Relationship Id="rId4" Type="http://schemas.openxmlformats.org/officeDocument/2006/relationships/hyperlink" Target="https://uasg.tech/wp-content/uploads/documents/UASG027-en-digital.pdf"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mailto:firstname.lastname@gmail.com" TargetMode="External"/><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hyperlink" Target="https://uasg.tech/download/uasg-028-considerations-for-naming-internationalized-email-mailboxes-en/" TargetMode="External"/><Relationship Id="rId4" Type="http://schemas.openxmlformats.org/officeDocument/2006/relationships/hyperlink" Target="mailto:firstnamelastname@gmail.com."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7.png"/></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uasg.tech/wp-content/uploads/documents/UASG018A-en-digital.pdf" TargetMode="External"/><Relationship Id="rId1" Type="http://schemas.openxmlformats.org/officeDocument/2006/relationships/slideLayout" Target="../slideLayouts/slideLayout10.xml"/><Relationship Id="rId5" Type="http://schemas.openxmlformats.org/officeDocument/2006/relationships/image" Target="../media/image55.png"/><Relationship Id="rId4" Type="http://schemas.openxmlformats.org/officeDocument/2006/relationships/image" Target="../media/image54.png"/></Relationships>
</file>

<file path=ppt/slides/_rels/slide7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8" Type="http://schemas.openxmlformats.org/officeDocument/2006/relationships/hyperlink" Target="https://docs.google.com/forms/d/e/1FAIpQLScRg7caDnbgEo_r6UnP3s5OvtIMlE9btaM--sIWXukWbA52oQ/viewform" TargetMode="External"/><Relationship Id="rId3" Type="http://schemas.openxmlformats.org/officeDocument/2006/relationships/hyperlink" Target="mailto:info@uasg.tech" TargetMode="External"/><Relationship Id="rId7" Type="http://schemas.openxmlformats.org/officeDocument/2006/relationships/hyperlink" Target="https://uasg.tech/subscribe" TargetMode="External"/><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hyperlink" Target="https://community.icann.org/display/TUA" TargetMode="External"/><Relationship Id="rId5" Type="http://schemas.openxmlformats.org/officeDocument/2006/relationships/hyperlink" Target="https://uasg.tech/" TargetMode="External"/><Relationship Id="rId4" Type="http://schemas.openxmlformats.org/officeDocument/2006/relationships/hyperlink" Target="mailto:UAProgram@icann.org." TargetMode="External"/><Relationship Id="rId9" Type="http://schemas.openxmlformats.org/officeDocument/2006/relationships/image" Target="../media/image27.png"/></Relationships>
</file>

<file path=ppt/slides/_rels/slide78.xml.rels><?xml version="1.0" encoding="UTF-8" standalone="yes"?>
<Relationships xmlns="http://schemas.openxmlformats.org/package/2006/relationships"><Relationship Id="rId8" Type="http://schemas.openxmlformats.org/officeDocument/2006/relationships/hyperlink" Target="https://uasg.tech/wp-content/uploads/documents/UASG018A-en-digital.pdf" TargetMode="External"/><Relationship Id="rId13" Type="http://schemas.openxmlformats.org/officeDocument/2006/relationships/hyperlink" Target="https://uasg.tech/wp-content/uploads/documents/UASG032-en-digital.pdf" TargetMode="External"/><Relationship Id="rId3" Type="http://schemas.openxmlformats.org/officeDocument/2006/relationships/hyperlink" Target="https://uasg.tech/" TargetMode="External"/><Relationship Id="rId7" Type="http://schemas.openxmlformats.org/officeDocument/2006/relationships/hyperlink" Target="https://uasg.tech/wp-content/uploads/documents/UASG012-en-digital.pdf" TargetMode="External"/><Relationship Id="rId12" Type="http://schemas.openxmlformats.org/officeDocument/2006/relationships/hyperlink" Target="https://uasg.tech/wp-content/uploads/documents/UASG030-en-digital.pdf" TargetMode="External"/><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hyperlink" Target="https://uasg.tech/wp-content/uploads/documents/UASG014-en-digital.pdf" TargetMode="External"/><Relationship Id="rId11" Type="http://schemas.openxmlformats.org/officeDocument/2006/relationships/hyperlink" Target="https://uasg.tech/wp-content/uploads/documents/UASG028-en-digital.pdf" TargetMode="External"/><Relationship Id="rId5" Type="http://schemas.openxmlformats.org/officeDocument/2006/relationships/hyperlink" Target="https://uasg.tech/wp-content/uploads/documents/UASG007-en-digital.pdf" TargetMode="External"/><Relationship Id="rId15" Type="http://schemas.openxmlformats.org/officeDocument/2006/relationships/image" Target="../media/image27.png"/><Relationship Id="rId10" Type="http://schemas.openxmlformats.org/officeDocument/2006/relationships/hyperlink" Target="https://uasg.tech/wp-content/uploads/documents/UASG026-en-digital.pdf" TargetMode="External"/><Relationship Id="rId4" Type="http://schemas.openxmlformats.org/officeDocument/2006/relationships/hyperlink" Target="https://uasg.tech/wp-content/uploads/documents/UASG005-en-digital.pdf" TargetMode="External"/><Relationship Id="rId9" Type="http://schemas.openxmlformats.org/officeDocument/2006/relationships/hyperlink" Target="https://uasg.tech/wp-content/uploads/documents/UASG021B-en-digital.pdf" TargetMode="External"/><Relationship Id="rId14" Type="http://schemas.openxmlformats.org/officeDocument/2006/relationships/hyperlink" Target="https://github.com/icann/ua-code-samples"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49.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7.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082" y="0"/>
            <a:ext cx="11234727" cy="2455029"/>
          </a:xfrm>
        </p:spPr>
        <p:txBody>
          <a:bodyPr/>
          <a:lstStyle/>
          <a:p>
            <a:r>
              <a:rPr lang="fr-FR" dirty="0"/>
              <a:t>Programmation pour la prise en charge de l’acceptation universelle des noms de domaine et adresses de courrier électronique</a:t>
            </a:r>
          </a:p>
        </p:txBody>
      </p:sp>
      <p:sp>
        <p:nvSpPr>
          <p:cNvPr id="5" name="Text Placeholder 4"/>
          <p:cNvSpPr>
            <a:spLocks noGrp="1"/>
          </p:cNvSpPr>
          <p:nvPr>
            <p:ph type="body" sz="quarter" idx="12"/>
          </p:nvPr>
        </p:nvSpPr>
        <p:spPr>
          <a:xfrm>
            <a:off x="566928" y="4755604"/>
            <a:ext cx="10788321" cy="403785"/>
          </a:xfrm>
        </p:spPr>
        <p:txBody>
          <a:bodyPr/>
          <a:lstStyle/>
          <a:p>
            <a:r>
              <a:rPr lang="fr-FR"/>
              <a:t>JJ mois 2024</a:t>
            </a:r>
          </a:p>
        </p:txBody>
      </p:sp>
      <p:sp>
        <p:nvSpPr>
          <p:cNvPr id="6" name="Text Placeholder 5"/>
          <p:cNvSpPr>
            <a:spLocks noGrp="1"/>
          </p:cNvSpPr>
          <p:nvPr>
            <p:ph type="body" sz="quarter" idx="13"/>
          </p:nvPr>
        </p:nvSpPr>
        <p:spPr>
          <a:xfrm>
            <a:off x="547041" y="2455029"/>
            <a:ext cx="10808208" cy="716808"/>
          </a:xfrm>
        </p:spPr>
        <p:txBody>
          <a:bodyPr>
            <a:normAutofit/>
          </a:bodyPr>
          <a:lstStyle/>
          <a:p>
            <a:r>
              <a:rPr lang="fr-FR"/>
              <a:t> </a:t>
            </a:r>
          </a:p>
          <a:p>
            <a:r>
              <a:rPr lang="fr-FR"/>
              <a:t>Programme pour la journée de l’UA</a:t>
            </a:r>
          </a:p>
        </p:txBody>
      </p:sp>
      <p:sp>
        <p:nvSpPr>
          <p:cNvPr id="8" name="Text Placeholder 7">
            <a:extLst>
              <a:ext uri="{FF2B5EF4-FFF2-40B4-BE49-F238E27FC236}">
                <a16:creationId xmlns:a16="http://schemas.microsoft.com/office/drawing/2014/main" id="{DF8E9707-2818-8D10-FA19-24F447819B64}"/>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864096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3F512-A707-6942-97D9-A27B3460500E}"/>
              </a:ext>
            </a:extLst>
          </p:cNvPr>
          <p:cNvSpPr>
            <a:spLocks noGrp="1"/>
          </p:cNvSpPr>
          <p:nvPr>
            <p:ph type="title"/>
          </p:nvPr>
        </p:nvSpPr>
        <p:spPr/>
        <p:txBody>
          <a:bodyPr/>
          <a:lstStyle/>
          <a:p>
            <a:r>
              <a:rPr lang="fr-FR"/>
              <a:t>Pile technologique à prendre en compte dans le cadre de l’UA </a:t>
            </a:r>
          </a:p>
        </p:txBody>
      </p:sp>
      <p:graphicFrame>
        <p:nvGraphicFramePr>
          <p:cNvPr id="6" name="Diagram 5">
            <a:extLst>
              <a:ext uri="{FF2B5EF4-FFF2-40B4-BE49-F238E27FC236}">
                <a16:creationId xmlns:a16="http://schemas.microsoft.com/office/drawing/2014/main" id="{46126D98-EB57-E54E-B9E7-E94B7FB0045D}"/>
              </a:ext>
            </a:extLst>
          </p:cNvPr>
          <p:cNvGraphicFramePr/>
          <p:nvPr>
            <p:extLst>
              <p:ext uri="{D42A27DB-BD31-4B8C-83A1-F6EECF244321}">
                <p14:modId xmlns:p14="http://schemas.microsoft.com/office/powerpoint/2010/main" val="48167280"/>
              </p:ext>
            </p:extLst>
          </p:nvPr>
        </p:nvGraphicFramePr>
        <p:xfrm>
          <a:off x="244840" y="596221"/>
          <a:ext cx="7973037" cy="5714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03ADB858-09EA-274A-9841-5D52984C8112}"/>
              </a:ext>
            </a:extLst>
          </p:cNvPr>
          <p:cNvPicPr>
            <a:picLocks noChangeAspect="1"/>
          </p:cNvPicPr>
          <p:nvPr/>
        </p:nvPicPr>
        <p:blipFill>
          <a:blip r:embed="rId7"/>
          <a:stretch>
            <a:fillRect/>
          </a:stretch>
        </p:blipFill>
        <p:spPr>
          <a:xfrm>
            <a:off x="10902950" y="32733"/>
            <a:ext cx="1241861" cy="563488"/>
          </a:xfrm>
          <a:prstGeom prst="rect">
            <a:avLst/>
          </a:prstGeom>
        </p:spPr>
      </p:pic>
      <p:sp>
        <p:nvSpPr>
          <p:cNvPr id="5" name="TextBox 4">
            <a:extLst>
              <a:ext uri="{FF2B5EF4-FFF2-40B4-BE49-F238E27FC236}">
                <a16:creationId xmlns:a16="http://schemas.microsoft.com/office/drawing/2014/main" id="{096FF6C9-4EF8-4E44-B71B-E4D99D5BD8A5}"/>
              </a:ext>
            </a:extLst>
          </p:cNvPr>
          <p:cNvSpPr txBox="1"/>
          <p:nvPr/>
        </p:nvSpPr>
        <p:spPr>
          <a:xfrm>
            <a:off x="9024079" y="2823812"/>
            <a:ext cx="2923081" cy="1231106"/>
          </a:xfrm>
          <a:prstGeom prst="rect">
            <a:avLst/>
          </a:prstGeom>
          <a:noFill/>
        </p:spPr>
        <p:txBody>
          <a:bodyPr wrap="square" lIns="0" tIns="0" rIns="0" bIns="0" rtlCol="0">
            <a:spAutoFit/>
          </a:bodyPr>
          <a:lstStyle/>
          <a:p>
            <a:pPr algn="ctr"/>
            <a:r>
              <a:rPr lang="fr-FR" sz="2000">
                <a:cs typeface="Source Sans Pro"/>
              </a:rPr>
              <a:t>Accepter, valider, traiter, stocker et afficher </a:t>
            </a:r>
          </a:p>
          <a:p>
            <a:pPr algn="ctr"/>
            <a:r>
              <a:rPr lang="fr-FR" sz="2000">
                <a:cs typeface="Source Sans Pro"/>
              </a:rPr>
              <a:t>tous les noms de domaine et adresses de courrier électronique</a:t>
            </a:r>
          </a:p>
        </p:txBody>
      </p:sp>
      <p:sp>
        <p:nvSpPr>
          <p:cNvPr id="3" name="Right Brace 2">
            <a:extLst>
              <a:ext uri="{FF2B5EF4-FFF2-40B4-BE49-F238E27FC236}">
                <a16:creationId xmlns:a16="http://schemas.microsoft.com/office/drawing/2014/main" id="{5581D396-B699-FE4D-B22B-B94B964B53FD}"/>
              </a:ext>
            </a:extLst>
          </p:cNvPr>
          <p:cNvSpPr/>
          <p:nvPr/>
        </p:nvSpPr>
        <p:spPr>
          <a:xfrm>
            <a:off x="8217877" y="836734"/>
            <a:ext cx="656492" cy="5205262"/>
          </a:xfrm>
          <a:prstGeom prst="rightBrace">
            <a:avLst/>
          </a:prstGeom>
          <a:ln w="38100">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24618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a:t>Systèmes de messagerie et prise en charge de l’EAI</a:t>
            </a:r>
          </a:p>
        </p:txBody>
      </p:sp>
      <p:pic>
        <p:nvPicPr>
          <p:cNvPr id="10" name="Picture 9">
            <a:extLst>
              <a:ext uri="{FF2B5EF4-FFF2-40B4-BE49-F238E27FC236}">
                <a16:creationId xmlns:a16="http://schemas.microsoft.com/office/drawing/2014/main" id="{51AB4471-B117-7941-922D-BB3E4BC9B065}"/>
              </a:ext>
            </a:extLst>
          </p:cNvPr>
          <p:cNvPicPr>
            <a:picLocks noChangeAspect="1"/>
          </p:cNvPicPr>
          <p:nvPr/>
        </p:nvPicPr>
        <p:blipFill>
          <a:blip r:embed="rId3"/>
          <a:stretch>
            <a:fillRect/>
          </a:stretch>
        </p:blipFill>
        <p:spPr>
          <a:xfrm>
            <a:off x="10902950" y="32733"/>
            <a:ext cx="1241861" cy="563488"/>
          </a:xfrm>
          <a:prstGeom prst="rect">
            <a:avLst/>
          </a:prstGeom>
        </p:spPr>
      </p:pic>
      <p:pic>
        <p:nvPicPr>
          <p:cNvPr id="2" name="Picture 1">
            <a:extLst>
              <a:ext uri="{FF2B5EF4-FFF2-40B4-BE49-F238E27FC236}">
                <a16:creationId xmlns:a16="http://schemas.microsoft.com/office/drawing/2014/main" id="{3D14A1BF-7739-7C46-90AA-80A50EE2A849}"/>
              </a:ext>
            </a:extLst>
          </p:cNvPr>
          <p:cNvPicPr>
            <a:picLocks noChangeAspect="1"/>
          </p:cNvPicPr>
          <p:nvPr/>
        </p:nvPicPr>
        <p:blipFill rotWithShape="1">
          <a:blip r:embed="rId4"/>
          <a:srcRect l="5267" r="4665"/>
          <a:stretch/>
        </p:blipFill>
        <p:spPr>
          <a:xfrm>
            <a:off x="7897595" y="929390"/>
            <a:ext cx="3709739" cy="2695153"/>
          </a:xfrm>
          <a:prstGeom prst="rect">
            <a:avLst/>
          </a:prstGeom>
        </p:spPr>
      </p:pic>
      <p:sp>
        <p:nvSpPr>
          <p:cNvPr id="8" name="Content Placeholder 3">
            <a:extLst>
              <a:ext uri="{FF2B5EF4-FFF2-40B4-BE49-F238E27FC236}">
                <a16:creationId xmlns:a16="http://schemas.microsoft.com/office/drawing/2014/main" id="{F1808436-F257-AE4A-9742-7FF8BBC6ADDC}"/>
              </a:ext>
            </a:extLst>
          </p:cNvPr>
          <p:cNvSpPr>
            <a:spLocks noGrp="1"/>
          </p:cNvSpPr>
          <p:nvPr>
            <p:ph sz="quarter" idx="10"/>
          </p:nvPr>
        </p:nvSpPr>
        <p:spPr>
          <a:xfrm>
            <a:off x="301439" y="735106"/>
            <a:ext cx="7312927" cy="5605733"/>
          </a:xfrm>
        </p:spPr>
        <p:txBody>
          <a:bodyPr/>
          <a:lstStyle/>
          <a:p>
            <a:r>
              <a:rPr lang="fr-FR" sz="1850" dirty="0"/>
              <a:t>Tous les agents de messagerie doivent être configurés pour envoyer et recevoir des adresses électroniques internationalisées. Pour en savoir plus, voir </a:t>
            </a:r>
            <a:r>
              <a:rPr lang="fr-FR" sz="1850" dirty="0">
                <a:hlinkClick r:id="rId5"/>
              </a:rPr>
              <a:t>EAI : A Technical Overview.</a:t>
            </a:r>
          </a:p>
          <a:p>
            <a:pPr lvl="1"/>
            <a:r>
              <a:rPr lang="fr-FR" sz="1850" dirty="0">
                <a:solidFill>
                  <a:schemeClr val="accent1"/>
                </a:solidFill>
              </a:rPr>
              <a:t>MUA</a:t>
            </a:r>
            <a:r>
              <a:rPr lang="fr-FR" sz="1850" dirty="0"/>
              <a:t> – pour Mail User Agent ou client de messagerie : programme client qu’une personne utilise pour envoyer, recevoir et gérer son courrier électronique.</a:t>
            </a:r>
          </a:p>
          <a:p>
            <a:pPr lvl="1"/>
            <a:r>
              <a:rPr lang="fr-FR" sz="1850" dirty="0">
                <a:solidFill>
                  <a:schemeClr val="accent1"/>
                </a:solidFill>
              </a:rPr>
              <a:t>MSA</a:t>
            </a:r>
            <a:r>
              <a:rPr lang="fr-FR" sz="1850" dirty="0"/>
              <a:t> – pour Mail User Agent ou agent de courrier électronique soumis : programme serveur qui reçoit le courrier électronique d’un MUA et le prépare pour la transmission et la distribution.</a:t>
            </a:r>
          </a:p>
          <a:p>
            <a:pPr lvl="1"/>
            <a:r>
              <a:rPr lang="fr-FR" sz="1850" dirty="0">
                <a:solidFill>
                  <a:schemeClr val="accent1"/>
                </a:solidFill>
              </a:rPr>
              <a:t>MTA</a:t>
            </a:r>
            <a:r>
              <a:rPr lang="fr-FR" sz="1850" dirty="0"/>
              <a:t> – pour Mail User Agent ou agent de transfert de courrier électronique : programme serveur qui envoie et reçoit du courrier électronique vers et depuis d’autres hôtes Internet. Un MTA peut recevoir du courrier électronique d’un MSA et/ou distribuer du courrier à un MDA.</a:t>
            </a:r>
          </a:p>
          <a:p>
            <a:pPr lvl="1"/>
            <a:r>
              <a:rPr lang="fr-FR" sz="1850" dirty="0">
                <a:solidFill>
                  <a:schemeClr val="accent1"/>
                </a:solidFill>
              </a:rPr>
              <a:t>MDA</a:t>
            </a:r>
            <a:r>
              <a:rPr lang="fr-FR" sz="1850" dirty="0"/>
              <a:t> – pour Mail User Agent ou agent de distribution de courrier électronique : programme serveur qui gère le courrier électronique entrant et le stocke habituellement dans une boîte de messagerie ou dans un dossier.</a:t>
            </a:r>
          </a:p>
          <a:p>
            <a:endParaRPr lang="en-US" sz="1850" dirty="0"/>
          </a:p>
        </p:txBody>
      </p:sp>
      <p:pic>
        <p:nvPicPr>
          <p:cNvPr id="7" name="Picture 6">
            <a:extLst>
              <a:ext uri="{FF2B5EF4-FFF2-40B4-BE49-F238E27FC236}">
                <a16:creationId xmlns:a16="http://schemas.microsoft.com/office/drawing/2014/main" id="{46327B79-8902-4740-B3C3-CDE15F4C5823}"/>
              </a:ext>
            </a:extLst>
          </p:cNvPr>
          <p:cNvPicPr>
            <a:picLocks noChangeAspect="1"/>
          </p:cNvPicPr>
          <p:nvPr/>
        </p:nvPicPr>
        <p:blipFill>
          <a:blip r:embed="rId6"/>
          <a:stretch>
            <a:fillRect/>
          </a:stretch>
        </p:blipFill>
        <p:spPr>
          <a:xfrm>
            <a:off x="7704012" y="4388649"/>
            <a:ext cx="4096904" cy="1291896"/>
          </a:xfrm>
          <a:prstGeom prst="rect">
            <a:avLst/>
          </a:prstGeom>
        </p:spPr>
      </p:pic>
    </p:spTree>
    <p:extLst>
      <p:ext uri="{BB962C8B-B14F-4D97-AF65-F5344CB8AC3E}">
        <p14:creationId xmlns:p14="http://schemas.microsoft.com/office/powerpoint/2010/main" val="3109676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 name="Group 142">
            <a:extLst>
              <a:ext uri="{FF2B5EF4-FFF2-40B4-BE49-F238E27FC236}">
                <a16:creationId xmlns:a16="http://schemas.microsoft.com/office/drawing/2014/main" id="{19C80D4A-C459-1EE7-3ABB-522D33F56F64}"/>
              </a:ext>
            </a:extLst>
          </p:cNvPr>
          <p:cNvGrpSpPr/>
          <p:nvPr/>
        </p:nvGrpSpPr>
        <p:grpSpPr>
          <a:xfrm>
            <a:off x="6186110" y="843744"/>
            <a:ext cx="5337770" cy="5057086"/>
            <a:chOff x="6190527" y="830541"/>
            <a:chExt cx="5337770" cy="5057086"/>
          </a:xfrm>
        </p:grpSpPr>
        <p:pic>
          <p:nvPicPr>
            <p:cNvPr id="87" name="Graphic 86" descr="Server with solid fill">
              <a:extLst>
                <a:ext uri="{FF2B5EF4-FFF2-40B4-BE49-F238E27FC236}">
                  <a16:creationId xmlns:a16="http://schemas.microsoft.com/office/drawing/2014/main" id="{E387110D-D34E-0E8A-625E-0F8C95E2E1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19504" y="2672008"/>
              <a:ext cx="914400" cy="914400"/>
            </a:xfrm>
            <a:prstGeom prst="rect">
              <a:avLst/>
            </a:prstGeom>
          </p:spPr>
        </p:pic>
        <p:pic>
          <p:nvPicPr>
            <p:cNvPr id="88" name="Graphic 87" descr="Server with solid fill">
              <a:extLst>
                <a:ext uri="{FF2B5EF4-FFF2-40B4-BE49-F238E27FC236}">
                  <a16:creationId xmlns:a16="http://schemas.microsoft.com/office/drawing/2014/main" id="{AD728F4F-1AB6-7848-179F-367D5471DD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67192" y="2681350"/>
              <a:ext cx="914400" cy="914400"/>
            </a:xfrm>
            <a:prstGeom prst="rect">
              <a:avLst/>
            </a:prstGeom>
          </p:spPr>
        </p:pic>
        <p:pic>
          <p:nvPicPr>
            <p:cNvPr id="89" name="Graphic 88" descr="Server with solid fill">
              <a:extLst>
                <a:ext uri="{FF2B5EF4-FFF2-40B4-BE49-F238E27FC236}">
                  <a16:creationId xmlns:a16="http://schemas.microsoft.com/office/drawing/2014/main" id="{4474A020-5334-2875-4E08-9A60CDEBC6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52218" y="2680047"/>
              <a:ext cx="914400" cy="914400"/>
            </a:xfrm>
            <a:prstGeom prst="rect">
              <a:avLst/>
            </a:prstGeom>
          </p:spPr>
        </p:pic>
        <p:pic>
          <p:nvPicPr>
            <p:cNvPr id="90" name="Graphic 89" descr="Server with solid fill">
              <a:extLst>
                <a:ext uri="{FF2B5EF4-FFF2-40B4-BE49-F238E27FC236}">
                  <a16:creationId xmlns:a16="http://schemas.microsoft.com/office/drawing/2014/main" id="{C8025C81-7DD6-A8E8-EA3B-7DBD1C9472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58551" y="4419229"/>
              <a:ext cx="914400" cy="914400"/>
            </a:xfrm>
            <a:prstGeom prst="rect">
              <a:avLst/>
            </a:prstGeom>
          </p:spPr>
        </p:pic>
        <p:pic>
          <p:nvPicPr>
            <p:cNvPr id="91" name="Graphic 90" descr="Database outline">
              <a:extLst>
                <a:ext uri="{FF2B5EF4-FFF2-40B4-BE49-F238E27FC236}">
                  <a16:creationId xmlns:a16="http://schemas.microsoft.com/office/drawing/2014/main" id="{11AB968D-1619-D860-480A-A2A4DBD424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96269" y="4428571"/>
              <a:ext cx="914400" cy="914400"/>
            </a:xfrm>
            <a:prstGeom prst="rect">
              <a:avLst/>
            </a:prstGeom>
          </p:spPr>
        </p:pic>
        <p:sp>
          <p:nvSpPr>
            <p:cNvPr id="93" name="TextBox 92">
              <a:extLst>
                <a:ext uri="{FF2B5EF4-FFF2-40B4-BE49-F238E27FC236}">
                  <a16:creationId xmlns:a16="http://schemas.microsoft.com/office/drawing/2014/main" id="{D199698E-C97A-256C-66DC-4D1CA72F5A6B}"/>
                </a:ext>
              </a:extLst>
            </p:cNvPr>
            <p:cNvSpPr txBox="1"/>
            <p:nvPr/>
          </p:nvSpPr>
          <p:spPr>
            <a:xfrm>
              <a:off x="7980013" y="5352899"/>
              <a:ext cx="1501983" cy="276999"/>
            </a:xfrm>
            <a:prstGeom prst="rect">
              <a:avLst/>
            </a:prstGeom>
            <a:noFill/>
          </p:spPr>
          <p:txBody>
            <a:bodyPr wrap="square" lIns="0" tIns="0" rIns="0" bIns="0" rtlCol="0">
              <a:spAutoFit/>
            </a:bodyPr>
            <a:lstStyle/>
            <a:p>
              <a:pPr algn="ctr"/>
              <a:r>
                <a:rPr lang="fr-FR"/>
                <a:t>Stockage du courrier</a:t>
              </a:r>
            </a:p>
          </p:txBody>
        </p:sp>
        <p:sp>
          <p:nvSpPr>
            <p:cNvPr id="94" name="TextBox 93">
              <a:extLst>
                <a:ext uri="{FF2B5EF4-FFF2-40B4-BE49-F238E27FC236}">
                  <a16:creationId xmlns:a16="http://schemas.microsoft.com/office/drawing/2014/main" id="{423699F8-66A7-0066-FE1C-A92EB569D0D3}"/>
                </a:ext>
              </a:extLst>
            </p:cNvPr>
            <p:cNvSpPr txBox="1"/>
            <p:nvPr/>
          </p:nvSpPr>
          <p:spPr>
            <a:xfrm>
              <a:off x="9743530" y="5374612"/>
              <a:ext cx="1784767" cy="276999"/>
            </a:xfrm>
            <a:prstGeom prst="rect">
              <a:avLst/>
            </a:prstGeom>
            <a:noFill/>
          </p:spPr>
          <p:txBody>
            <a:bodyPr wrap="square" lIns="0" tIns="0" rIns="0" bIns="0" rtlCol="0">
              <a:spAutoFit/>
            </a:bodyPr>
            <a:lstStyle/>
            <a:p>
              <a:pPr algn="ctr"/>
              <a:r>
                <a:rPr lang="fr-FR"/>
                <a:t>MUA : Webmail</a:t>
              </a:r>
            </a:p>
          </p:txBody>
        </p:sp>
        <p:sp>
          <p:nvSpPr>
            <p:cNvPr id="95" name="TextBox 94">
              <a:extLst>
                <a:ext uri="{FF2B5EF4-FFF2-40B4-BE49-F238E27FC236}">
                  <a16:creationId xmlns:a16="http://schemas.microsoft.com/office/drawing/2014/main" id="{DDE89012-4C43-C437-D37A-00F0AC9E461B}"/>
                </a:ext>
              </a:extLst>
            </p:cNvPr>
            <p:cNvSpPr txBox="1"/>
            <p:nvPr/>
          </p:nvSpPr>
          <p:spPr>
            <a:xfrm>
              <a:off x="9832062" y="3553750"/>
              <a:ext cx="1501984" cy="553998"/>
            </a:xfrm>
            <a:prstGeom prst="rect">
              <a:avLst/>
            </a:prstGeom>
            <a:noFill/>
          </p:spPr>
          <p:txBody>
            <a:bodyPr wrap="square" lIns="0" tIns="0" rIns="0" bIns="0" rtlCol="0">
              <a:spAutoFit/>
            </a:bodyPr>
            <a:lstStyle/>
            <a:p>
              <a:pPr algn="ctr"/>
              <a:r>
                <a:rPr lang="fr-FR" dirty="0"/>
                <a:t>MSA pour l’expéditeur</a:t>
              </a:r>
            </a:p>
          </p:txBody>
        </p:sp>
        <p:sp>
          <p:nvSpPr>
            <p:cNvPr id="96" name="TextBox 95">
              <a:extLst>
                <a:ext uri="{FF2B5EF4-FFF2-40B4-BE49-F238E27FC236}">
                  <a16:creationId xmlns:a16="http://schemas.microsoft.com/office/drawing/2014/main" id="{07B45DF0-348E-D86D-7632-2DDBFA360D6D}"/>
                </a:ext>
              </a:extLst>
            </p:cNvPr>
            <p:cNvSpPr txBox="1"/>
            <p:nvPr/>
          </p:nvSpPr>
          <p:spPr>
            <a:xfrm>
              <a:off x="7970484" y="3586408"/>
              <a:ext cx="1501983" cy="553998"/>
            </a:xfrm>
            <a:prstGeom prst="rect">
              <a:avLst/>
            </a:prstGeom>
            <a:noFill/>
          </p:spPr>
          <p:txBody>
            <a:bodyPr wrap="square" lIns="0" tIns="0" rIns="0" bIns="0" rtlCol="0">
              <a:spAutoFit/>
            </a:bodyPr>
            <a:lstStyle/>
            <a:p>
              <a:pPr algn="ctr"/>
              <a:r>
                <a:rPr lang="fr-FR"/>
                <a:t>MTA pour l’expéditeur</a:t>
              </a:r>
            </a:p>
          </p:txBody>
        </p:sp>
        <p:sp>
          <p:nvSpPr>
            <p:cNvPr id="97" name="TextBox 96">
              <a:extLst>
                <a:ext uri="{FF2B5EF4-FFF2-40B4-BE49-F238E27FC236}">
                  <a16:creationId xmlns:a16="http://schemas.microsoft.com/office/drawing/2014/main" id="{5CC3F5B2-F3CF-7298-5186-E002B9B3669C}"/>
                </a:ext>
              </a:extLst>
            </p:cNvPr>
            <p:cNvSpPr txBox="1"/>
            <p:nvPr/>
          </p:nvSpPr>
          <p:spPr>
            <a:xfrm>
              <a:off x="6308189" y="3549967"/>
              <a:ext cx="1431471" cy="553998"/>
            </a:xfrm>
            <a:prstGeom prst="rect">
              <a:avLst/>
            </a:prstGeom>
            <a:noFill/>
          </p:spPr>
          <p:txBody>
            <a:bodyPr wrap="square" lIns="0" tIns="0" rIns="0" bIns="0" rtlCol="0">
              <a:spAutoFit/>
            </a:bodyPr>
            <a:lstStyle/>
            <a:p>
              <a:pPr algn="ctr"/>
              <a:r>
                <a:rPr lang="fr-FR"/>
                <a:t>MTA pour le destinataire</a:t>
              </a:r>
            </a:p>
          </p:txBody>
        </p:sp>
        <p:sp>
          <p:nvSpPr>
            <p:cNvPr id="98" name="TextBox 97">
              <a:extLst>
                <a:ext uri="{FF2B5EF4-FFF2-40B4-BE49-F238E27FC236}">
                  <a16:creationId xmlns:a16="http://schemas.microsoft.com/office/drawing/2014/main" id="{2699A504-3912-F483-AC76-A357FA4A1178}"/>
                </a:ext>
              </a:extLst>
            </p:cNvPr>
            <p:cNvSpPr txBox="1"/>
            <p:nvPr/>
          </p:nvSpPr>
          <p:spPr>
            <a:xfrm>
              <a:off x="6190527" y="5333629"/>
              <a:ext cx="1564931" cy="553998"/>
            </a:xfrm>
            <a:prstGeom prst="rect">
              <a:avLst/>
            </a:prstGeom>
            <a:noFill/>
          </p:spPr>
          <p:txBody>
            <a:bodyPr wrap="square" lIns="0" tIns="0" rIns="0" bIns="0" rtlCol="0">
              <a:spAutoFit/>
            </a:bodyPr>
            <a:lstStyle/>
            <a:p>
              <a:pPr algn="ctr"/>
              <a:r>
                <a:rPr lang="fr-FR"/>
                <a:t>MTA : filtre de spam</a:t>
              </a:r>
            </a:p>
          </p:txBody>
        </p:sp>
        <p:cxnSp>
          <p:nvCxnSpPr>
            <p:cNvPr id="100" name="Curved Connector 99">
              <a:extLst>
                <a:ext uri="{FF2B5EF4-FFF2-40B4-BE49-F238E27FC236}">
                  <a16:creationId xmlns:a16="http://schemas.microsoft.com/office/drawing/2014/main" id="{E71A4464-E2C6-C853-3294-29097DC9FCA8}"/>
                </a:ext>
              </a:extLst>
            </p:cNvPr>
            <p:cNvCxnSpPr>
              <a:cxnSpLocks/>
            </p:cNvCxnSpPr>
            <p:nvPr/>
          </p:nvCxnSpPr>
          <p:spPr>
            <a:xfrm rot="10800000" flipH="1" flipV="1">
              <a:off x="6534288" y="3173105"/>
              <a:ext cx="6333" cy="1739182"/>
            </a:xfrm>
            <a:prstGeom prst="curvedConnector3">
              <a:avLst>
                <a:gd name="adj1" fmla="val -3609664"/>
              </a:avLst>
            </a:prstGeom>
            <a:ln w="31750">
              <a:solidFill>
                <a:schemeClr val="bg1">
                  <a:lumMod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102" name="Straight Arrow Connector 101">
              <a:extLst>
                <a:ext uri="{FF2B5EF4-FFF2-40B4-BE49-F238E27FC236}">
                  <a16:creationId xmlns:a16="http://schemas.microsoft.com/office/drawing/2014/main" id="{13F5F1EC-44E2-C7C8-2B7C-3BE7586F8FA0}"/>
                </a:ext>
              </a:extLst>
            </p:cNvPr>
            <p:cNvCxnSpPr>
              <a:cxnSpLocks/>
              <a:stCxn id="87" idx="1"/>
              <a:endCxn id="88" idx="3"/>
            </p:cNvCxnSpPr>
            <p:nvPr/>
          </p:nvCxnSpPr>
          <p:spPr>
            <a:xfrm flipH="1">
              <a:off x="9181592" y="3129208"/>
              <a:ext cx="937912" cy="9342"/>
            </a:xfrm>
            <a:prstGeom prst="straightConnector1">
              <a:avLst/>
            </a:prstGeom>
            <a:ln w="31750">
              <a:solidFill>
                <a:schemeClr val="bg1">
                  <a:lumMod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103" name="Straight Arrow Connector 102">
              <a:extLst>
                <a:ext uri="{FF2B5EF4-FFF2-40B4-BE49-F238E27FC236}">
                  <a16:creationId xmlns:a16="http://schemas.microsoft.com/office/drawing/2014/main" id="{F0B2AABD-6F99-2698-DB5C-CDEBFEFA23A8}"/>
                </a:ext>
              </a:extLst>
            </p:cNvPr>
            <p:cNvCxnSpPr>
              <a:cxnSpLocks/>
              <a:stCxn id="88" idx="1"/>
              <a:endCxn id="89" idx="3"/>
            </p:cNvCxnSpPr>
            <p:nvPr/>
          </p:nvCxnSpPr>
          <p:spPr>
            <a:xfrm flipH="1" flipV="1">
              <a:off x="7466618" y="3137247"/>
              <a:ext cx="800574" cy="1303"/>
            </a:xfrm>
            <a:prstGeom prst="straightConnector1">
              <a:avLst/>
            </a:prstGeom>
            <a:ln w="31750">
              <a:solidFill>
                <a:schemeClr val="bg1">
                  <a:lumMod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104" name="Straight Arrow Connector 103">
              <a:extLst>
                <a:ext uri="{FF2B5EF4-FFF2-40B4-BE49-F238E27FC236}">
                  <a16:creationId xmlns:a16="http://schemas.microsoft.com/office/drawing/2014/main" id="{64F1753F-319F-7E61-77C1-AD064B0085A6}"/>
                </a:ext>
              </a:extLst>
            </p:cNvPr>
            <p:cNvCxnSpPr>
              <a:cxnSpLocks/>
              <a:stCxn id="90" idx="3"/>
              <a:endCxn id="91" idx="1"/>
            </p:cNvCxnSpPr>
            <p:nvPr/>
          </p:nvCxnSpPr>
          <p:spPr>
            <a:xfrm>
              <a:off x="7472951" y="4876429"/>
              <a:ext cx="823318" cy="9342"/>
            </a:xfrm>
            <a:prstGeom prst="straightConnector1">
              <a:avLst/>
            </a:prstGeom>
            <a:ln w="31750">
              <a:solidFill>
                <a:schemeClr val="bg1">
                  <a:lumMod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105" name="Straight Arrow Connector 104">
              <a:extLst>
                <a:ext uri="{FF2B5EF4-FFF2-40B4-BE49-F238E27FC236}">
                  <a16:creationId xmlns:a16="http://schemas.microsoft.com/office/drawing/2014/main" id="{77A91FAB-2CE7-F9EC-7065-6466682796CF}"/>
                </a:ext>
              </a:extLst>
            </p:cNvPr>
            <p:cNvCxnSpPr>
              <a:cxnSpLocks/>
              <a:stCxn id="91" idx="3"/>
            </p:cNvCxnSpPr>
            <p:nvPr/>
          </p:nvCxnSpPr>
          <p:spPr>
            <a:xfrm flipV="1">
              <a:off x="9210669" y="4876428"/>
              <a:ext cx="915185" cy="9343"/>
            </a:xfrm>
            <a:prstGeom prst="straightConnector1">
              <a:avLst/>
            </a:prstGeom>
            <a:ln w="31750">
              <a:solidFill>
                <a:schemeClr val="bg1">
                  <a:lumMod val="50000"/>
                </a:schemeClr>
              </a:solidFill>
              <a:tailEnd type="triangle"/>
            </a:ln>
          </p:spPr>
          <p:style>
            <a:lnRef idx="2">
              <a:schemeClr val="dk1"/>
            </a:lnRef>
            <a:fillRef idx="0">
              <a:schemeClr val="dk1"/>
            </a:fillRef>
            <a:effectRef idx="1">
              <a:schemeClr val="dk1"/>
            </a:effectRef>
            <a:fontRef idx="minor">
              <a:schemeClr val="tx1"/>
            </a:fontRef>
          </p:style>
        </p:cxnSp>
        <p:pic>
          <p:nvPicPr>
            <p:cNvPr id="134" name="Graphic 133" descr="Smart Phone with solid fill">
              <a:extLst>
                <a:ext uri="{FF2B5EF4-FFF2-40B4-BE49-F238E27FC236}">
                  <a16:creationId xmlns:a16="http://schemas.microsoft.com/office/drawing/2014/main" id="{EBBE0CB2-1808-E761-A27F-028BACCF3BB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99114" y="830541"/>
              <a:ext cx="914400" cy="914400"/>
            </a:xfrm>
            <a:prstGeom prst="rect">
              <a:avLst/>
            </a:prstGeom>
          </p:spPr>
        </p:pic>
        <p:pic>
          <p:nvPicPr>
            <p:cNvPr id="136" name="Graphic 135" descr="Browser window with solid fill">
              <a:extLst>
                <a:ext uri="{FF2B5EF4-FFF2-40B4-BE49-F238E27FC236}">
                  <a16:creationId xmlns:a16="http://schemas.microsoft.com/office/drawing/2014/main" id="{6C868721-6726-2462-71B3-F67D66B34F4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19504" y="4419228"/>
              <a:ext cx="914400" cy="914400"/>
            </a:xfrm>
            <a:prstGeom prst="rect">
              <a:avLst/>
            </a:prstGeom>
          </p:spPr>
        </p:pic>
        <p:sp>
          <p:nvSpPr>
            <p:cNvPr id="137" name="TextBox 136">
              <a:extLst>
                <a:ext uri="{FF2B5EF4-FFF2-40B4-BE49-F238E27FC236}">
                  <a16:creationId xmlns:a16="http://schemas.microsoft.com/office/drawing/2014/main" id="{14A6CDF1-1D78-DD22-D2FA-264D2B92D42C}"/>
                </a:ext>
              </a:extLst>
            </p:cNvPr>
            <p:cNvSpPr txBox="1"/>
            <p:nvPr/>
          </p:nvSpPr>
          <p:spPr>
            <a:xfrm>
              <a:off x="9628889" y="1744941"/>
              <a:ext cx="1784767" cy="830997"/>
            </a:xfrm>
            <a:prstGeom prst="rect">
              <a:avLst/>
            </a:prstGeom>
            <a:noFill/>
          </p:spPr>
          <p:txBody>
            <a:bodyPr wrap="square" lIns="0" tIns="0" rIns="0" bIns="0" rtlCol="0">
              <a:spAutoFit/>
            </a:bodyPr>
            <a:lstStyle/>
            <a:p>
              <a:pPr algn="ctr"/>
              <a:r>
                <a:rPr lang="fr-FR" dirty="0"/>
                <a:t>Application MUA pour mobile multifonction</a:t>
              </a:r>
            </a:p>
          </p:txBody>
        </p:sp>
        <p:cxnSp>
          <p:nvCxnSpPr>
            <p:cNvPr id="138" name="Curved Connector 137">
              <a:extLst>
                <a:ext uri="{FF2B5EF4-FFF2-40B4-BE49-F238E27FC236}">
                  <a16:creationId xmlns:a16="http://schemas.microsoft.com/office/drawing/2014/main" id="{4D213884-63FE-6C5D-2901-4EEEC40D3AD7}"/>
                </a:ext>
              </a:extLst>
            </p:cNvPr>
            <p:cNvCxnSpPr>
              <a:cxnSpLocks/>
            </p:cNvCxnSpPr>
            <p:nvPr/>
          </p:nvCxnSpPr>
          <p:spPr>
            <a:xfrm flipH="1">
              <a:off x="11177336" y="1287741"/>
              <a:ext cx="79610" cy="1841467"/>
            </a:xfrm>
            <a:prstGeom prst="curvedConnector3">
              <a:avLst>
                <a:gd name="adj1" fmla="val -287150"/>
              </a:avLst>
            </a:prstGeom>
            <a:ln w="31750">
              <a:solidFill>
                <a:schemeClr val="bg1">
                  <a:lumMod val="50000"/>
                </a:schemeClr>
              </a:solidFill>
              <a:tailEnd type="triangle"/>
            </a:ln>
          </p:spPr>
          <p:style>
            <a:lnRef idx="2">
              <a:schemeClr val="dk1"/>
            </a:lnRef>
            <a:fillRef idx="0">
              <a:schemeClr val="dk1"/>
            </a:fillRef>
            <a:effectRef idx="1">
              <a:schemeClr val="dk1"/>
            </a:effectRef>
            <a:fontRef idx="minor">
              <a:schemeClr val="tx1"/>
            </a:fontRef>
          </p:style>
        </p:cxnSp>
      </p:grpSp>
      <p:sp>
        <p:nvSpPr>
          <p:cNvPr id="5" name="Title 4"/>
          <p:cNvSpPr>
            <a:spLocks noGrp="1"/>
          </p:cNvSpPr>
          <p:nvPr>
            <p:ph type="title"/>
          </p:nvPr>
        </p:nvSpPr>
        <p:spPr/>
        <p:txBody>
          <a:bodyPr/>
          <a:lstStyle/>
          <a:p>
            <a:r>
              <a:rPr lang="fr-FR"/>
              <a:t>Exemples de composantes d’un courrier électronique</a:t>
            </a:r>
          </a:p>
        </p:txBody>
      </p:sp>
      <p:pic>
        <p:nvPicPr>
          <p:cNvPr id="10" name="Picture 9">
            <a:extLst>
              <a:ext uri="{FF2B5EF4-FFF2-40B4-BE49-F238E27FC236}">
                <a16:creationId xmlns:a16="http://schemas.microsoft.com/office/drawing/2014/main" id="{51AB4471-B117-7941-922D-BB3E4BC9B065}"/>
              </a:ext>
            </a:extLst>
          </p:cNvPr>
          <p:cNvPicPr>
            <a:picLocks noChangeAspect="1"/>
          </p:cNvPicPr>
          <p:nvPr/>
        </p:nvPicPr>
        <p:blipFill>
          <a:blip r:embed="rId11"/>
          <a:stretch>
            <a:fillRect/>
          </a:stretch>
        </p:blipFill>
        <p:spPr>
          <a:xfrm>
            <a:off x="10902950" y="32733"/>
            <a:ext cx="1241861" cy="563488"/>
          </a:xfrm>
          <a:prstGeom prst="rect">
            <a:avLst/>
          </a:prstGeom>
        </p:spPr>
      </p:pic>
      <p:sp>
        <p:nvSpPr>
          <p:cNvPr id="8" name="Content Placeholder 3">
            <a:extLst>
              <a:ext uri="{FF2B5EF4-FFF2-40B4-BE49-F238E27FC236}">
                <a16:creationId xmlns:a16="http://schemas.microsoft.com/office/drawing/2014/main" id="{F1808436-F257-AE4A-9742-7FF8BBC6ADDC}"/>
              </a:ext>
            </a:extLst>
          </p:cNvPr>
          <p:cNvSpPr>
            <a:spLocks noGrp="1"/>
          </p:cNvSpPr>
          <p:nvPr>
            <p:ph sz="quarter" idx="10"/>
          </p:nvPr>
        </p:nvSpPr>
        <p:spPr>
          <a:xfrm>
            <a:off x="420625" y="929390"/>
            <a:ext cx="5300237" cy="5411449"/>
          </a:xfrm>
        </p:spPr>
        <p:txBody>
          <a:bodyPr/>
          <a:lstStyle/>
          <a:p>
            <a:r>
              <a:rPr lang="fr-FR" sz="2000">
                <a:solidFill>
                  <a:schemeClr val="accent1"/>
                </a:solidFill>
              </a:rPr>
              <a:t>MUA</a:t>
            </a:r>
            <a:r>
              <a:rPr lang="fr-FR" sz="2000"/>
              <a:t> (Mail User Agent) – Outlook, Thunderbird, le backend d’expédition d’Amazon, le sous-système webmail de Gmail, le formulaire de contact d’un serveur web.</a:t>
            </a:r>
          </a:p>
          <a:p>
            <a:r>
              <a:rPr lang="fr-FR" sz="2000">
                <a:solidFill>
                  <a:schemeClr val="accent1"/>
                </a:solidFill>
              </a:rPr>
              <a:t>MSA</a:t>
            </a:r>
            <a:r>
              <a:rPr lang="fr-FR" sz="2000"/>
              <a:t> (Mail Submission Agent) – Exchange, Postfix, Sendgrid, AWS Workmail.</a:t>
            </a:r>
          </a:p>
          <a:p>
            <a:r>
              <a:rPr lang="fr-FR" sz="2000">
                <a:solidFill>
                  <a:schemeClr val="accent1"/>
                </a:solidFill>
              </a:rPr>
              <a:t>MTA</a:t>
            </a:r>
            <a:r>
              <a:rPr lang="fr-FR" sz="2000"/>
              <a:t> (Mail Transfer Agent) – Postfix, Exim, Halon, Sendgrid, AWS Workmail.</a:t>
            </a:r>
          </a:p>
          <a:p>
            <a:r>
              <a:rPr lang="fr-FR" sz="2000">
                <a:solidFill>
                  <a:schemeClr val="accent1"/>
                </a:solidFill>
              </a:rPr>
              <a:t>MDA</a:t>
            </a:r>
            <a:r>
              <a:rPr lang="fr-FR" sz="2000"/>
              <a:t> (Mail Delivery Agent) – partie de Gmail et Exchange, parties de Zendesk. </a:t>
            </a:r>
          </a:p>
        </p:txBody>
      </p:sp>
    </p:spTree>
    <p:extLst>
      <p:ext uri="{BB962C8B-B14F-4D97-AF65-F5344CB8AC3E}">
        <p14:creationId xmlns:p14="http://schemas.microsoft.com/office/powerpoint/2010/main" val="1085253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a:t>Exemples de composantes d’un courrier électronique</a:t>
            </a:r>
          </a:p>
        </p:txBody>
      </p:sp>
      <p:pic>
        <p:nvPicPr>
          <p:cNvPr id="10" name="Picture 9">
            <a:extLst>
              <a:ext uri="{FF2B5EF4-FFF2-40B4-BE49-F238E27FC236}">
                <a16:creationId xmlns:a16="http://schemas.microsoft.com/office/drawing/2014/main" id="{51AB4471-B117-7941-922D-BB3E4BC9B065}"/>
              </a:ext>
            </a:extLst>
          </p:cNvPr>
          <p:cNvPicPr>
            <a:picLocks noChangeAspect="1"/>
          </p:cNvPicPr>
          <p:nvPr/>
        </p:nvPicPr>
        <p:blipFill>
          <a:blip r:embed="rId3"/>
          <a:stretch>
            <a:fillRect/>
          </a:stretch>
        </p:blipFill>
        <p:spPr>
          <a:xfrm>
            <a:off x="10902950" y="32733"/>
            <a:ext cx="1241861" cy="563488"/>
          </a:xfrm>
          <a:prstGeom prst="rect">
            <a:avLst/>
          </a:prstGeom>
        </p:spPr>
      </p:pic>
      <p:sp>
        <p:nvSpPr>
          <p:cNvPr id="8" name="Content Placeholder 3">
            <a:extLst>
              <a:ext uri="{FF2B5EF4-FFF2-40B4-BE49-F238E27FC236}">
                <a16:creationId xmlns:a16="http://schemas.microsoft.com/office/drawing/2014/main" id="{F1808436-F257-AE4A-9742-7FF8BBC6ADDC}"/>
              </a:ext>
            </a:extLst>
          </p:cNvPr>
          <p:cNvSpPr>
            <a:spLocks noGrp="1"/>
          </p:cNvSpPr>
          <p:nvPr>
            <p:ph sz="quarter" idx="10"/>
          </p:nvPr>
        </p:nvSpPr>
        <p:spPr>
          <a:xfrm>
            <a:off x="420625" y="929390"/>
            <a:ext cx="5300237" cy="5411449"/>
          </a:xfrm>
        </p:spPr>
        <p:txBody>
          <a:bodyPr/>
          <a:lstStyle/>
          <a:p>
            <a:r>
              <a:rPr lang="fr-FR" sz="2000">
                <a:solidFill>
                  <a:schemeClr val="accent1"/>
                </a:solidFill>
              </a:rPr>
              <a:t>MUA</a:t>
            </a:r>
            <a:r>
              <a:rPr lang="fr-FR" sz="2000"/>
              <a:t> (Mail User Agent) – Outlook, Thunderbird, le backend d’expédition d’Amazon, le sous-système webmail de Gmail, le formulaire de contact d’un serveur web.</a:t>
            </a:r>
          </a:p>
          <a:p>
            <a:r>
              <a:rPr lang="fr-FR" sz="2000">
                <a:solidFill>
                  <a:schemeClr val="accent1"/>
                </a:solidFill>
              </a:rPr>
              <a:t>MSA</a:t>
            </a:r>
            <a:r>
              <a:rPr lang="fr-FR" sz="2000"/>
              <a:t> (Mail Submission Agent) – Exchange, Postfix, Sendgrid, AWS Workmail.</a:t>
            </a:r>
          </a:p>
          <a:p>
            <a:r>
              <a:rPr lang="fr-FR" sz="2000">
                <a:solidFill>
                  <a:schemeClr val="accent1"/>
                </a:solidFill>
              </a:rPr>
              <a:t>MTA</a:t>
            </a:r>
            <a:r>
              <a:rPr lang="fr-FR" sz="2000"/>
              <a:t> (Mail Transfer Agent) – Postfix, Exim, Halon, Sendgrid, AWS Workmail.</a:t>
            </a:r>
          </a:p>
          <a:p>
            <a:r>
              <a:rPr lang="fr-FR" sz="2000">
                <a:solidFill>
                  <a:schemeClr val="accent1"/>
                </a:solidFill>
              </a:rPr>
              <a:t>MDA</a:t>
            </a:r>
            <a:r>
              <a:rPr lang="fr-FR" sz="2000"/>
              <a:t> (Mail Delivery Agent) – partie de Gmail et Exchange, parties de Zendesk. </a:t>
            </a:r>
          </a:p>
        </p:txBody>
      </p:sp>
      <p:grpSp>
        <p:nvGrpSpPr>
          <p:cNvPr id="46" name="Group 45">
            <a:extLst>
              <a:ext uri="{FF2B5EF4-FFF2-40B4-BE49-F238E27FC236}">
                <a16:creationId xmlns:a16="http://schemas.microsoft.com/office/drawing/2014/main" id="{6CCCD80B-1823-87DD-347A-8FC383764A9F}"/>
              </a:ext>
            </a:extLst>
          </p:cNvPr>
          <p:cNvGrpSpPr/>
          <p:nvPr/>
        </p:nvGrpSpPr>
        <p:grpSpPr>
          <a:xfrm>
            <a:off x="6096000" y="695436"/>
            <a:ext cx="5427880" cy="5411450"/>
            <a:chOff x="6096000" y="695436"/>
            <a:chExt cx="5427880" cy="5411450"/>
          </a:xfrm>
        </p:grpSpPr>
        <p:sp>
          <p:nvSpPr>
            <p:cNvPr id="47" name="Rectangle 46">
              <a:extLst>
                <a:ext uri="{FF2B5EF4-FFF2-40B4-BE49-F238E27FC236}">
                  <a16:creationId xmlns:a16="http://schemas.microsoft.com/office/drawing/2014/main" id="{89499A0A-ACAE-5FE0-B927-45DA30B244B6}"/>
                </a:ext>
              </a:extLst>
            </p:cNvPr>
            <p:cNvSpPr/>
            <p:nvPr/>
          </p:nvSpPr>
          <p:spPr>
            <a:xfrm>
              <a:off x="6096000" y="695436"/>
              <a:ext cx="5427880" cy="54114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E"/>
            </a:p>
          </p:txBody>
        </p:sp>
        <p:pic>
          <p:nvPicPr>
            <p:cNvPr id="48" name="Graphic 47" descr="Smart Phone with solid fill">
              <a:extLst>
                <a:ext uri="{FF2B5EF4-FFF2-40B4-BE49-F238E27FC236}">
                  <a16:creationId xmlns:a16="http://schemas.microsoft.com/office/drawing/2014/main" id="{D4E0EB1F-0513-BEC3-211D-9F2311EE39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21437" y="4422436"/>
              <a:ext cx="914400" cy="914400"/>
            </a:xfrm>
            <a:prstGeom prst="rect">
              <a:avLst/>
            </a:prstGeom>
          </p:spPr>
        </p:pic>
        <p:pic>
          <p:nvPicPr>
            <p:cNvPr id="49" name="Graphic 48" descr="Server with solid fill">
              <a:extLst>
                <a:ext uri="{FF2B5EF4-FFF2-40B4-BE49-F238E27FC236}">
                  <a16:creationId xmlns:a16="http://schemas.microsoft.com/office/drawing/2014/main" id="{A9B04C8F-56DA-A1D6-CBEC-0AD182CF9CD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15087" y="2639358"/>
              <a:ext cx="914400" cy="914400"/>
            </a:xfrm>
            <a:prstGeom prst="rect">
              <a:avLst/>
            </a:prstGeom>
          </p:spPr>
        </p:pic>
        <p:pic>
          <p:nvPicPr>
            <p:cNvPr id="50" name="Graphic 49" descr="Server with solid fill">
              <a:extLst>
                <a:ext uri="{FF2B5EF4-FFF2-40B4-BE49-F238E27FC236}">
                  <a16:creationId xmlns:a16="http://schemas.microsoft.com/office/drawing/2014/main" id="{1A13E25A-3B2B-FFDC-A352-25D0F452950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62775" y="2648700"/>
              <a:ext cx="914400" cy="914400"/>
            </a:xfrm>
            <a:prstGeom prst="rect">
              <a:avLst/>
            </a:prstGeom>
          </p:spPr>
        </p:pic>
        <p:pic>
          <p:nvPicPr>
            <p:cNvPr id="51" name="Graphic 50" descr="Server with solid fill">
              <a:extLst>
                <a:ext uri="{FF2B5EF4-FFF2-40B4-BE49-F238E27FC236}">
                  <a16:creationId xmlns:a16="http://schemas.microsoft.com/office/drawing/2014/main" id="{E4454B9B-6A5F-26EC-519B-65486A51647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47802" y="2647397"/>
              <a:ext cx="914400" cy="914400"/>
            </a:xfrm>
            <a:prstGeom prst="rect">
              <a:avLst/>
            </a:prstGeom>
          </p:spPr>
        </p:pic>
        <p:pic>
          <p:nvPicPr>
            <p:cNvPr id="52" name="Graphic 51" descr="Server with solid fill">
              <a:extLst>
                <a:ext uri="{FF2B5EF4-FFF2-40B4-BE49-F238E27FC236}">
                  <a16:creationId xmlns:a16="http://schemas.microsoft.com/office/drawing/2014/main" id="{6AD20B44-7818-0DE5-307F-1EB7DE85AD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54134" y="4422437"/>
              <a:ext cx="914400" cy="914400"/>
            </a:xfrm>
            <a:prstGeom prst="rect">
              <a:avLst/>
            </a:prstGeom>
          </p:spPr>
        </p:pic>
        <p:pic>
          <p:nvPicPr>
            <p:cNvPr id="53" name="Graphic 52" descr="Database outline">
              <a:extLst>
                <a:ext uri="{FF2B5EF4-FFF2-40B4-BE49-F238E27FC236}">
                  <a16:creationId xmlns:a16="http://schemas.microsoft.com/office/drawing/2014/main" id="{FC80B031-C934-458C-13C3-578DA85197E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91852" y="4431779"/>
              <a:ext cx="914400" cy="914400"/>
            </a:xfrm>
            <a:prstGeom prst="rect">
              <a:avLst/>
            </a:prstGeom>
          </p:spPr>
        </p:pic>
        <p:sp>
          <p:nvSpPr>
            <p:cNvPr id="55" name="TextBox 54">
              <a:extLst>
                <a:ext uri="{FF2B5EF4-FFF2-40B4-BE49-F238E27FC236}">
                  <a16:creationId xmlns:a16="http://schemas.microsoft.com/office/drawing/2014/main" id="{DC048ED0-F717-B901-6396-31A18C4ED4C3}"/>
                </a:ext>
              </a:extLst>
            </p:cNvPr>
            <p:cNvSpPr txBox="1"/>
            <p:nvPr/>
          </p:nvSpPr>
          <p:spPr>
            <a:xfrm>
              <a:off x="7975596" y="5356107"/>
              <a:ext cx="1501983" cy="276999"/>
            </a:xfrm>
            <a:prstGeom prst="rect">
              <a:avLst/>
            </a:prstGeom>
            <a:noFill/>
          </p:spPr>
          <p:txBody>
            <a:bodyPr wrap="square" lIns="0" tIns="0" rIns="0" bIns="0" rtlCol="0">
              <a:spAutoFit/>
            </a:bodyPr>
            <a:lstStyle/>
            <a:p>
              <a:pPr algn="ctr"/>
              <a:r>
                <a:rPr lang="fr-FR"/>
                <a:t>Stockage du courrier</a:t>
              </a:r>
            </a:p>
          </p:txBody>
        </p:sp>
        <p:sp>
          <p:nvSpPr>
            <p:cNvPr id="56" name="TextBox 55">
              <a:extLst>
                <a:ext uri="{FF2B5EF4-FFF2-40B4-BE49-F238E27FC236}">
                  <a16:creationId xmlns:a16="http://schemas.microsoft.com/office/drawing/2014/main" id="{AC2DE63F-080C-43CE-F1C4-0E96D0658875}"/>
                </a:ext>
              </a:extLst>
            </p:cNvPr>
            <p:cNvSpPr txBox="1"/>
            <p:nvPr/>
          </p:nvSpPr>
          <p:spPr>
            <a:xfrm>
              <a:off x="9739113" y="5377820"/>
              <a:ext cx="1784767" cy="553998"/>
            </a:xfrm>
            <a:prstGeom prst="rect">
              <a:avLst/>
            </a:prstGeom>
            <a:noFill/>
          </p:spPr>
          <p:txBody>
            <a:bodyPr wrap="square" lIns="0" tIns="0" rIns="0" bIns="0" rtlCol="0">
              <a:spAutoFit/>
            </a:bodyPr>
            <a:lstStyle/>
            <a:p>
              <a:pPr algn="ctr"/>
              <a:r>
                <a:rPr lang="fr-FR"/>
                <a:t>Application MUA pour mobile multifonction</a:t>
              </a:r>
            </a:p>
          </p:txBody>
        </p:sp>
        <p:sp>
          <p:nvSpPr>
            <p:cNvPr id="58" name="TextBox 57">
              <a:extLst>
                <a:ext uri="{FF2B5EF4-FFF2-40B4-BE49-F238E27FC236}">
                  <a16:creationId xmlns:a16="http://schemas.microsoft.com/office/drawing/2014/main" id="{8DA19A57-9C90-642C-BAD7-274877AD4ED1}"/>
                </a:ext>
              </a:extLst>
            </p:cNvPr>
            <p:cNvSpPr txBox="1"/>
            <p:nvPr/>
          </p:nvSpPr>
          <p:spPr>
            <a:xfrm>
              <a:off x="9827645" y="3521100"/>
              <a:ext cx="1501984" cy="553998"/>
            </a:xfrm>
            <a:prstGeom prst="rect">
              <a:avLst/>
            </a:prstGeom>
            <a:noFill/>
          </p:spPr>
          <p:txBody>
            <a:bodyPr wrap="square" lIns="0" tIns="0" rIns="0" bIns="0" rtlCol="0">
              <a:spAutoFit/>
            </a:bodyPr>
            <a:lstStyle/>
            <a:p>
              <a:pPr algn="ctr"/>
              <a:r>
                <a:rPr lang="fr-FR" dirty="0"/>
                <a:t>MSA pour l’expéditeur</a:t>
              </a:r>
            </a:p>
          </p:txBody>
        </p:sp>
        <p:sp>
          <p:nvSpPr>
            <p:cNvPr id="59" name="TextBox 58">
              <a:extLst>
                <a:ext uri="{FF2B5EF4-FFF2-40B4-BE49-F238E27FC236}">
                  <a16:creationId xmlns:a16="http://schemas.microsoft.com/office/drawing/2014/main" id="{13ADEE02-D5E1-AB7E-CE09-2EB16D1FDDCA}"/>
                </a:ext>
              </a:extLst>
            </p:cNvPr>
            <p:cNvSpPr txBox="1"/>
            <p:nvPr/>
          </p:nvSpPr>
          <p:spPr>
            <a:xfrm>
              <a:off x="7966067" y="3553758"/>
              <a:ext cx="1501983" cy="553998"/>
            </a:xfrm>
            <a:prstGeom prst="rect">
              <a:avLst/>
            </a:prstGeom>
            <a:noFill/>
          </p:spPr>
          <p:txBody>
            <a:bodyPr wrap="square" lIns="0" tIns="0" rIns="0" bIns="0" rtlCol="0">
              <a:spAutoFit/>
            </a:bodyPr>
            <a:lstStyle/>
            <a:p>
              <a:pPr algn="ctr"/>
              <a:r>
                <a:rPr lang="fr-FR"/>
                <a:t>MTA pour l’expéditeur</a:t>
              </a:r>
            </a:p>
          </p:txBody>
        </p:sp>
        <p:sp>
          <p:nvSpPr>
            <p:cNvPr id="61" name="TextBox 60">
              <a:extLst>
                <a:ext uri="{FF2B5EF4-FFF2-40B4-BE49-F238E27FC236}">
                  <a16:creationId xmlns:a16="http://schemas.microsoft.com/office/drawing/2014/main" id="{A27C22A3-B1B5-31DB-2BDB-61AC633AEF64}"/>
                </a:ext>
              </a:extLst>
            </p:cNvPr>
            <p:cNvSpPr txBox="1"/>
            <p:nvPr/>
          </p:nvSpPr>
          <p:spPr>
            <a:xfrm>
              <a:off x="6241100" y="3534849"/>
              <a:ext cx="1431471" cy="553998"/>
            </a:xfrm>
            <a:prstGeom prst="rect">
              <a:avLst/>
            </a:prstGeom>
            <a:noFill/>
          </p:spPr>
          <p:txBody>
            <a:bodyPr wrap="square" lIns="0" tIns="0" rIns="0" bIns="0" rtlCol="0">
              <a:spAutoFit/>
            </a:bodyPr>
            <a:lstStyle/>
            <a:p>
              <a:pPr algn="ctr"/>
              <a:r>
                <a:rPr lang="fr-FR"/>
                <a:t>MTA pour le destinataire</a:t>
              </a:r>
            </a:p>
          </p:txBody>
        </p:sp>
        <p:sp>
          <p:nvSpPr>
            <p:cNvPr id="62" name="TextBox 61">
              <a:extLst>
                <a:ext uri="{FF2B5EF4-FFF2-40B4-BE49-F238E27FC236}">
                  <a16:creationId xmlns:a16="http://schemas.microsoft.com/office/drawing/2014/main" id="{055D2234-A9A3-5DF8-7A01-E228BDFBD5B6}"/>
                </a:ext>
              </a:extLst>
            </p:cNvPr>
            <p:cNvSpPr txBox="1"/>
            <p:nvPr/>
          </p:nvSpPr>
          <p:spPr>
            <a:xfrm>
              <a:off x="6222537" y="5336837"/>
              <a:ext cx="1564931" cy="553998"/>
            </a:xfrm>
            <a:prstGeom prst="rect">
              <a:avLst/>
            </a:prstGeom>
            <a:noFill/>
          </p:spPr>
          <p:txBody>
            <a:bodyPr wrap="square" lIns="0" tIns="0" rIns="0" bIns="0" rtlCol="0">
              <a:spAutoFit/>
            </a:bodyPr>
            <a:lstStyle/>
            <a:p>
              <a:pPr algn="ctr"/>
              <a:r>
                <a:rPr lang="fr-FR"/>
                <a:t>MTA : filtre de spam</a:t>
              </a:r>
            </a:p>
          </p:txBody>
        </p:sp>
        <p:cxnSp>
          <p:nvCxnSpPr>
            <p:cNvPr id="64" name="Curved Connector 63">
              <a:extLst>
                <a:ext uri="{FF2B5EF4-FFF2-40B4-BE49-F238E27FC236}">
                  <a16:creationId xmlns:a16="http://schemas.microsoft.com/office/drawing/2014/main" id="{1E63C0B8-709D-714D-63A8-282A8A4A6F87}"/>
                </a:ext>
              </a:extLst>
            </p:cNvPr>
            <p:cNvCxnSpPr>
              <a:cxnSpLocks/>
            </p:cNvCxnSpPr>
            <p:nvPr/>
          </p:nvCxnSpPr>
          <p:spPr>
            <a:xfrm rot="10800000" flipH="1" flipV="1">
              <a:off x="6422299" y="2979094"/>
              <a:ext cx="6332" cy="2026046"/>
            </a:xfrm>
            <a:prstGeom prst="curvedConnector3">
              <a:avLst>
                <a:gd name="adj1" fmla="val -3610234"/>
              </a:avLst>
            </a:prstGeom>
            <a:ln w="31750">
              <a:solidFill>
                <a:schemeClr val="bg1">
                  <a:lumMod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65" name="Curved Connector 64">
              <a:extLst>
                <a:ext uri="{FF2B5EF4-FFF2-40B4-BE49-F238E27FC236}">
                  <a16:creationId xmlns:a16="http://schemas.microsoft.com/office/drawing/2014/main" id="{A899E380-7045-AEC8-375F-F465B5D000F9}"/>
                </a:ext>
              </a:extLst>
            </p:cNvPr>
            <p:cNvCxnSpPr>
              <a:cxnSpLocks/>
            </p:cNvCxnSpPr>
            <p:nvPr/>
          </p:nvCxnSpPr>
          <p:spPr>
            <a:xfrm>
              <a:off x="11316351" y="1292998"/>
              <a:ext cx="12700" cy="1552554"/>
            </a:xfrm>
            <a:prstGeom prst="curvedConnector3">
              <a:avLst>
                <a:gd name="adj1" fmla="val 2647063"/>
              </a:avLst>
            </a:prstGeom>
            <a:ln w="31750">
              <a:solidFill>
                <a:schemeClr val="bg1">
                  <a:lumMod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67" name="Straight Arrow Connector 66">
              <a:extLst>
                <a:ext uri="{FF2B5EF4-FFF2-40B4-BE49-F238E27FC236}">
                  <a16:creationId xmlns:a16="http://schemas.microsoft.com/office/drawing/2014/main" id="{9060F959-378B-4468-5578-2789E0A42355}"/>
                </a:ext>
              </a:extLst>
            </p:cNvPr>
            <p:cNvCxnSpPr>
              <a:cxnSpLocks/>
              <a:stCxn id="49" idx="1"/>
              <a:endCxn id="50" idx="3"/>
            </p:cNvCxnSpPr>
            <p:nvPr/>
          </p:nvCxnSpPr>
          <p:spPr>
            <a:xfrm flipH="1">
              <a:off x="9177175" y="3096558"/>
              <a:ext cx="937912" cy="9342"/>
            </a:xfrm>
            <a:prstGeom prst="straightConnector1">
              <a:avLst/>
            </a:prstGeom>
            <a:ln w="31750">
              <a:solidFill>
                <a:schemeClr val="bg1">
                  <a:lumMod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68" name="Straight Arrow Connector 67">
              <a:extLst>
                <a:ext uri="{FF2B5EF4-FFF2-40B4-BE49-F238E27FC236}">
                  <a16:creationId xmlns:a16="http://schemas.microsoft.com/office/drawing/2014/main" id="{74D53A68-F67A-A4B9-B514-CD4CBF07492A}"/>
                </a:ext>
              </a:extLst>
            </p:cNvPr>
            <p:cNvCxnSpPr>
              <a:cxnSpLocks/>
              <a:stCxn id="50" idx="1"/>
              <a:endCxn id="51" idx="3"/>
            </p:cNvCxnSpPr>
            <p:nvPr/>
          </p:nvCxnSpPr>
          <p:spPr>
            <a:xfrm flipH="1" flipV="1">
              <a:off x="7462202" y="3104597"/>
              <a:ext cx="800573" cy="1303"/>
            </a:xfrm>
            <a:prstGeom prst="straightConnector1">
              <a:avLst/>
            </a:prstGeom>
            <a:ln w="31750">
              <a:solidFill>
                <a:schemeClr val="bg1">
                  <a:lumMod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70" name="Straight Arrow Connector 69">
              <a:extLst>
                <a:ext uri="{FF2B5EF4-FFF2-40B4-BE49-F238E27FC236}">
                  <a16:creationId xmlns:a16="http://schemas.microsoft.com/office/drawing/2014/main" id="{D455D83B-0B17-8C09-7ADF-9DC0F2581DB5}"/>
                </a:ext>
              </a:extLst>
            </p:cNvPr>
            <p:cNvCxnSpPr>
              <a:cxnSpLocks/>
              <a:stCxn id="52" idx="3"/>
              <a:endCxn id="53" idx="1"/>
            </p:cNvCxnSpPr>
            <p:nvPr/>
          </p:nvCxnSpPr>
          <p:spPr>
            <a:xfrm>
              <a:off x="7468534" y="4879637"/>
              <a:ext cx="823318" cy="9342"/>
            </a:xfrm>
            <a:prstGeom prst="straightConnector1">
              <a:avLst/>
            </a:prstGeom>
            <a:ln w="31750">
              <a:solidFill>
                <a:schemeClr val="bg1">
                  <a:lumMod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71" name="Straight Arrow Connector 70">
              <a:extLst>
                <a:ext uri="{FF2B5EF4-FFF2-40B4-BE49-F238E27FC236}">
                  <a16:creationId xmlns:a16="http://schemas.microsoft.com/office/drawing/2014/main" id="{85328185-DABE-1832-57C1-E9B66296CD7A}"/>
                </a:ext>
              </a:extLst>
            </p:cNvPr>
            <p:cNvCxnSpPr>
              <a:cxnSpLocks/>
              <a:stCxn id="53" idx="3"/>
              <a:endCxn id="48" idx="1"/>
            </p:cNvCxnSpPr>
            <p:nvPr/>
          </p:nvCxnSpPr>
          <p:spPr>
            <a:xfrm flipV="1">
              <a:off x="9206252" y="4879636"/>
              <a:ext cx="915185" cy="9343"/>
            </a:xfrm>
            <a:prstGeom prst="straightConnector1">
              <a:avLst/>
            </a:prstGeom>
            <a:ln w="31750">
              <a:solidFill>
                <a:schemeClr val="bg1">
                  <a:lumMod val="50000"/>
                </a:schemeClr>
              </a:solidFill>
              <a:tailEnd type="triangle"/>
            </a:ln>
          </p:spPr>
          <p:style>
            <a:lnRef idx="2">
              <a:schemeClr val="dk1"/>
            </a:lnRef>
            <a:fillRef idx="0">
              <a:schemeClr val="dk1"/>
            </a:fillRef>
            <a:effectRef idx="1">
              <a:schemeClr val="dk1"/>
            </a:effectRef>
            <a:fontRef idx="minor">
              <a:schemeClr val="tx1"/>
            </a:fontRef>
          </p:style>
        </p:cxnSp>
        <p:pic>
          <p:nvPicPr>
            <p:cNvPr id="72" name="Graphic 71" descr="Server with solid fill">
              <a:extLst>
                <a:ext uri="{FF2B5EF4-FFF2-40B4-BE49-F238E27FC236}">
                  <a16:creationId xmlns:a16="http://schemas.microsoft.com/office/drawing/2014/main" id="{D03A04B4-396E-E7F4-E6A5-62127116EE9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43875" y="830541"/>
              <a:ext cx="914400" cy="914400"/>
            </a:xfrm>
            <a:prstGeom prst="rect">
              <a:avLst/>
            </a:prstGeom>
          </p:spPr>
        </p:pic>
        <p:pic>
          <p:nvPicPr>
            <p:cNvPr id="73" name="Graphic 72" descr="Document with solid fill">
              <a:extLst>
                <a:ext uri="{FF2B5EF4-FFF2-40B4-BE49-F238E27FC236}">
                  <a16:creationId xmlns:a16="http://schemas.microsoft.com/office/drawing/2014/main" id="{6464928E-D048-0649-EA9E-365A3749272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02841" y="830541"/>
              <a:ext cx="914400" cy="914400"/>
            </a:xfrm>
            <a:prstGeom prst="rect">
              <a:avLst/>
            </a:prstGeom>
          </p:spPr>
        </p:pic>
        <p:pic>
          <p:nvPicPr>
            <p:cNvPr id="74" name="Graphic 73" descr="Browser window with solid fill">
              <a:extLst>
                <a:ext uri="{FF2B5EF4-FFF2-40B4-BE49-F238E27FC236}">
                  <a16:creationId xmlns:a16="http://schemas.microsoft.com/office/drawing/2014/main" id="{E1CAF974-EB68-03FC-CC71-BF7AE6D1E45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476967" y="842922"/>
              <a:ext cx="914400" cy="914400"/>
            </a:xfrm>
            <a:prstGeom prst="rect">
              <a:avLst/>
            </a:prstGeom>
          </p:spPr>
        </p:pic>
        <p:cxnSp>
          <p:nvCxnSpPr>
            <p:cNvPr id="75" name="Straight Arrow Connector 74">
              <a:extLst>
                <a:ext uri="{FF2B5EF4-FFF2-40B4-BE49-F238E27FC236}">
                  <a16:creationId xmlns:a16="http://schemas.microsoft.com/office/drawing/2014/main" id="{9F9B2BDF-670C-69CE-9917-B970200EB2EB}"/>
                </a:ext>
              </a:extLst>
            </p:cNvPr>
            <p:cNvCxnSpPr>
              <a:cxnSpLocks/>
              <a:stCxn id="74" idx="3"/>
              <a:endCxn id="72" idx="1"/>
            </p:cNvCxnSpPr>
            <p:nvPr/>
          </p:nvCxnSpPr>
          <p:spPr>
            <a:xfrm flipV="1">
              <a:off x="7391367" y="1287741"/>
              <a:ext cx="852508" cy="12381"/>
            </a:xfrm>
            <a:prstGeom prst="straightConnector1">
              <a:avLst/>
            </a:prstGeom>
            <a:ln w="31750">
              <a:solidFill>
                <a:schemeClr val="bg1">
                  <a:lumMod val="50000"/>
                </a:schemeClr>
              </a:solidFill>
              <a:tailEnd type="triangle"/>
            </a:ln>
          </p:spPr>
          <p:style>
            <a:lnRef idx="2">
              <a:schemeClr val="dk1"/>
            </a:lnRef>
            <a:fillRef idx="0">
              <a:schemeClr val="dk1"/>
            </a:fillRef>
            <a:effectRef idx="1">
              <a:schemeClr val="dk1"/>
            </a:effectRef>
            <a:fontRef idx="minor">
              <a:schemeClr val="tx1"/>
            </a:fontRef>
          </p:style>
        </p:cxnSp>
        <p:sp>
          <p:nvSpPr>
            <p:cNvPr id="76" name="TextBox 75">
              <a:extLst>
                <a:ext uri="{FF2B5EF4-FFF2-40B4-BE49-F238E27FC236}">
                  <a16:creationId xmlns:a16="http://schemas.microsoft.com/office/drawing/2014/main" id="{FB3E7E76-CC15-2013-201D-50C110CADC57}"/>
                </a:ext>
              </a:extLst>
            </p:cNvPr>
            <p:cNvSpPr txBox="1"/>
            <p:nvPr/>
          </p:nvSpPr>
          <p:spPr>
            <a:xfrm>
              <a:off x="7787468" y="1792335"/>
              <a:ext cx="1907613" cy="276999"/>
            </a:xfrm>
            <a:prstGeom prst="rect">
              <a:avLst/>
            </a:prstGeom>
            <a:noFill/>
          </p:spPr>
          <p:txBody>
            <a:bodyPr wrap="square" lIns="0" tIns="0" rIns="0" bIns="0" rtlCol="0">
              <a:spAutoFit/>
            </a:bodyPr>
            <a:lstStyle/>
            <a:p>
              <a:pPr algn="ctr"/>
              <a:r>
                <a:rPr lang="fr-FR"/>
                <a:t>Serveur web</a:t>
              </a:r>
            </a:p>
          </p:txBody>
        </p:sp>
        <p:sp>
          <p:nvSpPr>
            <p:cNvPr id="77" name="TextBox 76">
              <a:extLst>
                <a:ext uri="{FF2B5EF4-FFF2-40B4-BE49-F238E27FC236}">
                  <a16:creationId xmlns:a16="http://schemas.microsoft.com/office/drawing/2014/main" id="{F4353DD5-7FD5-CA8F-1F56-03F2999783CB}"/>
                </a:ext>
              </a:extLst>
            </p:cNvPr>
            <p:cNvSpPr txBox="1"/>
            <p:nvPr/>
          </p:nvSpPr>
          <p:spPr>
            <a:xfrm>
              <a:off x="6285983" y="1776720"/>
              <a:ext cx="1556461" cy="276999"/>
            </a:xfrm>
            <a:prstGeom prst="rect">
              <a:avLst/>
            </a:prstGeom>
            <a:noFill/>
          </p:spPr>
          <p:txBody>
            <a:bodyPr wrap="square" lIns="0" tIns="0" rIns="0" bIns="0" rtlCol="0">
              <a:spAutoFit/>
            </a:bodyPr>
            <a:lstStyle/>
            <a:p>
              <a:pPr algn="ctr"/>
              <a:r>
                <a:rPr lang="fr-FR"/>
                <a:t>Navigateur web</a:t>
              </a:r>
            </a:p>
          </p:txBody>
        </p:sp>
        <p:cxnSp>
          <p:nvCxnSpPr>
            <p:cNvPr id="78" name="Straight Arrow Connector 77">
              <a:extLst>
                <a:ext uri="{FF2B5EF4-FFF2-40B4-BE49-F238E27FC236}">
                  <a16:creationId xmlns:a16="http://schemas.microsoft.com/office/drawing/2014/main" id="{6D3A644B-2EC1-DBCC-BA85-5EBC30DEDF1F}"/>
                </a:ext>
              </a:extLst>
            </p:cNvPr>
            <p:cNvCxnSpPr>
              <a:cxnSpLocks/>
              <a:stCxn id="72" idx="3"/>
              <a:endCxn id="73" idx="1"/>
            </p:cNvCxnSpPr>
            <p:nvPr/>
          </p:nvCxnSpPr>
          <p:spPr>
            <a:xfrm>
              <a:off x="9158275" y="1287741"/>
              <a:ext cx="944566" cy="0"/>
            </a:xfrm>
            <a:prstGeom prst="straightConnector1">
              <a:avLst/>
            </a:prstGeom>
            <a:ln w="31750">
              <a:solidFill>
                <a:schemeClr val="bg1">
                  <a:lumMod val="50000"/>
                </a:schemeClr>
              </a:solidFill>
              <a:tailEnd type="triangle"/>
            </a:ln>
          </p:spPr>
          <p:style>
            <a:lnRef idx="2">
              <a:schemeClr val="dk1"/>
            </a:lnRef>
            <a:fillRef idx="0">
              <a:schemeClr val="dk1"/>
            </a:fillRef>
            <a:effectRef idx="1">
              <a:schemeClr val="dk1"/>
            </a:effectRef>
            <a:fontRef idx="minor">
              <a:schemeClr val="tx1"/>
            </a:fontRef>
          </p:style>
        </p:cxnSp>
        <p:sp>
          <p:nvSpPr>
            <p:cNvPr id="79" name="TextBox 78">
              <a:extLst>
                <a:ext uri="{FF2B5EF4-FFF2-40B4-BE49-F238E27FC236}">
                  <a16:creationId xmlns:a16="http://schemas.microsoft.com/office/drawing/2014/main" id="{BF4D428B-2E38-44F7-A117-3964384CA064}"/>
                </a:ext>
              </a:extLst>
            </p:cNvPr>
            <p:cNvSpPr txBox="1"/>
            <p:nvPr/>
          </p:nvSpPr>
          <p:spPr>
            <a:xfrm>
              <a:off x="9695081" y="1799184"/>
              <a:ext cx="1784768" cy="553998"/>
            </a:xfrm>
            <a:prstGeom prst="rect">
              <a:avLst/>
            </a:prstGeom>
            <a:noFill/>
          </p:spPr>
          <p:txBody>
            <a:bodyPr wrap="square" lIns="0" tIns="0" rIns="0" bIns="0" rtlCol="0">
              <a:spAutoFit/>
            </a:bodyPr>
            <a:lstStyle/>
            <a:p>
              <a:pPr algn="ctr"/>
              <a:r>
                <a:rPr lang="fr-FR"/>
                <a:t>MUA : logiciel du formulaire de contact</a:t>
              </a:r>
            </a:p>
          </p:txBody>
        </p:sp>
      </p:grpSp>
    </p:spTree>
    <p:extLst>
      <p:ext uri="{BB962C8B-B14F-4D97-AF65-F5344CB8AC3E}">
        <p14:creationId xmlns:p14="http://schemas.microsoft.com/office/powerpoint/2010/main" val="591932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2850" y="1308848"/>
            <a:ext cx="9215903" cy="1701535"/>
          </a:xfrm>
        </p:spPr>
        <p:txBody>
          <a:bodyPr/>
          <a:lstStyle/>
          <a:p>
            <a:r>
              <a:rPr lang="fr-FR"/>
              <a:t>Questionnaire</a:t>
            </a:r>
          </a:p>
        </p:txBody>
      </p:sp>
    </p:spTree>
    <p:extLst>
      <p:ext uri="{BB962C8B-B14F-4D97-AF65-F5344CB8AC3E}">
        <p14:creationId xmlns:p14="http://schemas.microsoft.com/office/powerpoint/2010/main" val="1559195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a:t>Questionnaire 1 Question</a:t>
            </a:r>
          </a:p>
        </p:txBody>
      </p:sp>
      <p:sp>
        <p:nvSpPr>
          <p:cNvPr id="4" name="Content Placeholder 3">
            <a:extLst>
              <a:ext uri="{FF2B5EF4-FFF2-40B4-BE49-F238E27FC236}">
                <a16:creationId xmlns:a16="http://schemas.microsoft.com/office/drawing/2014/main" id="{4A733B2F-47D5-42AE-81CF-737E5878B6C4}"/>
              </a:ext>
            </a:extLst>
          </p:cNvPr>
          <p:cNvSpPr>
            <a:spLocks noGrp="1"/>
          </p:cNvSpPr>
          <p:nvPr>
            <p:ph sz="quarter" idx="10"/>
          </p:nvPr>
        </p:nvSpPr>
        <p:spPr>
          <a:xfrm>
            <a:off x="824441" y="1010858"/>
            <a:ext cx="10543117" cy="5389942"/>
          </a:xfrm>
        </p:spPr>
        <p:txBody>
          <a:bodyPr/>
          <a:lstStyle/>
          <a:p>
            <a:pPr lvl="0"/>
            <a:r>
              <a:rPr lang="fr-FR" sz="2000"/>
              <a:t>Parmi les catégories suivantes de noms de domaine et d’adresses électroniques, lesquelles sont pertinentes pour l’optimisation des systèmes en vue de leur préparation à l’acceptation universelle (UA) ?</a:t>
            </a:r>
          </a:p>
          <a:p>
            <a:pPr marL="912813" lvl="1" indent="-457200">
              <a:buFont typeface="+mj-lt"/>
              <a:buAutoNum type="arabicPeriod"/>
            </a:pPr>
            <a:r>
              <a:rPr lang="fr-FR" sz="2000"/>
              <a:t>Noms de domaine ASCII</a:t>
            </a:r>
          </a:p>
          <a:p>
            <a:pPr marL="912813" lvl="1" indent="-457200">
              <a:buFont typeface="+mj-lt"/>
              <a:buAutoNum type="arabicPeriod"/>
            </a:pPr>
            <a:r>
              <a:rPr lang="fr-FR" sz="2000"/>
              <a:t>Noms de domaine internationalisés (IDN)</a:t>
            </a:r>
          </a:p>
          <a:p>
            <a:pPr marL="912813" lvl="1" indent="-457200">
              <a:buFont typeface="+mj-lt"/>
              <a:buAutoNum type="arabicPeriod"/>
            </a:pPr>
            <a:r>
              <a:rPr lang="fr-FR" sz="2000"/>
              <a:t>Adresses de courrier électronique internationalisées (EAI)</a:t>
            </a:r>
          </a:p>
          <a:p>
            <a:pPr marL="912813" lvl="1" indent="-457200">
              <a:buFont typeface="+mj-lt"/>
              <a:buAutoNum type="arabicPeriod"/>
            </a:pPr>
            <a:r>
              <a:rPr lang="fr-FR" sz="2000"/>
              <a:t>Toutes les réponses ci-dessus</a:t>
            </a:r>
          </a:p>
          <a:p>
            <a:pPr marL="912813" lvl="1" indent="-457200">
              <a:buFont typeface="+mj-lt"/>
              <a:buAutoNum type="arabicPeriod"/>
            </a:pPr>
            <a:r>
              <a:rPr lang="fr-FR" sz="2000"/>
              <a:t>Seulement les réponses 2 et 3</a:t>
            </a:r>
          </a:p>
          <a:p>
            <a:pPr marL="0" indent="0">
              <a:buNone/>
            </a:pPr>
            <a:endParaRPr lang="en-US" dirty="0"/>
          </a:p>
        </p:txBody>
      </p:sp>
      <p:pic>
        <p:nvPicPr>
          <p:cNvPr id="26" name="Picture 25">
            <a:extLst>
              <a:ext uri="{FF2B5EF4-FFF2-40B4-BE49-F238E27FC236}">
                <a16:creationId xmlns:a16="http://schemas.microsoft.com/office/drawing/2014/main" id="{BEA9148D-896E-9E4F-995D-F147C62A935A}"/>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2299377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a:t>Questionnaire 1 Question</a:t>
            </a:r>
          </a:p>
        </p:txBody>
      </p:sp>
      <p:sp>
        <p:nvSpPr>
          <p:cNvPr id="4" name="Content Placeholder 3">
            <a:extLst>
              <a:ext uri="{FF2B5EF4-FFF2-40B4-BE49-F238E27FC236}">
                <a16:creationId xmlns:a16="http://schemas.microsoft.com/office/drawing/2014/main" id="{4A733B2F-47D5-42AE-81CF-737E5878B6C4}"/>
              </a:ext>
            </a:extLst>
          </p:cNvPr>
          <p:cNvSpPr>
            <a:spLocks noGrp="1"/>
          </p:cNvSpPr>
          <p:nvPr>
            <p:ph sz="quarter" idx="10"/>
          </p:nvPr>
        </p:nvSpPr>
        <p:spPr>
          <a:xfrm>
            <a:off x="824441" y="1010858"/>
            <a:ext cx="10543117" cy="5389942"/>
          </a:xfrm>
        </p:spPr>
        <p:txBody>
          <a:bodyPr/>
          <a:lstStyle/>
          <a:p>
            <a:pPr lvl="0"/>
            <a:r>
              <a:rPr lang="fr-FR" sz="2000"/>
              <a:t>Parmi les catégories suivantes de noms de domaine et d’adresses électroniques, lesquelles sont pertinentes pour l’optimisation des systèmes en vue de leur préparation à l’acceptation universelle (UA) ?</a:t>
            </a:r>
          </a:p>
          <a:p>
            <a:pPr marL="912813" lvl="1" indent="-457200">
              <a:buFont typeface="+mj-lt"/>
              <a:buAutoNum type="arabicPeriod"/>
            </a:pPr>
            <a:r>
              <a:rPr lang="fr-FR" sz="2000"/>
              <a:t>Noms de domaine ASCII</a:t>
            </a:r>
          </a:p>
          <a:p>
            <a:pPr marL="912813" lvl="1" indent="-457200">
              <a:buFont typeface="+mj-lt"/>
              <a:buAutoNum type="arabicPeriod"/>
            </a:pPr>
            <a:r>
              <a:rPr lang="fr-FR" sz="2000"/>
              <a:t>Noms de domaine internationalisés (IDN)</a:t>
            </a:r>
          </a:p>
          <a:p>
            <a:pPr marL="912813" lvl="1" indent="-457200">
              <a:buFont typeface="+mj-lt"/>
              <a:buAutoNum type="arabicPeriod"/>
            </a:pPr>
            <a:r>
              <a:rPr lang="fr-FR" sz="2000"/>
              <a:t>Adresses de courrier électronique internationalisées (EAI)</a:t>
            </a:r>
          </a:p>
          <a:p>
            <a:pPr marL="912813" lvl="1" indent="-457200">
              <a:buFont typeface="+mj-lt"/>
              <a:buAutoNum type="arabicPeriod"/>
            </a:pPr>
            <a:r>
              <a:rPr lang="fr-FR" sz="2000">
                <a:solidFill>
                  <a:srgbClr val="00B050"/>
                </a:solidFill>
              </a:rPr>
              <a:t>Toutes les réponses ci-dessus</a:t>
            </a:r>
          </a:p>
          <a:p>
            <a:pPr marL="912813" lvl="1" indent="-457200">
              <a:buFont typeface="+mj-lt"/>
              <a:buAutoNum type="arabicPeriod"/>
            </a:pPr>
            <a:r>
              <a:rPr lang="fr-FR" sz="2000"/>
              <a:t>Seulement les réponses 2 et 3</a:t>
            </a:r>
          </a:p>
          <a:p>
            <a:pPr marL="0" indent="0">
              <a:buNone/>
            </a:pPr>
            <a:endParaRPr lang="en-US" dirty="0"/>
          </a:p>
        </p:txBody>
      </p:sp>
      <p:pic>
        <p:nvPicPr>
          <p:cNvPr id="26" name="Picture 25">
            <a:extLst>
              <a:ext uri="{FF2B5EF4-FFF2-40B4-BE49-F238E27FC236}">
                <a16:creationId xmlns:a16="http://schemas.microsoft.com/office/drawing/2014/main" id="{BEA9148D-896E-9E4F-995D-F147C62A935A}"/>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1034102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2850" y="1308848"/>
            <a:ext cx="10804566" cy="1701535"/>
          </a:xfrm>
        </p:spPr>
        <p:txBody>
          <a:bodyPr/>
          <a:lstStyle/>
          <a:p>
            <a:r>
              <a:rPr lang="fr-FR"/>
              <a:t>Notions fondamentales sur l’Unicode</a:t>
            </a:r>
          </a:p>
        </p:txBody>
      </p:sp>
    </p:spTree>
    <p:extLst>
      <p:ext uri="{BB962C8B-B14F-4D97-AF65-F5344CB8AC3E}">
        <p14:creationId xmlns:p14="http://schemas.microsoft.com/office/powerpoint/2010/main" val="736112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a:t>Caractère et jeu de caractères</a:t>
            </a:r>
          </a:p>
        </p:txBody>
      </p:sp>
      <p:sp>
        <p:nvSpPr>
          <p:cNvPr id="4" name="Content Placeholder 3">
            <a:extLst>
              <a:ext uri="{FF2B5EF4-FFF2-40B4-BE49-F238E27FC236}">
                <a16:creationId xmlns:a16="http://schemas.microsoft.com/office/drawing/2014/main" id="{4A733B2F-47D5-42AE-81CF-737E5878B6C4}"/>
              </a:ext>
            </a:extLst>
          </p:cNvPr>
          <p:cNvSpPr>
            <a:spLocks noGrp="1"/>
          </p:cNvSpPr>
          <p:nvPr>
            <p:ph sz="quarter" idx="10"/>
          </p:nvPr>
        </p:nvSpPr>
        <p:spPr>
          <a:xfrm>
            <a:off x="824441" y="1010858"/>
            <a:ext cx="10962747" cy="5389942"/>
          </a:xfrm>
        </p:spPr>
        <p:txBody>
          <a:bodyPr/>
          <a:lstStyle/>
          <a:p>
            <a:pPr lvl="0"/>
            <a:r>
              <a:rPr lang="fr-FR" sz="2000" b="0" i="0" dirty="0">
                <a:solidFill>
                  <a:schemeClr val="tx1"/>
                </a:solidFill>
              </a:rPr>
              <a:t>Une étiquette ou une chaîne </a:t>
            </a:r>
            <a:r>
              <a:rPr lang="fr-FR" sz="2000" dirty="0">
                <a:solidFill>
                  <a:schemeClr val="tx1"/>
                </a:solidFill>
              </a:rPr>
              <a:t>comme</a:t>
            </a:r>
            <a:r>
              <a:rPr lang="fr-FR" sz="2000" b="0" i="0" dirty="0">
                <a:solidFill>
                  <a:schemeClr val="tx1"/>
                </a:solidFill>
              </a:rPr>
              <a:t> </a:t>
            </a:r>
            <a:r>
              <a:rPr lang="fr-FR" sz="2000" b="0" i="0" dirty="0" err="1">
                <a:solidFill>
                  <a:schemeClr val="tx1"/>
                </a:solidFill>
              </a:rPr>
              <a:t>أهلا</a:t>
            </a:r>
            <a:r>
              <a:rPr lang="fr-FR" sz="2000" b="0" i="0" dirty="0">
                <a:solidFill>
                  <a:schemeClr val="tx1"/>
                </a:solidFill>
              </a:rPr>
              <a:t>, </a:t>
            </a:r>
            <a:r>
              <a:rPr lang="fr-FR" sz="2000" b="0" i="0" dirty="0" err="1">
                <a:solidFill>
                  <a:schemeClr val="tx1"/>
                </a:solidFill>
              </a:rPr>
              <a:t>नमस्ते</a:t>
            </a:r>
            <a:r>
              <a:rPr lang="fr-FR" sz="2000" b="0" i="0" dirty="0">
                <a:solidFill>
                  <a:schemeClr val="tx1"/>
                </a:solidFill>
              </a:rPr>
              <a:t>, Hello est formée de caractères</a:t>
            </a:r>
            <a:r>
              <a:rPr lang="fr-FR" sz="2000" dirty="0">
                <a:solidFill>
                  <a:schemeClr val="tx1"/>
                </a:solidFill>
              </a:rPr>
              <a:t>.</a:t>
            </a:r>
          </a:p>
          <a:p>
            <a:pPr lvl="1"/>
            <a:r>
              <a:rPr lang="fr-FR" sz="2000" b="0" i="0" dirty="0">
                <a:solidFill>
                  <a:schemeClr val="tx1"/>
                </a:solidFill>
              </a:rPr>
              <a:t>Hello </a:t>
            </a:r>
            <a:r>
              <a:rPr lang="fr-FR" sz="2000" dirty="0">
                <a:solidFill>
                  <a:schemeClr val="tx1"/>
                </a:solidFill>
                <a:sym typeface="Wingdings" pitchFamily="2" charset="2"/>
              </a:rPr>
              <a:t></a:t>
            </a:r>
            <a:r>
              <a:rPr lang="fr-FR" sz="2000" dirty="0">
                <a:solidFill>
                  <a:schemeClr val="tx1"/>
                </a:solidFill>
              </a:rPr>
              <a:t> </a:t>
            </a:r>
            <a:r>
              <a:rPr lang="fr-FR" sz="2000" b="0" i="0" dirty="0">
                <a:solidFill>
                  <a:schemeClr val="tx1"/>
                </a:solidFill>
              </a:rPr>
              <a:t> H  e  l   l   o</a:t>
            </a:r>
          </a:p>
          <a:p>
            <a:pPr lvl="0"/>
            <a:r>
              <a:rPr lang="fr-FR" sz="2000" b="0" i="0" dirty="0">
                <a:solidFill>
                  <a:schemeClr val="tx1"/>
                </a:solidFill>
              </a:rPr>
              <a:t>Un caractère est une unité d’information utilisée pour l’organisation, le contrôle ou la représentation de données textuelles.</a:t>
            </a:r>
          </a:p>
          <a:p>
            <a:r>
              <a:rPr lang="fr-FR" sz="2000" b="0" i="0" dirty="0">
                <a:solidFill>
                  <a:schemeClr val="tx1"/>
                </a:solidFill>
              </a:rPr>
              <a:t>Exemples de caractère :</a:t>
            </a:r>
          </a:p>
          <a:p>
            <a:pPr lvl="1"/>
            <a:r>
              <a:rPr lang="fr-FR" sz="2000" b="0" i="0" dirty="0">
                <a:solidFill>
                  <a:schemeClr val="tx1"/>
                </a:solidFill>
              </a:rPr>
              <a:t>lettres; </a:t>
            </a:r>
          </a:p>
          <a:p>
            <a:pPr lvl="1"/>
            <a:r>
              <a:rPr lang="fr-FR" sz="2000" b="0" i="0" dirty="0">
                <a:solidFill>
                  <a:schemeClr val="tx1"/>
                </a:solidFill>
              </a:rPr>
              <a:t>chiffres; </a:t>
            </a:r>
          </a:p>
          <a:p>
            <a:pPr lvl="1"/>
            <a:r>
              <a:rPr lang="fr-FR" sz="2000" dirty="0">
                <a:solidFill>
                  <a:schemeClr val="tx1"/>
                </a:solidFill>
              </a:rPr>
              <a:t>caractères spéciaux, c’est-à-dire </a:t>
            </a:r>
            <a:r>
              <a:rPr lang="fr-FR" sz="2000" b="0" i="0" dirty="0">
                <a:solidFill>
                  <a:schemeClr val="tx1"/>
                </a:solidFill>
              </a:rPr>
              <a:t>symboles mathématiques, signes de ponctuation;</a:t>
            </a:r>
          </a:p>
          <a:p>
            <a:pPr lvl="1"/>
            <a:r>
              <a:rPr lang="fr-FR" sz="2000" b="0" i="0" dirty="0">
                <a:solidFill>
                  <a:schemeClr val="tx1"/>
                </a:solidFill>
              </a:rPr>
              <a:t>caractères de contrôle – généralement non visibles.</a:t>
            </a:r>
          </a:p>
          <a:p>
            <a:pPr lvl="0"/>
            <a:r>
              <a:rPr lang="fr-FR" sz="2000" dirty="0">
                <a:solidFill>
                  <a:schemeClr val="tx1"/>
                </a:solidFill>
              </a:rPr>
              <a:t>Le code standard américain pour l’échange d’information (</a:t>
            </a:r>
            <a:r>
              <a:rPr lang="fr-FR" sz="2000" b="0" i="0" dirty="0">
                <a:solidFill>
                  <a:schemeClr val="tx1"/>
                </a:solidFill>
              </a:rPr>
              <a:t>ASCII) codifie les caractères utilisés en informatique, y compris les lettres a-z, les chiffres 0 à 9 et autres</a:t>
            </a:r>
            <a:r>
              <a:rPr lang="fr-FR" sz="2000" dirty="0">
                <a:solidFill>
                  <a:schemeClr val="tx1"/>
                </a:solidFill>
              </a:rPr>
              <a:t>.</a:t>
            </a:r>
          </a:p>
          <a:p>
            <a:pPr marL="0" indent="0">
              <a:buNone/>
            </a:pPr>
            <a:endParaRPr lang="en-US" dirty="0">
              <a:solidFill>
                <a:schemeClr val="tx1"/>
              </a:solidFill>
            </a:endParaRPr>
          </a:p>
        </p:txBody>
      </p:sp>
      <p:pic>
        <p:nvPicPr>
          <p:cNvPr id="26" name="Picture 25">
            <a:extLst>
              <a:ext uri="{FF2B5EF4-FFF2-40B4-BE49-F238E27FC236}">
                <a16:creationId xmlns:a16="http://schemas.microsoft.com/office/drawing/2014/main" id="{BEA9148D-896E-9E4F-995D-F147C62A935A}"/>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2041643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a:t>Point de code</a:t>
            </a:r>
          </a:p>
        </p:txBody>
      </p:sp>
      <p:sp>
        <p:nvSpPr>
          <p:cNvPr id="4" name="Content Placeholder 3">
            <a:extLst>
              <a:ext uri="{FF2B5EF4-FFF2-40B4-BE49-F238E27FC236}">
                <a16:creationId xmlns:a16="http://schemas.microsoft.com/office/drawing/2014/main" id="{4A733B2F-47D5-42AE-81CF-737E5878B6C4}"/>
              </a:ext>
            </a:extLst>
          </p:cNvPr>
          <p:cNvSpPr>
            <a:spLocks noGrp="1"/>
          </p:cNvSpPr>
          <p:nvPr>
            <p:ph sz="quarter" idx="10"/>
          </p:nvPr>
        </p:nvSpPr>
        <p:spPr>
          <a:xfrm>
            <a:off x="824441" y="1010858"/>
            <a:ext cx="10962747" cy="5389942"/>
          </a:xfrm>
        </p:spPr>
        <p:txBody>
          <a:bodyPr/>
          <a:lstStyle/>
          <a:p>
            <a:pPr lvl="0"/>
            <a:r>
              <a:rPr lang="fr-FR" sz="2000">
                <a:solidFill>
                  <a:srgbClr val="3B3835"/>
                </a:solidFill>
              </a:rPr>
              <a:t>Un point de code est une valeur, ou position, pour un caractère, dans un jeu de caractères codés.</a:t>
            </a:r>
          </a:p>
          <a:p>
            <a:pPr lvl="0"/>
            <a:r>
              <a:rPr lang="fr-FR" sz="2000" b="0" i="0">
                <a:solidFill>
                  <a:srgbClr val="3B3835"/>
                </a:solidFill>
              </a:rPr>
              <a:t>Le point de code est un nombre attribué pour représenter un caractère abstrait dans un système de représentation de texte</a:t>
            </a:r>
            <a:r>
              <a:rPr lang="fr-FR" sz="2000">
                <a:solidFill>
                  <a:srgbClr val="3B3835"/>
                </a:solidFill>
              </a:rPr>
              <a:t>.</a:t>
            </a:r>
          </a:p>
          <a:p>
            <a:pPr marL="0" indent="0">
              <a:buNone/>
            </a:pPr>
            <a:endParaRPr lang="en-US" dirty="0"/>
          </a:p>
        </p:txBody>
      </p:sp>
      <p:pic>
        <p:nvPicPr>
          <p:cNvPr id="26" name="Picture 25">
            <a:extLst>
              <a:ext uri="{FF2B5EF4-FFF2-40B4-BE49-F238E27FC236}">
                <a16:creationId xmlns:a16="http://schemas.microsoft.com/office/drawing/2014/main" id="{BEA9148D-896E-9E4F-995D-F147C62A935A}"/>
              </a:ext>
            </a:extLst>
          </p:cNvPr>
          <p:cNvPicPr>
            <a:picLocks noChangeAspect="1"/>
          </p:cNvPicPr>
          <p:nvPr/>
        </p:nvPicPr>
        <p:blipFill>
          <a:blip r:embed="rId3"/>
          <a:stretch>
            <a:fillRect/>
          </a:stretch>
        </p:blipFill>
        <p:spPr>
          <a:xfrm>
            <a:off x="10902950" y="32733"/>
            <a:ext cx="1241861" cy="563488"/>
          </a:xfrm>
          <a:prstGeom prst="rect">
            <a:avLst/>
          </a:prstGeom>
        </p:spPr>
      </p:pic>
      <p:pic>
        <p:nvPicPr>
          <p:cNvPr id="5122" name="Picture 2" descr="3.3.5 Character Encoding">
            <a:extLst>
              <a:ext uri="{FF2B5EF4-FFF2-40B4-BE49-F238E27FC236}">
                <a16:creationId xmlns:a16="http://schemas.microsoft.com/office/drawing/2014/main" id="{0F60A8D5-9F34-A2B7-3723-0863CA6D2B5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521" t="8897" b="64533"/>
          <a:stretch/>
        </p:blipFill>
        <p:spPr bwMode="auto">
          <a:xfrm>
            <a:off x="1527532" y="2546764"/>
            <a:ext cx="9136935" cy="3319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074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73086AE0-0EB2-9B4A-B8A3-2A9FF067E38C}"/>
              </a:ext>
            </a:extLst>
          </p:cNvPr>
          <p:cNvSpPr>
            <a:spLocks noGrp="1"/>
          </p:cNvSpPr>
          <p:nvPr>
            <p:ph sz="quarter" idx="10"/>
          </p:nvPr>
        </p:nvSpPr>
        <p:spPr>
          <a:xfrm>
            <a:off x="754743" y="1553737"/>
            <a:ext cx="10682514" cy="4410762"/>
          </a:xfrm>
        </p:spPr>
        <p:txBody>
          <a:bodyPr/>
          <a:lstStyle/>
          <a:p>
            <a:r>
              <a:rPr lang="fr-FR" sz="2000"/>
              <a:t>Introduction </a:t>
            </a:r>
          </a:p>
          <a:p>
            <a:r>
              <a:rPr lang="fr-FR" sz="2000"/>
              <a:t>Présentation de l’acceptation universelle</a:t>
            </a:r>
          </a:p>
          <a:p>
            <a:pPr lvl="1"/>
            <a:r>
              <a:rPr lang="fr-FR" sz="2000"/>
              <a:t>Questionnaire</a:t>
            </a:r>
          </a:p>
          <a:p>
            <a:r>
              <a:rPr lang="fr-FR" sz="2000"/>
              <a:t>Notions fondamentales sur l’Unicode</a:t>
            </a:r>
          </a:p>
          <a:p>
            <a:r>
              <a:rPr lang="fr-FR" sz="2000"/>
              <a:t>Notions fondamentales sur les IDN et l’EAI</a:t>
            </a:r>
          </a:p>
          <a:p>
            <a:r>
              <a:rPr lang="fr-FR" sz="2000"/>
              <a:t>Programmer en faveur de l’acceptation universelle</a:t>
            </a:r>
          </a:p>
          <a:p>
            <a:pPr lvl="1"/>
            <a:r>
              <a:rPr lang="fr-FR" sz="2000"/>
              <a:t>Traitement des noms de domaine</a:t>
            </a:r>
          </a:p>
          <a:p>
            <a:pPr lvl="1"/>
            <a:r>
              <a:rPr lang="fr-FR" sz="2000"/>
              <a:t>Traitement des adresses électroniques</a:t>
            </a:r>
          </a:p>
          <a:p>
            <a:r>
              <a:rPr lang="fr-FR" sz="2000"/>
              <a:t>Conclusion</a:t>
            </a:r>
          </a:p>
        </p:txBody>
      </p:sp>
      <p:sp>
        <p:nvSpPr>
          <p:cNvPr id="5" name="Title 4"/>
          <p:cNvSpPr>
            <a:spLocks noGrp="1"/>
          </p:cNvSpPr>
          <p:nvPr>
            <p:ph type="title"/>
          </p:nvPr>
        </p:nvSpPr>
        <p:spPr/>
        <p:txBody>
          <a:bodyPr/>
          <a:lstStyle/>
          <a:p>
            <a:r>
              <a:rPr lang="fr-FR"/>
              <a:t>Ordre du jour</a:t>
            </a:r>
          </a:p>
        </p:txBody>
      </p:sp>
      <p:pic>
        <p:nvPicPr>
          <p:cNvPr id="10" name="Picture 9">
            <a:extLst>
              <a:ext uri="{FF2B5EF4-FFF2-40B4-BE49-F238E27FC236}">
                <a16:creationId xmlns:a16="http://schemas.microsoft.com/office/drawing/2014/main" id="{51AB4471-B117-7941-922D-BB3E4BC9B065}"/>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1770835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a:t>Point de code</a:t>
            </a:r>
          </a:p>
        </p:txBody>
      </p:sp>
      <p:sp>
        <p:nvSpPr>
          <p:cNvPr id="4" name="Content Placeholder 3">
            <a:extLst>
              <a:ext uri="{FF2B5EF4-FFF2-40B4-BE49-F238E27FC236}">
                <a16:creationId xmlns:a16="http://schemas.microsoft.com/office/drawing/2014/main" id="{4A733B2F-47D5-42AE-81CF-737E5878B6C4}"/>
              </a:ext>
            </a:extLst>
          </p:cNvPr>
          <p:cNvSpPr>
            <a:spLocks noGrp="1"/>
          </p:cNvSpPr>
          <p:nvPr>
            <p:ph sz="quarter" idx="10"/>
          </p:nvPr>
        </p:nvSpPr>
        <p:spPr>
          <a:xfrm>
            <a:off x="824441" y="1010858"/>
            <a:ext cx="10962747" cy="5389942"/>
          </a:xfrm>
        </p:spPr>
        <p:txBody>
          <a:bodyPr/>
          <a:lstStyle/>
          <a:p>
            <a:pPr lvl="0"/>
            <a:r>
              <a:rPr lang="fr-FR" sz="2000">
                <a:solidFill>
                  <a:srgbClr val="3B3835"/>
                </a:solidFill>
              </a:rPr>
              <a:t>Un point de code est une valeur, ou position, pour un caractère, dans un jeu de caractères codés.</a:t>
            </a:r>
          </a:p>
          <a:p>
            <a:pPr lvl="0"/>
            <a:r>
              <a:rPr lang="fr-FR" sz="2000" b="0" i="0">
                <a:solidFill>
                  <a:srgbClr val="3B3835"/>
                </a:solidFill>
              </a:rPr>
              <a:t>Le point de code est un nombre attribué pour représenter un caractère abstrait dans un système de représentation de texte</a:t>
            </a:r>
            <a:r>
              <a:rPr lang="fr-FR" sz="2000">
                <a:solidFill>
                  <a:srgbClr val="3B3835"/>
                </a:solidFill>
              </a:rPr>
              <a:t>.</a:t>
            </a:r>
          </a:p>
          <a:p>
            <a:pPr marL="0" indent="0">
              <a:buNone/>
            </a:pPr>
            <a:endParaRPr lang="en-US" dirty="0"/>
          </a:p>
        </p:txBody>
      </p:sp>
      <p:pic>
        <p:nvPicPr>
          <p:cNvPr id="26" name="Picture 25">
            <a:extLst>
              <a:ext uri="{FF2B5EF4-FFF2-40B4-BE49-F238E27FC236}">
                <a16:creationId xmlns:a16="http://schemas.microsoft.com/office/drawing/2014/main" id="{BEA9148D-896E-9E4F-995D-F147C62A935A}"/>
              </a:ext>
            </a:extLst>
          </p:cNvPr>
          <p:cNvPicPr>
            <a:picLocks noChangeAspect="1"/>
          </p:cNvPicPr>
          <p:nvPr/>
        </p:nvPicPr>
        <p:blipFill>
          <a:blip r:embed="rId3"/>
          <a:stretch>
            <a:fillRect/>
          </a:stretch>
        </p:blipFill>
        <p:spPr>
          <a:xfrm>
            <a:off x="10902950" y="32733"/>
            <a:ext cx="1241861" cy="563488"/>
          </a:xfrm>
          <a:prstGeom prst="rect">
            <a:avLst/>
          </a:prstGeom>
        </p:spPr>
      </p:pic>
      <p:pic>
        <p:nvPicPr>
          <p:cNvPr id="5122" name="Picture 2" descr="3.3.5 Character Encoding">
            <a:extLst>
              <a:ext uri="{FF2B5EF4-FFF2-40B4-BE49-F238E27FC236}">
                <a16:creationId xmlns:a16="http://schemas.microsoft.com/office/drawing/2014/main" id="{0F60A8D5-9F34-A2B7-3723-0863CA6D2B5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521" t="8897" b="64533"/>
          <a:stretch/>
        </p:blipFill>
        <p:spPr bwMode="auto">
          <a:xfrm>
            <a:off x="1527532" y="2534732"/>
            <a:ext cx="9136935" cy="3319766"/>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27631117-823A-4B9D-52CB-7CCAEDA3E33F}"/>
              </a:ext>
            </a:extLst>
          </p:cNvPr>
          <p:cNvSpPr/>
          <p:nvPr/>
        </p:nvSpPr>
        <p:spPr>
          <a:xfrm>
            <a:off x="1701903" y="3633924"/>
            <a:ext cx="3872921" cy="466531"/>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1017827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a:t>Glyphe</a:t>
            </a:r>
          </a:p>
        </p:txBody>
      </p:sp>
      <p:sp>
        <p:nvSpPr>
          <p:cNvPr id="4" name="Content Placeholder 3">
            <a:extLst>
              <a:ext uri="{FF2B5EF4-FFF2-40B4-BE49-F238E27FC236}">
                <a16:creationId xmlns:a16="http://schemas.microsoft.com/office/drawing/2014/main" id="{4A733B2F-47D5-42AE-81CF-737E5878B6C4}"/>
              </a:ext>
            </a:extLst>
          </p:cNvPr>
          <p:cNvSpPr>
            <a:spLocks noGrp="1"/>
          </p:cNvSpPr>
          <p:nvPr>
            <p:ph sz="quarter" idx="10"/>
          </p:nvPr>
        </p:nvSpPr>
        <p:spPr>
          <a:xfrm>
            <a:off x="824441" y="1010858"/>
            <a:ext cx="10962747" cy="5389942"/>
          </a:xfrm>
        </p:spPr>
        <p:txBody>
          <a:bodyPr/>
          <a:lstStyle/>
          <a:p>
            <a:pPr lvl="0"/>
            <a:r>
              <a:rPr lang="fr-FR" sz="2000" b="0" i="0">
                <a:solidFill>
                  <a:srgbClr val="3B3835"/>
                </a:solidFill>
              </a:rPr>
              <a:t> La représentation typographique d’un caractère est appelée glyphe.</a:t>
            </a:r>
          </a:p>
          <a:p>
            <a:pPr lvl="1"/>
            <a:r>
              <a:rPr lang="fr-FR" sz="2000" b="0" i="0">
                <a:solidFill>
                  <a:srgbClr val="3B3835"/>
                </a:solidFill>
              </a:rPr>
              <a:t>Anglais : </a:t>
            </a:r>
            <a:r>
              <a:rPr lang="fr-FR" sz="2000" i="1">
                <a:solidFill>
                  <a:srgbClr val="3B3835"/>
                </a:solidFill>
                <a:latin typeface="Times New Roman" panose="02020603050405020304" pitchFamily="18" charset="0"/>
                <a:cs typeface="Times New Roman" panose="02020603050405020304" pitchFamily="18" charset="0"/>
              </a:rPr>
              <a:t>a</a:t>
            </a:r>
            <a:r>
              <a:rPr lang="fr-FR" sz="2000" b="0" i="0">
                <a:solidFill>
                  <a:srgbClr val="3B3835"/>
                </a:solidFill>
              </a:rPr>
              <a:t>, a.  </a:t>
            </a:r>
          </a:p>
          <a:p>
            <a:pPr lvl="1"/>
            <a:r>
              <a:rPr lang="fr-FR" sz="2000" b="0" i="0">
                <a:solidFill>
                  <a:srgbClr val="3B3835"/>
                </a:solidFill>
              </a:rPr>
              <a:t>Chaque lettre arabe a souvent quatre glyphes en fonction de son emplacement dans une chaîne. </a:t>
            </a:r>
            <a:r>
              <a:rPr lang="fr-FR" sz="2000">
                <a:solidFill>
                  <a:srgbClr val="3B3835"/>
                </a:solidFill>
              </a:rPr>
              <a:t>Citons comme exemple la </a:t>
            </a:r>
            <a:r>
              <a:rPr lang="fr-FR" sz="2000"/>
              <a:t>LETTRE ARABE GHAIN. Ses quatre glyphes sont</a:t>
            </a:r>
            <a:r>
              <a:rPr lang="fr-FR" sz="2000" b="0" i="0">
                <a:solidFill>
                  <a:srgbClr val="3B3835"/>
                </a:solidFill>
              </a:rPr>
              <a:t> :</a:t>
            </a:r>
          </a:p>
          <a:p>
            <a:pPr lvl="1"/>
            <a:endParaRPr lang="en-US" sz="2000" dirty="0">
              <a:solidFill>
                <a:srgbClr val="3B3835"/>
              </a:solidFill>
            </a:endParaRPr>
          </a:p>
          <a:p>
            <a:pPr lvl="1"/>
            <a:endParaRPr lang="en-US" sz="2000" b="0" i="0" dirty="0">
              <a:solidFill>
                <a:srgbClr val="3B3835"/>
              </a:solidFill>
              <a:effectLst/>
            </a:endParaRPr>
          </a:p>
          <a:p>
            <a:pPr lvl="1"/>
            <a:endParaRPr lang="en-US" sz="2000" dirty="0">
              <a:solidFill>
                <a:srgbClr val="3B3835"/>
              </a:solidFill>
            </a:endParaRPr>
          </a:p>
          <a:p>
            <a:pPr lvl="1"/>
            <a:endParaRPr lang="en-US" sz="2000" b="0" i="0" dirty="0">
              <a:solidFill>
                <a:srgbClr val="3B3835"/>
              </a:solidFill>
              <a:effectLst/>
            </a:endParaRPr>
          </a:p>
          <a:p>
            <a:pPr lvl="1"/>
            <a:endParaRPr lang="en-US" sz="2000" dirty="0">
              <a:solidFill>
                <a:srgbClr val="3B3835"/>
              </a:solidFill>
            </a:endParaRPr>
          </a:p>
          <a:p>
            <a:pPr lvl="1"/>
            <a:endParaRPr lang="en-US" sz="2000" b="0" i="0" dirty="0">
              <a:solidFill>
                <a:srgbClr val="3B3835"/>
              </a:solidFill>
              <a:effectLst/>
            </a:endParaRPr>
          </a:p>
          <a:p>
            <a:pPr lvl="1"/>
            <a:endParaRPr lang="en-US" sz="2000" dirty="0">
              <a:solidFill>
                <a:srgbClr val="3B3835"/>
              </a:solidFill>
            </a:endParaRPr>
          </a:p>
          <a:p>
            <a:pPr lvl="1"/>
            <a:r>
              <a:rPr lang="fr-FR" sz="2000">
                <a:solidFill>
                  <a:srgbClr val="3B3835"/>
                </a:solidFill>
              </a:rPr>
              <a:t>Les langues peuvent s’écrire et s’afficher de droite à gauche ou de gauche à droite. Cependant, la lecture des données se base sur l’ordre de saisie au clavier dans un fichier, indépendamment du sens de l’écriture.</a:t>
            </a:r>
          </a:p>
          <a:p>
            <a:pPr lvl="1"/>
            <a:endParaRPr lang="en-US" sz="2000" b="0" i="0" dirty="0">
              <a:solidFill>
                <a:srgbClr val="3B3835"/>
              </a:solidFill>
              <a:effectLst/>
            </a:endParaRPr>
          </a:p>
          <a:p>
            <a:pPr lvl="0"/>
            <a:endParaRPr lang="en-US" sz="2000" b="0" i="0" dirty="0">
              <a:solidFill>
                <a:srgbClr val="3B3835"/>
              </a:solidFill>
              <a:effectLst/>
            </a:endParaRPr>
          </a:p>
          <a:p>
            <a:pPr marL="0" indent="0">
              <a:buNone/>
            </a:pPr>
            <a:endParaRPr lang="en-US" dirty="0"/>
          </a:p>
        </p:txBody>
      </p:sp>
      <p:pic>
        <p:nvPicPr>
          <p:cNvPr id="26" name="Picture 25">
            <a:extLst>
              <a:ext uri="{FF2B5EF4-FFF2-40B4-BE49-F238E27FC236}">
                <a16:creationId xmlns:a16="http://schemas.microsoft.com/office/drawing/2014/main" id="{BEA9148D-896E-9E4F-995D-F147C62A935A}"/>
              </a:ext>
            </a:extLst>
          </p:cNvPr>
          <p:cNvPicPr>
            <a:picLocks noChangeAspect="1"/>
          </p:cNvPicPr>
          <p:nvPr/>
        </p:nvPicPr>
        <p:blipFill>
          <a:blip r:embed="rId3"/>
          <a:stretch>
            <a:fillRect/>
          </a:stretch>
        </p:blipFill>
        <p:spPr>
          <a:xfrm>
            <a:off x="10902950" y="32733"/>
            <a:ext cx="1241861" cy="563488"/>
          </a:xfrm>
          <a:prstGeom prst="rect">
            <a:avLst/>
          </a:prstGeom>
        </p:spPr>
      </p:pic>
      <p:pic>
        <p:nvPicPr>
          <p:cNvPr id="2050" name="Picture 2" descr="Context-dependent and Directional Text - Complex-Text Languages - An  Overview">
            <a:extLst>
              <a:ext uri="{FF2B5EF4-FFF2-40B4-BE49-F238E27FC236}">
                <a16:creationId xmlns:a16="http://schemas.microsoft.com/office/drawing/2014/main" id="{94403C9C-44D4-1561-C1FB-936A7BA227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2628" y="2498183"/>
            <a:ext cx="1783637" cy="2171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002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a:t>Encodage de caractères</a:t>
            </a:r>
          </a:p>
        </p:txBody>
      </p:sp>
      <p:sp>
        <p:nvSpPr>
          <p:cNvPr id="4" name="Content Placeholder 3">
            <a:extLst>
              <a:ext uri="{FF2B5EF4-FFF2-40B4-BE49-F238E27FC236}">
                <a16:creationId xmlns:a16="http://schemas.microsoft.com/office/drawing/2014/main" id="{4A733B2F-47D5-42AE-81CF-737E5878B6C4}"/>
              </a:ext>
            </a:extLst>
          </p:cNvPr>
          <p:cNvSpPr>
            <a:spLocks noGrp="1"/>
          </p:cNvSpPr>
          <p:nvPr>
            <p:ph sz="quarter" idx="10"/>
          </p:nvPr>
        </p:nvSpPr>
        <p:spPr>
          <a:xfrm>
            <a:off x="824441" y="1010858"/>
            <a:ext cx="10962747" cy="5389942"/>
          </a:xfrm>
        </p:spPr>
        <p:txBody>
          <a:bodyPr/>
          <a:lstStyle/>
          <a:p>
            <a:pPr lvl="0"/>
            <a:r>
              <a:rPr lang="fr-FR" sz="2000" b="0" i="0">
                <a:solidFill>
                  <a:srgbClr val="000000"/>
                </a:solidFill>
              </a:rPr>
              <a:t>L’encodage des caractères est le mappage entre la définition d’un jeu de caractères et les unités de code effectivement utilisées pour représenter les données.</a:t>
            </a:r>
          </a:p>
          <a:p>
            <a:pPr lvl="0"/>
            <a:r>
              <a:rPr lang="fr-FR" sz="2000"/>
              <a:t>L’encodage décrit comment coder des points de code en multiplets et comment décoder des multiplets en points de code.</a:t>
            </a:r>
          </a:p>
        </p:txBody>
      </p:sp>
      <p:pic>
        <p:nvPicPr>
          <p:cNvPr id="26" name="Picture 25">
            <a:extLst>
              <a:ext uri="{FF2B5EF4-FFF2-40B4-BE49-F238E27FC236}">
                <a16:creationId xmlns:a16="http://schemas.microsoft.com/office/drawing/2014/main" id="{BEA9148D-896E-9E4F-995D-F147C62A935A}"/>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3270438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a:t>Un bref historique</a:t>
            </a:r>
          </a:p>
        </p:txBody>
      </p:sp>
      <p:sp>
        <p:nvSpPr>
          <p:cNvPr id="4" name="Content Placeholder 3">
            <a:extLst>
              <a:ext uri="{FF2B5EF4-FFF2-40B4-BE49-F238E27FC236}">
                <a16:creationId xmlns:a16="http://schemas.microsoft.com/office/drawing/2014/main" id="{4A733B2F-47D5-42AE-81CF-737E5878B6C4}"/>
              </a:ext>
            </a:extLst>
          </p:cNvPr>
          <p:cNvSpPr>
            <a:spLocks noGrp="1"/>
          </p:cNvSpPr>
          <p:nvPr>
            <p:ph sz="quarter" idx="10"/>
          </p:nvPr>
        </p:nvSpPr>
        <p:spPr>
          <a:xfrm>
            <a:off x="824441" y="1010858"/>
            <a:ext cx="10962747" cy="5389942"/>
          </a:xfrm>
        </p:spPr>
        <p:txBody>
          <a:bodyPr/>
          <a:lstStyle/>
          <a:p>
            <a:pPr lvl="0"/>
            <a:r>
              <a:rPr lang="fr-FR" sz="2000">
                <a:solidFill>
                  <a:srgbClr val="3B3835"/>
                </a:solidFill>
                <a:latin typeface="+mj-lt"/>
              </a:rPr>
              <a:t>ASCII de base à caractère unique de 7 bits, limité à un maximum de 128 caractères.</a:t>
            </a:r>
          </a:p>
          <a:p>
            <a:pPr lvl="0"/>
            <a:r>
              <a:rPr lang="fr-FR" sz="2000" b="0" i="0">
                <a:solidFill>
                  <a:srgbClr val="3B3835"/>
                </a:solidFill>
                <a:latin typeface="+mj-lt"/>
              </a:rPr>
              <a:t>ASCII de base à caractère unique de 8 bits, limité à un maximum de 256 caractères.</a:t>
            </a:r>
          </a:p>
          <a:p>
            <a:pPr lvl="0"/>
            <a:r>
              <a:rPr lang="fr-FR" sz="2000" b="0" i="0">
                <a:solidFill>
                  <a:srgbClr val="3B3835"/>
                </a:solidFill>
                <a:latin typeface="+mj-lt"/>
              </a:rPr>
              <a:t>L’encodage ASCII ne pouvait pas contenir suffisamment de caractères pour couvrir toutes les langues.</a:t>
            </a:r>
          </a:p>
          <a:p>
            <a:pPr lvl="0"/>
            <a:r>
              <a:rPr lang="fr-FR" sz="2000" b="0" i="0">
                <a:solidFill>
                  <a:srgbClr val="3B3835"/>
                </a:solidFill>
                <a:latin typeface="+mj-lt"/>
              </a:rPr>
              <a:t>Différents systèmes d’encodage furent donc développés pour attribuer les numéros aux caractères des différentes langues et écritures, ce qui a créé des problèmes d’interopérabilité.</a:t>
            </a:r>
          </a:p>
        </p:txBody>
      </p:sp>
      <p:pic>
        <p:nvPicPr>
          <p:cNvPr id="26" name="Picture 25">
            <a:extLst>
              <a:ext uri="{FF2B5EF4-FFF2-40B4-BE49-F238E27FC236}">
                <a16:creationId xmlns:a16="http://schemas.microsoft.com/office/drawing/2014/main" id="{BEA9148D-896E-9E4F-995D-F147C62A935A}"/>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3927423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a:t>Norme Unicode</a:t>
            </a:r>
          </a:p>
        </p:txBody>
      </p:sp>
      <p:sp>
        <p:nvSpPr>
          <p:cNvPr id="4" name="Content Placeholder 3">
            <a:extLst>
              <a:ext uri="{FF2B5EF4-FFF2-40B4-BE49-F238E27FC236}">
                <a16:creationId xmlns:a16="http://schemas.microsoft.com/office/drawing/2014/main" id="{4A733B2F-47D5-42AE-81CF-737E5878B6C4}"/>
              </a:ext>
            </a:extLst>
          </p:cNvPr>
          <p:cNvSpPr>
            <a:spLocks noGrp="1"/>
          </p:cNvSpPr>
          <p:nvPr>
            <p:ph sz="quarter" idx="10"/>
          </p:nvPr>
        </p:nvSpPr>
        <p:spPr>
          <a:xfrm>
            <a:off x="824441" y="1010858"/>
            <a:ext cx="10962747" cy="5389942"/>
          </a:xfrm>
        </p:spPr>
        <p:txBody>
          <a:bodyPr/>
          <a:lstStyle/>
          <a:p>
            <a:pPr lvl="0"/>
            <a:r>
              <a:rPr lang="fr-FR" sz="2000"/>
              <a:t>Norme pour la représentation numérique des caractères utilisés dans l’écriture de toutes les langues du monde.</a:t>
            </a:r>
          </a:p>
          <a:p>
            <a:pPr lvl="0"/>
            <a:r>
              <a:rPr lang="fr-FR" sz="2000"/>
              <a:t>Caractères organisés au niveau du script.</a:t>
            </a:r>
          </a:p>
          <a:p>
            <a:pPr lvl="0"/>
            <a:r>
              <a:rPr lang="fr-FR" sz="2000"/>
              <a:t>Fournit un moyen unifié de stocker, rechercher et échanger des textes dans n’importe quelle langue.</a:t>
            </a:r>
          </a:p>
          <a:p>
            <a:pPr lvl="0"/>
            <a:r>
              <a:rPr lang="fr-FR" sz="2000"/>
              <a:t>Utilisée par tous les ordinateurs modernes et est essentielle pour le traitement de texte sur Internet.</a:t>
            </a:r>
          </a:p>
          <a:p>
            <a:pPr lvl="0"/>
            <a:r>
              <a:rPr lang="fr-FR" sz="2000"/>
              <a:t>La plage de codage pour la représentation de toutes les langues du monde s’étend de 0000 à 10FFFF. Pour voir la couverture des scripts et les plages d’encodage, consultez </a:t>
            </a:r>
            <a:r>
              <a:rPr lang="fr-FR" sz="2000">
                <a:hlinkClick r:id="rId3"/>
              </a:rPr>
              <a:t>https://unicode.org/charts/</a:t>
            </a:r>
            <a:r>
              <a:rPr lang="fr-FR" sz="2000"/>
              <a:t>.</a:t>
            </a:r>
          </a:p>
          <a:p>
            <a:pPr marL="0" indent="0">
              <a:buNone/>
            </a:pPr>
            <a:endParaRPr lang="en-US" sz="2000" dirty="0"/>
          </a:p>
        </p:txBody>
      </p:sp>
      <p:pic>
        <p:nvPicPr>
          <p:cNvPr id="26" name="Picture 25">
            <a:extLst>
              <a:ext uri="{FF2B5EF4-FFF2-40B4-BE49-F238E27FC236}">
                <a16:creationId xmlns:a16="http://schemas.microsoft.com/office/drawing/2014/main" id="{BEA9148D-896E-9E4F-995D-F147C62A935A}"/>
              </a:ext>
            </a:extLst>
          </p:cNvPr>
          <p:cNvPicPr>
            <a:picLocks noChangeAspect="1"/>
          </p:cNvPicPr>
          <p:nvPr/>
        </p:nvPicPr>
        <p:blipFill>
          <a:blip r:embed="rId4"/>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152990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a:t>Encodage Unicode</a:t>
            </a:r>
          </a:p>
        </p:txBody>
      </p:sp>
      <p:sp>
        <p:nvSpPr>
          <p:cNvPr id="4" name="Content Placeholder 3">
            <a:extLst>
              <a:ext uri="{FF2B5EF4-FFF2-40B4-BE49-F238E27FC236}">
                <a16:creationId xmlns:a16="http://schemas.microsoft.com/office/drawing/2014/main" id="{4A733B2F-47D5-42AE-81CF-737E5878B6C4}"/>
              </a:ext>
            </a:extLst>
          </p:cNvPr>
          <p:cNvSpPr>
            <a:spLocks noGrp="1"/>
          </p:cNvSpPr>
          <p:nvPr>
            <p:ph sz="quarter" idx="10"/>
          </p:nvPr>
        </p:nvSpPr>
        <p:spPr>
          <a:xfrm>
            <a:off x="824441" y="849497"/>
            <a:ext cx="10962747" cy="5389942"/>
          </a:xfrm>
        </p:spPr>
        <p:txBody>
          <a:bodyPr/>
          <a:lstStyle/>
          <a:p>
            <a:pPr lvl="0"/>
            <a:r>
              <a:rPr lang="fr-FR" sz="2000" b="0" i="0" dirty="0">
                <a:solidFill>
                  <a:srgbClr val="000000"/>
                </a:solidFill>
              </a:rPr>
              <a:t>L’Unicode peut être utilisé par différents encodages de caractères :</a:t>
            </a:r>
          </a:p>
          <a:p>
            <a:pPr lvl="1"/>
            <a:r>
              <a:rPr lang="fr-FR" sz="2000" dirty="0"/>
              <a:t>UTF-8</a:t>
            </a:r>
          </a:p>
          <a:p>
            <a:pPr lvl="1"/>
            <a:r>
              <a:rPr lang="fr-FR" sz="2000" dirty="0"/>
              <a:t>UTF-16</a:t>
            </a:r>
          </a:p>
          <a:p>
            <a:pPr lvl="1"/>
            <a:r>
              <a:rPr lang="fr-FR" sz="2000" dirty="0"/>
              <a:t>UTF-32</a:t>
            </a:r>
          </a:p>
          <a:p>
            <a:r>
              <a:rPr lang="fr-FR" sz="2000" dirty="0"/>
              <a:t>L’encodage UTF-8 est généralement utilisé par le système de noms de domaine (DNS).</a:t>
            </a:r>
          </a:p>
          <a:p>
            <a:r>
              <a:rPr lang="fr-FR" sz="2000" dirty="0"/>
              <a:t>L’UTF-8 est un encodage de caractères de longueur variable.</a:t>
            </a:r>
          </a:p>
          <a:p>
            <a:r>
              <a:rPr lang="fr-FR" sz="2000" dirty="0"/>
              <a:t>L’UTF-8 encode les points de code en un à quatre multiplets, lus </a:t>
            </a:r>
            <a:r>
              <a:rPr lang="fr-FR" sz="2000" dirty="0" err="1"/>
              <a:t>muliplet</a:t>
            </a:r>
            <a:r>
              <a:rPr lang="fr-FR" sz="2000" dirty="0"/>
              <a:t> par multiplet :</a:t>
            </a:r>
          </a:p>
          <a:p>
            <a:pPr lvl="1"/>
            <a:r>
              <a:rPr lang="fr-FR" sz="2000" dirty="0"/>
              <a:t>pour les caractères ASCII, 1 multiplet est utilisé ;</a:t>
            </a:r>
          </a:p>
          <a:p>
            <a:pPr lvl="1"/>
            <a:r>
              <a:rPr lang="fr-FR" sz="2000" dirty="0"/>
              <a:t>pour les caractères arabes, 2 multiplets sont utilisés ;</a:t>
            </a:r>
          </a:p>
          <a:p>
            <a:pPr lvl="1"/>
            <a:r>
              <a:rPr lang="fr-FR" sz="2000" dirty="0"/>
              <a:t>pour les caractères </a:t>
            </a:r>
            <a:r>
              <a:rPr lang="fr-FR" sz="2000" dirty="0" err="1"/>
              <a:t>devanagaris</a:t>
            </a:r>
            <a:r>
              <a:rPr lang="fr-FR" sz="2000" dirty="0"/>
              <a:t>, 3 multiplets sont utilisés ;</a:t>
            </a:r>
          </a:p>
          <a:p>
            <a:pPr lvl="1"/>
            <a:r>
              <a:rPr lang="fr-FR" sz="2000" dirty="0"/>
              <a:t>pour les caractères chinois, 4 multiplets sont utilisés.</a:t>
            </a:r>
          </a:p>
          <a:p>
            <a:r>
              <a:rPr lang="fr-FR" sz="2000" dirty="0"/>
              <a:t>Ainsi, pour une lecture au niveau des multiplets, il faut spécifier l’encodage avant de lire le fichier.</a:t>
            </a:r>
          </a:p>
          <a:p>
            <a:pPr marL="0" indent="0">
              <a:buNone/>
            </a:pPr>
            <a:endParaRPr lang="en-US" dirty="0"/>
          </a:p>
        </p:txBody>
      </p:sp>
      <p:pic>
        <p:nvPicPr>
          <p:cNvPr id="26" name="Picture 25">
            <a:extLst>
              <a:ext uri="{FF2B5EF4-FFF2-40B4-BE49-F238E27FC236}">
                <a16:creationId xmlns:a16="http://schemas.microsoft.com/office/drawing/2014/main" id="{BEA9148D-896E-9E4F-995D-F147C62A935A}"/>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1080397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i="1"/>
              <a:t>Hello World:</a:t>
            </a:r>
            <a:r>
              <a:rPr lang="fr-FR"/>
              <a:t> Python</a:t>
            </a:r>
          </a:p>
        </p:txBody>
      </p:sp>
      <p:sp>
        <p:nvSpPr>
          <p:cNvPr id="4" name="Content Placeholder 3">
            <a:extLst>
              <a:ext uri="{FF2B5EF4-FFF2-40B4-BE49-F238E27FC236}">
                <a16:creationId xmlns:a16="http://schemas.microsoft.com/office/drawing/2014/main" id="{4A733B2F-47D5-42AE-81CF-737E5878B6C4}"/>
              </a:ext>
            </a:extLst>
          </p:cNvPr>
          <p:cNvSpPr>
            <a:spLocks noGrp="1"/>
          </p:cNvSpPr>
          <p:nvPr>
            <p:ph sz="quarter" idx="10"/>
          </p:nvPr>
        </p:nvSpPr>
        <p:spPr>
          <a:xfrm>
            <a:off x="824441" y="1010858"/>
            <a:ext cx="10962747" cy="5389942"/>
          </a:xfrm>
        </p:spPr>
        <p:txBody>
          <a:bodyPr/>
          <a:lstStyle/>
          <a:p>
            <a:pPr marL="0" lvl="0" indent="0">
              <a:buNone/>
            </a:pPr>
            <a:endParaRPr lang="en-US" sz="2000" dirty="0">
              <a:latin typeface="Courier New" panose="02070309020205020404" pitchFamily="49" charset="0"/>
              <a:cs typeface="Courier New" panose="02070309020205020404" pitchFamily="49" charset="0"/>
            </a:endParaRPr>
          </a:p>
          <a:p>
            <a:pPr marL="0" lvl="0" indent="0">
              <a:buNone/>
            </a:pPr>
            <a:endParaRPr lang="en-US" sz="2000" dirty="0"/>
          </a:p>
        </p:txBody>
      </p:sp>
      <p:pic>
        <p:nvPicPr>
          <p:cNvPr id="26" name="Picture 25">
            <a:extLst>
              <a:ext uri="{FF2B5EF4-FFF2-40B4-BE49-F238E27FC236}">
                <a16:creationId xmlns:a16="http://schemas.microsoft.com/office/drawing/2014/main" id="{BEA9148D-896E-9E4F-995D-F147C62A935A}"/>
              </a:ext>
            </a:extLst>
          </p:cNvPr>
          <p:cNvPicPr>
            <a:picLocks noChangeAspect="1"/>
          </p:cNvPicPr>
          <p:nvPr/>
        </p:nvPicPr>
        <p:blipFill>
          <a:blip r:embed="rId3"/>
          <a:stretch>
            <a:fillRect/>
          </a:stretch>
        </p:blipFill>
        <p:spPr>
          <a:xfrm>
            <a:off x="10902950" y="32733"/>
            <a:ext cx="1241861" cy="563488"/>
          </a:xfrm>
          <a:prstGeom prst="rect">
            <a:avLst/>
          </a:prstGeom>
        </p:spPr>
      </p:pic>
      <p:sp>
        <p:nvSpPr>
          <p:cNvPr id="3" name="TextBox 2">
            <a:extLst>
              <a:ext uri="{FF2B5EF4-FFF2-40B4-BE49-F238E27FC236}">
                <a16:creationId xmlns:a16="http://schemas.microsoft.com/office/drawing/2014/main" id="{CA3027FB-0B23-070D-80DE-986B8F2931A0}"/>
              </a:ext>
            </a:extLst>
          </p:cNvPr>
          <p:cNvSpPr txBox="1"/>
          <p:nvPr/>
        </p:nvSpPr>
        <p:spPr>
          <a:xfrm>
            <a:off x="543356" y="5708642"/>
            <a:ext cx="11072911" cy="276999"/>
          </a:xfrm>
          <a:prstGeom prst="rect">
            <a:avLst/>
          </a:prstGeom>
          <a:noFill/>
        </p:spPr>
        <p:txBody>
          <a:bodyPr wrap="square" lIns="0" tIns="0" rIns="0" bIns="0" rtlCol="0">
            <a:spAutoFit/>
          </a:bodyPr>
          <a:lstStyle/>
          <a:p>
            <a:r>
              <a:rPr lang="fr-FR"/>
              <a:t>Tout le code de cette présentation est disponible sur GitHub : </a:t>
            </a:r>
            <a:r>
              <a:rPr lang="fr-FR">
                <a:cs typeface="Source Sans Pro"/>
                <a:hlinkClick r:id="rId4"/>
              </a:rPr>
              <a:t>https://github.com/icann/ua-code-samples.</a:t>
            </a:r>
          </a:p>
        </p:txBody>
      </p:sp>
      <p:sp>
        <p:nvSpPr>
          <p:cNvPr id="2" name="Rectangle 1">
            <a:extLst>
              <a:ext uri="{FF2B5EF4-FFF2-40B4-BE49-F238E27FC236}">
                <a16:creationId xmlns:a16="http://schemas.microsoft.com/office/drawing/2014/main" id="{670DA9C9-5BD5-580A-683E-7978365C2ED4}"/>
              </a:ext>
            </a:extLst>
          </p:cNvPr>
          <p:cNvSpPr>
            <a:spLocks noChangeArrowheads="1"/>
          </p:cNvSpPr>
          <p:nvPr/>
        </p:nvSpPr>
        <p:spPr bwMode="auto">
          <a:xfrm>
            <a:off x="543356" y="763601"/>
            <a:ext cx="10027661" cy="20313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print</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"Enter your input: "</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endParaRPr kumimoji="0" lang="en-US"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inputstr</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 </a:t>
            </a:r>
            <a:r>
              <a:rPr kumimoji="0" lang="en-PK" altLang="en-PK"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input</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#default character encoding is UTF-8</a:t>
            </a:r>
            <a:br>
              <a:rPr kumimoji="0" lang="en-PK" altLang="en-PK"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endParaRPr kumimoji="0" lang="en-US" altLang="en-PK"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print</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"Input data is: "</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endParaRPr kumimoji="0" lang="en-US"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print</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inputstr</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endParaRPr kumimoji="0" lang="en-PK" altLang="en-PK"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33198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i="1"/>
              <a:t>Hello World:</a:t>
            </a:r>
            <a:r>
              <a:rPr lang="fr-FR"/>
              <a:t> Java</a:t>
            </a:r>
          </a:p>
        </p:txBody>
      </p:sp>
      <p:pic>
        <p:nvPicPr>
          <p:cNvPr id="26" name="Picture 25">
            <a:extLst>
              <a:ext uri="{FF2B5EF4-FFF2-40B4-BE49-F238E27FC236}">
                <a16:creationId xmlns:a16="http://schemas.microsoft.com/office/drawing/2014/main" id="{BEA9148D-896E-9E4F-995D-F147C62A935A}"/>
              </a:ext>
            </a:extLst>
          </p:cNvPr>
          <p:cNvPicPr>
            <a:picLocks noChangeAspect="1"/>
          </p:cNvPicPr>
          <p:nvPr/>
        </p:nvPicPr>
        <p:blipFill>
          <a:blip r:embed="rId3"/>
          <a:stretch>
            <a:fillRect/>
          </a:stretch>
        </p:blipFill>
        <p:spPr>
          <a:xfrm>
            <a:off x="10902950" y="32733"/>
            <a:ext cx="1241861" cy="563488"/>
          </a:xfrm>
          <a:prstGeom prst="rect">
            <a:avLst/>
          </a:prstGeom>
        </p:spPr>
      </p:pic>
      <p:sp>
        <p:nvSpPr>
          <p:cNvPr id="2" name="Content Placeholder 3">
            <a:extLst>
              <a:ext uri="{FF2B5EF4-FFF2-40B4-BE49-F238E27FC236}">
                <a16:creationId xmlns:a16="http://schemas.microsoft.com/office/drawing/2014/main" id="{0C964998-F26D-6AE1-3AD5-40CF8813405E}"/>
              </a:ext>
            </a:extLst>
          </p:cNvPr>
          <p:cNvSpPr>
            <a:spLocks noGrp="1"/>
          </p:cNvSpPr>
          <p:nvPr>
            <p:ph sz="quarter" idx="10"/>
          </p:nvPr>
        </p:nvSpPr>
        <p:spPr>
          <a:xfrm>
            <a:off x="824441" y="1010858"/>
            <a:ext cx="10962747" cy="5389942"/>
          </a:xfrm>
        </p:spPr>
        <p:txBody>
          <a:bodyPr/>
          <a:lstStyle/>
          <a:p>
            <a:pPr marL="0" lvl="0" indent="0">
              <a:buNone/>
            </a:pPr>
            <a:r>
              <a:rPr lang="en-US" dirty="0">
                <a:latin typeface="Courier New" panose="02070309020205020404" pitchFamily="49" charset="0"/>
                <a:cs typeface="Courier New" panose="02070309020205020404" pitchFamily="49" charset="0"/>
              </a:rPr>
              <a:t>import </a:t>
            </a:r>
            <a:r>
              <a:rPr lang="en-US" dirty="0" err="1">
                <a:latin typeface="Courier New" panose="02070309020205020404" pitchFamily="49" charset="0"/>
                <a:cs typeface="Courier New" panose="02070309020205020404" pitchFamily="49" charset="0"/>
              </a:rPr>
              <a:t>java.util.Scanner</a:t>
            </a:r>
            <a:r>
              <a:rPr lang="en-US" dirty="0">
                <a:latin typeface="Courier New" panose="02070309020205020404" pitchFamily="49" charset="0"/>
                <a:cs typeface="Courier New" panose="02070309020205020404" pitchFamily="49" charset="0"/>
              </a:rPr>
              <a:t>;</a:t>
            </a:r>
          </a:p>
          <a:p>
            <a:pPr marL="0" lvl="0" indent="0">
              <a:buNone/>
            </a:pPr>
            <a:r>
              <a:rPr lang="en-US" dirty="0">
                <a:latin typeface="Courier New" panose="02070309020205020404" pitchFamily="49" charset="0"/>
                <a:cs typeface="Courier New" panose="02070309020205020404" pitchFamily="49" charset="0"/>
              </a:rPr>
              <a:t>public class </a:t>
            </a:r>
            <a:r>
              <a:rPr lang="en-US" dirty="0" err="1">
                <a:latin typeface="Courier New" panose="02070309020205020404" pitchFamily="49" charset="0"/>
                <a:cs typeface="Courier New" panose="02070309020205020404" pitchFamily="49" charset="0"/>
              </a:rPr>
              <a:t>ReadWriteUnicode</a:t>
            </a:r>
            <a:r>
              <a:rPr lang="en-US" dirty="0">
                <a:latin typeface="Courier New" panose="02070309020205020404" pitchFamily="49" charset="0"/>
                <a:cs typeface="Courier New" panose="02070309020205020404" pitchFamily="49" charset="0"/>
              </a:rPr>
              <a:t> {</a:t>
            </a:r>
          </a:p>
          <a:p>
            <a:pPr marL="0" lvl="0" indent="0">
              <a:buNone/>
            </a:pPr>
            <a:r>
              <a:rPr lang="en-US" dirty="0">
                <a:latin typeface="Courier New" panose="02070309020205020404" pitchFamily="49" charset="0"/>
                <a:cs typeface="Courier New" panose="02070309020205020404" pitchFamily="49" charset="0"/>
              </a:rPr>
              <a:t>	public static void main(String[]</a:t>
            </a:r>
            <a:r>
              <a:rPr lang="en-US" dirty="0" err="1">
                <a:latin typeface="Courier New" panose="02070309020205020404" pitchFamily="49" charset="0"/>
                <a:cs typeface="Courier New" panose="02070309020205020404" pitchFamily="49" charset="0"/>
              </a:rPr>
              <a:t>args</a:t>
            </a:r>
            <a:r>
              <a:rPr lang="en-US" dirty="0">
                <a:latin typeface="Courier New" panose="02070309020205020404" pitchFamily="49" charset="0"/>
                <a:cs typeface="Courier New" panose="02070309020205020404" pitchFamily="49" charset="0"/>
              </a:rPr>
              <a:t>)   {</a:t>
            </a:r>
          </a:p>
          <a:p>
            <a:pPr marL="0" lvl="0" indent="0">
              <a:buNone/>
            </a:pPr>
            <a:r>
              <a:rPr lang="en-US" dirty="0">
                <a:latin typeface="Courier New" panose="02070309020205020404" pitchFamily="49" charset="0"/>
                <a:cs typeface="Courier New" panose="02070309020205020404" pitchFamily="49" charset="0"/>
              </a:rPr>
              <a:t>       Scanner </a:t>
            </a:r>
            <a:r>
              <a:rPr lang="en-US" dirty="0" err="1">
                <a:latin typeface="Courier New" panose="02070309020205020404" pitchFamily="49" charset="0"/>
                <a:cs typeface="Courier New" panose="02070309020205020404" pitchFamily="49" charset="0"/>
              </a:rPr>
              <a:t>scr</a:t>
            </a:r>
            <a:r>
              <a:rPr lang="en-US" dirty="0">
                <a:latin typeface="Courier New" panose="02070309020205020404" pitchFamily="49" charset="0"/>
                <a:cs typeface="Courier New" panose="02070309020205020404" pitchFamily="49" charset="0"/>
              </a:rPr>
              <a:t> = new Scanner(System.in);</a:t>
            </a:r>
          </a:p>
          <a:p>
            <a:pPr marL="0" lv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System.out.println</a:t>
            </a:r>
            <a:r>
              <a:rPr lang="en-US" dirty="0">
                <a:latin typeface="Courier New" panose="02070309020205020404" pitchFamily="49" charset="0"/>
                <a:cs typeface="Courier New" panose="02070309020205020404" pitchFamily="49" charset="0"/>
              </a:rPr>
              <a:t>("Enter your input");</a:t>
            </a:r>
          </a:p>
          <a:p>
            <a:pPr marL="0" lvl="0" indent="0">
              <a:buNone/>
            </a:pPr>
            <a:r>
              <a:rPr lang="en-US" dirty="0">
                <a:latin typeface="Courier New" panose="02070309020205020404" pitchFamily="49" charset="0"/>
                <a:cs typeface="Courier New" panose="02070309020205020404" pitchFamily="49" charset="0"/>
              </a:rPr>
              <a:t>       String Input = </a:t>
            </a:r>
            <a:r>
              <a:rPr lang="en-US" dirty="0" err="1">
                <a:latin typeface="Courier New" panose="02070309020205020404" pitchFamily="49" charset="0"/>
                <a:cs typeface="Courier New" panose="02070309020205020404" pitchFamily="49" charset="0"/>
              </a:rPr>
              <a:t>scr.nextLine</a:t>
            </a:r>
            <a:r>
              <a:rPr lang="en-US" dirty="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//default character encoding is UTF-8</a:t>
            </a:r>
            <a:endParaRPr lang="en-US" dirty="0">
              <a:latin typeface="Courier New" panose="02070309020205020404" pitchFamily="49" charset="0"/>
              <a:cs typeface="Courier New" panose="02070309020205020404" pitchFamily="49" charset="0"/>
            </a:endParaRPr>
          </a:p>
          <a:p>
            <a:pPr marL="0" lv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System.out.println</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Receieved</a:t>
            </a:r>
            <a:r>
              <a:rPr lang="en-US" dirty="0">
                <a:latin typeface="Courier New" panose="02070309020205020404" pitchFamily="49" charset="0"/>
                <a:cs typeface="Courier New" panose="02070309020205020404" pitchFamily="49" charset="0"/>
              </a:rPr>
              <a:t> input is: "+Input);</a:t>
            </a:r>
          </a:p>
          <a:p>
            <a:pPr marL="0" lvl="0" indent="0">
              <a:buNone/>
            </a:pPr>
            <a:r>
              <a:rPr lang="en-US" dirty="0">
                <a:latin typeface="Courier New" panose="02070309020205020404" pitchFamily="49" charset="0"/>
                <a:cs typeface="Courier New" panose="02070309020205020404" pitchFamily="49" charset="0"/>
              </a:rPr>
              <a:t>   }</a:t>
            </a:r>
          </a:p>
          <a:p>
            <a:pPr marL="0" lvl="0" indent="0">
              <a:buNone/>
            </a:pPr>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4159356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a:t>Encodage Unicode – Lecture/écriture de fichier en Python</a:t>
            </a:r>
          </a:p>
        </p:txBody>
      </p:sp>
      <p:sp>
        <p:nvSpPr>
          <p:cNvPr id="4" name="Content Placeholder 3">
            <a:extLst>
              <a:ext uri="{FF2B5EF4-FFF2-40B4-BE49-F238E27FC236}">
                <a16:creationId xmlns:a16="http://schemas.microsoft.com/office/drawing/2014/main" id="{4A733B2F-47D5-42AE-81CF-737E5878B6C4}"/>
              </a:ext>
            </a:extLst>
          </p:cNvPr>
          <p:cNvSpPr>
            <a:spLocks noGrp="1"/>
          </p:cNvSpPr>
          <p:nvPr>
            <p:ph sz="quarter" idx="10"/>
          </p:nvPr>
        </p:nvSpPr>
        <p:spPr>
          <a:xfrm>
            <a:off x="824441" y="1010858"/>
            <a:ext cx="10962747" cy="5389942"/>
          </a:xfrm>
        </p:spPr>
        <p:txBody>
          <a:bodyPr/>
          <a:lstStyle/>
          <a:p>
            <a:r>
              <a:rPr lang="fr-FR" sz="2000"/>
              <a:t>Lire un fichier UTF-8</a:t>
            </a:r>
          </a:p>
          <a:p>
            <a:pPr marL="0" indent="0">
              <a:buNone/>
            </a:pPr>
            <a:endParaRPr lang="en-US" dirty="0">
              <a:latin typeface="Courier New" panose="02070309020205020404" pitchFamily="49" charset="0"/>
              <a:cs typeface="Courier New" panose="02070309020205020404" pitchFamily="49" charset="0"/>
            </a:endParaRPr>
          </a:p>
          <a:p>
            <a:endParaRPr lang="en-US" sz="2000" dirty="0"/>
          </a:p>
          <a:p>
            <a:endParaRPr lang="en-US" sz="2000" dirty="0"/>
          </a:p>
          <a:p>
            <a:r>
              <a:rPr lang="fr-FR" sz="2000"/>
              <a:t>Écrire un fichier UTF-8</a:t>
            </a:r>
          </a:p>
        </p:txBody>
      </p:sp>
      <p:pic>
        <p:nvPicPr>
          <p:cNvPr id="26" name="Picture 25">
            <a:extLst>
              <a:ext uri="{FF2B5EF4-FFF2-40B4-BE49-F238E27FC236}">
                <a16:creationId xmlns:a16="http://schemas.microsoft.com/office/drawing/2014/main" id="{BEA9148D-896E-9E4F-995D-F147C62A935A}"/>
              </a:ext>
            </a:extLst>
          </p:cNvPr>
          <p:cNvPicPr>
            <a:picLocks noChangeAspect="1"/>
          </p:cNvPicPr>
          <p:nvPr/>
        </p:nvPicPr>
        <p:blipFill>
          <a:blip r:embed="rId3"/>
          <a:stretch>
            <a:fillRect/>
          </a:stretch>
        </p:blipFill>
        <p:spPr>
          <a:xfrm>
            <a:off x="10902950" y="32733"/>
            <a:ext cx="1241861" cy="563488"/>
          </a:xfrm>
          <a:prstGeom prst="rect">
            <a:avLst/>
          </a:prstGeom>
        </p:spPr>
      </p:pic>
      <p:sp>
        <p:nvSpPr>
          <p:cNvPr id="2" name="Rectangle 1">
            <a:extLst>
              <a:ext uri="{FF2B5EF4-FFF2-40B4-BE49-F238E27FC236}">
                <a16:creationId xmlns:a16="http://schemas.microsoft.com/office/drawing/2014/main" id="{1B99FA48-84AE-66C9-9DE4-C73C14635EF8}"/>
              </a:ext>
            </a:extLst>
          </p:cNvPr>
          <p:cNvSpPr>
            <a:spLocks noChangeArrowheads="1"/>
          </p:cNvSpPr>
          <p:nvPr/>
        </p:nvSpPr>
        <p:spPr bwMode="auto">
          <a:xfrm>
            <a:off x="1156951" y="1540364"/>
            <a:ext cx="6250429" cy="120032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file = </a:t>
            </a:r>
            <a:r>
              <a:rPr kumimoji="0" lang="en-PK" altLang="en-PK"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open</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r>
              <a:rPr kumimoji="0" lang="en-PK" altLang="en-PK" b="1" i="0" u="none" strike="noStrike" cap="none" normalizeH="0" baseline="0" dirty="0" err="1">
                <a:ln>
                  <a:noFill/>
                </a:ln>
                <a:solidFill>
                  <a:srgbClr val="008080"/>
                </a:solidFill>
                <a:effectLst/>
                <a:latin typeface="Courier New" panose="02070309020205020404" pitchFamily="49" charset="0"/>
                <a:cs typeface="Courier New" panose="02070309020205020404" pitchFamily="49" charset="0"/>
              </a:rPr>
              <a:t>filepath</a:t>
            </a:r>
            <a:r>
              <a:rPr kumimoji="0" lang="en-PK" altLang="en-PK"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r>
              <a:rPr kumimoji="0" lang="en-PK" altLang="en-PK" b="1" i="0" u="none" strike="noStrike" cap="none" normalizeH="0" baseline="0" dirty="0" err="1">
                <a:ln>
                  <a:noFill/>
                </a:ln>
                <a:solidFill>
                  <a:srgbClr val="008080"/>
                </a:solidFill>
                <a:effectLst/>
                <a:latin typeface="Courier New" panose="02070309020205020404" pitchFamily="49" charset="0"/>
                <a:cs typeface="Courier New" panose="02070309020205020404" pitchFamily="49" charset="0"/>
              </a:rPr>
              <a:t>r'</a:t>
            </a:r>
            <a:r>
              <a:rPr kumimoji="0" lang="en-PK" altLang="en-PK"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a:t>
            </a:r>
            <a:r>
              <a:rPr kumimoji="0" lang="en-PK" altLang="en-PK" b="0" i="0" u="none" strike="noStrike" cap="none" normalizeH="0" baseline="0" dirty="0" err="1">
                <a:ln>
                  <a:noFill/>
                </a:ln>
                <a:solidFill>
                  <a:srgbClr val="660099"/>
                </a:solidFill>
                <a:effectLst/>
                <a:latin typeface="Courier New" panose="02070309020205020404" pitchFamily="49" charset="0"/>
                <a:cs typeface="Courier New" panose="02070309020205020404" pitchFamily="49" charset="0"/>
              </a:rPr>
              <a:t>encoding</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'UTF-8'</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for </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line </a:t>
            </a:r>
            <a:r>
              <a:rPr kumimoji="0" lang="en-PK" altLang="en-PK"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in </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file:</a:t>
            </a:r>
            <a:b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print</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(line)</a:t>
            </a:r>
            <a:b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file.close</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endParaRPr kumimoji="0" lang="en-PK" altLang="en-PK"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3750BBF8-5C0C-9CCE-90D2-3EFE6682E99F}"/>
              </a:ext>
            </a:extLst>
          </p:cNvPr>
          <p:cNvSpPr>
            <a:spLocks noChangeArrowheads="1"/>
          </p:cNvSpPr>
          <p:nvPr/>
        </p:nvSpPr>
        <p:spPr bwMode="auto">
          <a:xfrm>
            <a:off x="1156951" y="3758344"/>
            <a:ext cx="6388287" cy="120032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file2 = </a:t>
            </a:r>
            <a:r>
              <a:rPr kumimoji="0" lang="en-PK" altLang="en-PK"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open</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r>
              <a:rPr kumimoji="0" lang="en-US" altLang="en-PK" b="1" i="0" u="none" strike="noStrike" cap="none" normalizeH="0" baseline="0" dirty="0" err="1">
                <a:ln>
                  <a:noFill/>
                </a:ln>
                <a:solidFill>
                  <a:srgbClr val="008080"/>
                </a:solidFill>
                <a:effectLst/>
                <a:latin typeface="Courier New" panose="02070309020205020404" pitchFamily="49" charset="0"/>
                <a:cs typeface="Courier New" panose="02070309020205020404" pitchFamily="49" charset="0"/>
              </a:rPr>
              <a:t>filepath</a:t>
            </a:r>
            <a:r>
              <a:rPr kumimoji="0" lang="en-PK" altLang="en-PK"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'w'</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b="0" i="0" u="none" strike="noStrike" cap="none" normalizeH="0" baseline="0" dirty="0">
                <a:ln>
                  <a:noFill/>
                </a:ln>
                <a:solidFill>
                  <a:srgbClr val="660099"/>
                </a:solidFill>
                <a:effectLst/>
                <a:latin typeface="Courier New" panose="02070309020205020404" pitchFamily="49" charset="0"/>
                <a:cs typeface="Courier New" panose="02070309020205020404" pitchFamily="49" charset="0"/>
              </a:rPr>
              <a:t>encoding</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'UTF-8'</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data_to_write</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r>
              <a:rPr kumimoji="0" lang="ar-SA" altLang="en-PK"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اُن کے وکلا کی کوشش ہو گی</a:t>
            </a:r>
            <a:r>
              <a:rPr kumimoji="0" lang="en-PK" altLang="en-PK"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br>
              <a:rPr kumimoji="0" lang="en-PK" altLang="en-PK"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b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file2.writelines(</a:t>
            </a:r>
            <a:r>
              <a:rPr kumimoji="0" lang="en-PK" altLang="en-PK"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data_to_write</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file2.close()</a:t>
            </a:r>
            <a:endParaRPr kumimoji="0" lang="en-PK" altLang="en-PK"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88539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a:t>Encodage Unicode – Lecture de fichier en Java</a:t>
            </a:r>
          </a:p>
        </p:txBody>
      </p:sp>
      <p:pic>
        <p:nvPicPr>
          <p:cNvPr id="26" name="Picture 25">
            <a:extLst>
              <a:ext uri="{FF2B5EF4-FFF2-40B4-BE49-F238E27FC236}">
                <a16:creationId xmlns:a16="http://schemas.microsoft.com/office/drawing/2014/main" id="{BEA9148D-896E-9E4F-995D-F147C62A935A}"/>
              </a:ext>
            </a:extLst>
          </p:cNvPr>
          <p:cNvPicPr>
            <a:picLocks noChangeAspect="1"/>
          </p:cNvPicPr>
          <p:nvPr/>
        </p:nvPicPr>
        <p:blipFill>
          <a:blip r:embed="rId3"/>
          <a:stretch>
            <a:fillRect/>
          </a:stretch>
        </p:blipFill>
        <p:spPr>
          <a:xfrm>
            <a:off x="10902950" y="32733"/>
            <a:ext cx="1241861" cy="563488"/>
          </a:xfrm>
          <a:prstGeom prst="rect">
            <a:avLst/>
          </a:prstGeom>
        </p:spPr>
      </p:pic>
      <p:sp>
        <p:nvSpPr>
          <p:cNvPr id="2" name="Content Placeholder 3">
            <a:extLst>
              <a:ext uri="{FF2B5EF4-FFF2-40B4-BE49-F238E27FC236}">
                <a16:creationId xmlns:a16="http://schemas.microsoft.com/office/drawing/2014/main" id="{AF3CD19F-55FA-5364-AB67-028F283798F1}"/>
              </a:ext>
            </a:extLst>
          </p:cNvPr>
          <p:cNvSpPr>
            <a:spLocks noGrp="1"/>
          </p:cNvSpPr>
          <p:nvPr>
            <p:ph sz="quarter" idx="10"/>
          </p:nvPr>
        </p:nvSpPr>
        <p:spPr>
          <a:xfrm>
            <a:off x="824441" y="786926"/>
            <a:ext cx="10962747" cy="5389942"/>
          </a:xfrm>
        </p:spPr>
        <p:txBody>
          <a:bodyPr/>
          <a:lstStyle/>
          <a:p>
            <a:pPr marL="0" indent="0">
              <a:buNone/>
            </a:pPr>
            <a:r>
              <a:rPr lang="en-US" sz="1800" dirty="0">
                <a:latin typeface="Courier New" panose="02070309020205020404" pitchFamily="49" charset="0"/>
                <a:cs typeface="Courier New" panose="02070309020205020404" pitchFamily="49" charset="0"/>
              </a:rPr>
              <a:t>public void </a:t>
            </a:r>
            <a:r>
              <a:rPr lang="en-US" sz="1800" dirty="0" err="1">
                <a:latin typeface="Courier New" panose="02070309020205020404" pitchFamily="49" charset="0"/>
                <a:cs typeface="Courier New" panose="02070309020205020404" pitchFamily="49" charset="0"/>
              </a:rPr>
              <a:t>ReadFile</a:t>
            </a:r>
            <a:r>
              <a:rPr lang="en-US" sz="1800" dirty="0">
                <a:latin typeface="Courier New" panose="02070309020205020404" pitchFamily="49" charset="0"/>
                <a:cs typeface="Courier New" panose="02070309020205020404" pitchFamily="49" charset="0"/>
              </a:rPr>
              <a:t>(final String filename){</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try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FileInputStream</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fis</a:t>
            </a:r>
            <a:r>
              <a:rPr lang="en-US" sz="1800" dirty="0">
                <a:latin typeface="Courier New" panose="02070309020205020404" pitchFamily="49" charset="0"/>
                <a:cs typeface="Courier New" panose="02070309020205020404" pitchFamily="49" charset="0"/>
              </a:rPr>
              <a:t> = new </a:t>
            </a:r>
            <a:r>
              <a:rPr lang="en-US" sz="1800" dirty="0" err="1">
                <a:latin typeface="Courier New" panose="02070309020205020404" pitchFamily="49" charset="0"/>
                <a:cs typeface="Courier New" panose="02070309020205020404" pitchFamily="49" charset="0"/>
              </a:rPr>
              <a:t>FileInputStream</a:t>
            </a:r>
            <a:r>
              <a:rPr lang="en-US" sz="1800" dirty="0">
                <a:latin typeface="Courier New" panose="02070309020205020404" pitchFamily="49" charset="0"/>
                <a:cs typeface="Courier New" panose="02070309020205020404" pitchFamily="49" charset="0"/>
              </a:rPr>
              <a:t>(filename);</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InputStreamReader</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isr</a:t>
            </a:r>
            <a:r>
              <a:rPr lang="en-US" sz="1800" dirty="0">
                <a:latin typeface="Courier New" panose="02070309020205020404" pitchFamily="49" charset="0"/>
                <a:cs typeface="Courier New" panose="02070309020205020404" pitchFamily="49" charset="0"/>
              </a:rPr>
              <a:t>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new </a:t>
            </a:r>
            <a:r>
              <a:rPr lang="en-US" sz="1800" dirty="0" err="1">
                <a:latin typeface="Courier New" panose="02070309020205020404" pitchFamily="49" charset="0"/>
                <a:cs typeface="Courier New" panose="02070309020205020404" pitchFamily="49" charset="0"/>
              </a:rPr>
              <a:t>InputStreamReader</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fis</a:t>
            </a:r>
            <a:r>
              <a:rPr lang="en-US" sz="1800" dirty="0">
                <a:latin typeface="Courier New" panose="02070309020205020404" pitchFamily="49" charset="0"/>
                <a:cs typeface="Courier New" panose="02070309020205020404" pitchFamily="49" charset="0"/>
              </a:rPr>
              <a:t>, StandardCharsets.UTF_8);</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BufferedReader</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br</a:t>
            </a:r>
            <a:r>
              <a:rPr lang="en-US" sz="1800" dirty="0">
                <a:latin typeface="Courier New" panose="02070309020205020404" pitchFamily="49" charset="0"/>
                <a:cs typeface="Courier New" panose="02070309020205020404" pitchFamily="49" charset="0"/>
              </a:rPr>
              <a:t> = new </a:t>
            </a:r>
            <a:r>
              <a:rPr lang="en-US" sz="1800" dirty="0" err="1">
                <a:latin typeface="Courier New" panose="02070309020205020404" pitchFamily="49" charset="0"/>
                <a:cs typeface="Courier New" panose="02070309020205020404" pitchFamily="49" charset="0"/>
              </a:rPr>
              <a:t>BufferedReader</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isr</a:t>
            </a:r>
            <a:r>
              <a:rPr lang="en-US" sz="1800" dirty="0">
                <a:latin typeface="Courier New" panose="02070309020205020404" pitchFamily="49" charset="0"/>
                <a:cs typeface="Courier New" panose="02070309020205020404" pitchFamily="49" charset="0"/>
              </a:rPr>
              <a:t>);</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String line =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while((line = </a:t>
            </a:r>
            <a:r>
              <a:rPr lang="en-US" sz="1800" dirty="0" err="1">
                <a:latin typeface="Courier New" panose="02070309020205020404" pitchFamily="49" charset="0"/>
                <a:cs typeface="Courier New" panose="02070309020205020404" pitchFamily="49" charset="0"/>
              </a:rPr>
              <a:t>br.readLine</a:t>
            </a:r>
            <a:r>
              <a:rPr lang="en-US" sz="1800" dirty="0">
                <a:latin typeface="Courier New" panose="02070309020205020404" pitchFamily="49" charset="0"/>
                <a:cs typeface="Courier New" panose="02070309020205020404" pitchFamily="49" charset="0"/>
              </a:rPr>
              <a:t>())!=null)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System.out.println</a:t>
            </a:r>
            <a:r>
              <a:rPr lang="en-US" sz="1800" dirty="0">
                <a:latin typeface="Courier New" panose="02070309020205020404" pitchFamily="49" charset="0"/>
                <a:cs typeface="Courier New" panose="02070309020205020404" pitchFamily="49" charset="0"/>
              </a:rPr>
              <a:t>(line);</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fis.close</a:t>
            </a:r>
            <a:r>
              <a:rPr lang="en-US" sz="1800" dirty="0">
                <a:latin typeface="Courier New" panose="02070309020205020404" pitchFamily="49" charset="0"/>
                <a:cs typeface="Courier New" panose="02070309020205020404" pitchFamily="49" charset="0"/>
              </a:rPr>
              <a:t>();</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 catch(</a:t>
            </a:r>
            <a:r>
              <a:rPr lang="en-US" sz="1800" dirty="0" err="1">
                <a:latin typeface="Courier New" panose="02070309020205020404" pitchFamily="49" charset="0"/>
                <a:cs typeface="Courier New" panose="02070309020205020404" pitchFamily="49" charset="0"/>
              </a:rPr>
              <a:t>IOException</a:t>
            </a:r>
            <a:r>
              <a:rPr lang="en-US" sz="1800" dirty="0">
                <a:latin typeface="Courier New" panose="02070309020205020404" pitchFamily="49" charset="0"/>
                <a:cs typeface="Courier New" panose="02070309020205020404" pitchFamily="49" charset="0"/>
              </a:rPr>
              <a:t> ex)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System.err.println</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ex.toString</a:t>
            </a:r>
            <a:r>
              <a:rPr lang="en-US" sz="1800" dirty="0">
                <a:latin typeface="Courier New" panose="02070309020205020404" pitchFamily="49" charset="0"/>
                <a:cs typeface="Courier New" panose="02070309020205020404" pitchFamily="49" charset="0"/>
              </a:rPr>
              <a:t>());</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779418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2850" y="1308848"/>
            <a:ext cx="10804566" cy="1701535"/>
          </a:xfrm>
        </p:spPr>
        <p:txBody>
          <a:bodyPr/>
          <a:lstStyle/>
          <a:p>
            <a:r>
              <a:rPr lang="fr-FR"/>
              <a:t>Présentation de l’acceptation universelle (UA) </a:t>
            </a:r>
          </a:p>
        </p:txBody>
      </p:sp>
    </p:spTree>
    <p:extLst>
      <p:ext uri="{BB962C8B-B14F-4D97-AF65-F5344CB8AC3E}">
        <p14:creationId xmlns:p14="http://schemas.microsoft.com/office/powerpoint/2010/main" val="678514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a:t>Encodage Unicode – Écriture de fichier en Java</a:t>
            </a:r>
          </a:p>
        </p:txBody>
      </p:sp>
      <p:pic>
        <p:nvPicPr>
          <p:cNvPr id="26" name="Picture 25">
            <a:extLst>
              <a:ext uri="{FF2B5EF4-FFF2-40B4-BE49-F238E27FC236}">
                <a16:creationId xmlns:a16="http://schemas.microsoft.com/office/drawing/2014/main" id="{BEA9148D-896E-9E4F-995D-F147C62A935A}"/>
              </a:ext>
            </a:extLst>
          </p:cNvPr>
          <p:cNvPicPr>
            <a:picLocks noChangeAspect="1"/>
          </p:cNvPicPr>
          <p:nvPr/>
        </p:nvPicPr>
        <p:blipFill>
          <a:blip r:embed="rId3"/>
          <a:stretch>
            <a:fillRect/>
          </a:stretch>
        </p:blipFill>
        <p:spPr>
          <a:xfrm>
            <a:off x="10902950" y="32733"/>
            <a:ext cx="1241861" cy="563488"/>
          </a:xfrm>
          <a:prstGeom prst="rect">
            <a:avLst/>
          </a:prstGeom>
        </p:spPr>
      </p:pic>
      <p:sp>
        <p:nvSpPr>
          <p:cNvPr id="2" name="Content Placeholder 3">
            <a:extLst>
              <a:ext uri="{FF2B5EF4-FFF2-40B4-BE49-F238E27FC236}">
                <a16:creationId xmlns:a16="http://schemas.microsoft.com/office/drawing/2014/main" id="{416B4B78-37F1-7C46-8C92-2A682F823C3A}"/>
              </a:ext>
            </a:extLst>
          </p:cNvPr>
          <p:cNvSpPr>
            <a:spLocks noGrp="1"/>
          </p:cNvSpPr>
          <p:nvPr>
            <p:ph sz="quarter" idx="10"/>
          </p:nvPr>
        </p:nvSpPr>
        <p:spPr>
          <a:xfrm>
            <a:off x="420624" y="786926"/>
            <a:ext cx="11771375" cy="5389942"/>
          </a:xfrm>
        </p:spPr>
        <p:txBody>
          <a:bodyPr/>
          <a:lstStyle/>
          <a:p>
            <a:pPr marL="0" indent="0">
              <a:buNone/>
            </a:pPr>
            <a:r>
              <a:rPr lang="en-US" sz="1800" dirty="0">
                <a:latin typeface="Courier New" panose="02070309020205020404" pitchFamily="49" charset="0"/>
                <a:cs typeface="Courier New" panose="02070309020205020404" pitchFamily="49" charset="0"/>
              </a:rPr>
              <a:t>public void </a:t>
            </a:r>
            <a:r>
              <a:rPr lang="en-US" sz="1800" dirty="0" err="1">
                <a:latin typeface="Courier New" panose="02070309020205020404" pitchFamily="49" charset="0"/>
                <a:cs typeface="Courier New" panose="02070309020205020404" pitchFamily="49" charset="0"/>
              </a:rPr>
              <a:t>WriteFile</a:t>
            </a:r>
            <a:r>
              <a:rPr lang="en-US" sz="1800" dirty="0">
                <a:latin typeface="Courier New" panose="02070309020205020404" pitchFamily="49" charset="0"/>
                <a:cs typeface="Courier New" panose="02070309020205020404" pitchFamily="49" charset="0"/>
              </a:rPr>
              <a:t>(final String filename, String text){</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try{</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FileOutputStream</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fis</a:t>
            </a:r>
            <a:r>
              <a:rPr lang="en-US" sz="1800" dirty="0">
                <a:latin typeface="Courier New" panose="02070309020205020404" pitchFamily="49" charset="0"/>
                <a:cs typeface="Courier New" panose="02070309020205020404" pitchFamily="49" charset="0"/>
              </a:rPr>
              <a:t> = new </a:t>
            </a:r>
            <a:r>
              <a:rPr lang="en-US" sz="1800" dirty="0" err="1">
                <a:latin typeface="Courier New" panose="02070309020205020404" pitchFamily="49" charset="0"/>
                <a:cs typeface="Courier New" panose="02070309020205020404" pitchFamily="49" charset="0"/>
              </a:rPr>
              <a:t>FileOutputStream</a:t>
            </a:r>
            <a:r>
              <a:rPr lang="en-US" sz="1800" dirty="0">
                <a:latin typeface="Courier New" panose="02070309020205020404" pitchFamily="49" charset="0"/>
                <a:cs typeface="Courier New" panose="02070309020205020404" pitchFamily="49" charset="0"/>
              </a:rPr>
              <a:t>(filename);</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OutputStreamWriter</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osw</a:t>
            </a:r>
            <a:r>
              <a:rPr lang="en-US" sz="1800" dirty="0">
                <a:latin typeface="Courier New" panose="02070309020205020404" pitchFamily="49" charset="0"/>
                <a:cs typeface="Courier New" panose="02070309020205020404" pitchFamily="49" charset="0"/>
              </a:rPr>
              <a:t> = new </a:t>
            </a:r>
            <a:r>
              <a:rPr lang="en-US" sz="1800" dirty="0" err="1">
                <a:latin typeface="Courier New" panose="02070309020205020404" pitchFamily="49" charset="0"/>
                <a:cs typeface="Courier New" panose="02070309020205020404" pitchFamily="49" charset="0"/>
              </a:rPr>
              <a:t>OutputStreamWriter</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fis</a:t>
            </a:r>
            <a:r>
              <a:rPr lang="en-US" sz="1800" dirty="0">
                <a:latin typeface="Courier New" panose="02070309020205020404" pitchFamily="49" charset="0"/>
                <a:cs typeface="Courier New" panose="02070309020205020404" pitchFamily="49" charset="0"/>
              </a:rPr>
              <a:t>, StandardCharsets.UTF_8);</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BufferedWriter</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bw</a:t>
            </a:r>
            <a:r>
              <a:rPr lang="en-US" sz="1800" dirty="0">
                <a:latin typeface="Courier New" panose="02070309020205020404" pitchFamily="49" charset="0"/>
                <a:cs typeface="Courier New" panose="02070309020205020404" pitchFamily="49" charset="0"/>
              </a:rPr>
              <a:t> = new </a:t>
            </a:r>
            <a:r>
              <a:rPr lang="en-US" sz="1800" dirty="0" err="1">
                <a:latin typeface="Courier New" panose="02070309020205020404" pitchFamily="49" charset="0"/>
                <a:cs typeface="Courier New" panose="02070309020205020404" pitchFamily="49" charset="0"/>
              </a:rPr>
              <a:t>BufferedWriter</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osw</a:t>
            </a:r>
            <a:r>
              <a:rPr lang="en-US" sz="1800" dirty="0">
                <a:latin typeface="Courier New" panose="02070309020205020404" pitchFamily="49" charset="0"/>
                <a:cs typeface="Courier New" panose="02070309020205020404" pitchFamily="49" charset="0"/>
              </a:rPr>
              <a:t>);</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bw.write</a:t>
            </a:r>
            <a:r>
              <a:rPr lang="en-US" sz="1800" dirty="0">
                <a:latin typeface="Courier New" panose="02070309020205020404" pitchFamily="49" charset="0"/>
                <a:cs typeface="Courier New" panose="02070309020205020404" pitchFamily="49" charset="0"/>
              </a:rPr>
              <a:t>(text);</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bw.flush</a:t>
            </a:r>
            <a:r>
              <a:rPr lang="en-US" sz="1800" dirty="0">
                <a:latin typeface="Courier New" panose="02070309020205020404" pitchFamily="49" charset="0"/>
                <a:cs typeface="Courier New" panose="02070309020205020404" pitchFamily="49" charset="0"/>
              </a:rPr>
              <a:t>();</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fis.close</a:t>
            </a:r>
            <a:r>
              <a:rPr lang="en-US" sz="1800" dirty="0">
                <a:latin typeface="Courier New" panose="02070309020205020404" pitchFamily="49" charset="0"/>
                <a:cs typeface="Courier New" panose="02070309020205020404" pitchFamily="49" charset="0"/>
              </a:rPr>
              <a:t>();</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}catch(</a:t>
            </a:r>
            <a:r>
              <a:rPr lang="en-US" sz="1800" dirty="0" err="1">
                <a:latin typeface="Courier New" panose="02070309020205020404" pitchFamily="49" charset="0"/>
                <a:cs typeface="Courier New" panose="02070309020205020404" pitchFamily="49" charset="0"/>
              </a:rPr>
              <a:t>IOException</a:t>
            </a:r>
            <a:r>
              <a:rPr lang="en-US" sz="1800" dirty="0">
                <a:latin typeface="Courier New" panose="02070309020205020404" pitchFamily="49" charset="0"/>
                <a:cs typeface="Courier New" panose="02070309020205020404" pitchFamily="49" charset="0"/>
              </a:rPr>
              <a:t> ex)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System.err.println</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ex.toString</a:t>
            </a:r>
            <a:r>
              <a:rPr lang="en-US" sz="1800" dirty="0">
                <a:latin typeface="Courier New" panose="02070309020205020404" pitchFamily="49" charset="0"/>
                <a:cs typeface="Courier New" panose="02070309020205020404" pitchFamily="49" charset="0"/>
              </a:rPr>
              <a:t>());</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909231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a:t>Normalisation</a:t>
            </a:r>
          </a:p>
        </p:txBody>
      </p:sp>
      <p:sp>
        <p:nvSpPr>
          <p:cNvPr id="4" name="Content Placeholder 3">
            <a:extLst>
              <a:ext uri="{FF2B5EF4-FFF2-40B4-BE49-F238E27FC236}">
                <a16:creationId xmlns:a16="http://schemas.microsoft.com/office/drawing/2014/main" id="{4A733B2F-47D5-42AE-81CF-737E5878B6C4}"/>
              </a:ext>
            </a:extLst>
          </p:cNvPr>
          <p:cNvSpPr>
            <a:spLocks noGrp="1"/>
          </p:cNvSpPr>
          <p:nvPr>
            <p:ph sz="quarter" idx="10"/>
          </p:nvPr>
        </p:nvSpPr>
        <p:spPr>
          <a:xfrm>
            <a:off x="768458" y="721878"/>
            <a:ext cx="10962747" cy="4737657"/>
          </a:xfrm>
        </p:spPr>
        <p:txBody>
          <a:bodyPr/>
          <a:lstStyle/>
          <a:p>
            <a:r>
              <a:rPr lang="fr-FR" sz="2000" dirty="0"/>
              <a:t>Il existe différentes façons d’encoder certains glyphes en Unicode :</a:t>
            </a:r>
          </a:p>
          <a:p>
            <a:pPr lvl="1"/>
            <a:r>
              <a:rPr lang="fr-FR" sz="2000" dirty="0" err="1">
                <a:solidFill>
                  <a:schemeClr val="accent1"/>
                </a:solidFill>
              </a:rPr>
              <a:t>è</a:t>
            </a:r>
            <a:r>
              <a:rPr lang="fr-FR" sz="2000" dirty="0">
                <a:solidFill>
                  <a:schemeClr val="accent1"/>
                </a:solidFill>
              </a:rPr>
              <a:t> =  U+00E8</a:t>
            </a:r>
          </a:p>
          <a:p>
            <a:pPr lvl="1"/>
            <a:r>
              <a:rPr lang="fr-FR" sz="2000" dirty="0">
                <a:solidFill>
                  <a:schemeClr val="accent1"/>
                </a:solidFill>
              </a:rPr>
              <a:t>e + ` = </a:t>
            </a:r>
            <a:r>
              <a:rPr lang="fr-FR" sz="2000" dirty="0" err="1">
                <a:solidFill>
                  <a:schemeClr val="accent1"/>
                </a:solidFill>
              </a:rPr>
              <a:t>è</a:t>
            </a:r>
            <a:r>
              <a:rPr lang="fr-FR" sz="2000" dirty="0">
                <a:solidFill>
                  <a:schemeClr val="accent1"/>
                </a:solidFill>
              </a:rPr>
              <a:t> = U+0065 + U+0300</a:t>
            </a:r>
          </a:p>
          <a:p>
            <a:pPr lvl="1"/>
            <a:r>
              <a:rPr lang="fr-FR" sz="2000" dirty="0" err="1">
                <a:solidFill>
                  <a:schemeClr val="accent1"/>
                </a:solidFill>
              </a:rPr>
              <a:t>آ</a:t>
            </a:r>
            <a:r>
              <a:rPr lang="fr-FR" sz="2000" dirty="0">
                <a:solidFill>
                  <a:schemeClr val="accent1"/>
                </a:solidFill>
              </a:rPr>
              <a:t> = U+0622</a:t>
            </a:r>
          </a:p>
          <a:p>
            <a:pPr lvl="1"/>
            <a:r>
              <a:rPr lang="fr-FR" sz="2000" dirty="0">
                <a:solidFill>
                  <a:schemeClr val="accent1"/>
                </a:solidFill>
              </a:rPr>
              <a:t> </a:t>
            </a:r>
            <a:r>
              <a:rPr lang="fr-FR" sz="2000" dirty="0" err="1">
                <a:solidFill>
                  <a:schemeClr val="accent1"/>
                </a:solidFill>
              </a:rPr>
              <a:t>ٓ</a:t>
            </a:r>
            <a:r>
              <a:rPr lang="fr-FR" sz="2000" dirty="0">
                <a:solidFill>
                  <a:schemeClr val="accent1"/>
                </a:solidFill>
              </a:rPr>
              <a:t> + </a:t>
            </a:r>
            <a:r>
              <a:rPr lang="fr-FR" sz="2000" dirty="0" err="1">
                <a:solidFill>
                  <a:schemeClr val="accent1"/>
                </a:solidFill>
              </a:rPr>
              <a:t>ا</a:t>
            </a:r>
            <a:r>
              <a:rPr lang="fr-FR" sz="2000" dirty="0">
                <a:solidFill>
                  <a:schemeClr val="accent1"/>
                </a:solidFill>
              </a:rPr>
              <a:t> = </a:t>
            </a:r>
            <a:r>
              <a:rPr lang="fr-FR" sz="2000" dirty="0" err="1">
                <a:solidFill>
                  <a:schemeClr val="accent1"/>
                </a:solidFill>
              </a:rPr>
              <a:t>آ</a:t>
            </a:r>
            <a:r>
              <a:rPr lang="fr-FR" sz="2000" dirty="0">
                <a:solidFill>
                  <a:schemeClr val="accent1"/>
                </a:solidFill>
              </a:rPr>
              <a:t>  = U+0627 U+0653</a:t>
            </a:r>
          </a:p>
          <a:p>
            <a:r>
              <a:rPr lang="fr-FR" sz="2000" dirty="0"/>
              <a:t>Dans les corpus, une chaîne comme la suivante peut apparaître sous la première forme, tandis que l’entrée utilisateur peut être sous la seconde forme. Les résultats de recherche peuvent donc être vides. </a:t>
            </a:r>
          </a:p>
          <a:p>
            <a:pPr lvl="1"/>
            <a:r>
              <a:rPr lang="fr-FR" sz="2000" dirty="0" err="1"/>
              <a:t>آدم</a:t>
            </a:r>
            <a:r>
              <a:rPr lang="fr-FR" sz="2000" dirty="0"/>
              <a:t>  (U+0622 U+062F U+0645)</a:t>
            </a:r>
          </a:p>
          <a:p>
            <a:pPr lvl="1"/>
            <a:r>
              <a:rPr lang="fr-FR" sz="2000" dirty="0" err="1"/>
              <a:t>آدم</a:t>
            </a:r>
            <a:r>
              <a:rPr lang="fr-FR" sz="2000" dirty="0"/>
              <a:t> (U+0627 U+0653 U+062F U+0645)</a:t>
            </a:r>
          </a:p>
          <a:p>
            <a:r>
              <a:rPr lang="fr-FR" sz="2000" dirty="0"/>
              <a:t>Pour la recherche, le tri et toute opération sur des chaînes de caractères, il nous faut une normalisation.</a:t>
            </a:r>
          </a:p>
          <a:p>
            <a:r>
              <a:rPr lang="fr-FR" sz="2000" dirty="0"/>
              <a:t>La normalisation garantit une représentation finale uniforme, même lorsque les utilisateurs saisissent les caractères différemment. </a:t>
            </a:r>
          </a:p>
        </p:txBody>
      </p:sp>
      <p:pic>
        <p:nvPicPr>
          <p:cNvPr id="26" name="Picture 25">
            <a:extLst>
              <a:ext uri="{FF2B5EF4-FFF2-40B4-BE49-F238E27FC236}">
                <a16:creationId xmlns:a16="http://schemas.microsoft.com/office/drawing/2014/main" id="{BEA9148D-896E-9E4F-995D-F147C62A935A}"/>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312782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a:t>Normalisation</a:t>
            </a:r>
          </a:p>
        </p:txBody>
      </p:sp>
      <p:sp>
        <p:nvSpPr>
          <p:cNvPr id="4" name="Content Placeholder 3">
            <a:extLst>
              <a:ext uri="{FF2B5EF4-FFF2-40B4-BE49-F238E27FC236}">
                <a16:creationId xmlns:a16="http://schemas.microsoft.com/office/drawing/2014/main" id="{4A733B2F-47D5-42AE-81CF-737E5878B6C4}"/>
              </a:ext>
            </a:extLst>
          </p:cNvPr>
          <p:cNvSpPr>
            <a:spLocks noGrp="1"/>
          </p:cNvSpPr>
          <p:nvPr>
            <p:ph sz="quarter" idx="10"/>
          </p:nvPr>
        </p:nvSpPr>
        <p:spPr>
          <a:xfrm>
            <a:off x="768458" y="1350498"/>
            <a:ext cx="10962747" cy="4751725"/>
          </a:xfrm>
        </p:spPr>
        <p:txBody>
          <a:bodyPr/>
          <a:lstStyle/>
          <a:p>
            <a:r>
              <a:rPr lang="fr-FR" sz="2000"/>
              <a:t>Voici une liste des différentes </a:t>
            </a:r>
            <a:r>
              <a:rPr lang="fr-FR" sz="2000">
                <a:hlinkClick r:id="rId3"/>
              </a:rPr>
              <a:t>formes de normalisation </a:t>
            </a:r>
            <a:r>
              <a:rPr lang="fr-FR" sz="2000"/>
              <a:t>définies par Unicode :</a:t>
            </a:r>
          </a:p>
          <a:p>
            <a:pPr lvl="1"/>
            <a:r>
              <a:rPr lang="fr-FR" sz="2000"/>
              <a:t>forme de normalisation D (NFD) ;</a:t>
            </a:r>
          </a:p>
          <a:p>
            <a:pPr lvl="1"/>
            <a:r>
              <a:rPr lang="fr-FR" sz="2000"/>
              <a:t>forme de normalisation C (NFC) ;</a:t>
            </a:r>
          </a:p>
          <a:p>
            <a:pPr lvl="1"/>
            <a:r>
              <a:rPr lang="fr-FR" sz="2000"/>
              <a:t>forme de normalisation KD (NFKD) ;</a:t>
            </a:r>
          </a:p>
          <a:p>
            <a:pPr lvl="1"/>
            <a:r>
              <a:rPr lang="fr-FR" sz="2000"/>
              <a:t>forme de normalisation KC (NFKC).</a:t>
            </a:r>
          </a:p>
          <a:p>
            <a:r>
              <a:rPr lang="fr-FR" sz="2000"/>
              <a:t>Pour les noms de domaine, c’est la forme le NFC qui est utilisée.</a:t>
            </a:r>
          </a:p>
          <a:p>
            <a:r>
              <a:rPr lang="fr-FR" sz="2000"/>
              <a:t>La forme C est composée (le å est un caractère), tandis que la forme D est décomposée (le å est un a + anneau au-dessus).</a:t>
            </a:r>
          </a:p>
          <a:p>
            <a:r>
              <a:rPr lang="fr-FR" sz="2000"/>
              <a:t>Les formes avec K incluent une compatibilité supplémentaire avec les bogues, et sont rarement utilisées aujourd’hui.</a:t>
            </a:r>
          </a:p>
        </p:txBody>
      </p:sp>
      <p:pic>
        <p:nvPicPr>
          <p:cNvPr id="26" name="Picture 25">
            <a:extLst>
              <a:ext uri="{FF2B5EF4-FFF2-40B4-BE49-F238E27FC236}">
                <a16:creationId xmlns:a16="http://schemas.microsoft.com/office/drawing/2014/main" id="{BEA9148D-896E-9E4F-995D-F147C62A935A}"/>
              </a:ext>
            </a:extLst>
          </p:cNvPr>
          <p:cNvPicPr>
            <a:picLocks noChangeAspect="1"/>
          </p:cNvPicPr>
          <p:nvPr/>
        </p:nvPicPr>
        <p:blipFill>
          <a:blip r:embed="rId4"/>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2484728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a:t>Code de normalisation – Python</a:t>
            </a:r>
          </a:p>
        </p:txBody>
      </p:sp>
      <p:pic>
        <p:nvPicPr>
          <p:cNvPr id="26" name="Picture 25">
            <a:extLst>
              <a:ext uri="{FF2B5EF4-FFF2-40B4-BE49-F238E27FC236}">
                <a16:creationId xmlns:a16="http://schemas.microsoft.com/office/drawing/2014/main" id="{BEA9148D-896E-9E4F-995D-F147C62A935A}"/>
              </a:ext>
            </a:extLst>
          </p:cNvPr>
          <p:cNvPicPr>
            <a:picLocks noChangeAspect="1"/>
          </p:cNvPicPr>
          <p:nvPr/>
        </p:nvPicPr>
        <p:blipFill>
          <a:blip r:embed="rId3"/>
          <a:stretch>
            <a:fillRect/>
          </a:stretch>
        </p:blipFill>
        <p:spPr>
          <a:xfrm>
            <a:off x="10902950" y="32733"/>
            <a:ext cx="1241861" cy="563488"/>
          </a:xfrm>
          <a:prstGeom prst="rect">
            <a:avLst/>
          </a:prstGeom>
        </p:spPr>
      </p:pic>
      <p:sp>
        <p:nvSpPr>
          <p:cNvPr id="2" name="Content Placeholder 1">
            <a:extLst>
              <a:ext uri="{FF2B5EF4-FFF2-40B4-BE49-F238E27FC236}">
                <a16:creationId xmlns:a16="http://schemas.microsoft.com/office/drawing/2014/main" id="{98A3C576-DE91-80B8-D3BD-B668FF7187F8}"/>
              </a:ext>
            </a:extLst>
          </p:cNvPr>
          <p:cNvSpPr>
            <a:spLocks noGrp="1" noChangeArrowheads="1"/>
          </p:cNvSpPr>
          <p:nvPr>
            <p:ph sz="quarter" idx="10"/>
          </p:nvPr>
        </p:nvSpPr>
        <p:spPr bwMode="auto">
          <a:xfrm>
            <a:off x="420624" y="750720"/>
            <a:ext cx="11586545" cy="20313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18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import </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unicodedata</a:t>
            </a:r>
            <a:b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endParaRPr kumimoji="0" lang="en-US"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input_str</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 </a:t>
            </a:r>
            <a:r>
              <a:rPr kumimoji="0" lang="en-PK" altLang="en-PK" sz="1800"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input</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take input from user</a:t>
            </a:r>
            <a:b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endParaRPr kumimoji="0" lang="en-US"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normalized_input</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 </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unicodedata.normalize</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18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'NFC'</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input_str</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#normalize user input</a:t>
            </a:r>
            <a:b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endParaRPr kumimoji="0" lang="en-US"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1800"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print</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normalized_input</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endParaRPr kumimoji="0" lang="en-PK" altLang="en-PK"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08941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a:t>Code de normalisation – Java</a:t>
            </a:r>
          </a:p>
        </p:txBody>
      </p:sp>
      <p:pic>
        <p:nvPicPr>
          <p:cNvPr id="26" name="Picture 25">
            <a:extLst>
              <a:ext uri="{FF2B5EF4-FFF2-40B4-BE49-F238E27FC236}">
                <a16:creationId xmlns:a16="http://schemas.microsoft.com/office/drawing/2014/main" id="{BEA9148D-896E-9E4F-995D-F147C62A935A}"/>
              </a:ext>
            </a:extLst>
          </p:cNvPr>
          <p:cNvPicPr>
            <a:picLocks noChangeAspect="1"/>
          </p:cNvPicPr>
          <p:nvPr/>
        </p:nvPicPr>
        <p:blipFill>
          <a:blip r:embed="rId3"/>
          <a:stretch>
            <a:fillRect/>
          </a:stretch>
        </p:blipFill>
        <p:spPr>
          <a:xfrm>
            <a:off x="10902950" y="32733"/>
            <a:ext cx="1241861" cy="563488"/>
          </a:xfrm>
          <a:prstGeom prst="rect">
            <a:avLst/>
          </a:prstGeom>
        </p:spPr>
      </p:pic>
      <p:sp>
        <p:nvSpPr>
          <p:cNvPr id="2" name="Content Placeholder 3">
            <a:extLst>
              <a:ext uri="{FF2B5EF4-FFF2-40B4-BE49-F238E27FC236}">
                <a16:creationId xmlns:a16="http://schemas.microsoft.com/office/drawing/2014/main" id="{6D3317B0-2357-6F61-0FA1-4A81612933FC}"/>
              </a:ext>
            </a:extLst>
          </p:cNvPr>
          <p:cNvSpPr>
            <a:spLocks noGrp="1"/>
          </p:cNvSpPr>
          <p:nvPr>
            <p:ph sz="quarter" idx="10"/>
          </p:nvPr>
        </p:nvSpPr>
        <p:spPr>
          <a:xfrm>
            <a:off x="824441" y="1010858"/>
            <a:ext cx="10962747" cy="5389942"/>
          </a:xfrm>
        </p:spPr>
        <p:txBody>
          <a:bodyPr/>
          <a:lstStyle/>
          <a:p>
            <a:pPr marL="0" indent="0">
              <a:buNone/>
            </a:pPr>
            <a:r>
              <a:rPr lang="pt-BR" sz="1800" dirty="0">
                <a:latin typeface="Courier New" panose="02070309020205020404" pitchFamily="49" charset="0"/>
                <a:cs typeface="Courier New" panose="02070309020205020404" pitchFamily="49" charset="0"/>
              </a:rPr>
              <a:t>import com.ibm.icu.text.Normalizer2;</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Scanner </a:t>
            </a:r>
            <a:r>
              <a:rPr lang="en-US" sz="1800" dirty="0" err="1">
                <a:latin typeface="Courier New" panose="02070309020205020404" pitchFamily="49" charset="0"/>
                <a:cs typeface="Courier New" panose="02070309020205020404" pitchFamily="49" charset="0"/>
              </a:rPr>
              <a:t>sc</a:t>
            </a:r>
            <a:r>
              <a:rPr lang="en-US" sz="1800" dirty="0">
                <a:latin typeface="Courier New" panose="02070309020205020404" pitchFamily="49" charset="0"/>
                <a:cs typeface="Courier New" panose="02070309020205020404" pitchFamily="49" charset="0"/>
              </a:rPr>
              <a:t> = new Scanner(System.in);</a:t>
            </a:r>
          </a:p>
          <a:p>
            <a:pPr marL="0" indent="0">
              <a:buNone/>
            </a:pPr>
            <a:r>
              <a:rPr lang="en-US" sz="1800" dirty="0">
                <a:latin typeface="Courier New" panose="02070309020205020404" pitchFamily="49" charset="0"/>
                <a:cs typeface="Courier New" panose="02070309020205020404" pitchFamily="49" charset="0"/>
              </a:rPr>
              <a:t>Normalizer2 norm = Normalizer2.getNFCInstance(); //get NFC object</a:t>
            </a:r>
          </a:p>
          <a:p>
            <a:pPr marL="0" indent="0">
              <a:buNone/>
            </a:pPr>
            <a:r>
              <a:rPr lang="en-US" sz="1800" dirty="0">
                <a:latin typeface="Courier New" panose="02070309020205020404" pitchFamily="49" charset="0"/>
                <a:cs typeface="Courier New" panose="02070309020205020404" pitchFamily="49" charset="0"/>
              </a:rPr>
              <a:t>String input;</a:t>
            </a:r>
          </a:p>
          <a:p>
            <a:pPr marL="0" indent="0">
              <a:buNone/>
            </a:pPr>
            <a:r>
              <a:rPr lang="en-US" sz="1800" dirty="0">
                <a:latin typeface="Courier New" panose="02070309020205020404" pitchFamily="49" charset="0"/>
                <a:cs typeface="Courier New" panose="02070309020205020404" pitchFamily="49" charset="0"/>
              </a:rPr>
              <a:t>input = </a:t>
            </a:r>
            <a:r>
              <a:rPr lang="en-US" sz="1800" dirty="0" err="1">
                <a:latin typeface="Courier New" panose="02070309020205020404" pitchFamily="49" charset="0"/>
                <a:cs typeface="Courier New" panose="02070309020205020404" pitchFamily="49" charset="0"/>
              </a:rPr>
              <a:t>sc.nextline</a:t>
            </a:r>
            <a:r>
              <a:rPr lang="en-US" sz="1800" dirty="0">
                <a:latin typeface="Courier New" panose="02070309020205020404" pitchFamily="49" charset="0"/>
                <a:cs typeface="Courier New" panose="02070309020205020404" pitchFamily="49" charset="0"/>
              </a:rPr>
              <a:t>();</a:t>
            </a:r>
          </a:p>
          <a:p>
            <a:pPr marL="0" indent="0">
              <a:buNone/>
            </a:pPr>
            <a:r>
              <a:rPr lang="en-US" sz="1800" dirty="0">
                <a:latin typeface="Courier New" panose="02070309020205020404" pitchFamily="49" charset="0"/>
                <a:cs typeface="Courier New" panose="02070309020205020404" pitchFamily="49" charset="0"/>
              </a:rPr>
              <a:t>String </a:t>
            </a:r>
            <a:r>
              <a:rPr lang="en-US" sz="1800" dirty="0" err="1">
                <a:latin typeface="Courier New" panose="02070309020205020404" pitchFamily="49" charset="0"/>
                <a:cs typeface="Courier New" panose="02070309020205020404" pitchFamily="49" charset="0"/>
              </a:rPr>
              <a:t>normalized_input</a:t>
            </a: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norm.normalize</a:t>
            </a:r>
            <a:r>
              <a:rPr lang="en-US" sz="1800" dirty="0">
                <a:latin typeface="Courier New" panose="02070309020205020404" pitchFamily="49" charset="0"/>
                <a:cs typeface="Courier New" panose="02070309020205020404" pitchFamily="49" charset="0"/>
              </a:rPr>
              <a:t>(input);</a:t>
            </a:r>
          </a:p>
          <a:p>
            <a:pPr marL="0" indent="0">
              <a:buNone/>
            </a:pPr>
            <a:endParaRPr lang="en-US" sz="18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26299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2850" y="1308848"/>
            <a:ext cx="8496082" cy="1701535"/>
          </a:xfrm>
        </p:spPr>
        <p:txBody>
          <a:bodyPr/>
          <a:lstStyle/>
          <a:p>
            <a:r>
              <a:rPr lang="fr-FR"/>
              <a:t>Noms de domaine internationalisés</a:t>
            </a:r>
          </a:p>
        </p:txBody>
      </p:sp>
    </p:spTree>
    <p:extLst>
      <p:ext uri="{BB962C8B-B14F-4D97-AF65-F5344CB8AC3E}">
        <p14:creationId xmlns:p14="http://schemas.microsoft.com/office/powerpoint/2010/main" val="1277556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Noms de domaine</a:t>
            </a:r>
          </a:p>
        </p:txBody>
      </p:sp>
      <p:sp>
        <p:nvSpPr>
          <p:cNvPr id="3" name="Content Placeholder 2"/>
          <p:cNvSpPr>
            <a:spLocks noGrp="1"/>
          </p:cNvSpPr>
          <p:nvPr>
            <p:ph sz="quarter" idx="10"/>
          </p:nvPr>
        </p:nvSpPr>
        <p:spPr>
          <a:xfrm>
            <a:off x="776157" y="797024"/>
            <a:ext cx="10639685" cy="4810666"/>
          </a:xfrm>
        </p:spPr>
        <p:txBody>
          <a:bodyPr/>
          <a:lstStyle/>
          <a:p>
            <a:r>
              <a:rPr lang="fr-FR" sz="2000" dirty="0"/>
              <a:t>Un nom de domaine est un ensemble ordonné d’étiquettes ou de chaînes. Prenons  </a:t>
            </a:r>
            <a:r>
              <a:rPr lang="fr-FR" sz="2000" dirty="0">
                <a:hlinkClick r:id="rId3"/>
              </a:rPr>
              <a:t>www.example.co.uk :</a:t>
            </a:r>
          </a:p>
          <a:p>
            <a:pPr lvl="1"/>
            <a:r>
              <a:rPr lang="fr-FR" sz="2000" dirty="0"/>
              <a:t>le domaine de premier niveau (TLD) est l’étiquette la plus à droite : « </a:t>
            </a:r>
            <a:r>
              <a:rPr lang="fr-FR" sz="2000" dirty="0" err="1"/>
              <a:t>uk</a:t>
            </a:r>
            <a:r>
              <a:rPr lang="fr-FR" sz="2000" dirty="0"/>
              <a:t> » ;</a:t>
            </a:r>
          </a:p>
          <a:p>
            <a:pPr lvl="1"/>
            <a:r>
              <a:rPr lang="fr-FR" sz="2000" dirty="0"/>
              <a:t>le domaine de second niveau : « </a:t>
            </a:r>
            <a:r>
              <a:rPr lang="fr-FR" sz="2000" dirty="0" err="1"/>
              <a:t>co</a:t>
            </a:r>
            <a:r>
              <a:rPr lang="fr-FR" sz="2000" dirty="0"/>
              <a:t> » ;</a:t>
            </a:r>
          </a:p>
          <a:p>
            <a:pPr lvl="1"/>
            <a:r>
              <a:rPr lang="fr-FR" sz="2000" dirty="0"/>
              <a:t>le domaine de troisième niveau : « </a:t>
            </a:r>
            <a:r>
              <a:rPr lang="fr-FR" sz="2000" dirty="0" err="1"/>
              <a:t>example</a:t>
            </a:r>
            <a:r>
              <a:rPr lang="fr-FR" sz="2000" dirty="0"/>
              <a:t> ».</a:t>
            </a:r>
          </a:p>
          <a:p>
            <a:r>
              <a:rPr lang="fr-FR" sz="2000" dirty="0"/>
              <a:t>Au départ, les TLD ne comportaient que deux ou trois caractères (</a:t>
            </a:r>
            <a:r>
              <a:rPr lang="fr-FR" sz="2000" dirty="0">
                <a:solidFill>
                  <a:schemeClr val="accent1"/>
                </a:solidFill>
              </a:rPr>
              <a:t>.ca, .com, etc.</a:t>
            </a:r>
            <a:r>
              <a:rPr lang="fr-FR" sz="2000" dirty="0"/>
              <a:t>).</a:t>
            </a:r>
          </a:p>
          <a:p>
            <a:r>
              <a:rPr lang="fr-FR" sz="2000" dirty="0"/>
              <a:t>Désormais, ils peuvent être composés d’une chaîne plus longue (</a:t>
            </a:r>
            <a:r>
              <a:rPr lang="fr-FR" sz="2000" dirty="0">
                <a:solidFill>
                  <a:schemeClr val="accent1"/>
                </a:solidFill>
              </a:rPr>
              <a:t>.info, .google, .engineering, etc.</a:t>
            </a:r>
            <a:r>
              <a:rPr lang="fr-FR" sz="2000" dirty="0"/>
              <a:t>).</a:t>
            </a:r>
          </a:p>
          <a:p>
            <a:r>
              <a:rPr lang="fr-FR" sz="2000" dirty="0"/>
              <a:t>Les TLD délégués dans la </a:t>
            </a:r>
            <a:r>
              <a:rPr lang="fr-FR" sz="2000" dirty="0">
                <a:hlinkClick r:id="rId4"/>
              </a:rPr>
              <a:t>zone racine</a:t>
            </a:r>
            <a:r>
              <a:rPr lang="fr-FR" sz="2000" dirty="0"/>
              <a:t> peuvent changer au fil du temps, de sorte qu’une liste fixe peut devenir obsolète.</a:t>
            </a:r>
          </a:p>
          <a:p>
            <a:r>
              <a:rPr lang="fr-FR" sz="2000" dirty="0"/>
              <a:t>Chaque étiquette peut contenir jusqu’à 63 octets.</a:t>
            </a:r>
          </a:p>
          <a:p>
            <a:r>
              <a:rPr lang="fr-FR" sz="2000" dirty="0">
                <a:solidFill>
                  <a:schemeClr val="tx1"/>
                </a:solidFill>
              </a:rPr>
              <a:t>La longueur du nom de domaine ne peut dépasser 255 caractères au total (séparateurs compris).</a:t>
            </a:r>
          </a:p>
          <a:p>
            <a:endParaRPr lang="en-US" sz="2000" dirty="0"/>
          </a:p>
          <a:p>
            <a:endParaRPr lang="en-US" dirty="0"/>
          </a:p>
        </p:txBody>
      </p:sp>
      <p:pic>
        <p:nvPicPr>
          <p:cNvPr id="4" name="Picture 3">
            <a:extLst>
              <a:ext uri="{FF2B5EF4-FFF2-40B4-BE49-F238E27FC236}">
                <a16:creationId xmlns:a16="http://schemas.microsoft.com/office/drawing/2014/main" id="{BC8A6867-0A83-6445-BBBC-2BA130ED714A}"/>
              </a:ext>
            </a:extLst>
          </p:cNvPr>
          <p:cNvPicPr>
            <a:picLocks noChangeAspect="1"/>
          </p:cNvPicPr>
          <p:nvPr/>
        </p:nvPicPr>
        <p:blipFill>
          <a:blip r:embed="rId5"/>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2088321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Noms de domaine internationalisés (IDN)</a:t>
            </a:r>
          </a:p>
        </p:txBody>
      </p:sp>
      <p:sp>
        <p:nvSpPr>
          <p:cNvPr id="3" name="Content Placeholder 2"/>
          <p:cNvSpPr>
            <a:spLocks noGrp="1"/>
          </p:cNvSpPr>
          <p:nvPr>
            <p:ph sz="quarter" idx="10"/>
          </p:nvPr>
        </p:nvSpPr>
        <p:spPr>
          <a:xfrm>
            <a:off x="286871" y="832882"/>
            <a:ext cx="11331388" cy="4810666"/>
          </a:xfrm>
        </p:spPr>
        <p:txBody>
          <a:bodyPr/>
          <a:lstStyle/>
          <a:p>
            <a:r>
              <a:rPr lang="fr-FR" sz="2000" dirty="0"/>
              <a:t>Les noms de domaine peuvent être internationalisés lorsque l’une des étiquettes contient au moins un caractère non-ASCII.</a:t>
            </a:r>
          </a:p>
          <a:p>
            <a:pPr lvl="1"/>
            <a:r>
              <a:rPr lang="fr-FR" sz="2000" dirty="0"/>
              <a:t>Par exemple : </a:t>
            </a:r>
            <a:r>
              <a:rPr lang="fr-FR" sz="2000" dirty="0">
                <a:hlinkClick r:id="rId3"/>
              </a:rPr>
              <a:t>www.exâmple.ca</a:t>
            </a:r>
            <a:r>
              <a:rPr lang="fr-FR" sz="2000" dirty="0"/>
              <a:t>, </a:t>
            </a:r>
            <a:r>
              <a:rPr lang="fr-FR" sz="2000" dirty="0" err="1">
                <a:solidFill>
                  <a:schemeClr val="accent1"/>
                </a:solidFill>
              </a:rPr>
              <a:t>普遍接受-测试.世界</a:t>
            </a:r>
            <a:r>
              <a:rPr lang="fr-FR" sz="2000" dirty="0">
                <a:solidFill>
                  <a:schemeClr val="accent1"/>
                </a:solidFill>
              </a:rPr>
              <a:t>.</a:t>
            </a:r>
            <a:r>
              <a:rPr lang="fr-FR" sz="2000" dirty="0"/>
              <a:t>, </a:t>
            </a:r>
            <a:r>
              <a:rPr lang="fr-FR" sz="2000" dirty="0" err="1">
                <a:solidFill>
                  <a:schemeClr val="accent1"/>
                </a:solidFill>
              </a:rPr>
              <a:t>صحة.مصر</a:t>
            </a:r>
            <a:r>
              <a:rPr lang="fr-FR" sz="2000" dirty="0"/>
              <a:t>,</a:t>
            </a:r>
            <a:r>
              <a:rPr lang="fr-FR" sz="2000" dirty="0">
                <a:solidFill>
                  <a:schemeClr val="accent1"/>
                </a:solidFill>
              </a:rPr>
              <a:t> </a:t>
            </a:r>
            <a:r>
              <a:rPr lang="fr-FR" sz="2000" dirty="0" err="1">
                <a:solidFill>
                  <a:schemeClr val="accent1"/>
                </a:solidFill>
              </a:rPr>
              <a:t>ทัวร์เที่ยวไทย.ไทย</a:t>
            </a:r>
            <a:r>
              <a:rPr lang="fr-FR" sz="2000" dirty="0"/>
              <a:t>.</a:t>
            </a:r>
          </a:p>
          <a:p>
            <a:r>
              <a:rPr lang="fr-FR" sz="2000" dirty="0"/>
              <a:t>Il existe deux formes équivalentes d’étiquettes de domaines IDN : l’étiquette U et l’étiquette A.</a:t>
            </a:r>
          </a:p>
          <a:p>
            <a:pPr lvl="1"/>
            <a:r>
              <a:rPr lang="fr-FR" sz="2000" dirty="0"/>
              <a:t>Les utilisateurs humains utilisent la version IDN appelée étiquette U (au format UTF-8) :  </a:t>
            </a:r>
            <a:r>
              <a:rPr lang="fr-FR" sz="2000" dirty="0" err="1">
                <a:solidFill>
                  <a:schemeClr val="accent1"/>
                </a:solidFill>
              </a:rPr>
              <a:t>exâmple</a:t>
            </a:r>
            <a:r>
              <a:rPr lang="fr-FR" sz="2000" dirty="0"/>
              <a:t>.</a:t>
            </a:r>
            <a:r>
              <a:rPr lang="fr-FR" sz="2000" dirty="0">
                <a:solidFill>
                  <a:schemeClr val="accent1"/>
                </a:solidFill>
              </a:rPr>
              <a:t> </a:t>
            </a:r>
          </a:p>
          <a:p>
            <a:pPr lvl="1"/>
            <a:r>
              <a:rPr lang="fr-FR" sz="2000" dirty="0"/>
              <a:t>Le DNS utilise la forme ASCII équivalente, appelée étiquette A :</a:t>
            </a:r>
          </a:p>
          <a:p>
            <a:pPr marL="1371600" lvl="2" indent="-457200">
              <a:buFont typeface="+mj-lt"/>
              <a:buAutoNum type="arabicPeriod"/>
            </a:pPr>
            <a:r>
              <a:rPr lang="fr-FR" sz="2000" dirty="0"/>
              <a:t>prendre les saisies des utilisateurs, les normaliser et les comparer à l’IDNA2008 pour former l’étiquette U de l’IDN ;</a:t>
            </a:r>
          </a:p>
          <a:p>
            <a:pPr marL="1371600" lvl="2" indent="-457200">
              <a:buFont typeface="+mj-lt"/>
              <a:buAutoNum type="arabicPeriod"/>
            </a:pPr>
            <a:r>
              <a:rPr lang="fr-FR" sz="2000" dirty="0"/>
              <a:t>convertir l’étiquette U en </a:t>
            </a:r>
            <a:r>
              <a:rPr lang="fr-FR" sz="2000" dirty="0" err="1"/>
              <a:t>Punycode</a:t>
            </a:r>
            <a:r>
              <a:rPr lang="fr-FR" sz="2000" dirty="0"/>
              <a:t> (en utilisant la RFC3492) ;</a:t>
            </a:r>
          </a:p>
          <a:p>
            <a:pPr marL="1371600" lvl="2" indent="-457200">
              <a:buFont typeface="+mj-lt"/>
              <a:buAutoNum type="arabicPeriod"/>
            </a:pPr>
            <a:r>
              <a:rPr lang="fr-FR" sz="2000" dirty="0"/>
              <a:t>ajouter le préfixe « </a:t>
            </a:r>
            <a:r>
              <a:rPr lang="fr-FR" sz="2000" dirty="0" err="1"/>
              <a:t>xn</a:t>
            </a:r>
            <a:r>
              <a:rPr lang="fr-FR" sz="2000" dirty="0"/>
              <a:t>-- » pour identifier la chaîne ASCII comme une étiquette A d’IDN ;</a:t>
            </a:r>
          </a:p>
          <a:p>
            <a:pPr marL="1487487" lvl="3" indent="-457200">
              <a:buFont typeface="Arial" panose="020B0604020202020204" pitchFamily="34" charset="0"/>
              <a:buChar char="•"/>
            </a:pPr>
            <a:r>
              <a:rPr lang="fr-FR" sz="2000" dirty="0" err="1">
                <a:solidFill>
                  <a:schemeClr val="accent1"/>
                </a:solidFill>
              </a:rPr>
              <a:t>exâmple</a:t>
            </a:r>
            <a:r>
              <a:rPr lang="fr-FR" sz="2000" dirty="0">
                <a:solidFill>
                  <a:schemeClr val="accent1"/>
                </a:solidFill>
              </a:rPr>
              <a:t> </a:t>
            </a:r>
            <a:r>
              <a:rPr lang="fr-FR" sz="2000" dirty="0">
                <a:solidFill>
                  <a:schemeClr val="tx1"/>
                </a:solidFill>
              </a:rPr>
              <a:t>=&gt; </a:t>
            </a:r>
            <a:r>
              <a:rPr lang="fr-FR" sz="2000" dirty="0" err="1">
                <a:solidFill>
                  <a:schemeClr val="accent1"/>
                </a:solidFill>
              </a:rPr>
              <a:t>exmple-xta</a:t>
            </a:r>
            <a:r>
              <a:rPr lang="fr-FR" sz="2000" dirty="0">
                <a:solidFill>
                  <a:schemeClr val="accent1"/>
                </a:solidFill>
              </a:rPr>
              <a:t> </a:t>
            </a:r>
            <a:r>
              <a:rPr lang="fr-FR" sz="2000" dirty="0">
                <a:solidFill>
                  <a:schemeClr val="tx1"/>
                </a:solidFill>
              </a:rPr>
              <a:t>=&gt;</a:t>
            </a:r>
            <a:r>
              <a:rPr lang="fr-FR" sz="2000" dirty="0">
                <a:solidFill>
                  <a:schemeClr val="accent1"/>
                </a:solidFill>
              </a:rPr>
              <a:t> </a:t>
            </a:r>
            <a:r>
              <a:rPr lang="fr-FR" sz="2000" dirty="0" err="1">
                <a:solidFill>
                  <a:schemeClr val="accent1"/>
                </a:solidFill>
              </a:rPr>
              <a:t>xn</a:t>
            </a:r>
            <a:r>
              <a:rPr lang="fr-FR" sz="2000" dirty="0">
                <a:solidFill>
                  <a:schemeClr val="accent1"/>
                </a:solidFill>
              </a:rPr>
              <a:t>--</a:t>
            </a:r>
            <a:r>
              <a:rPr lang="fr-FR" sz="2000" dirty="0" err="1">
                <a:solidFill>
                  <a:schemeClr val="accent1"/>
                </a:solidFill>
              </a:rPr>
              <a:t>exmple-xta</a:t>
            </a:r>
            <a:endParaRPr lang="fr-FR" sz="2000" dirty="0">
              <a:solidFill>
                <a:schemeClr val="accent1"/>
              </a:solidFill>
            </a:endParaRPr>
          </a:p>
          <a:p>
            <a:pPr marL="1487487" lvl="3" indent="-457200">
              <a:buFont typeface="Arial" panose="020B0604020202020204" pitchFamily="34" charset="0"/>
              <a:buChar char="•"/>
            </a:pPr>
            <a:r>
              <a:rPr lang="fr-FR" sz="2000" dirty="0" err="1">
                <a:solidFill>
                  <a:schemeClr val="accent1"/>
                </a:solidFill>
              </a:rPr>
              <a:t>普遍接受-测试</a:t>
            </a:r>
            <a:r>
              <a:rPr lang="fr-FR" sz="2000" dirty="0">
                <a:solidFill>
                  <a:schemeClr val="accent1"/>
                </a:solidFill>
              </a:rPr>
              <a:t> </a:t>
            </a:r>
            <a:r>
              <a:rPr lang="fr-FR" sz="2000" dirty="0">
                <a:solidFill>
                  <a:schemeClr val="tx1"/>
                </a:solidFill>
              </a:rPr>
              <a:t>=&gt;</a:t>
            </a:r>
            <a:r>
              <a:rPr lang="fr-FR" sz="2000" dirty="0">
                <a:solidFill>
                  <a:schemeClr val="accent1"/>
                </a:solidFill>
              </a:rPr>
              <a:t> --f38am99bqvcd5liy1cxsg </a:t>
            </a:r>
            <a:r>
              <a:rPr lang="fr-FR" sz="2000" dirty="0">
                <a:solidFill>
                  <a:schemeClr val="tx1"/>
                </a:solidFill>
              </a:rPr>
              <a:t>=&gt;</a:t>
            </a:r>
            <a:r>
              <a:rPr lang="fr-FR" sz="2000" dirty="0">
                <a:solidFill>
                  <a:schemeClr val="accent1"/>
                </a:solidFill>
              </a:rPr>
              <a:t> </a:t>
            </a:r>
            <a:r>
              <a:rPr lang="fr-FR" sz="2000" dirty="0" err="1">
                <a:solidFill>
                  <a:schemeClr val="accent1"/>
                </a:solidFill>
              </a:rPr>
              <a:t>xn</a:t>
            </a:r>
            <a:r>
              <a:rPr lang="fr-FR" sz="2000" dirty="0">
                <a:solidFill>
                  <a:schemeClr val="accent1"/>
                </a:solidFill>
              </a:rPr>
              <a:t>----f38am99bqvcd5liy1cxsg</a:t>
            </a:r>
            <a:r>
              <a:rPr lang="fr-FR" sz="2000" dirty="0"/>
              <a:t>.</a:t>
            </a:r>
            <a:r>
              <a:rPr lang="fr-FR" sz="2000" dirty="0">
                <a:solidFill>
                  <a:schemeClr val="accent1"/>
                </a:solidFill>
              </a:rPr>
              <a:t> </a:t>
            </a:r>
          </a:p>
          <a:p>
            <a:r>
              <a:rPr lang="fr-FR" sz="2000" dirty="0"/>
              <a:t>La plupart des systèmes devraient utiliser des étiquettes U, en particulier les bases de données.</a:t>
            </a:r>
          </a:p>
          <a:p>
            <a:endParaRPr lang="en-US" sz="2000" dirty="0"/>
          </a:p>
          <a:p>
            <a:endParaRPr lang="en-US" dirty="0"/>
          </a:p>
        </p:txBody>
      </p:sp>
      <p:pic>
        <p:nvPicPr>
          <p:cNvPr id="4" name="Picture 3">
            <a:extLst>
              <a:ext uri="{FF2B5EF4-FFF2-40B4-BE49-F238E27FC236}">
                <a16:creationId xmlns:a16="http://schemas.microsoft.com/office/drawing/2014/main" id="{BC8A6867-0A83-6445-BBBC-2BA130ED714A}"/>
              </a:ext>
            </a:extLst>
          </p:cNvPr>
          <p:cNvPicPr>
            <a:picLocks noChangeAspect="1"/>
          </p:cNvPicPr>
          <p:nvPr/>
        </p:nvPicPr>
        <p:blipFill>
          <a:blip r:embed="rId4"/>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2649492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Convertir l’étiquette U </a:t>
            </a:r>
            <a:r>
              <a:rPr lang="fr-FR">
                <a:sym typeface="Wingdings" pitchFamily="2" charset="2"/>
              </a:rPr>
              <a:t></a:t>
            </a:r>
            <a:r>
              <a:rPr lang="fr-FR"/>
              <a:t> étiquette A : Python</a:t>
            </a:r>
          </a:p>
        </p:txBody>
      </p:sp>
      <p:pic>
        <p:nvPicPr>
          <p:cNvPr id="4" name="Picture 3">
            <a:extLst>
              <a:ext uri="{FF2B5EF4-FFF2-40B4-BE49-F238E27FC236}">
                <a16:creationId xmlns:a16="http://schemas.microsoft.com/office/drawing/2014/main" id="{BC8A6867-0A83-6445-BBBC-2BA130ED714A}"/>
              </a:ext>
            </a:extLst>
          </p:cNvPr>
          <p:cNvPicPr>
            <a:picLocks noChangeAspect="1"/>
          </p:cNvPicPr>
          <p:nvPr/>
        </p:nvPicPr>
        <p:blipFill>
          <a:blip r:embed="rId2"/>
          <a:stretch>
            <a:fillRect/>
          </a:stretch>
        </p:blipFill>
        <p:spPr>
          <a:xfrm>
            <a:off x="10902950" y="32733"/>
            <a:ext cx="1241861" cy="563488"/>
          </a:xfrm>
          <a:prstGeom prst="rect">
            <a:avLst/>
          </a:prstGeom>
        </p:spPr>
      </p:pic>
      <p:sp>
        <p:nvSpPr>
          <p:cNvPr id="2" name="Content Placeholder 1">
            <a:extLst>
              <a:ext uri="{FF2B5EF4-FFF2-40B4-BE49-F238E27FC236}">
                <a16:creationId xmlns:a16="http://schemas.microsoft.com/office/drawing/2014/main" id="{E6737EC9-83EC-FB9F-2113-F7D695A40FDD}"/>
              </a:ext>
            </a:extLst>
          </p:cNvPr>
          <p:cNvSpPr>
            <a:spLocks noGrp="1" noChangeArrowheads="1"/>
          </p:cNvSpPr>
          <p:nvPr>
            <p:ph sz="quarter" idx="10"/>
          </p:nvPr>
        </p:nvSpPr>
        <p:spPr bwMode="auto">
          <a:xfrm>
            <a:off x="348336" y="1031212"/>
            <a:ext cx="11787201" cy="353943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16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import </a:t>
            </a:r>
            <a:r>
              <a:rPr kumimoji="0" lang="en-PK" altLang="en-PK" sz="16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unicodedata</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6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#library for normalization</a:t>
            </a:r>
            <a:br>
              <a:rPr kumimoji="0" lang="en-PK" altLang="en-PK" sz="16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en-PK" altLang="en-PK" sz="16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import </a:t>
            </a:r>
            <a:r>
              <a:rPr kumimoji="0" lang="en-PK" altLang="en-PK" sz="16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idna</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6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#library for conversion</a:t>
            </a:r>
            <a:br>
              <a:rPr kumimoji="0" lang="en-PK" altLang="en-PK" sz="16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domain</a:t>
            </a:r>
            <a:r>
              <a:rPr kumimoji="0" lang="en-US"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Name</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 </a:t>
            </a:r>
            <a:r>
              <a:rPr kumimoji="0" lang="en-PK" altLang="en-PK" sz="16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r>
              <a:rPr kumimoji="0" lang="ar-SA" altLang="en-PK" sz="16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صحة.مصر</a:t>
            </a:r>
            <a:r>
              <a:rPr kumimoji="0" lang="en-PK" altLang="en-PK" sz="16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br>
              <a:rPr kumimoji="0" lang="en-PK" altLang="en-PK" sz="16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br>
            <a:r>
              <a:rPr kumimoji="0" lang="en-PK" altLang="en-PK" sz="16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try</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domain</a:t>
            </a:r>
            <a:r>
              <a:rPr kumimoji="0" lang="en-US"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Name</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_normalized = </a:t>
            </a:r>
            <a:r>
              <a:rPr kumimoji="0" lang="en-PK" altLang="en-PK" sz="16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unicodedata.normalize</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16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'NFC'</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domain</a:t>
            </a:r>
            <a:r>
              <a:rPr kumimoji="0" lang="en-US"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Name</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6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#normalize to NFC</a:t>
            </a:r>
            <a:br>
              <a:rPr kumimoji="0" lang="en-PK" altLang="en-PK" sz="16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en-PK" altLang="en-PK" sz="16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a:t>
            </a:r>
            <a:r>
              <a:rPr kumimoji="0" lang="en-PK" altLang="en-PK" sz="1600"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print</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(domain</a:t>
            </a:r>
            <a:r>
              <a:rPr kumimoji="0" lang="en-US"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Name</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_normalized)</a:t>
            </a:r>
            <a:b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domain</a:t>
            </a:r>
            <a:r>
              <a:rPr kumimoji="0" lang="en-US"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Name</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_</a:t>
            </a:r>
            <a:r>
              <a:rPr kumimoji="0" lang="en-PK" altLang="en-PK" sz="16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alabel</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 </a:t>
            </a:r>
            <a:r>
              <a:rPr kumimoji="0" lang="en-PK" altLang="en-PK" sz="16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idna.encode</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(domain</a:t>
            </a:r>
            <a:r>
              <a:rPr kumimoji="0" lang="en-US"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Name</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_normalized).decode(</a:t>
            </a:r>
            <a:r>
              <a:rPr kumimoji="0" lang="en-PK" altLang="en-PK" sz="16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"ascii"</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6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#U-label to A-label</a:t>
            </a:r>
            <a:br>
              <a:rPr kumimoji="0" lang="en-PK" altLang="en-PK" sz="16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en-PK" altLang="en-PK" sz="16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a:t>
            </a:r>
            <a:r>
              <a:rPr kumimoji="0" lang="en-PK" altLang="en-PK" sz="1600"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print</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(domain</a:t>
            </a:r>
            <a:r>
              <a:rPr kumimoji="0" lang="en-US"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Name</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_</a:t>
            </a:r>
            <a:r>
              <a:rPr kumimoji="0" lang="en-PK" altLang="en-PK" sz="16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alabel</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domain</a:t>
            </a:r>
            <a:r>
              <a:rPr kumimoji="0" lang="en-US"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Name</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_</a:t>
            </a:r>
            <a:r>
              <a:rPr kumimoji="0" lang="en-PK" altLang="en-PK" sz="16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ulabel</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 </a:t>
            </a:r>
            <a:r>
              <a:rPr kumimoji="0" lang="en-PK" altLang="en-PK" sz="16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idna.decode</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(domain</a:t>
            </a:r>
            <a:r>
              <a:rPr kumimoji="0" lang="en-US"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Name</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_</a:t>
            </a:r>
            <a:r>
              <a:rPr kumimoji="0" lang="en-PK" altLang="en-PK" sz="16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alabel</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600"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print</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(domain</a:t>
            </a:r>
            <a:r>
              <a:rPr kumimoji="0" lang="en-US"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Name</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_</a:t>
            </a:r>
            <a:r>
              <a:rPr kumimoji="0" lang="en-PK" altLang="en-PK" sz="16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ulabel</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6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except </a:t>
            </a:r>
            <a:r>
              <a:rPr kumimoji="0" lang="en-PK" altLang="en-PK" sz="16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idna.IDNAError</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6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as </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e:</a:t>
            </a:r>
            <a:b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600"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print</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16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"Domain '{domain</a:t>
            </a:r>
            <a:r>
              <a:rPr kumimoji="0" lang="en-US" altLang="en-PK" sz="16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Name</a:t>
            </a:r>
            <a:r>
              <a:rPr kumimoji="0" lang="en-PK" altLang="en-PK" sz="16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 is invalid: {e}"</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6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#invalid domain as per IDNA 2008</a:t>
            </a:r>
            <a:br>
              <a:rPr kumimoji="0" lang="en-PK" altLang="en-PK" sz="16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en-PK" altLang="en-PK" sz="16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except </a:t>
            </a:r>
            <a:r>
              <a:rPr kumimoji="0" lang="en-PK" altLang="en-PK" sz="1600"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Exception </a:t>
            </a:r>
            <a:r>
              <a:rPr kumimoji="0" lang="en-PK" altLang="en-PK" sz="16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as </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e:</a:t>
            </a:r>
            <a:b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600"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print</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16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"ERROR: {e}"</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endParaRPr kumimoji="0" lang="en-PK" altLang="en-PK"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23300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Convertir l’étiquette U </a:t>
            </a:r>
            <a:r>
              <a:rPr lang="fr-FR">
                <a:sym typeface="Wingdings" pitchFamily="2" charset="2"/>
              </a:rPr>
              <a:t></a:t>
            </a:r>
            <a:r>
              <a:rPr lang="fr-FR"/>
              <a:t> étiquette A : Java	</a:t>
            </a:r>
          </a:p>
        </p:txBody>
      </p:sp>
      <p:sp>
        <p:nvSpPr>
          <p:cNvPr id="3" name="Content Placeholder 2"/>
          <p:cNvSpPr>
            <a:spLocks noGrp="1"/>
          </p:cNvSpPr>
          <p:nvPr>
            <p:ph sz="quarter" idx="10"/>
          </p:nvPr>
        </p:nvSpPr>
        <p:spPr>
          <a:xfrm>
            <a:off x="776157" y="1227326"/>
            <a:ext cx="10639685" cy="4810666"/>
          </a:xfrm>
        </p:spPr>
        <p:txBody>
          <a:bodyPr/>
          <a:lstStyle/>
          <a:p>
            <a:r>
              <a:rPr lang="fr-FR" sz="2000"/>
              <a:t>International Components for Unicode (projet ICU).</a:t>
            </a:r>
          </a:p>
          <a:p>
            <a:r>
              <a:rPr lang="fr-FR" sz="2000"/>
              <a:t>Ce projet est le recueil de référence pour Unicode. Développé par IBM, il est désormais géré par Unicode en synchronisation avec les normes Unicode.</a:t>
            </a:r>
          </a:p>
          <a:p>
            <a:pPr lvl="1"/>
            <a:r>
              <a:rPr lang="fr-FR" sz="2000"/>
              <a:t>La conversion IDNA est basée sur Unicode </a:t>
            </a:r>
            <a:r>
              <a:rPr lang="fr-FR" sz="2000">
                <a:hlinkClick r:id="rId3"/>
              </a:rPr>
              <a:t>UTS46</a:t>
            </a:r>
            <a:r>
              <a:rPr lang="fr-FR" sz="2000"/>
              <a:t>, qui permet la transition de l’IDNA2003 à l’IDNA2008. Toutefois, il est possible de configurer le système pour qu’il ne prenne pas en charge la transition (recommandé).</a:t>
            </a:r>
          </a:p>
          <a:p>
            <a:pPr lvl="1"/>
            <a:r>
              <a:rPr lang="fr-FR" sz="2000"/>
              <a:t>La conversion IDNA inclut la normalisation selon l’IDNA (bien !).</a:t>
            </a:r>
          </a:p>
          <a:p>
            <a:pPr lvl="1"/>
            <a:r>
              <a:rPr lang="fr-FR" sz="2000"/>
              <a:t>Vérifiez l’absence d’erreurs dans la conversion en appelant info.hasErrors().</a:t>
            </a:r>
          </a:p>
          <a:p>
            <a:pPr lvl="1"/>
            <a:r>
              <a:rPr lang="fr-FR" sz="2000"/>
              <a:t>Pour les IDN, définissez les options pour limiter la validation et l’utilisation à l’IDNA2008.</a:t>
            </a:r>
          </a:p>
          <a:p>
            <a:pPr lvl="1"/>
            <a:r>
              <a:rPr lang="fr-FR" sz="2000"/>
              <a:t>Les méthodes statiques appliquent l’IDNA2003 et les méthodes non statiques l’IDNA2008.</a:t>
            </a:r>
          </a:p>
        </p:txBody>
      </p:sp>
      <p:pic>
        <p:nvPicPr>
          <p:cNvPr id="4" name="Picture 3">
            <a:extLst>
              <a:ext uri="{FF2B5EF4-FFF2-40B4-BE49-F238E27FC236}">
                <a16:creationId xmlns:a16="http://schemas.microsoft.com/office/drawing/2014/main" id="{BC8A6867-0A83-6445-BBBC-2BA130ED714A}"/>
              </a:ext>
            </a:extLst>
          </p:cNvPr>
          <p:cNvPicPr>
            <a:picLocks noChangeAspect="1"/>
          </p:cNvPicPr>
          <p:nvPr/>
        </p:nvPicPr>
        <p:blipFill>
          <a:blip r:embed="rId4"/>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272382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8BD06-17DB-4584-AF10-02AE8394A149}"/>
              </a:ext>
            </a:extLst>
          </p:cNvPr>
          <p:cNvSpPr>
            <a:spLocks noGrp="1"/>
          </p:cNvSpPr>
          <p:nvPr>
            <p:ph type="title"/>
          </p:nvPr>
        </p:nvSpPr>
        <p:spPr>
          <a:xfrm>
            <a:off x="17929" y="84136"/>
            <a:ext cx="11267746" cy="434888"/>
          </a:xfrm>
        </p:spPr>
        <p:txBody>
          <a:bodyPr>
            <a:noAutofit/>
          </a:bodyPr>
          <a:lstStyle/>
          <a:p>
            <a:r>
              <a:rPr lang="fr-FR" sz="2150" dirty="0"/>
              <a:t>Acceptation universelle des noms de domaine et adresses de courrier électronique</a:t>
            </a:r>
          </a:p>
        </p:txBody>
      </p:sp>
      <p:sp>
        <p:nvSpPr>
          <p:cNvPr id="4" name="Rectangle 3">
            <a:extLst>
              <a:ext uri="{FF2B5EF4-FFF2-40B4-BE49-F238E27FC236}">
                <a16:creationId xmlns:a16="http://schemas.microsoft.com/office/drawing/2014/main" id="{4CA36FDA-29B9-254C-8975-5ABB15D41994}"/>
              </a:ext>
            </a:extLst>
          </p:cNvPr>
          <p:cNvSpPr/>
          <p:nvPr/>
        </p:nvSpPr>
        <p:spPr>
          <a:xfrm>
            <a:off x="926617" y="2150772"/>
            <a:ext cx="10327341" cy="2677656"/>
          </a:xfrm>
          <a:prstGeom prst="rect">
            <a:avLst/>
          </a:prstGeom>
        </p:spPr>
        <p:txBody>
          <a:bodyPr wrap="square">
            <a:spAutoFit/>
          </a:bodyPr>
          <a:lstStyle/>
          <a:p>
            <a:pPr algn="ctr"/>
            <a:r>
              <a:rPr lang="fr-FR" sz="2400" b="1">
                <a:cs typeface="Arial" panose="020B0604020202020204" pitchFamily="34" charset="0"/>
              </a:rPr>
              <a:t>Objectif</a:t>
            </a:r>
          </a:p>
          <a:p>
            <a:pPr algn="ctr"/>
            <a:r>
              <a:rPr lang="fr-FR" sz="2400">
                <a:cs typeface="Arial" panose="020B0604020202020204" pitchFamily="34" charset="0"/>
              </a:rPr>
              <a:t>Prise en charge de tous les noms de domaine et adresses de courrier électronique par toutes les applications logicielles.</a:t>
            </a:r>
          </a:p>
          <a:p>
            <a:pPr algn="ctr"/>
            <a:endParaRPr lang="en-US" sz="2400" b="1" dirty="0">
              <a:cs typeface="Arial" panose="020B0604020202020204" pitchFamily="34" charset="0"/>
            </a:endParaRPr>
          </a:p>
          <a:p>
            <a:pPr algn="ctr"/>
            <a:endParaRPr lang="en-US" sz="2400" b="1" dirty="0">
              <a:cs typeface="Arial" panose="020B0604020202020204" pitchFamily="34" charset="0"/>
            </a:endParaRPr>
          </a:p>
          <a:p>
            <a:pPr algn="ctr"/>
            <a:r>
              <a:rPr lang="fr-FR" sz="2400" b="1">
                <a:cs typeface="Arial" panose="020B0604020202020204" pitchFamily="34" charset="0"/>
              </a:rPr>
              <a:t>Effet</a:t>
            </a:r>
          </a:p>
          <a:p>
            <a:pPr algn="ctr">
              <a:buSzPct val="75000"/>
            </a:pPr>
            <a:r>
              <a:rPr lang="fr-FR" sz="2400">
                <a:cs typeface="Arial" panose="020B0604020202020204" pitchFamily="34" charset="0"/>
              </a:rPr>
              <a:t>Promouvoir le choix des consommateurs, améliorer la concurrence et fournir un accès plus large aux utilisateurs finaux.</a:t>
            </a:r>
          </a:p>
        </p:txBody>
      </p:sp>
      <p:pic>
        <p:nvPicPr>
          <p:cNvPr id="5" name="Picture 4">
            <a:extLst>
              <a:ext uri="{FF2B5EF4-FFF2-40B4-BE49-F238E27FC236}">
                <a16:creationId xmlns:a16="http://schemas.microsoft.com/office/drawing/2014/main" id="{0AC1B50C-EDBD-8641-99F1-BC6C9BFBF4F2}"/>
              </a:ext>
            </a:extLst>
          </p:cNvPr>
          <p:cNvPicPr>
            <a:picLocks noChangeAspect="1"/>
          </p:cNvPicPr>
          <p:nvPr/>
        </p:nvPicPr>
        <p:blipFill>
          <a:blip r:embed="rId2"/>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343847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Convertir l’étiquette U </a:t>
            </a:r>
            <a:r>
              <a:rPr lang="fr-FR">
                <a:sym typeface="Wingdings" pitchFamily="2" charset="2"/>
              </a:rPr>
              <a:t></a:t>
            </a:r>
            <a:r>
              <a:rPr lang="fr-FR"/>
              <a:t> étiquette A : Java	</a:t>
            </a:r>
          </a:p>
        </p:txBody>
      </p:sp>
      <p:pic>
        <p:nvPicPr>
          <p:cNvPr id="4" name="Picture 3">
            <a:extLst>
              <a:ext uri="{FF2B5EF4-FFF2-40B4-BE49-F238E27FC236}">
                <a16:creationId xmlns:a16="http://schemas.microsoft.com/office/drawing/2014/main" id="{BC8A6867-0A83-6445-BBBC-2BA130ED714A}"/>
              </a:ext>
            </a:extLst>
          </p:cNvPr>
          <p:cNvPicPr>
            <a:picLocks noChangeAspect="1"/>
          </p:cNvPicPr>
          <p:nvPr/>
        </p:nvPicPr>
        <p:blipFill>
          <a:blip r:embed="rId3"/>
          <a:stretch>
            <a:fillRect/>
          </a:stretch>
        </p:blipFill>
        <p:spPr>
          <a:xfrm>
            <a:off x="10902950" y="32733"/>
            <a:ext cx="1241861" cy="563488"/>
          </a:xfrm>
          <a:prstGeom prst="rect">
            <a:avLst/>
          </a:prstGeom>
        </p:spPr>
      </p:pic>
      <p:sp>
        <p:nvSpPr>
          <p:cNvPr id="2" name="Content Placeholder 2">
            <a:extLst>
              <a:ext uri="{FF2B5EF4-FFF2-40B4-BE49-F238E27FC236}">
                <a16:creationId xmlns:a16="http://schemas.microsoft.com/office/drawing/2014/main" id="{B22E8088-65CB-1FCE-26AD-8EAFF090B173}"/>
              </a:ext>
            </a:extLst>
          </p:cNvPr>
          <p:cNvSpPr>
            <a:spLocks noGrp="1"/>
          </p:cNvSpPr>
          <p:nvPr>
            <p:ph sz="quarter" idx="10"/>
          </p:nvPr>
        </p:nvSpPr>
        <p:spPr>
          <a:xfrm>
            <a:off x="291799" y="748359"/>
            <a:ext cx="11909284" cy="5303701"/>
          </a:xfrm>
        </p:spPr>
        <p:txBody>
          <a:bodyPr/>
          <a:lstStyle/>
          <a:p>
            <a:pPr marL="0" indent="0">
              <a:spcBef>
                <a:spcPts val="0"/>
              </a:spcBef>
              <a:buNone/>
            </a:pPr>
            <a:r>
              <a:rPr lang="en-US" sz="1800" dirty="0">
                <a:latin typeface="Courier New" panose="02070309020205020404" pitchFamily="49" charset="0"/>
                <a:cs typeface="Courier New" panose="02070309020205020404" pitchFamily="49" charset="0"/>
              </a:rPr>
              <a:t>import </a:t>
            </a:r>
            <a:r>
              <a:rPr lang="en-US" sz="1800" dirty="0" err="1">
                <a:latin typeface="Courier New" panose="02070309020205020404" pitchFamily="49" charset="0"/>
                <a:cs typeface="Courier New" panose="02070309020205020404" pitchFamily="49" charset="0"/>
              </a:rPr>
              <a:t>com.ibm.icu.text.IDNA</a:t>
            </a:r>
            <a:r>
              <a:rPr lang="en-US" sz="1800" dirty="0">
                <a:latin typeface="Courier New" panose="02070309020205020404" pitchFamily="49" charset="0"/>
                <a:cs typeface="Courier New" panose="02070309020205020404" pitchFamily="49" charset="0"/>
              </a:rPr>
              <a:t>;</a:t>
            </a:r>
          </a:p>
          <a:p>
            <a:pPr marL="0" indent="0">
              <a:spcBef>
                <a:spcPts val="0"/>
              </a:spcBef>
              <a:buNone/>
            </a:pPr>
            <a:r>
              <a:rPr lang="en-US" sz="1800" dirty="0">
                <a:latin typeface="Courier New" panose="02070309020205020404" pitchFamily="49" charset="0"/>
                <a:cs typeface="Courier New" panose="02070309020205020404" pitchFamily="49" charset="0"/>
              </a:rPr>
              <a:t>public static String </a:t>
            </a:r>
            <a:r>
              <a:rPr lang="en-US" sz="1800" dirty="0" err="1">
                <a:latin typeface="Courier New" panose="02070309020205020404" pitchFamily="49" charset="0"/>
                <a:cs typeface="Courier New" panose="02070309020205020404" pitchFamily="49" charset="0"/>
              </a:rPr>
              <a:t>convertULabeltoALabel</a:t>
            </a:r>
            <a:r>
              <a:rPr lang="en-US" sz="1800" dirty="0">
                <a:latin typeface="Courier New" panose="02070309020205020404" pitchFamily="49" charset="0"/>
                <a:cs typeface="Courier New" panose="02070309020205020404" pitchFamily="49" charset="0"/>
              </a:rPr>
              <a:t>(final String </a:t>
            </a:r>
            <a:r>
              <a:rPr lang="en-US" sz="1800" dirty="0" err="1">
                <a:latin typeface="Courier New" panose="02070309020205020404" pitchFamily="49" charset="0"/>
                <a:cs typeface="Courier New" panose="02070309020205020404" pitchFamily="49" charset="0"/>
              </a:rPr>
              <a:t>uLabel</a:t>
            </a:r>
            <a:r>
              <a:rPr lang="en-US" sz="1800" dirty="0">
                <a:latin typeface="Courier New" panose="02070309020205020404" pitchFamily="49" charset="0"/>
                <a:cs typeface="Courier New" panose="02070309020205020404" pitchFamily="49" charset="0"/>
              </a:rPr>
              <a:t>) {</a:t>
            </a:r>
          </a:p>
          <a:p>
            <a:pPr marL="0" indent="0">
              <a:spcBef>
                <a:spcPts val="0"/>
              </a:spcBef>
              <a:buNone/>
            </a:pPr>
            <a:r>
              <a:rPr lang="en-US" sz="1800" dirty="0">
                <a:latin typeface="Courier New" panose="02070309020205020404" pitchFamily="49" charset="0"/>
                <a:cs typeface="Courier New" panose="02070309020205020404" pitchFamily="49" charset="0"/>
              </a:rPr>
              <a:t>    final IDNA </a:t>
            </a:r>
            <a:r>
              <a:rPr lang="en-US" sz="1800" dirty="0" err="1">
                <a:latin typeface="Courier New" panose="02070309020205020404" pitchFamily="49" charset="0"/>
                <a:cs typeface="Courier New" panose="02070309020205020404" pitchFamily="49" charset="0"/>
              </a:rPr>
              <a:t>idnaInstance</a:t>
            </a:r>
            <a:r>
              <a:rPr lang="en-US" sz="1800" dirty="0">
                <a:latin typeface="Courier New" panose="02070309020205020404" pitchFamily="49" charset="0"/>
                <a:cs typeface="Courier New" panose="02070309020205020404" pitchFamily="49" charset="0"/>
              </a:rPr>
              <a:t> = IDNA.getUTS46Instance(IDNA.NONTRANSITIONAL_TO_ASCII</a:t>
            </a:r>
          </a:p>
          <a:p>
            <a:pPr marL="0" indent="0">
              <a:spcBef>
                <a:spcPts val="0"/>
              </a:spcBef>
              <a:buNone/>
            </a:pPr>
            <a:r>
              <a:rPr lang="en-US" sz="1800" dirty="0">
                <a:latin typeface="Courier New" panose="02070309020205020404" pitchFamily="49" charset="0"/>
                <a:cs typeface="Courier New" panose="02070309020205020404" pitchFamily="49" charset="0"/>
              </a:rPr>
              <a:t>                            | IDNA.CHECK_BIDI</a:t>
            </a:r>
          </a:p>
          <a:p>
            <a:pPr marL="0" indent="0">
              <a:spcBef>
                <a:spcPts val="0"/>
              </a:spcBef>
              <a:buNone/>
            </a:pPr>
            <a:r>
              <a:rPr lang="en-US" sz="1800" dirty="0">
                <a:latin typeface="Courier New" panose="02070309020205020404" pitchFamily="49" charset="0"/>
                <a:cs typeface="Courier New" panose="02070309020205020404" pitchFamily="49" charset="0"/>
              </a:rPr>
              <a:t>                            | IDNA.CHECK_CONTEXTJ</a:t>
            </a:r>
          </a:p>
          <a:p>
            <a:pPr marL="0" indent="0">
              <a:spcBef>
                <a:spcPts val="0"/>
              </a:spcBef>
              <a:buNone/>
            </a:pPr>
            <a:r>
              <a:rPr lang="en-US" sz="1800" dirty="0">
                <a:latin typeface="Courier New" panose="02070309020205020404" pitchFamily="49" charset="0"/>
                <a:cs typeface="Courier New" panose="02070309020205020404" pitchFamily="49" charset="0"/>
              </a:rPr>
              <a:t>                            | IDNA.CHECK_CONTEXTO</a:t>
            </a:r>
          </a:p>
          <a:p>
            <a:pPr marL="0" indent="0">
              <a:spcBef>
                <a:spcPts val="0"/>
              </a:spcBef>
              <a:buNone/>
            </a:pPr>
            <a:r>
              <a:rPr lang="en-US" sz="1800" dirty="0">
                <a:latin typeface="Courier New" panose="02070309020205020404" pitchFamily="49" charset="0"/>
                <a:cs typeface="Courier New" panose="02070309020205020404" pitchFamily="49" charset="0"/>
              </a:rPr>
              <a:t>                            | IDNA.USE_STD3_RULES);</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StringBuilder output = new StringBuilder();</a:t>
            </a:r>
          </a:p>
          <a:p>
            <a:pPr marL="0" indent="0">
              <a:spcBef>
                <a:spcPts val="0"/>
              </a:spcBef>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IDNA.Info</a:t>
            </a:r>
            <a:r>
              <a:rPr lang="en-US" sz="1800" dirty="0">
                <a:latin typeface="Courier New" panose="02070309020205020404" pitchFamily="49" charset="0"/>
                <a:cs typeface="Courier New" panose="02070309020205020404" pitchFamily="49" charset="0"/>
              </a:rPr>
              <a:t> info = new </a:t>
            </a:r>
            <a:r>
              <a:rPr lang="en-US" sz="1800" dirty="0" err="1">
                <a:latin typeface="Courier New" panose="02070309020205020404" pitchFamily="49" charset="0"/>
                <a:cs typeface="Courier New" panose="02070309020205020404" pitchFamily="49" charset="0"/>
              </a:rPr>
              <a:t>IDNA.Info</a:t>
            </a:r>
            <a:r>
              <a:rPr lang="en-US" sz="1800" dirty="0">
                <a:latin typeface="Courier New" panose="02070309020205020404" pitchFamily="49" charset="0"/>
                <a:cs typeface="Courier New" panose="02070309020205020404" pitchFamily="49" charset="0"/>
              </a:rPr>
              <a:t>();</a:t>
            </a:r>
          </a:p>
          <a:p>
            <a:pPr marL="0" indent="0">
              <a:spcBef>
                <a:spcPts val="0"/>
              </a:spcBef>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idnaInstance.nameToASCII</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uLabel</a:t>
            </a:r>
            <a:r>
              <a:rPr lang="en-US" sz="1800" dirty="0">
                <a:latin typeface="Courier New" panose="02070309020205020404" pitchFamily="49" charset="0"/>
                <a:cs typeface="Courier New" panose="02070309020205020404" pitchFamily="49" charset="0"/>
              </a:rPr>
              <a:t>, output, info);</a:t>
            </a:r>
          </a:p>
          <a:p>
            <a:pPr marL="0" indent="0">
              <a:spcBef>
                <a:spcPts val="0"/>
              </a:spcBef>
              <a:buNone/>
            </a:pPr>
            <a:r>
              <a:rPr lang="en-US" sz="1800" dirty="0">
                <a:latin typeface="Courier New" panose="02070309020205020404" pitchFamily="49" charset="0"/>
                <a:cs typeface="Courier New" panose="02070309020205020404" pitchFamily="49" charset="0"/>
              </a:rPr>
              <a:t>    String </a:t>
            </a:r>
            <a:r>
              <a:rPr lang="en-US" sz="1800" dirty="0" err="1">
                <a:latin typeface="Courier New" panose="02070309020205020404" pitchFamily="49" charset="0"/>
                <a:cs typeface="Courier New" panose="02070309020205020404" pitchFamily="49" charset="0"/>
              </a:rPr>
              <a:t>aLabel</a:t>
            </a: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output.toString</a:t>
            </a:r>
            <a:r>
              <a:rPr lang="en-US" sz="1800" dirty="0">
                <a:latin typeface="Courier New" panose="02070309020205020404" pitchFamily="49" charset="0"/>
                <a:cs typeface="Courier New" panose="02070309020205020404" pitchFamily="49" charset="0"/>
              </a:rPr>
              <a:t>();</a:t>
            </a:r>
          </a:p>
          <a:p>
            <a:pPr marL="0" indent="0">
              <a:spcBef>
                <a:spcPts val="0"/>
              </a:spcBef>
              <a:buNone/>
            </a:pPr>
            <a:r>
              <a:rPr lang="en-US" sz="1800" dirty="0">
                <a:latin typeface="Courier New" panose="02070309020205020404" pitchFamily="49" charset="0"/>
                <a:cs typeface="Courier New" panose="02070309020205020404" pitchFamily="49" charset="0"/>
              </a:rPr>
              <a:t>    if (!</a:t>
            </a:r>
            <a:r>
              <a:rPr lang="en-US" sz="1800" dirty="0" err="1">
                <a:latin typeface="Courier New" panose="02070309020205020404" pitchFamily="49" charset="0"/>
                <a:cs typeface="Courier New" panose="02070309020205020404" pitchFamily="49" charset="0"/>
              </a:rPr>
              <a:t>info.hasErrors</a:t>
            </a:r>
            <a:r>
              <a:rPr lang="en-US" sz="1800" dirty="0">
                <a:latin typeface="Courier New" panose="02070309020205020404" pitchFamily="49" charset="0"/>
                <a:cs typeface="Courier New" panose="02070309020205020404" pitchFamily="49" charset="0"/>
              </a:rPr>
              <a:t>()) {</a:t>
            </a:r>
          </a:p>
          <a:p>
            <a:pPr marL="0" indent="0">
              <a:spcBef>
                <a:spcPts val="0"/>
              </a:spcBef>
              <a:buNone/>
            </a:pPr>
            <a:r>
              <a:rPr lang="en-US" sz="1800" dirty="0">
                <a:latin typeface="Courier New" panose="02070309020205020404" pitchFamily="49" charset="0"/>
                <a:cs typeface="Courier New" panose="02070309020205020404" pitchFamily="49" charset="0"/>
              </a:rPr>
              <a:t>        return </a:t>
            </a:r>
            <a:r>
              <a:rPr lang="en-US" sz="1800" dirty="0" err="1">
                <a:latin typeface="Courier New" panose="02070309020205020404" pitchFamily="49" charset="0"/>
                <a:cs typeface="Courier New" panose="02070309020205020404" pitchFamily="49" charset="0"/>
              </a:rPr>
              <a:t>Alabel</a:t>
            </a:r>
            <a:r>
              <a:rPr lang="en-US" sz="1800" dirty="0">
                <a:latin typeface="Courier New" panose="02070309020205020404" pitchFamily="49" charset="0"/>
                <a:cs typeface="Courier New" panose="02070309020205020404" pitchFamily="49" charset="0"/>
              </a:rPr>
              <a:t>;</a:t>
            </a:r>
          </a:p>
          <a:p>
            <a:pPr marL="0" indent="0">
              <a:spcBef>
                <a:spcPts val="0"/>
              </a:spcBef>
              <a:buNone/>
            </a:pPr>
            <a:r>
              <a:rPr lang="en-US" sz="1800" dirty="0">
                <a:latin typeface="Courier New" panose="02070309020205020404" pitchFamily="49" charset="0"/>
                <a:cs typeface="Courier New" panose="02070309020205020404" pitchFamily="49" charset="0"/>
              </a:rPr>
              <a:t>    } else {</a:t>
            </a:r>
          </a:p>
          <a:p>
            <a:pPr marL="0" indent="0">
              <a:spcBef>
                <a:spcPts val="0"/>
              </a:spcBef>
              <a:buNone/>
            </a:pPr>
            <a:r>
              <a:rPr lang="en-US" sz="1800" dirty="0">
                <a:latin typeface="Courier New" panose="02070309020205020404" pitchFamily="49" charset="0"/>
                <a:cs typeface="Courier New" panose="02070309020205020404" pitchFamily="49" charset="0"/>
              </a:rPr>
              <a:t>         return </a:t>
            </a:r>
            <a:r>
              <a:rPr lang="en-US" sz="1800" dirty="0" err="1">
                <a:latin typeface="Courier New" panose="02070309020205020404" pitchFamily="49" charset="0"/>
                <a:cs typeface="Courier New" panose="02070309020205020404" pitchFamily="49" charset="0"/>
              </a:rPr>
              <a:t>info.getErrors</a:t>
            </a:r>
            <a:r>
              <a:rPr lang="en-US" sz="1800" dirty="0">
                <a:latin typeface="Courier New" panose="02070309020205020404" pitchFamily="49" charset="0"/>
                <a:cs typeface="Courier New" panose="02070309020205020404" pitchFamily="49" charset="0"/>
              </a:rPr>
              <a:t>().stream().</a:t>
            </a:r>
            <a:r>
              <a:rPr lang="en-US" sz="1800" dirty="0" err="1">
                <a:latin typeface="Courier New" panose="02070309020205020404" pitchFamily="49" charset="0"/>
                <a:cs typeface="Courier New" panose="02070309020205020404" pitchFamily="49" charset="0"/>
              </a:rPr>
              <a:t>toString</a:t>
            </a:r>
            <a:r>
              <a:rPr lang="en-US" sz="1800" dirty="0">
                <a:latin typeface="Courier New" panose="02070309020205020404" pitchFamily="49" charset="0"/>
                <a:cs typeface="Courier New" panose="02070309020205020404" pitchFamily="49" charset="0"/>
              </a:rPr>
              <a:t>();</a:t>
            </a:r>
          </a:p>
          <a:p>
            <a:pPr marL="0" indent="0">
              <a:spcBef>
                <a:spcPts val="0"/>
              </a:spcBef>
              <a:buNone/>
            </a:pPr>
            <a:r>
              <a:rPr lang="en-US" sz="1800" dirty="0">
                <a:latin typeface="Courier New" panose="02070309020205020404" pitchFamily="49" charset="0"/>
                <a:cs typeface="Courier New" panose="02070309020205020404" pitchFamily="49" charset="0"/>
              </a:rPr>
              <a:t>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932075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Convertir l’étiquette U </a:t>
            </a:r>
            <a:r>
              <a:rPr lang="fr-FR">
                <a:sym typeface="Wingdings" pitchFamily="2" charset="2"/>
              </a:rPr>
              <a:t></a:t>
            </a:r>
            <a:r>
              <a:rPr lang="fr-FR"/>
              <a:t> étiquette A : Java	</a:t>
            </a:r>
          </a:p>
        </p:txBody>
      </p:sp>
      <p:pic>
        <p:nvPicPr>
          <p:cNvPr id="4" name="Picture 3">
            <a:extLst>
              <a:ext uri="{FF2B5EF4-FFF2-40B4-BE49-F238E27FC236}">
                <a16:creationId xmlns:a16="http://schemas.microsoft.com/office/drawing/2014/main" id="{BC8A6867-0A83-6445-BBBC-2BA130ED714A}"/>
              </a:ext>
            </a:extLst>
          </p:cNvPr>
          <p:cNvPicPr>
            <a:picLocks noChangeAspect="1"/>
          </p:cNvPicPr>
          <p:nvPr/>
        </p:nvPicPr>
        <p:blipFill>
          <a:blip r:embed="rId3"/>
          <a:stretch>
            <a:fillRect/>
          </a:stretch>
        </p:blipFill>
        <p:spPr>
          <a:xfrm>
            <a:off x="10902950" y="32733"/>
            <a:ext cx="1241861" cy="563488"/>
          </a:xfrm>
          <a:prstGeom prst="rect">
            <a:avLst/>
          </a:prstGeom>
        </p:spPr>
      </p:pic>
      <p:sp>
        <p:nvSpPr>
          <p:cNvPr id="2" name="Content Placeholder 2">
            <a:extLst>
              <a:ext uri="{FF2B5EF4-FFF2-40B4-BE49-F238E27FC236}">
                <a16:creationId xmlns:a16="http://schemas.microsoft.com/office/drawing/2014/main" id="{CB9BC4E0-E2A3-F1C5-5E30-98E46305ADF0}"/>
              </a:ext>
            </a:extLst>
          </p:cNvPr>
          <p:cNvSpPr>
            <a:spLocks noGrp="1"/>
          </p:cNvSpPr>
          <p:nvPr>
            <p:ph sz="quarter" idx="10"/>
          </p:nvPr>
        </p:nvSpPr>
        <p:spPr>
          <a:xfrm>
            <a:off x="291159" y="750347"/>
            <a:ext cx="11748654" cy="5721859"/>
          </a:xfrm>
        </p:spPr>
        <p:txBody>
          <a:bodyPr/>
          <a:lstStyle/>
          <a:p>
            <a:pPr marL="0" indent="0">
              <a:spcBef>
                <a:spcPts val="0"/>
              </a:spcBef>
              <a:buNone/>
            </a:pPr>
            <a:r>
              <a:rPr lang="en-US" sz="1800" dirty="0">
                <a:latin typeface="Courier New" panose="02070309020205020404" pitchFamily="49" charset="0"/>
                <a:cs typeface="Courier New" panose="02070309020205020404" pitchFamily="49" charset="0"/>
              </a:rPr>
              <a:t>import </a:t>
            </a:r>
            <a:r>
              <a:rPr lang="en-US" sz="1800" dirty="0" err="1">
                <a:latin typeface="Courier New" panose="02070309020205020404" pitchFamily="49" charset="0"/>
                <a:cs typeface="Courier New" panose="02070309020205020404" pitchFamily="49" charset="0"/>
              </a:rPr>
              <a:t>com.ibm.icu.text.IDNA</a:t>
            </a:r>
            <a:r>
              <a:rPr lang="en-US" sz="1800" dirty="0">
                <a:latin typeface="Courier New" panose="02070309020205020404" pitchFamily="49" charset="0"/>
                <a:cs typeface="Courier New" panose="02070309020205020404" pitchFamily="49" charset="0"/>
              </a:rPr>
              <a:t>; </a:t>
            </a:r>
          </a:p>
          <a:p>
            <a:pPr marL="0" indent="0">
              <a:spcBef>
                <a:spcPts val="0"/>
              </a:spcBef>
              <a:buNone/>
            </a:pPr>
            <a:r>
              <a:rPr lang="en-US" sz="1800" dirty="0">
                <a:latin typeface="Courier New" panose="02070309020205020404" pitchFamily="49" charset="0"/>
                <a:cs typeface="Courier New" panose="02070309020205020404" pitchFamily="49" charset="0"/>
              </a:rPr>
              <a:t>public static String </a:t>
            </a:r>
            <a:r>
              <a:rPr lang="en-US" sz="1800" dirty="0" err="1">
                <a:latin typeface="Courier New" panose="02070309020205020404" pitchFamily="49" charset="0"/>
                <a:cs typeface="Courier New" panose="02070309020205020404" pitchFamily="49" charset="0"/>
              </a:rPr>
              <a:t>convertALabeltoULabel</a:t>
            </a:r>
            <a:r>
              <a:rPr lang="en-US" sz="1800" dirty="0">
                <a:latin typeface="Courier New" panose="02070309020205020404" pitchFamily="49" charset="0"/>
                <a:cs typeface="Courier New" panose="02070309020205020404" pitchFamily="49" charset="0"/>
              </a:rPr>
              <a:t>(final String </a:t>
            </a:r>
            <a:r>
              <a:rPr lang="en-US" sz="1800" dirty="0" err="1">
                <a:latin typeface="Courier New" panose="02070309020205020404" pitchFamily="49" charset="0"/>
                <a:cs typeface="Courier New" panose="02070309020205020404" pitchFamily="49" charset="0"/>
              </a:rPr>
              <a:t>aLabel</a:t>
            </a:r>
            <a:r>
              <a:rPr lang="en-US" sz="1800" dirty="0">
                <a:latin typeface="Courier New" panose="02070309020205020404" pitchFamily="49" charset="0"/>
                <a:cs typeface="Courier New" panose="02070309020205020404" pitchFamily="49" charset="0"/>
              </a:rPr>
              <a:t>) {</a:t>
            </a:r>
          </a:p>
          <a:p>
            <a:pPr marL="0" indent="0">
              <a:spcBef>
                <a:spcPts val="0"/>
              </a:spcBef>
              <a:buNone/>
            </a:pPr>
            <a:r>
              <a:rPr lang="en-US" sz="1800" dirty="0">
                <a:latin typeface="Courier New" panose="02070309020205020404" pitchFamily="49" charset="0"/>
                <a:cs typeface="Courier New" panose="02070309020205020404" pitchFamily="49" charset="0"/>
              </a:rPr>
              <a:t>    final IDNA </a:t>
            </a:r>
            <a:r>
              <a:rPr lang="en-US" sz="1800" dirty="0" err="1">
                <a:latin typeface="Courier New" panose="02070309020205020404" pitchFamily="49" charset="0"/>
                <a:cs typeface="Courier New" panose="02070309020205020404" pitchFamily="49" charset="0"/>
              </a:rPr>
              <a:t>idnaInstance</a:t>
            </a:r>
            <a:r>
              <a:rPr lang="en-US" sz="1800" dirty="0">
                <a:latin typeface="Courier New" panose="02070309020205020404" pitchFamily="49" charset="0"/>
                <a:cs typeface="Courier New" panose="02070309020205020404" pitchFamily="49" charset="0"/>
              </a:rPr>
              <a:t> = IDNA.getUTS46Instance(IDNA.NONTRANSITIONAL_TO_ASCII</a:t>
            </a:r>
          </a:p>
          <a:p>
            <a:pPr marL="0" indent="0">
              <a:spcBef>
                <a:spcPts val="0"/>
              </a:spcBef>
              <a:buNone/>
            </a:pPr>
            <a:r>
              <a:rPr lang="en-US" sz="1800" dirty="0">
                <a:latin typeface="Courier New" panose="02070309020205020404" pitchFamily="49" charset="0"/>
                <a:cs typeface="Courier New" panose="02070309020205020404" pitchFamily="49" charset="0"/>
              </a:rPr>
              <a:t>                            | IDNA.CHECK_BIDI</a:t>
            </a:r>
          </a:p>
          <a:p>
            <a:pPr marL="0" indent="0">
              <a:spcBef>
                <a:spcPts val="0"/>
              </a:spcBef>
              <a:buNone/>
            </a:pPr>
            <a:r>
              <a:rPr lang="en-US" sz="1800" dirty="0">
                <a:latin typeface="Courier New" panose="02070309020205020404" pitchFamily="49" charset="0"/>
                <a:cs typeface="Courier New" panose="02070309020205020404" pitchFamily="49" charset="0"/>
              </a:rPr>
              <a:t>                            | IDNA.CHECK_CONTEXTJ</a:t>
            </a:r>
          </a:p>
          <a:p>
            <a:pPr marL="0" indent="0">
              <a:spcBef>
                <a:spcPts val="0"/>
              </a:spcBef>
              <a:buNone/>
            </a:pPr>
            <a:r>
              <a:rPr lang="en-US" sz="1800" dirty="0">
                <a:latin typeface="Courier New" panose="02070309020205020404" pitchFamily="49" charset="0"/>
                <a:cs typeface="Courier New" panose="02070309020205020404" pitchFamily="49" charset="0"/>
              </a:rPr>
              <a:t>                            | IDNA.CHECK_CONTEXTO</a:t>
            </a:r>
          </a:p>
          <a:p>
            <a:pPr marL="0" indent="0">
              <a:spcBef>
                <a:spcPts val="0"/>
              </a:spcBef>
              <a:buNone/>
            </a:pPr>
            <a:r>
              <a:rPr lang="en-US" sz="1800" dirty="0">
                <a:latin typeface="Courier New" panose="02070309020205020404" pitchFamily="49" charset="0"/>
                <a:cs typeface="Courier New" panose="02070309020205020404" pitchFamily="49" charset="0"/>
              </a:rPr>
              <a:t>                            | IDNA.NONTRANSITIONAL_TO_UNICODE</a:t>
            </a:r>
          </a:p>
          <a:p>
            <a:pPr marL="0" indent="0">
              <a:spcBef>
                <a:spcPts val="0"/>
              </a:spcBef>
              <a:buNone/>
            </a:pPr>
            <a:r>
              <a:rPr lang="en-US" sz="1800" dirty="0">
                <a:latin typeface="Courier New" panose="02070309020205020404" pitchFamily="49" charset="0"/>
                <a:cs typeface="Courier New" panose="02070309020205020404" pitchFamily="49" charset="0"/>
              </a:rPr>
              <a:t>                            | IDNA.USE_STD3_RULES);</a:t>
            </a:r>
          </a:p>
          <a:p>
            <a:pPr marL="0" indent="0">
              <a:spcBef>
                <a:spcPts val="0"/>
              </a:spcBef>
              <a:buNone/>
            </a:pPr>
            <a:r>
              <a:rPr lang="en-US" sz="1800" dirty="0">
                <a:latin typeface="Courier New" panose="02070309020205020404" pitchFamily="49" charset="0"/>
                <a:cs typeface="Courier New" panose="02070309020205020404" pitchFamily="49" charset="0"/>
              </a:rPr>
              <a:t>    StringBuilder output = new StringBuilder();</a:t>
            </a:r>
          </a:p>
          <a:p>
            <a:pPr marL="0" indent="0">
              <a:spcBef>
                <a:spcPts val="0"/>
              </a:spcBef>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IDNA.Info</a:t>
            </a:r>
            <a:r>
              <a:rPr lang="en-US" sz="1800" dirty="0">
                <a:latin typeface="Courier New" panose="02070309020205020404" pitchFamily="49" charset="0"/>
                <a:cs typeface="Courier New" panose="02070309020205020404" pitchFamily="49" charset="0"/>
              </a:rPr>
              <a:t> info = new </a:t>
            </a:r>
            <a:r>
              <a:rPr lang="en-US" sz="1800" dirty="0" err="1">
                <a:latin typeface="Courier New" panose="02070309020205020404" pitchFamily="49" charset="0"/>
                <a:cs typeface="Courier New" panose="02070309020205020404" pitchFamily="49" charset="0"/>
              </a:rPr>
              <a:t>IDNA.Info</a:t>
            </a:r>
            <a:r>
              <a:rPr lang="en-US" sz="1800" dirty="0">
                <a:latin typeface="Courier New" panose="02070309020205020404" pitchFamily="49" charset="0"/>
                <a:cs typeface="Courier New" panose="02070309020205020404" pitchFamily="49" charset="0"/>
              </a:rPr>
              <a:t>();</a:t>
            </a:r>
          </a:p>
          <a:p>
            <a:pPr marL="0" indent="0">
              <a:spcBef>
                <a:spcPts val="0"/>
              </a:spcBef>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idnaInstance.nameToUnicode</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Alabel</a:t>
            </a:r>
            <a:r>
              <a:rPr lang="en-US" sz="1800" dirty="0">
                <a:latin typeface="Courier New" panose="02070309020205020404" pitchFamily="49" charset="0"/>
                <a:cs typeface="Courier New" panose="02070309020205020404" pitchFamily="49" charset="0"/>
              </a:rPr>
              <a:t>, output, info);</a:t>
            </a:r>
          </a:p>
          <a:p>
            <a:pPr marL="0" indent="0">
              <a:spcBef>
                <a:spcPts val="0"/>
              </a:spcBef>
              <a:buNone/>
            </a:pPr>
            <a:r>
              <a:rPr lang="en-US" sz="1800" dirty="0">
                <a:latin typeface="Courier New" panose="02070309020205020404" pitchFamily="49" charset="0"/>
                <a:cs typeface="Courier New" panose="02070309020205020404" pitchFamily="49" charset="0"/>
              </a:rPr>
              <a:t>    final String </a:t>
            </a:r>
            <a:r>
              <a:rPr lang="en-US" sz="1800" dirty="0" err="1">
                <a:latin typeface="Courier New" panose="02070309020205020404" pitchFamily="49" charset="0"/>
                <a:cs typeface="Courier New" panose="02070309020205020404" pitchFamily="49" charset="0"/>
              </a:rPr>
              <a:t>uLabel</a:t>
            </a: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output.toString</a:t>
            </a:r>
            <a:r>
              <a:rPr lang="en-US" sz="1800" dirty="0">
                <a:latin typeface="Courier New" panose="02070309020205020404" pitchFamily="49" charset="0"/>
                <a:cs typeface="Courier New" panose="02070309020205020404" pitchFamily="49" charset="0"/>
              </a:rPr>
              <a:t>();</a:t>
            </a:r>
          </a:p>
          <a:p>
            <a:pPr marL="0" indent="0">
              <a:spcBef>
                <a:spcPts val="0"/>
              </a:spcBef>
              <a:buNone/>
            </a:pPr>
            <a:r>
              <a:rPr lang="en-US" sz="1800" dirty="0">
                <a:latin typeface="Courier New" panose="02070309020205020404" pitchFamily="49" charset="0"/>
                <a:cs typeface="Courier New" panose="02070309020205020404" pitchFamily="49" charset="0"/>
              </a:rPr>
              <a:t>    if (!</a:t>
            </a:r>
            <a:r>
              <a:rPr lang="en-US" sz="1800" dirty="0" err="1">
                <a:latin typeface="Courier New" panose="02070309020205020404" pitchFamily="49" charset="0"/>
                <a:cs typeface="Courier New" panose="02070309020205020404" pitchFamily="49" charset="0"/>
              </a:rPr>
              <a:t>info.hasErrors</a:t>
            </a:r>
            <a:r>
              <a:rPr lang="en-US" sz="1800" dirty="0">
                <a:latin typeface="Courier New" panose="02070309020205020404" pitchFamily="49" charset="0"/>
                <a:cs typeface="Courier New" panose="02070309020205020404" pitchFamily="49" charset="0"/>
              </a:rPr>
              <a:t>()) {</a:t>
            </a:r>
          </a:p>
          <a:p>
            <a:pPr marL="0" indent="0">
              <a:spcBef>
                <a:spcPts val="0"/>
              </a:spcBef>
              <a:buNone/>
            </a:pPr>
            <a:r>
              <a:rPr lang="en-US" sz="1800" dirty="0">
                <a:latin typeface="Courier New" panose="02070309020205020404" pitchFamily="49" charset="0"/>
                <a:cs typeface="Courier New" panose="02070309020205020404" pitchFamily="49" charset="0"/>
              </a:rPr>
              <a:t>        return </a:t>
            </a:r>
            <a:r>
              <a:rPr lang="en-US" sz="1800" dirty="0" err="1">
                <a:latin typeface="Courier New" panose="02070309020205020404" pitchFamily="49" charset="0"/>
                <a:cs typeface="Courier New" panose="02070309020205020404" pitchFamily="49" charset="0"/>
              </a:rPr>
              <a:t>uLabel</a:t>
            </a:r>
            <a:r>
              <a:rPr lang="en-US" sz="1800" dirty="0">
                <a:latin typeface="Courier New" panose="02070309020205020404" pitchFamily="49" charset="0"/>
                <a:cs typeface="Courier New" panose="02070309020205020404" pitchFamily="49" charset="0"/>
              </a:rPr>
              <a:t>;</a:t>
            </a:r>
          </a:p>
          <a:p>
            <a:pPr marL="0" indent="0">
              <a:spcBef>
                <a:spcPts val="0"/>
              </a:spcBef>
              <a:buNone/>
            </a:pPr>
            <a:r>
              <a:rPr lang="en-US" sz="1800" dirty="0">
                <a:latin typeface="Courier New" panose="02070309020205020404" pitchFamily="49" charset="0"/>
                <a:cs typeface="Courier New" panose="02070309020205020404" pitchFamily="49" charset="0"/>
              </a:rPr>
              <a:t>    } else {</a:t>
            </a:r>
          </a:p>
          <a:p>
            <a:pPr marL="0" indent="0">
              <a:spcBef>
                <a:spcPts val="0"/>
              </a:spcBef>
              <a:buNone/>
            </a:pPr>
            <a:r>
              <a:rPr lang="en-US" sz="1800" dirty="0">
                <a:latin typeface="Courier New" panose="02070309020205020404" pitchFamily="49" charset="0"/>
                <a:cs typeface="Courier New" panose="02070309020205020404" pitchFamily="49" charset="0"/>
              </a:rPr>
              <a:t>        return </a:t>
            </a:r>
            <a:r>
              <a:rPr lang="en-US" sz="1800" dirty="0" err="1">
                <a:latin typeface="Courier New" panose="02070309020205020404" pitchFamily="49" charset="0"/>
                <a:cs typeface="Courier New" panose="02070309020205020404" pitchFamily="49" charset="0"/>
              </a:rPr>
              <a:t>info.getErrors</a:t>
            </a:r>
            <a:r>
              <a:rPr lang="en-US" sz="1800" dirty="0">
                <a:latin typeface="Courier New" panose="02070309020205020404" pitchFamily="49" charset="0"/>
                <a:cs typeface="Courier New" panose="02070309020205020404" pitchFamily="49" charset="0"/>
              </a:rPr>
              <a:t>().stream().</a:t>
            </a:r>
            <a:r>
              <a:rPr lang="en-US" sz="1800" dirty="0" err="1">
                <a:latin typeface="Courier New" panose="02070309020205020404" pitchFamily="49" charset="0"/>
                <a:cs typeface="Courier New" panose="02070309020205020404" pitchFamily="49" charset="0"/>
              </a:rPr>
              <a:t>toString</a:t>
            </a:r>
            <a:r>
              <a:rPr lang="en-US" sz="1800" dirty="0">
                <a:latin typeface="Courier New" panose="02070309020205020404" pitchFamily="49" charset="0"/>
                <a:cs typeface="Courier New" panose="02070309020205020404" pitchFamily="49" charset="0"/>
              </a:rPr>
              <a:t>();</a:t>
            </a:r>
          </a:p>
          <a:p>
            <a:pPr marL="0" indent="0">
              <a:spcBef>
                <a:spcPts val="0"/>
              </a:spcBef>
              <a:buNone/>
            </a:pPr>
            <a:r>
              <a:rPr lang="en-US" sz="1800" dirty="0">
                <a:latin typeface="Courier New" panose="02070309020205020404" pitchFamily="49" charset="0"/>
                <a:cs typeface="Courier New" panose="02070309020205020404" pitchFamily="49" charset="0"/>
              </a:rPr>
              <a:t>    }</a:t>
            </a:r>
          </a:p>
          <a:p>
            <a:pPr marL="0" indent="0">
              <a:spcBef>
                <a:spcPts val="0"/>
              </a:spcBef>
              <a:buNone/>
            </a:pPr>
            <a:r>
              <a:rPr lang="en-US" sz="18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3806481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107"/>
          <p:cNvSpPr txBox="1">
            <a:spLocks noGrp="1"/>
          </p:cNvSpPr>
          <p:nvPr>
            <p:ph type="title"/>
          </p:nvPr>
        </p:nvSpPr>
        <p:spPr>
          <a:xfrm>
            <a:off x="754032" y="2978337"/>
            <a:ext cx="10683935" cy="450663"/>
          </a:xfrm>
          <a:prstGeom prst="rect">
            <a:avLst/>
          </a:prstGeom>
        </p:spPr>
        <p:txBody>
          <a:bodyPr spcFirstLastPara="1" wrap="square" lIns="121900" tIns="121900" rIns="121900" bIns="121900" anchor="t" anchorCtr="0">
            <a:noAutofit/>
          </a:bodyPr>
          <a:lstStyle/>
          <a:p>
            <a:pPr algn="ctr">
              <a:spcBef>
                <a:spcPts val="0"/>
              </a:spcBef>
            </a:pPr>
            <a:r>
              <a:rPr lang="fr-FR"/>
              <a:t>Validation de nom de domaine</a:t>
            </a:r>
          </a:p>
        </p:txBody>
      </p:sp>
      <p:pic>
        <p:nvPicPr>
          <p:cNvPr id="3" name="Picture 2">
            <a:extLst>
              <a:ext uri="{FF2B5EF4-FFF2-40B4-BE49-F238E27FC236}">
                <a16:creationId xmlns:a16="http://schemas.microsoft.com/office/drawing/2014/main" id="{753108F8-AAAB-4045-B4CC-C72B13DEA44E}"/>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16216423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Validation d’un nom de domaine</a:t>
            </a:r>
          </a:p>
        </p:txBody>
      </p:sp>
      <p:sp>
        <p:nvSpPr>
          <p:cNvPr id="3" name="Content Placeholder 2"/>
          <p:cNvSpPr>
            <a:spLocks noGrp="1"/>
          </p:cNvSpPr>
          <p:nvPr>
            <p:ph sz="quarter" idx="10"/>
          </p:nvPr>
        </p:nvSpPr>
        <p:spPr>
          <a:xfrm>
            <a:off x="824441" y="1241613"/>
            <a:ext cx="10543117" cy="5051357"/>
          </a:xfrm>
        </p:spPr>
        <p:txBody>
          <a:bodyPr/>
          <a:lstStyle/>
          <a:p>
            <a:r>
              <a:rPr lang="fr-FR" sz="2000"/>
              <a:t>Valider la s</a:t>
            </a:r>
            <a:r>
              <a:rPr lang="fr-FR"/>
              <a:t>yntaxe :</a:t>
            </a:r>
          </a:p>
          <a:p>
            <a:pPr lvl="1"/>
            <a:r>
              <a:rPr lang="fr-FR"/>
              <a:t>ASCII : RFC1035</a:t>
            </a:r>
          </a:p>
          <a:p>
            <a:pPr lvl="2"/>
            <a:r>
              <a:rPr lang="fr-FR"/>
              <a:t>composé de lettres, chiffres et tirets</a:t>
            </a:r>
          </a:p>
          <a:p>
            <a:pPr lvl="2"/>
            <a:r>
              <a:rPr lang="fr-FR"/>
              <a:t>longueur max de 255 octets, chaque étiquette pouvant contenir jusqu’à 63 octets.</a:t>
            </a:r>
          </a:p>
          <a:p>
            <a:pPr lvl="1"/>
            <a:r>
              <a:rPr lang="fr-FR"/>
              <a:t>IDN : IDNA2008 (les RFC 5890 à 5894)</a:t>
            </a:r>
          </a:p>
          <a:p>
            <a:pPr lvl="2"/>
            <a:r>
              <a:rPr lang="fr-FR"/>
              <a:t>étiquettes A valides</a:t>
            </a:r>
          </a:p>
          <a:p>
            <a:pPr lvl="2"/>
            <a:r>
              <a:rPr lang="fr-FR"/>
              <a:t>étiquettes U valides.</a:t>
            </a:r>
          </a:p>
          <a:p>
            <a:r>
              <a:rPr lang="fr-FR"/>
              <a:t>Trois manières de valider un nom de domaine :</a:t>
            </a:r>
          </a:p>
          <a:p>
            <a:pPr lvl="1"/>
            <a:r>
              <a:rPr lang="fr-FR"/>
              <a:t>valider uniquement la syntaxe</a:t>
            </a:r>
          </a:p>
          <a:p>
            <a:pPr lvl="1"/>
            <a:r>
              <a:rPr lang="fr-FR"/>
              <a:t>vérifier que le TLD est valide et vérifier la syntaxe pour le reste</a:t>
            </a:r>
          </a:p>
          <a:p>
            <a:pPr lvl="2"/>
            <a:r>
              <a:rPr lang="fr-FR"/>
              <a:t>la vérification de la validité d’un TLD est particulièrement délicate</a:t>
            </a:r>
          </a:p>
          <a:p>
            <a:pPr lvl="1"/>
            <a:r>
              <a:rPr lang="fr-FR"/>
              <a:t>vérifier son existence par une recherche dans le DNS.</a:t>
            </a:r>
          </a:p>
          <a:p>
            <a:pPr lvl="2"/>
            <a:endParaRPr lang="en-US" dirty="0"/>
          </a:p>
        </p:txBody>
      </p:sp>
      <p:pic>
        <p:nvPicPr>
          <p:cNvPr id="4" name="Picture 3">
            <a:extLst>
              <a:ext uri="{FF2B5EF4-FFF2-40B4-BE49-F238E27FC236}">
                <a16:creationId xmlns:a16="http://schemas.microsoft.com/office/drawing/2014/main" id="{37370D23-5D1C-654F-AFD0-D3D1B3CC40BE}"/>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1449600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Validation d’un nom de domaine de premier niveau</a:t>
            </a:r>
          </a:p>
        </p:txBody>
      </p:sp>
      <p:sp>
        <p:nvSpPr>
          <p:cNvPr id="3" name="Content Placeholder 2"/>
          <p:cNvSpPr>
            <a:spLocks noGrp="1"/>
          </p:cNvSpPr>
          <p:nvPr>
            <p:ph sz="quarter" idx="10"/>
          </p:nvPr>
        </p:nvSpPr>
        <p:spPr>
          <a:xfrm>
            <a:off x="824441" y="1241613"/>
            <a:ext cx="10543117" cy="5051357"/>
          </a:xfrm>
        </p:spPr>
        <p:txBody>
          <a:bodyPr/>
          <a:lstStyle/>
          <a:p>
            <a:r>
              <a:rPr lang="fr-FR" sz="2000"/>
              <a:t>La validation efficace des noms de domaine de premier niveau nécessite une liste.</a:t>
            </a:r>
          </a:p>
          <a:p>
            <a:r>
              <a:rPr lang="fr-FR" sz="2000"/>
              <a:t>L’utilisation d’une liste statique est une mauvaise idée.</a:t>
            </a:r>
          </a:p>
          <a:p>
            <a:pPr lvl="1"/>
            <a:r>
              <a:rPr lang="fr-FR" sz="2000"/>
              <a:t>Une grande entreprise de téléphonie mobile a oublié de mettre à jour sa liste sur plusieurs années.</a:t>
            </a:r>
          </a:p>
          <a:p>
            <a:r>
              <a:rPr lang="fr-FR" sz="2000"/>
              <a:t>Le téléchargement depuis l’IANA au démarrage du serveur permet d’obtenir des listes à jour, mais fait dépendre le démarrage du serveur de la connectivité à l’IANA.</a:t>
            </a:r>
          </a:p>
          <a:p>
            <a:r>
              <a:rPr lang="fr-FR" sz="2000"/>
              <a:t>La mise à jour hebdomadaire automatique est une solution, mais peut être complexe.</a:t>
            </a:r>
          </a:p>
          <a:p>
            <a:r>
              <a:rPr lang="fr-FR" sz="2000"/>
              <a:t>Le recours à des bibliothèques tierces fréquemment mises à jour est aussi une solution.</a:t>
            </a:r>
          </a:p>
          <a:p>
            <a:pPr lvl="1"/>
            <a:r>
              <a:rPr lang="fr-FR" sz="2000"/>
              <a:t>Il existe des bibliothèques appelées « publicsuffix » ou similaires dans de nombreuses langues.</a:t>
            </a:r>
          </a:p>
          <a:p>
            <a:pPr lvl="1"/>
            <a:r>
              <a:rPr lang="fr-FR" sz="2000"/>
              <a:t>En Java/Kotlin, la boîte à outils Google Guava offre des fonctionnalités utiles.</a:t>
            </a:r>
          </a:p>
          <a:p>
            <a:pPr lvl="2"/>
            <a:endParaRPr lang="en-US" dirty="0"/>
          </a:p>
        </p:txBody>
      </p:sp>
      <p:pic>
        <p:nvPicPr>
          <p:cNvPr id="4" name="Picture 3">
            <a:extLst>
              <a:ext uri="{FF2B5EF4-FFF2-40B4-BE49-F238E27FC236}">
                <a16:creationId xmlns:a16="http://schemas.microsoft.com/office/drawing/2014/main" id="{37370D23-5D1C-654F-AFD0-D3D1B3CC40BE}"/>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3073232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Validation d’un TLD – Java</a:t>
            </a:r>
          </a:p>
        </p:txBody>
      </p:sp>
      <p:pic>
        <p:nvPicPr>
          <p:cNvPr id="4" name="Picture 3">
            <a:extLst>
              <a:ext uri="{FF2B5EF4-FFF2-40B4-BE49-F238E27FC236}">
                <a16:creationId xmlns:a16="http://schemas.microsoft.com/office/drawing/2014/main" id="{8675DFCD-324F-ED4C-8C25-A43E312959B0}"/>
              </a:ext>
            </a:extLst>
          </p:cNvPr>
          <p:cNvPicPr>
            <a:picLocks noChangeAspect="1"/>
          </p:cNvPicPr>
          <p:nvPr/>
        </p:nvPicPr>
        <p:blipFill>
          <a:blip r:embed="rId3"/>
          <a:stretch>
            <a:fillRect/>
          </a:stretch>
        </p:blipFill>
        <p:spPr>
          <a:xfrm>
            <a:off x="10902950" y="32733"/>
            <a:ext cx="1241861" cy="563488"/>
          </a:xfrm>
          <a:prstGeom prst="rect">
            <a:avLst/>
          </a:prstGeom>
        </p:spPr>
      </p:pic>
      <p:sp>
        <p:nvSpPr>
          <p:cNvPr id="2" name="Content Placeholder 2">
            <a:extLst>
              <a:ext uri="{FF2B5EF4-FFF2-40B4-BE49-F238E27FC236}">
                <a16:creationId xmlns:a16="http://schemas.microsoft.com/office/drawing/2014/main" id="{A8A154DD-C2D9-59A9-81AB-C3340AE5AFBA}"/>
              </a:ext>
            </a:extLst>
          </p:cNvPr>
          <p:cNvSpPr>
            <a:spLocks noGrp="1"/>
          </p:cNvSpPr>
          <p:nvPr>
            <p:ph sz="quarter" idx="10"/>
          </p:nvPr>
        </p:nvSpPr>
        <p:spPr>
          <a:xfrm>
            <a:off x="193964" y="615988"/>
            <a:ext cx="11950847" cy="4945577"/>
          </a:xfrm>
        </p:spPr>
        <p:txBody>
          <a:bodyPr/>
          <a:lstStyle/>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 Download the list of TLDs on ICANN website</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public static String[] </a:t>
            </a:r>
            <a:r>
              <a:rPr lang="en-US" sz="1800" dirty="0" err="1">
                <a:solidFill>
                  <a:schemeClr val="tx1"/>
                </a:solidFill>
                <a:latin typeface="Courier New" panose="02070309020205020404" pitchFamily="49" charset="0"/>
                <a:cs typeface="Courier New" panose="02070309020205020404" pitchFamily="49" charset="0"/>
              </a:rPr>
              <a:t>retrieveTlds</a:t>
            </a:r>
            <a:r>
              <a:rPr lang="en-US" sz="1800" dirty="0">
                <a:solidFill>
                  <a:schemeClr val="tx1"/>
                </a:solidFill>
                <a:latin typeface="Courier New" panose="02070309020205020404" pitchFamily="49" charset="0"/>
                <a:cs typeface="Courier New" panose="02070309020205020404" pitchFamily="49" charset="0"/>
              </a:rPr>
              <a:t>() {</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String IANA_TLD_LIST_URL = "https://data.iana.org/TLD/tlds-alpha-by-domain.txt";</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StringBuilder out = new StringBuilder();</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try (</a:t>
            </a:r>
            <a:r>
              <a:rPr lang="en-US" sz="1800" dirty="0" err="1">
                <a:solidFill>
                  <a:schemeClr val="tx1"/>
                </a:solidFill>
                <a:latin typeface="Courier New" panose="02070309020205020404" pitchFamily="49" charset="0"/>
                <a:cs typeface="Courier New" panose="02070309020205020404" pitchFamily="49" charset="0"/>
              </a:rPr>
              <a:t>BufferedInputStream</a:t>
            </a:r>
            <a:r>
              <a:rPr lang="en-US" sz="1800" dirty="0">
                <a:solidFill>
                  <a:schemeClr val="tx1"/>
                </a:solidFill>
                <a:latin typeface="Courier New" panose="02070309020205020404" pitchFamily="49" charset="0"/>
                <a:cs typeface="Courier New" panose="02070309020205020404" pitchFamily="49" charset="0"/>
              </a:rPr>
              <a:t> in = new </a:t>
            </a:r>
            <a:r>
              <a:rPr lang="en-US" sz="1800" dirty="0" err="1">
                <a:solidFill>
                  <a:schemeClr val="tx1"/>
                </a:solidFill>
                <a:latin typeface="Courier New" panose="02070309020205020404" pitchFamily="49" charset="0"/>
                <a:cs typeface="Courier New" panose="02070309020205020404" pitchFamily="49" charset="0"/>
              </a:rPr>
              <a:t>BufferedInputStream</a:t>
            </a:r>
            <a:r>
              <a:rPr lang="en-US" sz="1800" dirty="0">
                <a:solidFill>
                  <a:schemeClr val="tx1"/>
                </a:solidFill>
                <a:latin typeface="Courier New" panose="02070309020205020404" pitchFamily="49" charset="0"/>
                <a:cs typeface="Courier New" panose="02070309020205020404" pitchFamily="49" charset="0"/>
              </a:rPr>
              <a:t>(</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new URL(IANA_TLD_LIST_URL).</a:t>
            </a:r>
            <a:r>
              <a:rPr lang="en-US" sz="1800" dirty="0" err="1">
                <a:solidFill>
                  <a:schemeClr val="tx1"/>
                </a:solidFill>
                <a:latin typeface="Courier New" panose="02070309020205020404" pitchFamily="49" charset="0"/>
                <a:cs typeface="Courier New" panose="02070309020205020404" pitchFamily="49" charset="0"/>
              </a:rPr>
              <a:t>openStream</a:t>
            </a:r>
            <a:r>
              <a:rPr lang="en-US" sz="1800" dirty="0">
                <a:solidFill>
                  <a:schemeClr val="tx1"/>
                </a:solidFill>
                <a:latin typeface="Courier New" panose="02070309020205020404" pitchFamily="49" charset="0"/>
                <a:cs typeface="Courier New" panose="02070309020205020404" pitchFamily="49" charset="0"/>
              </a:rPr>
              <a:t>())) {</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byte[] </a:t>
            </a:r>
            <a:r>
              <a:rPr lang="en-US" sz="1800" dirty="0" err="1">
                <a:solidFill>
                  <a:schemeClr val="tx1"/>
                </a:solidFill>
                <a:latin typeface="Courier New" panose="02070309020205020404" pitchFamily="49" charset="0"/>
                <a:cs typeface="Courier New" panose="02070309020205020404" pitchFamily="49" charset="0"/>
              </a:rPr>
              <a:t>dataBuffer</a:t>
            </a:r>
            <a:r>
              <a:rPr lang="en-US" sz="1800" dirty="0">
                <a:solidFill>
                  <a:schemeClr val="tx1"/>
                </a:solidFill>
                <a:latin typeface="Courier New" panose="02070309020205020404" pitchFamily="49" charset="0"/>
                <a:cs typeface="Courier New" panose="02070309020205020404" pitchFamily="49" charset="0"/>
              </a:rPr>
              <a:t> = new byte[1024];</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int </a:t>
            </a:r>
            <a:r>
              <a:rPr lang="en-US" sz="1800" dirty="0" err="1">
                <a:solidFill>
                  <a:schemeClr val="tx1"/>
                </a:solidFill>
                <a:latin typeface="Courier New" panose="02070309020205020404" pitchFamily="49" charset="0"/>
                <a:cs typeface="Courier New" panose="02070309020205020404" pitchFamily="49" charset="0"/>
              </a:rPr>
              <a:t>bytesRead</a:t>
            </a:r>
            <a:r>
              <a:rPr lang="en-US" sz="1800" dirty="0">
                <a:solidFill>
                  <a:schemeClr val="tx1"/>
                </a:solidFill>
                <a:latin typeface="Courier New" panose="02070309020205020404" pitchFamily="49" charset="0"/>
                <a:cs typeface="Courier New" panose="02070309020205020404" pitchFamily="49" charset="0"/>
              </a:rPr>
              <a:t>;</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while ((</a:t>
            </a:r>
            <a:r>
              <a:rPr lang="en-US" sz="1800" dirty="0" err="1">
                <a:solidFill>
                  <a:schemeClr val="tx1"/>
                </a:solidFill>
                <a:latin typeface="Courier New" panose="02070309020205020404" pitchFamily="49" charset="0"/>
                <a:cs typeface="Courier New" panose="02070309020205020404" pitchFamily="49" charset="0"/>
              </a:rPr>
              <a:t>bytesRead</a:t>
            </a:r>
            <a:r>
              <a:rPr lang="en-US" sz="1800" dirty="0">
                <a:solidFill>
                  <a:schemeClr val="tx1"/>
                </a:solidFill>
                <a:latin typeface="Courier New" panose="02070309020205020404" pitchFamily="49" charset="0"/>
                <a:cs typeface="Courier New" panose="02070309020205020404" pitchFamily="49" charset="0"/>
              </a:rPr>
              <a:t> = </a:t>
            </a:r>
            <a:r>
              <a:rPr lang="en-US" sz="1800" dirty="0" err="1">
                <a:solidFill>
                  <a:schemeClr val="tx1"/>
                </a:solidFill>
                <a:latin typeface="Courier New" panose="02070309020205020404" pitchFamily="49" charset="0"/>
                <a:cs typeface="Courier New" panose="02070309020205020404" pitchFamily="49" charset="0"/>
              </a:rPr>
              <a:t>in.read</a:t>
            </a:r>
            <a:r>
              <a:rPr lang="en-US" sz="1800" dirty="0">
                <a:solidFill>
                  <a:schemeClr val="tx1"/>
                </a:solidFill>
                <a:latin typeface="Courier New" panose="02070309020205020404" pitchFamily="49" charset="0"/>
                <a:cs typeface="Courier New" panose="02070309020205020404" pitchFamily="49" charset="0"/>
              </a:rPr>
              <a:t>(</a:t>
            </a:r>
            <a:r>
              <a:rPr lang="en-US" sz="1800" dirty="0" err="1">
                <a:solidFill>
                  <a:schemeClr val="tx1"/>
                </a:solidFill>
                <a:latin typeface="Courier New" panose="02070309020205020404" pitchFamily="49" charset="0"/>
                <a:cs typeface="Courier New" panose="02070309020205020404" pitchFamily="49" charset="0"/>
              </a:rPr>
              <a:t>dataBuffer</a:t>
            </a:r>
            <a:r>
              <a:rPr lang="en-US" sz="1800" dirty="0">
                <a:solidFill>
                  <a:schemeClr val="tx1"/>
                </a:solidFill>
                <a:latin typeface="Courier New" panose="02070309020205020404" pitchFamily="49" charset="0"/>
                <a:cs typeface="Courier New" panose="02070309020205020404" pitchFamily="49" charset="0"/>
              </a:rPr>
              <a:t>, 0, 1024)) != -1) {</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a:t>
            </a:r>
            <a:r>
              <a:rPr lang="en-US" sz="1800" dirty="0" err="1">
                <a:solidFill>
                  <a:schemeClr val="tx1"/>
                </a:solidFill>
                <a:latin typeface="Courier New" panose="02070309020205020404" pitchFamily="49" charset="0"/>
                <a:cs typeface="Courier New" panose="02070309020205020404" pitchFamily="49" charset="0"/>
              </a:rPr>
              <a:t>out.append</a:t>
            </a:r>
            <a:r>
              <a:rPr lang="en-US" sz="1800" dirty="0">
                <a:solidFill>
                  <a:schemeClr val="tx1"/>
                </a:solidFill>
                <a:latin typeface="Courier New" panose="02070309020205020404" pitchFamily="49" charset="0"/>
                <a:cs typeface="Courier New" panose="02070309020205020404" pitchFamily="49" charset="0"/>
              </a:rPr>
              <a:t>(new String(</a:t>
            </a:r>
            <a:r>
              <a:rPr lang="en-US" sz="1800" dirty="0" err="1">
                <a:solidFill>
                  <a:schemeClr val="tx1"/>
                </a:solidFill>
                <a:latin typeface="Courier New" panose="02070309020205020404" pitchFamily="49" charset="0"/>
                <a:cs typeface="Courier New" panose="02070309020205020404" pitchFamily="49" charset="0"/>
              </a:rPr>
              <a:t>dataBuffer</a:t>
            </a:r>
            <a:r>
              <a:rPr lang="en-US" sz="1800" dirty="0">
                <a:solidFill>
                  <a:schemeClr val="tx1"/>
                </a:solidFill>
                <a:latin typeface="Courier New" panose="02070309020205020404" pitchFamily="49" charset="0"/>
                <a:cs typeface="Courier New" panose="02070309020205020404" pitchFamily="49" charset="0"/>
              </a:rPr>
              <a:t>, 0, </a:t>
            </a:r>
            <a:r>
              <a:rPr lang="en-US" sz="1800" dirty="0" err="1">
                <a:solidFill>
                  <a:schemeClr val="tx1"/>
                </a:solidFill>
                <a:latin typeface="Courier New" panose="02070309020205020404" pitchFamily="49" charset="0"/>
                <a:cs typeface="Courier New" panose="02070309020205020404" pitchFamily="49" charset="0"/>
              </a:rPr>
              <a:t>bytesRead</a:t>
            </a:r>
            <a:r>
              <a:rPr lang="en-US" sz="1800" dirty="0">
                <a:solidFill>
                  <a:schemeClr val="tx1"/>
                </a:solidFill>
                <a:latin typeface="Courier New" panose="02070309020205020404" pitchFamily="49" charset="0"/>
                <a:cs typeface="Courier New" panose="02070309020205020404" pitchFamily="49" charset="0"/>
              </a:rPr>
              <a:t>));</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 catch (</a:t>
            </a:r>
            <a:r>
              <a:rPr lang="en-US" sz="1800" dirty="0" err="1">
                <a:solidFill>
                  <a:schemeClr val="tx1"/>
                </a:solidFill>
                <a:latin typeface="Courier New" panose="02070309020205020404" pitchFamily="49" charset="0"/>
                <a:cs typeface="Courier New" panose="02070309020205020404" pitchFamily="49" charset="0"/>
              </a:rPr>
              <a:t>IOException</a:t>
            </a:r>
            <a:r>
              <a:rPr lang="en-US" sz="1800" dirty="0">
                <a:solidFill>
                  <a:schemeClr val="tx1"/>
                </a:solidFill>
                <a:latin typeface="Courier New" panose="02070309020205020404" pitchFamily="49" charset="0"/>
                <a:cs typeface="Courier New" panose="02070309020205020404" pitchFamily="49" charset="0"/>
              </a:rPr>
              <a:t> e) {</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 handle exception</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return </a:t>
            </a:r>
            <a:r>
              <a:rPr lang="en-US" sz="1800" dirty="0" err="1">
                <a:solidFill>
                  <a:schemeClr val="tx1"/>
                </a:solidFill>
                <a:latin typeface="Courier New" panose="02070309020205020404" pitchFamily="49" charset="0"/>
                <a:cs typeface="Courier New" panose="02070309020205020404" pitchFamily="49" charset="0"/>
              </a:rPr>
              <a:t>Arrays.stream</a:t>
            </a:r>
            <a:r>
              <a:rPr lang="en-US" sz="1800" dirty="0">
                <a:solidFill>
                  <a:schemeClr val="tx1"/>
                </a:solidFill>
                <a:latin typeface="Courier New" panose="02070309020205020404" pitchFamily="49" charset="0"/>
                <a:cs typeface="Courier New" panose="02070309020205020404" pitchFamily="49" charset="0"/>
              </a:rPr>
              <a:t>(</a:t>
            </a:r>
            <a:r>
              <a:rPr lang="en-US" sz="1800" dirty="0" err="1">
                <a:solidFill>
                  <a:schemeClr val="tx1"/>
                </a:solidFill>
                <a:latin typeface="Courier New" panose="02070309020205020404" pitchFamily="49" charset="0"/>
                <a:cs typeface="Courier New" panose="02070309020205020404" pitchFamily="49" charset="0"/>
              </a:rPr>
              <a:t>out.toString</a:t>
            </a:r>
            <a:r>
              <a:rPr lang="en-US" sz="1800" dirty="0">
                <a:solidFill>
                  <a:schemeClr val="tx1"/>
                </a:solidFill>
                <a:latin typeface="Courier New" panose="02070309020205020404" pitchFamily="49" charset="0"/>
                <a:cs typeface="Courier New" panose="02070309020205020404" pitchFamily="49" charset="0"/>
              </a:rPr>
              <a:t>().split("\n"))</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.filter(s -&gt; !</a:t>
            </a:r>
            <a:r>
              <a:rPr lang="en-US" sz="1800" dirty="0" err="1">
                <a:solidFill>
                  <a:schemeClr val="tx1"/>
                </a:solidFill>
                <a:latin typeface="Courier New" panose="02070309020205020404" pitchFamily="49" charset="0"/>
                <a:cs typeface="Courier New" panose="02070309020205020404" pitchFamily="49" charset="0"/>
              </a:rPr>
              <a:t>s.startsWith</a:t>
            </a:r>
            <a:r>
              <a:rPr lang="en-US" sz="1800" dirty="0">
                <a:solidFill>
                  <a:schemeClr val="tx1"/>
                </a:solidFill>
                <a:latin typeface="Courier New" panose="02070309020205020404" pitchFamily="49" charset="0"/>
                <a:cs typeface="Courier New" panose="02070309020205020404" pitchFamily="49" charset="0"/>
              </a:rPr>
              <a:t>("#"))</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.map(String::</a:t>
            </a:r>
            <a:r>
              <a:rPr lang="en-US" sz="1800" dirty="0" err="1">
                <a:solidFill>
                  <a:schemeClr val="tx1"/>
                </a:solidFill>
                <a:latin typeface="Courier New" panose="02070309020205020404" pitchFamily="49" charset="0"/>
                <a:cs typeface="Courier New" panose="02070309020205020404" pitchFamily="49" charset="0"/>
              </a:rPr>
              <a:t>toLowerCase</a:t>
            </a:r>
            <a:r>
              <a:rPr lang="en-US" sz="1800" dirty="0">
                <a:solidFill>
                  <a:schemeClr val="tx1"/>
                </a:solidFill>
                <a:latin typeface="Courier New" panose="02070309020205020404" pitchFamily="49" charset="0"/>
                <a:cs typeface="Courier New" panose="02070309020205020404" pitchFamily="49" charset="0"/>
              </a:rPr>
              <a:t>).distinct().</a:t>
            </a:r>
            <a:r>
              <a:rPr lang="en-US" sz="1800" dirty="0" err="1">
                <a:solidFill>
                  <a:schemeClr val="tx1"/>
                </a:solidFill>
                <a:latin typeface="Courier New" panose="02070309020205020404" pitchFamily="49" charset="0"/>
                <a:cs typeface="Courier New" panose="02070309020205020404" pitchFamily="49" charset="0"/>
              </a:rPr>
              <a:t>toArray</a:t>
            </a:r>
            <a:r>
              <a:rPr lang="en-US" sz="1800" dirty="0">
                <a:solidFill>
                  <a:schemeClr val="tx1"/>
                </a:solidFill>
                <a:latin typeface="Courier New" panose="02070309020205020404" pitchFamily="49" charset="0"/>
                <a:cs typeface="Courier New" panose="02070309020205020404" pitchFamily="49" charset="0"/>
              </a:rPr>
              <a:t>(String[]::new);</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5126858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Validation d’un domaine – Java</a:t>
            </a:r>
          </a:p>
        </p:txBody>
      </p:sp>
      <p:pic>
        <p:nvPicPr>
          <p:cNvPr id="4" name="Picture 3">
            <a:extLst>
              <a:ext uri="{FF2B5EF4-FFF2-40B4-BE49-F238E27FC236}">
                <a16:creationId xmlns:a16="http://schemas.microsoft.com/office/drawing/2014/main" id="{8675DFCD-324F-ED4C-8C25-A43E312959B0}"/>
              </a:ext>
            </a:extLst>
          </p:cNvPr>
          <p:cNvPicPr>
            <a:picLocks noChangeAspect="1"/>
          </p:cNvPicPr>
          <p:nvPr/>
        </p:nvPicPr>
        <p:blipFill>
          <a:blip r:embed="rId3"/>
          <a:stretch>
            <a:fillRect/>
          </a:stretch>
        </p:blipFill>
        <p:spPr>
          <a:xfrm>
            <a:off x="10902950" y="32733"/>
            <a:ext cx="1241861" cy="563488"/>
          </a:xfrm>
          <a:prstGeom prst="rect">
            <a:avLst/>
          </a:prstGeom>
        </p:spPr>
      </p:pic>
      <p:sp>
        <p:nvSpPr>
          <p:cNvPr id="2" name="Content Placeholder 2">
            <a:extLst>
              <a:ext uri="{FF2B5EF4-FFF2-40B4-BE49-F238E27FC236}">
                <a16:creationId xmlns:a16="http://schemas.microsoft.com/office/drawing/2014/main" id="{FD6DB4CE-5579-3014-E2A9-97385060ED0C}"/>
              </a:ext>
            </a:extLst>
          </p:cNvPr>
          <p:cNvSpPr>
            <a:spLocks noGrp="1"/>
          </p:cNvSpPr>
          <p:nvPr>
            <p:ph sz="quarter" idx="10"/>
          </p:nvPr>
        </p:nvSpPr>
        <p:spPr>
          <a:xfrm>
            <a:off x="193964" y="669775"/>
            <a:ext cx="11950847" cy="4945577"/>
          </a:xfrm>
        </p:spPr>
        <p:txBody>
          <a:bodyPr/>
          <a:lstStyle/>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public static </a:t>
            </a:r>
            <a:r>
              <a:rPr lang="en-US" sz="1800" dirty="0" err="1">
                <a:solidFill>
                  <a:schemeClr val="tx1"/>
                </a:solidFill>
                <a:latin typeface="Courier New" panose="02070309020205020404" pitchFamily="49" charset="0"/>
                <a:cs typeface="Courier New" panose="02070309020205020404" pitchFamily="49" charset="0"/>
              </a:rPr>
              <a:t>DomainValidator</a:t>
            </a:r>
            <a:r>
              <a:rPr lang="en-US" sz="1800" dirty="0">
                <a:solidFill>
                  <a:schemeClr val="tx1"/>
                </a:solidFill>
                <a:latin typeface="Courier New" panose="02070309020205020404" pitchFamily="49" charset="0"/>
                <a:cs typeface="Courier New" panose="02070309020205020404" pitchFamily="49" charset="0"/>
              </a:rPr>
              <a:t> </a:t>
            </a:r>
            <a:r>
              <a:rPr lang="en-US" sz="1800" dirty="0" err="1">
                <a:solidFill>
                  <a:schemeClr val="tx1"/>
                </a:solidFill>
                <a:latin typeface="Courier New" panose="02070309020205020404" pitchFamily="49" charset="0"/>
                <a:cs typeface="Courier New" panose="02070309020205020404" pitchFamily="49" charset="0"/>
              </a:rPr>
              <a:t>createDomainValidatorInstance</a:t>
            </a:r>
            <a:r>
              <a:rPr lang="en-US" sz="1800" dirty="0">
                <a:solidFill>
                  <a:schemeClr val="tx1"/>
                </a:solidFill>
                <a:latin typeface="Courier New" panose="02070309020205020404" pitchFamily="49" charset="0"/>
                <a:cs typeface="Courier New" panose="02070309020205020404" pitchFamily="49" charset="0"/>
              </a:rPr>
              <a:t>(String domain,</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a:t>
            </a:r>
            <a:r>
              <a:rPr lang="en-US" sz="1800" dirty="0" err="1">
                <a:solidFill>
                  <a:schemeClr val="tx1"/>
                </a:solidFill>
                <a:latin typeface="Courier New" panose="02070309020205020404" pitchFamily="49" charset="0"/>
                <a:cs typeface="Courier New" panose="02070309020205020404" pitchFamily="49" charset="0"/>
              </a:rPr>
              <a:t>boolean</a:t>
            </a:r>
            <a:r>
              <a:rPr lang="en-US" sz="1800" dirty="0">
                <a:solidFill>
                  <a:schemeClr val="tx1"/>
                </a:solidFill>
                <a:latin typeface="Courier New" panose="02070309020205020404" pitchFamily="49" charset="0"/>
                <a:cs typeface="Courier New" panose="02070309020205020404" pitchFamily="49" charset="0"/>
              </a:rPr>
              <a:t> </a:t>
            </a:r>
            <a:r>
              <a:rPr lang="en-US" sz="1800" dirty="0" err="1">
                <a:solidFill>
                  <a:schemeClr val="tx1"/>
                </a:solidFill>
                <a:latin typeface="Courier New" panose="02070309020205020404" pitchFamily="49" charset="0"/>
                <a:cs typeface="Courier New" panose="02070309020205020404" pitchFamily="49" charset="0"/>
              </a:rPr>
              <a:t>use_actual_domains</a:t>
            </a:r>
            <a:r>
              <a:rPr lang="en-US" sz="1800" dirty="0">
                <a:solidFill>
                  <a:schemeClr val="tx1"/>
                </a:solidFill>
                <a:latin typeface="Courier New" panose="02070309020205020404" pitchFamily="49" charset="0"/>
                <a:cs typeface="Courier New" panose="02070309020205020404" pitchFamily="49" charset="0"/>
              </a:rPr>
              <a:t>) {</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List&lt;Item&gt; domains = new </a:t>
            </a:r>
            <a:r>
              <a:rPr lang="en-US" sz="1800" dirty="0" err="1">
                <a:solidFill>
                  <a:schemeClr val="tx1"/>
                </a:solidFill>
                <a:latin typeface="Courier New" panose="02070309020205020404" pitchFamily="49" charset="0"/>
                <a:cs typeface="Courier New" panose="02070309020205020404" pitchFamily="49" charset="0"/>
              </a:rPr>
              <a:t>ArrayList</a:t>
            </a:r>
            <a:r>
              <a:rPr lang="en-US" sz="1800" dirty="0">
                <a:solidFill>
                  <a:schemeClr val="tx1"/>
                </a:solidFill>
                <a:latin typeface="Courier New" panose="02070309020205020404" pitchFamily="49" charset="0"/>
                <a:cs typeface="Courier New" panose="02070309020205020404" pitchFamily="49" charset="0"/>
              </a:rPr>
              <a:t>&lt;&gt;();</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if (</a:t>
            </a:r>
            <a:r>
              <a:rPr lang="en-US" sz="1800" dirty="0" err="1">
                <a:solidFill>
                  <a:schemeClr val="tx1"/>
                </a:solidFill>
                <a:latin typeface="Courier New" panose="02070309020205020404" pitchFamily="49" charset="0"/>
                <a:cs typeface="Courier New" panose="02070309020205020404" pitchFamily="49" charset="0"/>
              </a:rPr>
              <a:t>use_actual_domains</a:t>
            </a:r>
            <a:r>
              <a:rPr lang="en-US" sz="1800" dirty="0">
                <a:solidFill>
                  <a:schemeClr val="tx1"/>
                </a:solidFill>
                <a:latin typeface="Courier New" panose="02070309020205020404" pitchFamily="49" charset="0"/>
                <a:cs typeface="Courier New" panose="02070309020205020404" pitchFamily="49" charset="0"/>
              </a:rPr>
              <a:t>) {</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a:t>
            </a:r>
            <a:r>
              <a:rPr lang="en-US" sz="1800" dirty="0" err="1">
                <a:solidFill>
                  <a:schemeClr val="tx1"/>
                </a:solidFill>
                <a:latin typeface="Courier New" panose="02070309020205020404" pitchFamily="49" charset="0"/>
                <a:cs typeface="Courier New" panose="02070309020205020404" pitchFamily="49" charset="0"/>
              </a:rPr>
              <a:t>domains.add</a:t>
            </a:r>
            <a:r>
              <a:rPr lang="en-US" sz="1800" dirty="0">
                <a:solidFill>
                  <a:schemeClr val="tx1"/>
                </a:solidFill>
                <a:latin typeface="Courier New" panose="02070309020205020404" pitchFamily="49" charset="0"/>
                <a:cs typeface="Courier New" panose="02070309020205020404" pitchFamily="49" charset="0"/>
              </a:rPr>
              <a:t>(new Item(GENERIC_PLUS, </a:t>
            </a:r>
            <a:r>
              <a:rPr lang="en-US" sz="1800" dirty="0" err="1">
                <a:solidFill>
                  <a:schemeClr val="tx1"/>
                </a:solidFill>
                <a:latin typeface="Courier New" panose="02070309020205020404" pitchFamily="49" charset="0"/>
                <a:cs typeface="Courier New" panose="02070309020205020404" pitchFamily="49" charset="0"/>
              </a:rPr>
              <a:t>retrieveTlds</a:t>
            </a:r>
            <a:r>
              <a:rPr lang="en-US" sz="1800" dirty="0">
                <a:solidFill>
                  <a:schemeClr val="tx1"/>
                </a:solidFill>
                <a:latin typeface="Courier New" panose="02070309020205020404" pitchFamily="49" charset="0"/>
                <a:cs typeface="Courier New" panose="02070309020205020404" pitchFamily="49" charset="0"/>
              </a:rPr>
              <a:t>()));</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 else {</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String </a:t>
            </a:r>
            <a:r>
              <a:rPr lang="en-US" sz="1800" dirty="0" err="1">
                <a:solidFill>
                  <a:schemeClr val="tx1"/>
                </a:solidFill>
                <a:latin typeface="Courier New" panose="02070309020205020404" pitchFamily="49" charset="0"/>
                <a:cs typeface="Courier New" panose="02070309020205020404" pitchFamily="49" charset="0"/>
              </a:rPr>
              <a:t>tld</a:t>
            </a:r>
            <a:r>
              <a:rPr lang="en-US" sz="1800" dirty="0">
                <a:solidFill>
                  <a:schemeClr val="tx1"/>
                </a:solidFill>
                <a:latin typeface="Courier New" panose="02070309020205020404" pitchFamily="49" charset="0"/>
                <a:cs typeface="Courier New" panose="02070309020205020404" pitchFamily="49" charset="0"/>
              </a:rPr>
              <a:t> = domain;</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if (</a:t>
            </a:r>
            <a:r>
              <a:rPr lang="en-US" sz="1800" dirty="0" err="1">
                <a:solidFill>
                  <a:schemeClr val="tx1"/>
                </a:solidFill>
                <a:latin typeface="Courier New" panose="02070309020205020404" pitchFamily="49" charset="0"/>
                <a:cs typeface="Courier New" panose="02070309020205020404" pitchFamily="49" charset="0"/>
              </a:rPr>
              <a:t>domain.contains</a:t>
            </a:r>
            <a:r>
              <a:rPr lang="en-US" sz="1800" dirty="0">
                <a:solidFill>
                  <a:schemeClr val="tx1"/>
                </a:solidFill>
                <a:latin typeface="Courier New" panose="02070309020205020404" pitchFamily="49" charset="0"/>
                <a:cs typeface="Courier New" panose="02070309020205020404" pitchFamily="49" charset="0"/>
              </a:rPr>
              <a:t>(".")) {</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a:t>
            </a:r>
            <a:r>
              <a:rPr lang="en-US" sz="1800" dirty="0" err="1">
                <a:solidFill>
                  <a:schemeClr val="tx1"/>
                </a:solidFill>
                <a:latin typeface="Courier New" panose="02070309020205020404" pitchFamily="49" charset="0"/>
                <a:cs typeface="Courier New" panose="02070309020205020404" pitchFamily="49" charset="0"/>
              </a:rPr>
              <a:t>tld</a:t>
            </a:r>
            <a:r>
              <a:rPr lang="en-US" sz="1800" dirty="0">
                <a:solidFill>
                  <a:schemeClr val="tx1"/>
                </a:solidFill>
                <a:latin typeface="Courier New" panose="02070309020205020404" pitchFamily="49" charset="0"/>
                <a:cs typeface="Courier New" panose="02070309020205020404" pitchFamily="49" charset="0"/>
              </a:rPr>
              <a:t> = </a:t>
            </a:r>
            <a:r>
              <a:rPr lang="en-US" sz="1800" dirty="0" err="1">
                <a:solidFill>
                  <a:schemeClr val="tx1"/>
                </a:solidFill>
                <a:latin typeface="Courier New" panose="02070309020205020404" pitchFamily="49" charset="0"/>
                <a:cs typeface="Courier New" panose="02070309020205020404" pitchFamily="49" charset="0"/>
              </a:rPr>
              <a:t>domain.substring</a:t>
            </a:r>
            <a:r>
              <a:rPr lang="en-US" sz="1800" dirty="0">
                <a:solidFill>
                  <a:schemeClr val="tx1"/>
                </a:solidFill>
                <a:latin typeface="Courier New" panose="02070309020205020404" pitchFamily="49" charset="0"/>
                <a:cs typeface="Courier New" panose="02070309020205020404" pitchFamily="49" charset="0"/>
              </a:rPr>
              <a:t>(</a:t>
            </a:r>
            <a:r>
              <a:rPr lang="en-US" sz="1800" dirty="0" err="1">
                <a:solidFill>
                  <a:schemeClr val="tx1"/>
                </a:solidFill>
                <a:latin typeface="Courier New" panose="02070309020205020404" pitchFamily="49" charset="0"/>
                <a:cs typeface="Courier New" panose="02070309020205020404" pitchFamily="49" charset="0"/>
              </a:rPr>
              <a:t>domain.lastIndexOf</a:t>
            </a:r>
            <a:r>
              <a:rPr lang="en-US" sz="1800" dirty="0">
                <a:solidFill>
                  <a:schemeClr val="tx1"/>
                </a:solidFill>
                <a:latin typeface="Courier New" panose="02070309020205020404" pitchFamily="49" charset="0"/>
                <a:cs typeface="Courier New" panose="02070309020205020404" pitchFamily="49" charset="0"/>
              </a:rPr>
              <a:t>(".") + 1);</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 Convert TLD to A-Label</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String </a:t>
            </a:r>
            <a:r>
              <a:rPr lang="en-US" sz="1800" dirty="0" err="1">
                <a:solidFill>
                  <a:schemeClr val="tx1"/>
                </a:solidFill>
                <a:latin typeface="Courier New" panose="02070309020205020404" pitchFamily="49" charset="0"/>
                <a:cs typeface="Courier New" panose="02070309020205020404" pitchFamily="49" charset="0"/>
              </a:rPr>
              <a:t>domainConverted</a:t>
            </a:r>
            <a:r>
              <a:rPr lang="en-US" sz="1800" dirty="0">
                <a:solidFill>
                  <a:schemeClr val="tx1"/>
                </a:solidFill>
                <a:latin typeface="Courier New" panose="02070309020205020404" pitchFamily="49" charset="0"/>
                <a:cs typeface="Courier New" panose="02070309020205020404" pitchFamily="49" charset="0"/>
              </a:rPr>
              <a:t> = </a:t>
            </a:r>
            <a:r>
              <a:rPr lang="en-US" sz="1800" dirty="0" err="1">
                <a:solidFill>
                  <a:schemeClr val="tx1"/>
                </a:solidFill>
                <a:latin typeface="Courier New" panose="02070309020205020404" pitchFamily="49" charset="0"/>
                <a:cs typeface="Courier New" panose="02070309020205020404" pitchFamily="49" charset="0"/>
              </a:rPr>
              <a:t>convertULabeltoALabel</a:t>
            </a:r>
            <a:r>
              <a:rPr lang="en-US" sz="1800" dirty="0">
                <a:solidFill>
                  <a:schemeClr val="tx1"/>
                </a:solidFill>
                <a:latin typeface="Courier New" panose="02070309020205020404" pitchFamily="49" charset="0"/>
                <a:cs typeface="Courier New" panose="02070309020205020404" pitchFamily="49" charset="0"/>
              </a:rPr>
              <a:t>(</a:t>
            </a:r>
            <a:r>
              <a:rPr lang="en-US" sz="1800" dirty="0" err="1">
                <a:solidFill>
                  <a:schemeClr val="tx1"/>
                </a:solidFill>
                <a:latin typeface="Courier New" panose="02070309020205020404" pitchFamily="49" charset="0"/>
                <a:cs typeface="Courier New" panose="02070309020205020404" pitchFamily="49" charset="0"/>
              </a:rPr>
              <a:t>tld</a:t>
            </a:r>
            <a:r>
              <a:rPr lang="en-US" sz="1800" dirty="0">
                <a:solidFill>
                  <a:schemeClr val="tx1"/>
                </a:solidFill>
                <a:latin typeface="Courier New" panose="02070309020205020404" pitchFamily="49" charset="0"/>
                <a:cs typeface="Courier New" panose="02070309020205020404" pitchFamily="49" charset="0"/>
              </a:rPr>
              <a:t>);</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 if there is an error, do nothing, validator will fail</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if (</a:t>
            </a:r>
            <a:r>
              <a:rPr lang="en-US" sz="1800" dirty="0" err="1">
                <a:solidFill>
                  <a:schemeClr val="tx1"/>
                </a:solidFill>
                <a:latin typeface="Courier New" panose="02070309020205020404" pitchFamily="49" charset="0"/>
                <a:cs typeface="Courier New" panose="02070309020205020404" pitchFamily="49" charset="0"/>
              </a:rPr>
              <a:t>domainConverted</a:t>
            </a:r>
            <a:r>
              <a:rPr lang="en-US" sz="1800" dirty="0">
                <a:solidFill>
                  <a:schemeClr val="tx1"/>
                </a:solidFill>
                <a:latin typeface="Courier New" panose="02070309020205020404" pitchFamily="49" charset="0"/>
                <a:cs typeface="Courier New" panose="02070309020205020404" pitchFamily="49" charset="0"/>
              </a:rPr>
              <a:t>!="") {</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a:t>
            </a:r>
            <a:r>
              <a:rPr lang="en-US" sz="1800" dirty="0" err="1">
                <a:solidFill>
                  <a:schemeClr val="tx1"/>
                </a:solidFill>
                <a:latin typeface="Courier New" panose="02070309020205020404" pitchFamily="49" charset="0"/>
                <a:cs typeface="Courier New" panose="02070309020205020404" pitchFamily="49" charset="0"/>
              </a:rPr>
              <a:t>domains.add</a:t>
            </a:r>
            <a:r>
              <a:rPr lang="en-US" sz="1800" dirty="0">
                <a:solidFill>
                  <a:schemeClr val="tx1"/>
                </a:solidFill>
                <a:latin typeface="Courier New" panose="02070309020205020404" pitchFamily="49" charset="0"/>
                <a:cs typeface="Courier New" panose="02070309020205020404" pitchFamily="49" charset="0"/>
              </a:rPr>
              <a:t>(new Item(GENERIC_PLUS, new String[]{</a:t>
            </a:r>
            <a:r>
              <a:rPr lang="en-US" sz="1800" dirty="0" err="1">
                <a:solidFill>
                  <a:schemeClr val="tx1"/>
                </a:solidFill>
                <a:latin typeface="Courier New" panose="02070309020205020404" pitchFamily="49" charset="0"/>
                <a:cs typeface="Courier New" panose="02070309020205020404" pitchFamily="49" charset="0"/>
              </a:rPr>
              <a:t>domainConverted</a:t>
            </a:r>
            <a:r>
              <a:rPr lang="en-US" sz="1800" dirty="0">
                <a:solidFill>
                  <a:schemeClr val="tx1"/>
                </a:solidFill>
                <a:latin typeface="Courier New" panose="02070309020205020404" pitchFamily="49" charset="0"/>
                <a:cs typeface="Courier New" panose="02070309020205020404" pitchFamily="49" charset="0"/>
              </a:rPr>
              <a:t>}));</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a:t>
            </a:r>
          </a:p>
          <a:p>
            <a:pPr marL="0" indent="0">
              <a:spcBef>
                <a:spcPts val="0"/>
              </a:spcBef>
              <a:buNone/>
            </a:pPr>
            <a:endParaRPr lang="en-US" sz="1800" dirty="0">
              <a:solidFill>
                <a:schemeClr val="tx1"/>
              </a:solidFill>
              <a:latin typeface="Courier New" panose="02070309020205020404" pitchFamily="49" charset="0"/>
              <a:cs typeface="Courier New" panose="02070309020205020404" pitchFamily="49" charset="0"/>
            </a:endParaRP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return </a:t>
            </a:r>
            <a:r>
              <a:rPr lang="en-US" sz="1800" dirty="0" err="1">
                <a:solidFill>
                  <a:schemeClr val="tx1"/>
                </a:solidFill>
                <a:latin typeface="Courier New" panose="02070309020205020404" pitchFamily="49" charset="0"/>
                <a:cs typeface="Courier New" panose="02070309020205020404" pitchFamily="49" charset="0"/>
              </a:rPr>
              <a:t>DomainValidator.getInstance</a:t>
            </a:r>
            <a:r>
              <a:rPr lang="en-US" sz="1800" dirty="0">
                <a:solidFill>
                  <a:schemeClr val="tx1"/>
                </a:solidFill>
                <a:latin typeface="Courier New" panose="02070309020205020404" pitchFamily="49" charset="0"/>
                <a:cs typeface="Courier New" panose="02070309020205020404" pitchFamily="49" charset="0"/>
              </a:rPr>
              <a:t>(false, domains);</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17560356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Validation d’un nom de domaine : Python</a:t>
            </a:r>
          </a:p>
        </p:txBody>
      </p:sp>
      <p:pic>
        <p:nvPicPr>
          <p:cNvPr id="4" name="Picture 3">
            <a:extLst>
              <a:ext uri="{FF2B5EF4-FFF2-40B4-BE49-F238E27FC236}">
                <a16:creationId xmlns:a16="http://schemas.microsoft.com/office/drawing/2014/main" id="{BC8A6867-0A83-6445-BBBC-2BA130ED714A}"/>
              </a:ext>
            </a:extLst>
          </p:cNvPr>
          <p:cNvPicPr>
            <a:picLocks noChangeAspect="1"/>
          </p:cNvPicPr>
          <p:nvPr/>
        </p:nvPicPr>
        <p:blipFill>
          <a:blip r:embed="rId2"/>
          <a:stretch>
            <a:fillRect/>
          </a:stretch>
        </p:blipFill>
        <p:spPr>
          <a:xfrm>
            <a:off x="10902950" y="32733"/>
            <a:ext cx="1241861" cy="563488"/>
          </a:xfrm>
          <a:prstGeom prst="rect">
            <a:avLst/>
          </a:prstGeom>
        </p:spPr>
      </p:pic>
      <p:sp>
        <p:nvSpPr>
          <p:cNvPr id="3" name="Content Placeholder 2">
            <a:extLst>
              <a:ext uri="{FF2B5EF4-FFF2-40B4-BE49-F238E27FC236}">
                <a16:creationId xmlns:a16="http://schemas.microsoft.com/office/drawing/2014/main" id="{E916BC58-CF7D-959A-3FC0-AD96C7A4CBAB}"/>
              </a:ext>
            </a:extLst>
          </p:cNvPr>
          <p:cNvSpPr>
            <a:spLocks noGrp="1" noChangeArrowheads="1"/>
          </p:cNvSpPr>
          <p:nvPr>
            <p:ph sz="quarter" idx="10"/>
          </p:nvPr>
        </p:nvSpPr>
        <p:spPr bwMode="auto">
          <a:xfrm>
            <a:off x="111264" y="653156"/>
            <a:ext cx="12040476" cy="397031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18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import </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unicodedata</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#library for normalization</a:t>
            </a:r>
            <a:b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en-PK" altLang="en-PK" sz="18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import </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idna</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#library for conversion</a:t>
            </a:r>
            <a:b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domain</a:t>
            </a:r>
            <a:r>
              <a:rPr kumimoji="0" lang="en-US"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Name</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 </a:t>
            </a:r>
            <a:r>
              <a:rPr kumimoji="0" lang="en-PK" altLang="en-PK" sz="18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r>
              <a:rPr kumimoji="0" lang="ar-SA" altLang="en-PK" sz="18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صحة.مصر</a:t>
            </a:r>
            <a:r>
              <a:rPr kumimoji="0" lang="en-PK" altLang="en-PK" sz="18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br>
              <a:rPr kumimoji="0" lang="en-PK" altLang="en-PK" sz="18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br>
            <a:r>
              <a:rPr kumimoji="0" lang="en-PK" altLang="en-PK" sz="18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try</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domain</a:t>
            </a:r>
            <a:r>
              <a:rPr kumimoji="0" lang="en-US"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Name</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_normalized = </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unicodedata.normalize</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18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'NFC'</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domain</a:t>
            </a:r>
            <a:r>
              <a:rPr kumimoji="0" lang="en-US"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Name</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#normalize to NFC</a:t>
            </a:r>
            <a:b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a:t>
            </a:r>
            <a:r>
              <a:rPr kumimoji="0" lang="en-PK" altLang="en-PK" sz="1800"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print</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(domain</a:t>
            </a:r>
            <a:r>
              <a:rPr kumimoji="0" lang="en-US"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Name</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_normalized)</a:t>
            </a:r>
            <a:endParaRPr kumimoji="0" lang="en-US"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a:t>
            </a:r>
            <a: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#U-label to A-label</a:t>
            </a:r>
            <a:b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domain</a:t>
            </a:r>
            <a:r>
              <a:rPr kumimoji="0" lang="en-US"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Name</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_</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alabel</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 </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idna.encode</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(domain</a:t>
            </a:r>
            <a:r>
              <a:rPr kumimoji="0" lang="en-US"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Name</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_normalized).decode(</a:t>
            </a:r>
            <a:r>
              <a:rPr kumimoji="0" lang="en-PK" altLang="en-PK" sz="18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"ascii"</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a:t>
            </a:r>
            <a:r>
              <a:rPr kumimoji="0" lang="en-PK" altLang="en-PK" sz="1800"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print</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(domain</a:t>
            </a:r>
            <a:r>
              <a:rPr kumimoji="0" lang="en-US"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Name</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_</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alabel</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8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except </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idna.IDNAError</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8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as </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e:</a:t>
            </a:r>
            <a:b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#invalid domain as per IDNA 2008</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endParaRPr kumimoji="0" lang="en-US"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1800"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print</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18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"Domain '{domain</a:t>
            </a:r>
            <a:r>
              <a:rPr kumimoji="0" lang="en-US" altLang="en-PK" sz="18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Name</a:t>
            </a:r>
            <a:r>
              <a:rPr kumimoji="0" lang="en-PK" altLang="en-PK" sz="18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 is invalid: {e}"</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en-PK" altLang="en-PK" sz="18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except </a:t>
            </a:r>
            <a:r>
              <a:rPr kumimoji="0" lang="en-PK" altLang="en-PK" sz="1800"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Exception </a:t>
            </a:r>
            <a:r>
              <a:rPr kumimoji="0" lang="en-PK" altLang="en-PK" sz="18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as </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e:</a:t>
            </a:r>
            <a:b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800"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print</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18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"ERROR: {e}"</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endParaRPr kumimoji="0" lang="en-PK" altLang="en-PK"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735551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Validation d’un nom de domaine : Java</a:t>
            </a:r>
          </a:p>
        </p:txBody>
      </p:sp>
      <p:pic>
        <p:nvPicPr>
          <p:cNvPr id="4" name="Picture 3">
            <a:extLst>
              <a:ext uri="{FF2B5EF4-FFF2-40B4-BE49-F238E27FC236}">
                <a16:creationId xmlns:a16="http://schemas.microsoft.com/office/drawing/2014/main" id="{BC8A6867-0A83-6445-BBBC-2BA130ED714A}"/>
              </a:ext>
            </a:extLst>
          </p:cNvPr>
          <p:cNvPicPr>
            <a:picLocks noChangeAspect="1"/>
          </p:cNvPicPr>
          <p:nvPr/>
        </p:nvPicPr>
        <p:blipFill>
          <a:blip r:embed="rId2"/>
          <a:stretch>
            <a:fillRect/>
          </a:stretch>
        </p:blipFill>
        <p:spPr>
          <a:xfrm>
            <a:off x="10902950" y="32733"/>
            <a:ext cx="1241861" cy="563488"/>
          </a:xfrm>
          <a:prstGeom prst="rect">
            <a:avLst/>
          </a:prstGeom>
        </p:spPr>
      </p:pic>
      <p:sp>
        <p:nvSpPr>
          <p:cNvPr id="2" name="Content Placeholder 2">
            <a:extLst>
              <a:ext uri="{FF2B5EF4-FFF2-40B4-BE49-F238E27FC236}">
                <a16:creationId xmlns:a16="http://schemas.microsoft.com/office/drawing/2014/main" id="{B1DE21F6-BE47-AE13-8B5D-ED811F395988}"/>
              </a:ext>
            </a:extLst>
          </p:cNvPr>
          <p:cNvSpPr>
            <a:spLocks noGrp="1"/>
          </p:cNvSpPr>
          <p:nvPr>
            <p:ph sz="quarter" idx="10"/>
          </p:nvPr>
        </p:nvSpPr>
        <p:spPr>
          <a:xfrm>
            <a:off x="420624" y="748145"/>
            <a:ext cx="11724187" cy="5289847"/>
          </a:xfrm>
        </p:spPr>
        <p:txBody>
          <a:bodyPr/>
          <a:lstStyle/>
          <a:p>
            <a:pPr marL="0" indent="0">
              <a:spcBef>
                <a:spcPts val="0"/>
              </a:spcBef>
              <a:buNone/>
            </a:pPr>
            <a:r>
              <a:rPr lang="en-US" sz="1800" dirty="0">
                <a:latin typeface="Courier New" panose="02070309020205020404" pitchFamily="49" charset="0"/>
                <a:cs typeface="Courier New" panose="02070309020205020404" pitchFamily="49" charset="0"/>
              </a:rPr>
              <a:t>import </a:t>
            </a:r>
            <a:r>
              <a:rPr lang="en-US" sz="1800" dirty="0" err="1">
                <a:latin typeface="Courier New" panose="02070309020205020404" pitchFamily="49" charset="0"/>
                <a:cs typeface="Courier New" panose="02070309020205020404" pitchFamily="49" charset="0"/>
              </a:rPr>
              <a:t>com.ibm.icu.text.IDNA</a:t>
            </a:r>
            <a:r>
              <a:rPr lang="en-US" sz="1800" dirty="0">
                <a:latin typeface="Courier New" panose="02070309020205020404" pitchFamily="49" charset="0"/>
                <a:cs typeface="Courier New" panose="02070309020205020404" pitchFamily="49" charset="0"/>
              </a:rPr>
              <a:t>;</a:t>
            </a:r>
          </a:p>
          <a:p>
            <a:pPr marL="0" indent="0">
              <a:spcBef>
                <a:spcPts val="0"/>
              </a:spcBef>
              <a:buNone/>
            </a:pPr>
            <a:r>
              <a:rPr lang="en-US" sz="1800" dirty="0">
                <a:latin typeface="Courier New" panose="02070309020205020404" pitchFamily="49" charset="0"/>
                <a:cs typeface="Courier New" panose="02070309020205020404" pitchFamily="49" charset="0"/>
              </a:rPr>
              <a:t>public static </a:t>
            </a:r>
            <a:r>
              <a:rPr lang="en-US" sz="1800" dirty="0" err="1">
                <a:latin typeface="Courier New" panose="02070309020205020404" pitchFamily="49" charset="0"/>
                <a:cs typeface="Courier New" panose="02070309020205020404" pitchFamily="49" charset="0"/>
              </a:rPr>
              <a:t>boolean</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isValidDomain</a:t>
            </a:r>
            <a:r>
              <a:rPr lang="en-US" sz="1800" dirty="0">
                <a:latin typeface="Courier New" panose="02070309020205020404" pitchFamily="49" charset="0"/>
                <a:cs typeface="Courier New" panose="02070309020205020404" pitchFamily="49" charset="0"/>
              </a:rPr>
              <a:t>(final String </a:t>
            </a:r>
            <a:r>
              <a:rPr lang="en-US" sz="1800" dirty="0" err="1">
                <a:latin typeface="Courier New" panose="02070309020205020404" pitchFamily="49" charset="0"/>
                <a:cs typeface="Courier New" panose="02070309020205020404" pitchFamily="49" charset="0"/>
              </a:rPr>
              <a:t>domainName</a:t>
            </a:r>
            <a:r>
              <a:rPr lang="en-US" sz="1800" dirty="0">
                <a:latin typeface="Courier New" panose="02070309020205020404" pitchFamily="49" charset="0"/>
                <a:cs typeface="Courier New" panose="02070309020205020404" pitchFamily="49" charset="0"/>
              </a:rPr>
              <a:t>) {</a:t>
            </a:r>
          </a:p>
          <a:p>
            <a:pPr marL="0" indent="0">
              <a:spcBef>
                <a:spcPts val="0"/>
              </a:spcBef>
              <a:buNone/>
            </a:pPr>
            <a:r>
              <a:rPr lang="en-US" sz="1800" dirty="0">
                <a:latin typeface="Courier New" panose="02070309020205020404" pitchFamily="49" charset="0"/>
                <a:cs typeface="Courier New" panose="02070309020205020404" pitchFamily="49" charset="0"/>
              </a:rPr>
              <a:t>    final IDNA </a:t>
            </a:r>
            <a:r>
              <a:rPr lang="en-US" sz="1800" dirty="0" err="1">
                <a:latin typeface="Courier New" panose="02070309020205020404" pitchFamily="49" charset="0"/>
                <a:cs typeface="Courier New" panose="02070309020205020404" pitchFamily="49" charset="0"/>
              </a:rPr>
              <a:t>idnaInstance</a:t>
            </a:r>
            <a:r>
              <a:rPr lang="en-US" sz="1800" dirty="0">
                <a:latin typeface="Courier New" panose="02070309020205020404" pitchFamily="49" charset="0"/>
                <a:cs typeface="Courier New" panose="02070309020205020404" pitchFamily="49" charset="0"/>
              </a:rPr>
              <a:t> = IDNA.getUTS46Instance(IDNA.NONTRANSITIONAL_TO_ASCII</a:t>
            </a:r>
          </a:p>
          <a:p>
            <a:pPr marL="0" indent="0">
              <a:spcBef>
                <a:spcPts val="0"/>
              </a:spcBef>
              <a:buNone/>
            </a:pPr>
            <a:r>
              <a:rPr lang="en-US" sz="1800" dirty="0">
                <a:latin typeface="Courier New" panose="02070309020205020404" pitchFamily="49" charset="0"/>
                <a:cs typeface="Courier New" panose="02070309020205020404" pitchFamily="49" charset="0"/>
              </a:rPr>
              <a:t>                            | IDNA.CHECK_BIDI</a:t>
            </a:r>
          </a:p>
          <a:p>
            <a:pPr marL="0" indent="0">
              <a:spcBef>
                <a:spcPts val="0"/>
              </a:spcBef>
              <a:buNone/>
            </a:pPr>
            <a:r>
              <a:rPr lang="en-US" sz="1800" dirty="0">
                <a:latin typeface="Courier New" panose="02070309020205020404" pitchFamily="49" charset="0"/>
                <a:cs typeface="Courier New" panose="02070309020205020404" pitchFamily="49" charset="0"/>
              </a:rPr>
              <a:t>                            | IDNA.CHECK_CONTEXTJ</a:t>
            </a:r>
          </a:p>
          <a:p>
            <a:pPr marL="0" indent="0">
              <a:spcBef>
                <a:spcPts val="0"/>
              </a:spcBef>
              <a:buNone/>
            </a:pPr>
            <a:r>
              <a:rPr lang="en-US" sz="1800" dirty="0">
                <a:latin typeface="Courier New" panose="02070309020205020404" pitchFamily="49" charset="0"/>
                <a:cs typeface="Courier New" panose="02070309020205020404" pitchFamily="49" charset="0"/>
              </a:rPr>
              <a:t>                            | IDNA.CHECK_CONTEXTO</a:t>
            </a:r>
          </a:p>
          <a:p>
            <a:pPr marL="0" indent="0">
              <a:spcBef>
                <a:spcPts val="0"/>
              </a:spcBef>
              <a:buNone/>
            </a:pPr>
            <a:r>
              <a:rPr lang="en-US" sz="1800" dirty="0">
                <a:latin typeface="Courier New" panose="02070309020205020404" pitchFamily="49" charset="0"/>
                <a:cs typeface="Courier New" panose="02070309020205020404" pitchFamily="49" charset="0"/>
              </a:rPr>
              <a:t>                            | IDNA.USE_STD3_RULES);</a:t>
            </a:r>
          </a:p>
          <a:p>
            <a:pPr marL="0" indent="0">
              <a:spcBef>
                <a:spcPts val="0"/>
              </a:spcBef>
              <a:buNone/>
            </a:pPr>
            <a:r>
              <a:rPr lang="en-US" sz="1800" dirty="0">
                <a:latin typeface="Courier New" panose="02070309020205020404" pitchFamily="49" charset="0"/>
                <a:cs typeface="Courier New" panose="02070309020205020404" pitchFamily="49" charset="0"/>
              </a:rPr>
              <a:t>    StringBuilder output = new StringBuilder();</a:t>
            </a:r>
          </a:p>
          <a:p>
            <a:pPr marL="0" indent="0">
              <a:spcBef>
                <a:spcPts val="0"/>
              </a:spcBef>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IDNA.Info</a:t>
            </a:r>
            <a:r>
              <a:rPr lang="en-US" sz="1800" dirty="0">
                <a:latin typeface="Courier New" panose="02070309020205020404" pitchFamily="49" charset="0"/>
                <a:cs typeface="Courier New" panose="02070309020205020404" pitchFamily="49" charset="0"/>
              </a:rPr>
              <a:t> info = new </a:t>
            </a:r>
            <a:r>
              <a:rPr lang="en-US" sz="1800" dirty="0" err="1">
                <a:latin typeface="Courier New" panose="02070309020205020404" pitchFamily="49" charset="0"/>
                <a:cs typeface="Courier New" panose="02070309020205020404" pitchFamily="49" charset="0"/>
              </a:rPr>
              <a:t>IDNA.Info</a:t>
            </a:r>
            <a:r>
              <a:rPr lang="en-US" sz="1800" dirty="0">
                <a:latin typeface="Courier New" panose="02070309020205020404" pitchFamily="49" charset="0"/>
                <a:cs typeface="Courier New" panose="02070309020205020404" pitchFamily="49" charset="0"/>
              </a:rPr>
              <a:t>();</a:t>
            </a:r>
          </a:p>
          <a:p>
            <a:pPr marL="0" indent="0">
              <a:spcBef>
                <a:spcPts val="0"/>
              </a:spcBef>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idnaInstance.nameToASCII</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domainName</a:t>
            </a:r>
            <a:r>
              <a:rPr lang="en-US" sz="1800" dirty="0">
                <a:latin typeface="Courier New" panose="02070309020205020404" pitchFamily="49" charset="0"/>
                <a:cs typeface="Courier New" panose="02070309020205020404" pitchFamily="49" charset="0"/>
              </a:rPr>
              <a:t>, output, info);</a:t>
            </a:r>
          </a:p>
          <a:p>
            <a:pPr marL="0" indent="0">
              <a:spcBef>
                <a:spcPts val="0"/>
              </a:spcBef>
              <a:buNone/>
            </a:pPr>
            <a:r>
              <a:rPr lang="en-US" sz="1800" dirty="0">
                <a:latin typeface="Courier New" panose="02070309020205020404" pitchFamily="49" charset="0"/>
                <a:cs typeface="Courier New" panose="02070309020205020404" pitchFamily="49" charset="0"/>
              </a:rPr>
              <a:t>    return !</a:t>
            </a:r>
            <a:r>
              <a:rPr lang="en-US" sz="1800" dirty="0" err="1">
                <a:latin typeface="Courier New" panose="02070309020205020404" pitchFamily="49" charset="0"/>
                <a:cs typeface="Courier New" panose="02070309020205020404" pitchFamily="49" charset="0"/>
              </a:rPr>
              <a:t>info.hasErrors</a:t>
            </a:r>
            <a:r>
              <a:rPr lang="en-US" sz="1800" dirty="0">
                <a:latin typeface="Courier New" panose="02070309020205020404" pitchFamily="49" charset="0"/>
                <a:cs typeface="Courier New" panose="02070309020205020404" pitchFamily="49" charset="0"/>
              </a:rPr>
              <a:t>();</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p>
          <a:p>
            <a:pPr marL="0" indent="0">
              <a:buNone/>
            </a:pPr>
            <a:endParaRPr lang="en-US" sz="18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462915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107"/>
          <p:cNvSpPr txBox="1">
            <a:spLocks noGrp="1"/>
          </p:cNvSpPr>
          <p:nvPr>
            <p:ph type="title"/>
          </p:nvPr>
        </p:nvSpPr>
        <p:spPr>
          <a:xfrm>
            <a:off x="754032" y="2978337"/>
            <a:ext cx="10683935" cy="450663"/>
          </a:xfrm>
          <a:prstGeom prst="rect">
            <a:avLst/>
          </a:prstGeom>
        </p:spPr>
        <p:txBody>
          <a:bodyPr spcFirstLastPara="1" wrap="square" lIns="121900" tIns="121900" rIns="121900" bIns="121900" anchor="t" anchorCtr="0">
            <a:noAutofit/>
          </a:bodyPr>
          <a:lstStyle/>
          <a:p>
            <a:pPr algn="ctr">
              <a:spcBef>
                <a:spcPts val="0"/>
              </a:spcBef>
            </a:pPr>
            <a:r>
              <a:rPr lang="fr-FR"/>
              <a:t>Résolution de nom de domaine</a:t>
            </a:r>
          </a:p>
        </p:txBody>
      </p:sp>
      <p:pic>
        <p:nvPicPr>
          <p:cNvPr id="3" name="Picture 2">
            <a:extLst>
              <a:ext uri="{FF2B5EF4-FFF2-40B4-BE49-F238E27FC236}">
                <a16:creationId xmlns:a16="http://schemas.microsoft.com/office/drawing/2014/main" id="{753108F8-AAAB-4045-B4CC-C72B13DEA44E}"/>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670439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sz="2400" dirty="0"/>
              <a:t>Catégories de noms de domaine et d’adresses de courrier électronique</a:t>
            </a:r>
          </a:p>
        </p:txBody>
      </p:sp>
      <p:sp>
        <p:nvSpPr>
          <p:cNvPr id="4" name="Content Placeholder 3">
            <a:extLst>
              <a:ext uri="{FF2B5EF4-FFF2-40B4-BE49-F238E27FC236}">
                <a16:creationId xmlns:a16="http://schemas.microsoft.com/office/drawing/2014/main" id="{4A733B2F-47D5-42AE-81CF-737E5878B6C4}"/>
              </a:ext>
            </a:extLst>
          </p:cNvPr>
          <p:cNvSpPr>
            <a:spLocks noGrp="1"/>
          </p:cNvSpPr>
          <p:nvPr>
            <p:ph sz="quarter" idx="10"/>
          </p:nvPr>
        </p:nvSpPr>
        <p:spPr>
          <a:xfrm>
            <a:off x="824441" y="1010858"/>
            <a:ext cx="10962747" cy="5389942"/>
          </a:xfrm>
        </p:spPr>
        <p:txBody>
          <a:bodyPr/>
          <a:lstStyle/>
          <a:p>
            <a:pPr lvl="0"/>
            <a:r>
              <a:rPr lang="fr-FR" sz="2000" dirty="0"/>
              <a:t>Il est désormais possible d’avoir des noms de domaine et des adresses électroniques dans les langues locales grâce à l'UTF-8.</a:t>
            </a:r>
          </a:p>
          <a:p>
            <a:pPr lvl="1"/>
            <a:r>
              <a:rPr lang="fr-FR" sz="2000" dirty="0"/>
              <a:t>Noms de domaine internationalisés (IDN) </a:t>
            </a:r>
          </a:p>
          <a:p>
            <a:pPr lvl="1"/>
            <a:r>
              <a:rPr lang="fr-FR" sz="2000" dirty="0"/>
              <a:t>Internationalisation des adresses de courrier électronique (EAI)</a:t>
            </a:r>
          </a:p>
          <a:p>
            <a:pPr lvl="0"/>
            <a:r>
              <a:rPr lang="fr-FR" sz="2000" dirty="0"/>
              <a:t>Noms de domaine</a:t>
            </a:r>
          </a:p>
          <a:p>
            <a:pPr lvl="1"/>
            <a:r>
              <a:rPr lang="fr-FR" sz="2000" b="1" dirty="0"/>
              <a:t>Nouveaux</a:t>
            </a:r>
            <a:r>
              <a:rPr lang="fr-FR" sz="2000" dirty="0"/>
              <a:t> noms de domaine de premier niveau :			</a:t>
            </a:r>
            <a:r>
              <a:rPr lang="fr-FR" sz="2000" dirty="0" err="1"/>
              <a:t>example.</a:t>
            </a:r>
            <a:r>
              <a:rPr lang="fr-FR" sz="2000" dirty="0" err="1">
                <a:solidFill>
                  <a:srgbClr val="FF0000"/>
                </a:solidFill>
              </a:rPr>
              <a:t>sky</a:t>
            </a:r>
            <a:endParaRPr lang="fr-FR" sz="2000" dirty="0">
              <a:solidFill>
                <a:srgbClr val="FF0000"/>
              </a:solidFill>
            </a:endParaRPr>
          </a:p>
          <a:p>
            <a:pPr lvl="1"/>
            <a:r>
              <a:rPr lang="fr-FR" sz="2000" dirty="0"/>
              <a:t>Noms de domaine de premier niveau </a:t>
            </a:r>
            <a:r>
              <a:rPr lang="fr-FR" sz="2000" b="1" dirty="0"/>
              <a:t>plus longs</a:t>
            </a:r>
            <a:r>
              <a:rPr lang="fr-FR" sz="2000" dirty="0"/>
              <a:t> :		</a:t>
            </a:r>
            <a:r>
              <a:rPr lang="fr-FR" sz="2000" dirty="0" err="1"/>
              <a:t>example.</a:t>
            </a:r>
            <a:r>
              <a:rPr lang="fr-FR" sz="2000" dirty="0" err="1">
                <a:solidFill>
                  <a:srgbClr val="FF0000"/>
                </a:solidFill>
              </a:rPr>
              <a:t>abudhabi</a:t>
            </a:r>
            <a:endParaRPr lang="fr-FR" sz="2000" dirty="0">
              <a:solidFill>
                <a:srgbClr val="FF0000"/>
              </a:solidFill>
            </a:endParaRPr>
          </a:p>
          <a:p>
            <a:pPr lvl="1"/>
            <a:r>
              <a:rPr lang="fr-FR" sz="2000" dirty="0"/>
              <a:t>Noms de domaine </a:t>
            </a:r>
            <a:r>
              <a:rPr lang="fr-FR" sz="2000" b="1" dirty="0"/>
              <a:t>internationalisés</a:t>
            </a:r>
            <a:r>
              <a:rPr lang="fr-FR" sz="2000" dirty="0"/>
              <a:t> :					</a:t>
            </a:r>
            <a:r>
              <a:rPr lang="fr-FR" dirty="0" err="1">
                <a:solidFill>
                  <a:srgbClr val="FF0000"/>
                </a:solidFill>
              </a:rPr>
              <a:t>普遍接受-测试.世界</a:t>
            </a:r>
            <a:endParaRPr lang="fr-FR" dirty="0">
              <a:solidFill>
                <a:srgbClr val="FF0000"/>
              </a:solidFill>
            </a:endParaRPr>
          </a:p>
          <a:p>
            <a:pPr lvl="0"/>
            <a:r>
              <a:rPr lang="fr-FR" sz="2000" dirty="0"/>
              <a:t>Adresses de courrier électronique internationalisées (EAI)</a:t>
            </a:r>
          </a:p>
          <a:p>
            <a:pPr lvl="1"/>
            <a:r>
              <a:rPr lang="fr-FR" sz="2000" dirty="0"/>
              <a:t>ASCII@IDN												</a:t>
            </a:r>
            <a:r>
              <a:rPr lang="fr-FR" sz="2000" dirty="0" err="1"/>
              <a:t>marc@</a:t>
            </a:r>
            <a:r>
              <a:rPr lang="fr-FR" sz="2000" dirty="0" err="1">
                <a:solidFill>
                  <a:srgbClr val="FF0000"/>
                </a:solidFill>
              </a:rPr>
              <a:t>société</a:t>
            </a:r>
            <a:r>
              <a:rPr lang="fr-FR" sz="2000" dirty="0" err="1"/>
              <a:t>.org</a:t>
            </a:r>
            <a:endParaRPr lang="fr-FR" sz="2000" dirty="0"/>
          </a:p>
          <a:p>
            <a:pPr lvl="1"/>
            <a:r>
              <a:rPr lang="fr-FR" sz="2000" dirty="0"/>
              <a:t>UTF8@ASCII											</a:t>
            </a:r>
            <a:r>
              <a:rPr lang="fr-FR" sz="2000" dirty="0" err="1">
                <a:solidFill>
                  <a:srgbClr val="FF0000"/>
                </a:solidFill>
              </a:rPr>
              <a:t>ईमेल</a:t>
            </a:r>
            <a:r>
              <a:rPr lang="fr-FR" sz="2000" dirty="0" err="1"/>
              <a:t>@example.com</a:t>
            </a:r>
            <a:endParaRPr lang="fr-FR" sz="2000" dirty="0"/>
          </a:p>
          <a:p>
            <a:pPr lvl="1"/>
            <a:r>
              <a:rPr lang="fr-FR" sz="2000" dirty="0"/>
              <a:t>UTF8@IDN												</a:t>
            </a:r>
            <a:r>
              <a:rPr lang="fr-FR" sz="2000" dirty="0" err="1">
                <a:solidFill>
                  <a:srgbClr val="FF0000"/>
                </a:solidFill>
              </a:rPr>
              <a:t>测试@普遍接受-测试.世界</a:t>
            </a:r>
            <a:endParaRPr lang="fr-FR" sz="2000" dirty="0">
              <a:solidFill>
                <a:srgbClr val="FF0000"/>
              </a:solidFill>
            </a:endParaRPr>
          </a:p>
          <a:p>
            <a:pPr lvl="1"/>
            <a:r>
              <a:rPr lang="fr-FR" sz="2000" dirty="0"/>
              <a:t>UTF8@IDN ; scripts écrits de droite à gauche				</a:t>
            </a:r>
            <a:r>
              <a:rPr lang="fr-FR" sz="2000" dirty="0" err="1">
                <a:solidFill>
                  <a:srgbClr val="FF0000"/>
                </a:solidFill>
              </a:rPr>
              <a:t>موقع.مثال@میل-ای</a:t>
            </a:r>
            <a:r>
              <a:rPr lang="fr-FR" sz="2000" dirty="0"/>
              <a:t>		</a:t>
            </a:r>
          </a:p>
          <a:p>
            <a:pPr marL="0" indent="0">
              <a:buNone/>
            </a:pPr>
            <a:endParaRPr lang="en-US" dirty="0"/>
          </a:p>
        </p:txBody>
      </p:sp>
      <p:pic>
        <p:nvPicPr>
          <p:cNvPr id="26" name="Picture 25">
            <a:extLst>
              <a:ext uri="{FF2B5EF4-FFF2-40B4-BE49-F238E27FC236}">
                <a16:creationId xmlns:a16="http://schemas.microsoft.com/office/drawing/2014/main" id="{BEA9148D-896E-9E4F-995D-F147C62A935A}"/>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2341917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Résolution de nom de domaine</a:t>
            </a:r>
          </a:p>
        </p:txBody>
      </p:sp>
      <p:sp>
        <p:nvSpPr>
          <p:cNvPr id="3" name="Content Placeholder 2"/>
          <p:cNvSpPr>
            <a:spLocks noGrp="1"/>
          </p:cNvSpPr>
          <p:nvPr>
            <p:ph sz="quarter" idx="10"/>
          </p:nvPr>
        </p:nvSpPr>
        <p:spPr>
          <a:xfrm>
            <a:off x="824441" y="1241613"/>
            <a:ext cx="10543117" cy="5051357"/>
          </a:xfrm>
        </p:spPr>
        <p:txBody>
          <a:bodyPr/>
          <a:lstStyle/>
          <a:p>
            <a:r>
              <a:rPr lang="fr-FR" sz="2000"/>
              <a:t>Après validation, un logiciel utiliserait l’identifiant de nom de domaine pour :</a:t>
            </a:r>
          </a:p>
          <a:p>
            <a:pPr lvl="1"/>
            <a:r>
              <a:rPr lang="fr-FR" sz="2000"/>
              <a:t>la résolution du nom de domaine dans le DNS.</a:t>
            </a:r>
          </a:p>
          <a:p>
            <a:r>
              <a:rPr lang="fr-FR" sz="2000"/>
              <a:t>La méthode traditionnelle de résolution des noms d’hôtes et des sockets ne peut pas être utilisée pour les IDN.</a:t>
            </a:r>
          </a:p>
          <a:p>
            <a:r>
              <a:rPr lang="fr-FR" sz="2000"/>
              <a:t>Les langages de programmation varient ; certains ont été mis à jour.</a:t>
            </a:r>
          </a:p>
          <a:p>
            <a:pPr lvl="1"/>
            <a:r>
              <a:rPr lang="fr-FR" sz="2000"/>
              <a:t>Java permet généralement d’utiliser librement les étiquettes U.</a:t>
            </a:r>
          </a:p>
          <a:p>
            <a:pPr lvl="1"/>
            <a:r>
              <a:rPr lang="fr-FR" sz="2000"/>
              <a:t>C++ ne le permet pas.</a:t>
            </a:r>
          </a:p>
          <a:p>
            <a:r>
              <a:rPr lang="fr-FR" sz="2000"/>
              <a:t>Il peut nous falloir :</a:t>
            </a:r>
          </a:p>
          <a:p>
            <a:pPr marL="914400" lvl="1" indent="-457200">
              <a:buFont typeface="+mj-lt"/>
              <a:buAutoNum type="arabicPeriod"/>
            </a:pPr>
            <a:r>
              <a:rPr lang="fr-FR" sz="2000"/>
              <a:t>prendre les saisies des utilisateurs et les normaliser ;</a:t>
            </a:r>
          </a:p>
          <a:p>
            <a:pPr marL="914400" lvl="1" indent="-457200">
              <a:buFont typeface="+mj-lt"/>
              <a:buAutoNum type="arabicPeriod"/>
            </a:pPr>
            <a:r>
              <a:rPr lang="fr-FR" sz="2000"/>
              <a:t>convertir l’étiquette U en étiquette A (en utilisant l’IDNA2008) ;</a:t>
            </a:r>
          </a:p>
          <a:p>
            <a:pPr marL="914400" lvl="1" indent="-457200">
              <a:buFont typeface="+mj-lt"/>
              <a:buAutoNum type="arabicPeriod"/>
            </a:pPr>
            <a:r>
              <a:rPr lang="fr-FR" sz="2000"/>
              <a:t>utiliser l’étiquette A pour la résolution du nom d’hôte.</a:t>
            </a:r>
          </a:p>
          <a:p>
            <a:endParaRPr lang="en-US" dirty="0"/>
          </a:p>
        </p:txBody>
      </p:sp>
      <p:pic>
        <p:nvPicPr>
          <p:cNvPr id="4" name="Picture 3">
            <a:extLst>
              <a:ext uri="{FF2B5EF4-FFF2-40B4-BE49-F238E27FC236}">
                <a16:creationId xmlns:a16="http://schemas.microsoft.com/office/drawing/2014/main" id="{37370D23-5D1C-654F-AFD0-D3D1B3CC40BE}"/>
              </a:ext>
            </a:extLst>
          </p:cNvPr>
          <p:cNvPicPr>
            <a:picLocks noChangeAspect="1"/>
          </p:cNvPicPr>
          <p:nvPr/>
        </p:nvPicPr>
        <p:blipFill>
          <a:blip r:embed="rId2"/>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8290922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Résolution de noms de domaine – Python</a:t>
            </a:r>
          </a:p>
        </p:txBody>
      </p:sp>
      <p:pic>
        <p:nvPicPr>
          <p:cNvPr id="4" name="Picture 3">
            <a:extLst>
              <a:ext uri="{FF2B5EF4-FFF2-40B4-BE49-F238E27FC236}">
                <a16:creationId xmlns:a16="http://schemas.microsoft.com/office/drawing/2014/main" id="{37370D23-5D1C-654F-AFD0-D3D1B3CC40BE}"/>
              </a:ext>
            </a:extLst>
          </p:cNvPr>
          <p:cNvPicPr>
            <a:picLocks noChangeAspect="1"/>
          </p:cNvPicPr>
          <p:nvPr/>
        </p:nvPicPr>
        <p:blipFill>
          <a:blip r:embed="rId2"/>
          <a:stretch>
            <a:fillRect/>
          </a:stretch>
        </p:blipFill>
        <p:spPr>
          <a:xfrm>
            <a:off x="10902950" y="32733"/>
            <a:ext cx="1241861" cy="563488"/>
          </a:xfrm>
          <a:prstGeom prst="rect">
            <a:avLst/>
          </a:prstGeom>
        </p:spPr>
      </p:pic>
      <p:sp>
        <p:nvSpPr>
          <p:cNvPr id="2" name="Content Placeholder 1">
            <a:extLst>
              <a:ext uri="{FF2B5EF4-FFF2-40B4-BE49-F238E27FC236}">
                <a16:creationId xmlns:a16="http://schemas.microsoft.com/office/drawing/2014/main" id="{A3EFF085-DF36-2CD5-F60F-5B237C104810}"/>
              </a:ext>
            </a:extLst>
          </p:cNvPr>
          <p:cNvSpPr>
            <a:spLocks noGrp="1" noChangeArrowheads="1"/>
          </p:cNvSpPr>
          <p:nvPr>
            <p:ph sz="quarter" idx="10"/>
          </p:nvPr>
        </p:nvSpPr>
        <p:spPr bwMode="auto">
          <a:xfrm>
            <a:off x="586270" y="853724"/>
            <a:ext cx="10937610" cy="397031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18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import </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socket</a:t>
            </a:r>
            <a:b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8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import </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unicodedata</a:t>
            </a:r>
            <a:b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8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import </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idna</a:t>
            </a:r>
            <a:b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domainName</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18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br>
              <a:rPr kumimoji="0" lang="en-PK" altLang="en-PK" sz="18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br>
            <a:r>
              <a:rPr kumimoji="0" lang="en-PK" altLang="en-PK" sz="18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try</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#normalize domain Name</a:t>
            </a:r>
            <a:b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domainName_normalized</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 </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unicodedata.normalize</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18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'NFC'</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domainName</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#Convert U-label to A-label form</a:t>
            </a:r>
            <a:b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domainName_alabelForm</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 </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idna.encode</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domainName_normalized</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).decode(</a:t>
            </a:r>
            <a:r>
              <a:rPr kumimoji="0" lang="en-PK" altLang="en-PK" sz="18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"ascii"</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#get IP address of the domain</a:t>
            </a:r>
            <a:b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ip</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 </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socket.gethostbyname</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domainName_alabelForm</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800"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print</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ip</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8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except </a:t>
            </a:r>
            <a:r>
              <a:rPr kumimoji="0" lang="en-PK" altLang="en-PK" sz="1800"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Exception </a:t>
            </a:r>
            <a:r>
              <a:rPr kumimoji="0" lang="en-PK" altLang="en-PK" sz="18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as </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ex:</a:t>
            </a:r>
            <a:b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800"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print</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(ex)</a:t>
            </a:r>
            <a:endParaRPr kumimoji="0" lang="en-PK" altLang="en-PK"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738517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Résolution de noms de domaine – Java</a:t>
            </a:r>
          </a:p>
        </p:txBody>
      </p:sp>
      <p:sp>
        <p:nvSpPr>
          <p:cNvPr id="3" name="Content Placeholder 2"/>
          <p:cNvSpPr>
            <a:spLocks noGrp="1"/>
          </p:cNvSpPr>
          <p:nvPr>
            <p:ph sz="quarter" idx="10"/>
          </p:nvPr>
        </p:nvSpPr>
        <p:spPr>
          <a:xfrm>
            <a:off x="616616" y="895256"/>
            <a:ext cx="10543117" cy="5051357"/>
          </a:xfrm>
        </p:spPr>
        <p:txBody>
          <a:bodyPr/>
          <a:lstStyle/>
          <a:p>
            <a:r>
              <a:rPr lang="fr-FR" sz="2000" dirty="0">
                <a:cs typeface="Courier New" panose="02070309020205020404" pitchFamily="49" charset="0"/>
              </a:rPr>
              <a:t>La normalisation et la conversion de l’étiquette U en étiquette A sont les mêmes que précédemment discuté.</a:t>
            </a:r>
          </a:p>
          <a:p>
            <a:pPr marL="0" indent="0">
              <a:buNone/>
            </a:pPr>
            <a:r>
              <a:rPr lang="en-US" sz="1800" dirty="0">
                <a:latin typeface="Courier New" panose="02070309020205020404" pitchFamily="49" charset="0"/>
                <a:cs typeface="Courier New" panose="02070309020205020404" pitchFamily="49" charset="0"/>
              </a:rPr>
              <a:t>import </a:t>
            </a:r>
            <a:r>
              <a:rPr lang="en-US" sz="1800" dirty="0" err="1">
                <a:latin typeface="Courier New" panose="02070309020205020404" pitchFamily="49" charset="0"/>
                <a:cs typeface="Courier New" panose="02070309020205020404" pitchFamily="49" charset="0"/>
              </a:rPr>
              <a:t>java.net.InetAddress</a:t>
            </a:r>
            <a:r>
              <a:rPr lang="en-US" sz="1800" dirty="0">
                <a:latin typeface="Courier New" panose="02070309020205020404" pitchFamily="49" charset="0"/>
                <a:cs typeface="Courier New" panose="02070309020205020404" pitchFamily="49" charset="0"/>
              </a:rPr>
              <a:t>;</a:t>
            </a:r>
          </a:p>
          <a:p>
            <a:pPr marL="0" indent="0">
              <a:buNone/>
            </a:pPr>
            <a:r>
              <a:rPr lang="en-US" sz="1800" dirty="0">
                <a:latin typeface="Courier New" panose="02070309020205020404" pitchFamily="49" charset="0"/>
                <a:cs typeface="Courier New" panose="02070309020205020404" pitchFamily="49" charset="0"/>
              </a:rPr>
              <a:t>    try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InetAddress</a:t>
            </a:r>
            <a:r>
              <a:rPr lang="en-US" sz="1800" dirty="0">
                <a:latin typeface="Courier New" panose="02070309020205020404" pitchFamily="49" charset="0"/>
                <a:cs typeface="Courier New" panose="02070309020205020404" pitchFamily="49" charset="0"/>
              </a:rPr>
              <a:t> ad = </a:t>
            </a:r>
            <a:r>
              <a:rPr lang="en-US" sz="1800" dirty="0" err="1">
                <a:latin typeface="Courier New" panose="02070309020205020404" pitchFamily="49" charset="0"/>
                <a:cs typeface="Courier New" panose="02070309020205020404" pitchFamily="49" charset="0"/>
              </a:rPr>
              <a:t>InetAddress.getByName</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domainNameAlabelForm</a:t>
            </a:r>
            <a:r>
              <a:rPr lang="en-US" sz="1800" dirty="0">
                <a:latin typeface="Courier New" panose="02070309020205020404" pitchFamily="49" charset="0"/>
                <a:cs typeface="Courier New" panose="02070309020205020404" pitchFamily="49" charset="0"/>
              </a:rPr>
              <a:t>);</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String </a:t>
            </a:r>
            <a:r>
              <a:rPr lang="en-US" sz="1800" dirty="0" err="1">
                <a:latin typeface="Courier New" panose="02070309020205020404" pitchFamily="49" charset="0"/>
                <a:cs typeface="Courier New" panose="02070309020205020404" pitchFamily="49" charset="0"/>
              </a:rPr>
              <a:t>ip</a:t>
            </a: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ad.getHostAddress</a:t>
            </a:r>
            <a:r>
              <a:rPr lang="en-US" sz="1800" dirty="0">
                <a:latin typeface="Courier New" panose="02070309020205020404" pitchFamily="49" charset="0"/>
                <a:cs typeface="Courier New" panose="02070309020205020404" pitchFamily="49" charset="0"/>
              </a:rPr>
              <a:t>(); // returns </a:t>
            </a:r>
            <a:r>
              <a:rPr lang="en-US" sz="1800" dirty="0" err="1">
                <a:latin typeface="Courier New" panose="02070309020205020404" pitchFamily="49" charset="0"/>
                <a:cs typeface="Courier New" panose="02070309020205020404" pitchFamily="49" charset="0"/>
              </a:rPr>
              <a:t>ip</a:t>
            </a:r>
            <a:r>
              <a:rPr lang="en-US" sz="1800" dirty="0">
                <a:latin typeface="Courier New" panose="02070309020205020404" pitchFamily="49" charset="0"/>
                <a:cs typeface="Courier New" panose="02070309020205020404" pitchFamily="49" charset="0"/>
              </a:rPr>
              <a:t> for domain</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System.out.println</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ip</a:t>
            </a:r>
            <a:r>
              <a:rPr lang="en-US" sz="1800" dirty="0">
                <a:latin typeface="Courier New" panose="02070309020205020404" pitchFamily="49" charset="0"/>
                <a:cs typeface="Courier New" panose="02070309020205020404" pitchFamily="49" charset="0"/>
              </a:rPr>
              <a:t>);</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 catch (Exception ex)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System.out.println</a:t>
            </a:r>
            <a:r>
              <a:rPr lang="en-US" sz="1800" dirty="0">
                <a:latin typeface="Courier New" panose="02070309020205020404" pitchFamily="49" charset="0"/>
                <a:cs typeface="Courier New" panose="02070309020205020404" pitchFamily="49" charset="0"/>
              </a:rPr>
              <a:t>(ex); //Unknown host exception</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p>
          <a:p>
            <a:pPr marL="0" indent="0">
              <a:buNone/>
            </a:pPr>
            <a:endParaRPr lang="en-US" sz="1800" dirty="0">
              <a:latin typeface="Courier New" panose="02070309020205020404" pitchFamily="49" charset="0"/>
              <a:cs typeface="Courier New" panose="02070309020205020404" pitchFamily="49" charset="0"/>
            </a:endParaRPr>
          </a:p>
          <a:p>
            <a:pPr marL="0" indent="0">
              <a:buNone/>
            </a:pPr>
            <a:endParaRPr lang="en-US" sz="1800" dirty="0">
              <a:latin typeface="Courier New" panose="02070309020205020404" pitchFamily="49" charset="0"/>
              <a:cs typeface="Courier New" panose="02070309020205020404" pitchFamily="49" charset="0"/>
            </a:endParaRPr>
          </a:p>
        </p:txBody>
      </p:sp>
      <p:pic>
        <p:nvPicPr>
          <p:cNvPr id="4" name="Picture 3">
            <a:extLst>
              <a:ext uri="{FF2B5EF4-FFF2-40B4-BE49-F238E27FC236}">
                <a16:creationId xmlns:a16="http://schemas.microsoft.com/office/drawing/2014/main" id="{37370D23-5D1C-654F-AFD0-D3D1B3CC40BE}"/>
              </a:ext>
            </a:extLst>
          </p:cNvPr>
          <p:cNvPicPr>
            <a:picLocks noChangeAspect="1"/>
          </p:cNvPicPr>
          <p:nvPr/>
        </p:nvPicPr>
        <p:blipFill>
          <a:blip r:embed="rId2"/>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11541048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Stockage de noms de domaine</a:t>
            </a:r>
          </a:p>
        </p:txBody>
      </p:sp>
      <p:sp>
        <p:nvSpPr>
          <p:cNvPr id="3" name="Content Placeholder 2"/>
          <p:cNvSpPr>
            <a:spLocks noGrp="1"/>
          </p:cNvSpPr>
          <p:nvPr>
            <p:ph sz="quarter" idx="10"/>
          </p:nvPr>
        </p:nvSpPr>
        <p:spPr>
          <a:xfrm>
            <a:off x="824441" y="972676"/>
            <a:ext cx="10543117" cy="5051357"/>
          </a:xfrm>
        </p:spPr>
        <p:txBody>
          <a:bodyPr/>
          <a:lstStyle/>
          <a:p>
            <a:r>
              <a:rPr lang="fr-FR" sz="2000" dirty="0"/>
              <a:t>Il faut s’assurer que la base de données prend en charge et est configurée pour l’UTF-8.</a:t>
            </a:r>
          </a:p>
          <a:p>
            <a:r>
              <a:rPr lang="fr-FR" sz="2000" dirty="0"/>
              <a:t>SQL, par exemple MySQL, Oracle, Microsoft SQL Server.</a:t>
            </a:r>
          </a:p>
          <a:p>
            <a:pPr lvl="1"/>
            <a:r>
              <a:rPr lang="fr-FR" sz="2000" dirty="0"/>
              <a:t>Configurer les noms de domaine à la longueur max : 255 octets, 63 octets par étiquette.</a:t>
            </a:r>
          </a:p>
          <a:p>
            <a:pPr lvl="2"/>
            <a:r>
              <a:rPr lang="fr-FR" sz="2000" dirty="0"/>
              <a:t>En UTF-8 natif, longueur variable.</a:t>
            </a:r>
          </a:p>
          <a:p>
            <a:pPr lvl="1"/>
            <a:r>
              <a:rPr lang="fr-FR" sz="2000" dirty="0"/>
              <a:t>Il est recommandé d’utiliser des colonnes de chaînes de longueur variable.</a:t>
            </a:r>
          </a:p>
          <a:p>
            <a:pPr lvl="1"/>
            <a:r>
              <a:rPr lang="fr-FR" sz="2000" dirty="0"/>
              <a:t>Examiner/vérifier le pilote/l’outil de mapping objet-relationnel (ORM) si vous en utilisez un.</a:t>
            </a:r>
          </a:p>
          <a:p>
            <a:r>
              <a:rPr lang="fr-FR" sz="2000" dirty="0" err="1"/>
              <a:t>noSQL</a:t>
            </a:r>
            <a:r>
              <a:rPr lang="fr-FR" sz="2000" dirty="0"/>
              <a:t>, par exemple MongoDB, </a:t>
            </a:r>
            <a:r>
              <a:rPr lang="fr-FR" sz="2000" dirty="0" err="1"/>
              <a:t>CouchDB</a:t>
            </a:r>
            <a:r>
              <a:rPr lang="fr-FR" sz="2000" dirty="0"/>
              <a:t>, Cassandra, HBase, Redis, </a:t>
            </a:r>
            <a:r>
              <a:rPr lang="fr-FR" sz="2000" dirty="0" err="1"/>
              <a:t>Riak</a:t>
            </a:r>
            <a:r>
              <a:rPr lang="fr-FR" sz="2000" dirty="0"/>
              <a:t>, Neo4J.</a:t>
            </a:r>
          </a:p>
          <a:p>
            <a:pPr lvl="1"/>
            <a:r>
              <a:rPr lang="fr-FR" sz="2000" dirty="0"/>
              <a:t>Déjà en UTF-8 longueur variable.</a:t>
            </a:r>
          </a:p>
          <a:p>
            <a:pPr marL="457200" indent="-457200">
              <a:buFont typeface="+mj-lt"/>
              <a:buAutoNum type="arabicPeriod"/>
            </a:pPr>
            <a:r>
              <a:rPr lang="fr-FR" dirty="0"/>
              <a:t>Stockez et récupérez l’étiquette U ou l’étiquette A dans un champ de manière cohérente.</a:t>
            </a:r>
          </a:p>
          <a:p>
            <a:pPr marL="457200" indent="-457200">
              <a:buFont typeface="+mj-lt"/>
              <a:buAutoNum type="arabicPeriod"/>
            </a:pPr>
            <a:r>
              <a:rPr lang="fr-FR" dirty="0"/>
              <a:t>Vous pouvez également stocker l’étiquette U et l’étiquette A dans des champs distincts.</a:t>
            </a:r>
          </a:p>
        </p:txBody>
      </p:sp>
      <p:pic>
        <p:nvPicPr>
          <p:cNvPr id="4" name="Picture 3">
            <a:extLst>
              <a:ext uri="{FF2B5EF4-FFF2-40B4-BE49-F238E27FC236}">
                <a16:creationId xmlns:a16="http://schemas.microsoft.com/office/drawing/2014/main" id="{37370D23-5D1C-654F-AFD0-D3D1B3CC40BE}"/>
              </a:ext>
            </a:extLst>
          </p:cNvPr>
          <p:cNvPicPr>
            <a:picLocks noChangeAspect="1"/>
          </p:cNvPicPr>
          <p:nvPr/>
        </p:nvPicPr>
        <p:blipFill>
          <a:blip r:embed="rId2"/>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17107076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2849" y="1308848"/>
            <a:ext cx="9333259" cy="1701535"/>
          </a:xfrm>
        </p:spPr>
        <p:txBody>
          <a:bodyPr/>
          <a:lstStyle/>
          <a:p>
            <a:r>
              <a:rPr lang="fr-FR"/>
              <a:t>Internationalisation des adresses de courrier électronique (EAI)</a:t>
            </a:r>
          </a:p>
        </p:txBody>
      </p:sp>
    </p:spTree>
    <p:extLst>
      <p:ext uri="{BB962C8B-B14F-4D97-AF65-F5344CB8AC3E}">
        <p14:creationId xmlns:p14="http://schemas.microsoft.com/office/powerpoint/2010/main" val="9391703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Adresse de courrier électronique</a:t>
            </a:r>
          </a:p>
        </p:txBody>
      </p:sp>
      <p:sp>
        <p:nvSpPr>
          <p:cNvPr id="3" name="Content Placeholder 2"/>
          <p:cNvSpPr>
            <a:spLocks noGrp="1"/>
          </p:cNvSpPr>
          <p:nvPr>
            <p:ph sz="quarter" idx="10"/>
          </p:nvPr>
        </p:nvSpPr>
        <p:spPr>
          <a:xfrm>
            <a:off x="812800" y="1170175"/>
            <a:ext cx="11044420" cy="4945577"/>
          </a:xfrm>
        </p:spPr>
        <p:txBody>
          <a:bodyPr/>
          <a:lstStyle/>
          <a:p>
            <a:r>
              <a:rPr lang="fr-FR" sz="2000" dirty="0"/>
              <a:t>Syntaxe de l’adresse de courrier électronique :  </a:t>
            </a:r>
            <a:r>
              <a:rPr lang="fr-FR" sz="2000" dirty="0" err="1">
                <a:solidFill>
                  <a:schemeClr val="accent1"/>
                </a:solidFill>
              </a:rPr>
              <a:t>mailboxName@domainName</a:t>
            </a:r>
            <a:endParaRPr lang="fr-FR" sz="2000" dirty="0">
              <a:solidFill>
                <a:schemeClr val="accent1"/>
              </a:solidFill>
            </a:endParaRPr>
          </a:p>
          <a:p>
            <a:pPr lvl="1"/>
            <a:r>
              <a:rPr lang="fr-FR" sz="2000" dirty="0"/>
              <a:t>L’adresse </a:t>
            </a:r>
            <a:r>
              <a:rPr lang="fr-FR" sz="2000" dirty="0">
                <a:solidFill>
                  <a:schemeClr val="tx1"/>
                </a:solidFill>
              </a:rPr>
              <a:t>contient un nom de messagerie.</a:t>
            </a:r>
          </a:p>
          <a:p>
            <a:pPr lvl="1"/>
            <a:r>
              <a:rPr lang="fr-FR" sz="2000" dirty="0"/>
              <a:t>L’adresse </a:t>
            </a:r>
            <a:r>
              <a:rPr lang="fr-FR" sz="2000" dirty="0">
                <a:solidFill>
                  <a:schemeClr val="tx1"/>
                </a:solidFill>
              </a:rPr>
              <a:t>contient un nom de domaine.</a:t>
            </a:r>
          </a:p>
          <a:p>
            <a:pPr lvl="2"/>
            <a:r>
              <a:rPr lang="fr-FR" sz="2000" dirty="0"/>
              <a:t>Le nom de domaine peut être ASCII ou IDN.</a:t>
            </a:r>
          </a:p>
          <a:p>
            <a:pPr lvl="2"/>
            <a:r>
              <a:rPr lang="fr-FR" sz="2000" dirty="0"/>
              <a:t>À titre d’exemple : </a:t>
            </a:r>
          </a:p>
          <a:p>
            <a:pPr lvl="3"/>
            <a:r>
              <a:rPr lang="fr-FR" sz="2000" u="sng" dirty="0">
                <a:solidFill>
                  <a:schemeClr val="accent1"/>
                </a:solidFill>
                <a:hlinkClick r:id="rId3"/>
              </a:rPr>
              <a:t>myname@example</a:t>
            </a:r>
            <a:r>
              <a:rPr lang="fr-FR" sz="2000" dirty="0">
                <a:solidFill>
                  <a:schemeClr val="accent1"/>
                </a:solidFill>
                <a:hlinkClick r:id="rId3"/>
              </a:rPr>
              <a:t>.org</a:t>
            </a:r>
          </a:p>
          <a:p>
            <a:pPr lvl="3"/>
            <a:r>
              <a:rPr lang="fr-FR" sz="2000" u="sng" dirty="0">
                <a:solidFill>
                  <a:schemeClr val="accent1"/>
                </a:solidFill>
                <a:hlinkClick r:id="rId4"/>
              </a:rPr>
              <a:t>myname@xn--exmple-xta.ca</a:t>
            </a:r>
          </a:p>
          <a:p>
            <a:pPr lvl="3"/>
            <a:r>
              <a:rPr lang="fr-FR" sz="2000" u="sng" dirty="0" err="1">
                <a:solidFill>
                  <a:schemeClr val="accent1"/>
                </a:solidFill>
              </a:rPr>
              <a:t>myname@exâmple.ca</a:t>
            </a:r>
            <a:endParaRPr lang="fr-FR" sz="2000" u="sng" dirty="0">
              <a:solidFill>
                <a:schemeClr val="accent1"/>
              </a:solidFill>
            </a:endParaRPr>
          </a:p>
          <a:p>
            <a:pPr lvl="1"/>
            <a:r>
              <a:rPr lang="fr-FR" sz="2000" dirty="0"/>
              <a:t>Si vous recevez du courrier électronique d’autres personnes, vous verrez les deux types ...@</a:t>
            </a:r>
            <a:r>
              <a:rPr lang="fr-FR" sz="2000" dirty="0" err="1"/>
              <a:t>exâmple</a:t>
            </a:r>
            <a:r>
              <a:rPr lang="fr-FR" sz="2000" dirty="0"/>
              <a:t>... et ...@</a:t>
            </a:r>
            <a:r>
              <a:rPr lang="fr-FR" sz="2000" dirty="0" err="1"/>
              <a:t>xn</a:t>
            </a:r>
            <a:r>
              <a:rPr lang="fr-FR" sz="2000" dirty="0"/>
              <a:t>--</a:t>
            </a:r>
            <a:r>
              <a:rPr lang="fr-FR" sz="2000" dirty="0" err="1"/>
              <a:t>example-xta</a:t>
            </a:r>
            <a:r>
              <a:rPr lang="fr-FR" sz="2000" dirty="0"/>
              <a:t>....</a:t>
            </a:r>
          </a:p>
          <a:p>
            <a:pPr lvl="2"/>
            <a:r>
              <a:rPr lang="fr-FR" sz="2000" dirty="0"/>
              <a:t>Le premier est plus couramment utilisé.</a:t>
            </a:r>
          </a:p>
          <a:p>
            <a:pPr lvl="1"/>
            <a:r>
              <a:rPr lang="fr-FR" sz="2000" dirty="0" err="1"/>
              <a:t>exâmple@xn</a:t>
            </a:r>
            <a:r>
              <a:rPr lang="fr-FR" sz="2000" dirty="0"/>
              <a:t>--</a:t>
            </a:r>
            <a:r>
              <a:rPr lang="fr-FR" sz="2000" dirty="0" err="1"/>
              <a:t>example</a:t>
            </a:r>
            <a:r>
              <a:rPr lang="fr-FR" sz="2000" dirty="0"/>
              <a:t>--</a:t>
            </a:r>
            <a:r>
              <a:rPr lang="fr-FR" sz="2000" dirty="0" err="1"/>
              <a:t>xte</a:t>
            </a:r>
            <a:r>
              <a:rPr lang="fr-FR" sz="2000" dirty="0"/>
              <a:t>... est valide et utilisé, mais </a:t>
            </a:r>
            <a:r>
              <a:rPr lang="fr-FR" sz="2000" dirty="0" err="1"/>
              <a:t>xn</a:t>
            </a:r>
            <a:r>
              <a:rPr lang="fr-FR" sz="2000" dirty="0"/>
              <a:t>--...@</a:t>
            </a:r>
            <a:r>
              <a:rPr lang="fr-FR" sz="2000" dirty="0" err="1"/>
              <a:t>xn</a:t>
            </a:r>
            <a:r>
              <a:rPr lang="fr-FR" sz="2000" dirty="0"/>
              <a:t>--... </a:t>
            </a:r>
            <a:r>
              <a:rPr lang="fr-FR" sz="2000" b="1" dirty="0"/>
              <a:t>n’est pas valide</a:t>
            </a:r>
            <a:r>
              <a:rPr lang="fr-FR" sz="2000" dirty="0"/>
              <a:t>.</a:t>
            </a:r>
          </a:p>
          <a:p>
            <a:pPr marL="914400" lvl="2" indent="0">
              <a:buNone/>
            </a:pPr>
            <a:endParaRPr lang="en-US" sz="2000" dirty="0"/>
          </a:p>
          <a:p>
            <a:endParaRPr lang="en-US" sz="2000" dirty="0"/>
          </a:p>
          <a:p>
            <a:endParaRPr lang="en-US" sz="2000" dirty="0"/>
          </a:p>
        </p:txBody>
      </p:sp>
      <p:pic>
        <p:nvPicPr>
          <p:cNvPr id="4" name="Picture 3">
            <a:extLst>
              <a:ext uri="{FF2B5EF4-FFF2-40B4-BE49-F238E27FC236}">
                <a16:creationId xmlns:a16="http://schemas.microsoft.com/office/drawing/2014/main" id="{8675DFCD-324F-ED4C-8C25-A43E312959B0}"/>
              </a:ext>
            </a:extLst>
          </p:cNvPr>
          <p:cNvPicPr>
            <a:picLocks noChangeAspect="1"/>
          </p:cNvPicPr>
          <p:nvPr/>
        </p:nvPicPr>
        <p:blipFill>
          <a:blip r:embed="rId5"/>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12570087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EAI</a:t>
            </a:r>
          </a:p>
        </p:txBody>
      </p:sp>
      <p:sp>
        <p:nvSpPr>
          <p:cNvPr id="3" name="Content Placeholder 2"/>
          <p:cNvSpPr>
            <a:spLocks noGrp="1"/>
          </p:cNvSpPr>
          <p:nvPr>
            <p:ph sz="quarter" idx="10"/>
          </p:nvPr>
        </p:nvSpPr>
        <p:spPr>
          <a:xfrm>
            <a:off x="812800" y="1170175"/>
            <a:ext cx="11044420" cy="4945577"/>
          </a:xfrm>
        </p:spPr>
        <p:txBody>
          <a:bodyPr/>
          <a:lstStyle/>
          <a:p>
            <a:r>
              <a:rPr lang="fr-FR" sz="2000"/>
              <a:t>L’EAI a le nom de messagerie en Unicode (au format UTF-8). </a:t>
            </a:r>
          </a:p>
          <a:p>
            <a:r>
              <a:rPr lang="fr-FR" sz="2000"/>
              <a:t>Le nom de domaine peut être ASCII ou IDN.	</a:t>
            </a:r>
          </a:p>
          <a:p>
            <a:pPr lvl="1"/>
            <a:r>
              <a:rPr lang="fr-FR" sz="2000"/>
              <a:t>À titre d’exemple : </a:t>
            </a:r>
          </a:p>
          <a:p>
            <a:pPr lvl="2"/>
            <a:r>
              <a:rPr lang="fr-FR" sz="2000">
                <a:solidFill>
                  <a:schemeClr val="accent1"/>
                </a:solidFill>
                <a:hlinkClick r:id="rId3"/>
              </a:rPr>
              <a:t>kévin@example.org</a:t>
            </a:r>
            <a:r>
              <a:rPr lang="fr-FR" sz="2000"/>
              <a:t> </a:t>
            </a:r>
          </a:p>
          <a:p>
            <a:pPr lvl="2"/>
            <a:r>
              <a:rPr lang="fr-FR" sz="2000">
                <a:solidFill>
                  <a:schemeClr val="accent1"/>
                </a:solidFill>
              </a:rPr>
              <a:t>すし@ xn--exmple-xta.ca</a:t>
            </a:r>
          </a:p>
          <a:p>
            <a:pPr lvl="2"/>
            <a:r>
              <a:rPr lang="fr-FR" sz="2000">
                <a:solidFill>
                  <a:schemeClr val="accent1"/>
                </a:solidFill>
              </a:rPr>
              <a:t>すし@快手.游戏.</a:t>
            </a:r>
          </a:p>
          <a:p>
            <a:endParaRPr lang="en-US" sz="2000" dirty="0"/>
          </a:p>
          <a:p>
            <a:endParaRPr lang="en-US" sz="2000" dirty="0"/>
          </a:p>
        </p:txBody>
      </p:sp>
      <p:pic>
        <p:nvPicPr>
          <p:cNvPr id="4" name="Picture 3">
            <a:extLst>
              <a:ext uri="{FF2B5EF4-FFF2-40B4-BE49-F238E27FC236}">
                <a16:creationId xmlns:a16="http://schemas.microsoft.com/office/drawing/2014/main" id="{8675DFCD-324F-ED4C-8C25-A43E312959B0}"/>
              </a:ext>
            </a:extLst>
          </p:cNvPr>
          <p:cNvPicPr>
            <a:picLocks noChangeAspect="1"/>
          </p:cNvPicPr>
          <p:nvPr/>
        </p:nvPicPr>
        <p:blipFill>
          <a:blip r:embed="rId4"/>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38317498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Forme de l’adresse de courrier électronique</a:t>
            </a:r>
          </a:p>
        </p:txBody>
      </p:sp>
      <p:sp>
        <p:nvSpPr>
          <p:cNvPr id="3" name="Content Placeholder 2"/>
          <p:cNvSpPr>
            <a:spLocks noGrp="1"/>
          </p:cNvSpPr>
          <p:nvPr>
            <p:ph sz="quarter" idx="10"/>
          </p:nvPr>
        </p:nvSpPr>
        <p:spPr>
          <a:xfrm>
            <a:off x="812800" y="1170175"/>
            <a:ext cx="11044420" cy="4945577"/>
          </a:xfrm>
        </p:spPr>
        <p:txBody>
          <a:bodyPr/>
          <a:lstStyle/>
          <a:p>
            <a:r>
              <a:rPr lang="fr-FR" sz="2000"/>
              <a:t>name@exâmple.ca et name@xn--exmple-xta.ca représentent des adresses électroniques équivalentes.</a:t>
            </a:r>
          </a:p>
          <a:p>
            <a:r>
              <a:rPr lang="fr-FR" sz="2000"/>
              <a:t>L’application doit pouvoir traiter les deux formes comme des formes équivalentes.</a:t>
            </a:r>
          </a:p>
          <a:p>
            <a:r>
              <a:rPr lang="fr-FR" sz="2000"/>
              <a:t>En interne, il faut utiliser soit l’étiquette A soit l’étiquette U de façon cohérente, mais ne pas mélanger les deux.</a:t>
            </a:r>
          </a:p>
          <a:p>
            <a:r>
              <a:rPr lang="fr-FR" sz="2000"/>
              <a:t>Recommandation technique : Pour le traitement en backend :</a:t>
            </a:r>
          </a:p>
          <a:p>
            <a:pPr lvl="1"/>
            <a:r>
              <a:rPr lang="fr-FR" sz="2000"/>
              <a:t>utiliser l’étiquette A pour les logiciels qui utilisent le DNS ou le protocole SMTP au niveau du multiplet ;</a:t>
            </a:r>
          </a:p>
          <a:p>
            <a:pPr lvl="1"/>
            <a:r>
              <a:rPr lang="fr-FR" sz="2000"/>
              <a:t>utiliser l’étiquette U pour la plupart des logiciels (par exemple, les applications normales django/flask/rails/symfony).</a:t>
            </a:r>
          </a:p>
          <a:p>
            <a:r>
              <a:rPr lang="fr-FR" sz="2000"/>
              <a:t>Vérifier que les saisies fonctionnent dans les deux formats (ou même un format mixte).</a:t>
            </a:r>
          </a:p>
        </p:txBody>
      </p:sp>
      <p:pic>
        <p:nvPicPr>
          <p:cNvPr id="4" name="Picture 3">
            <a:extLst>
              <a:ext uri="{FF2B5EF4-FFF2-40B4-BE49-F238E27FC236}">
                <a16:creationId xmlns:a16="http://schemas.microsoft.com/office/drawing/2014/main" id="{8675DFCD-324F-ED4C-8C25-A43E312959B0}"/>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20475259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Validation de courrier électronique : expressions régulières (regex) pour courrier électronique</a:t>
            </a:r>
          </a:p>
        </p:txBody>
      </p:sp>
      <p:sp>
        <p:nvSpPr>
          <p:cNvPr id="3" name="Content Placeholder 2"/>
          <p:cNvSpPr>
            <a:spLocks noGrp="1"/>
          </p:cNvSpPr>
          <p:nvPr>
            <p:ph sz="quarter" idx="10"/>
          </p:nvPr>
        </p:nvSpPr>
        <p:spPr>
          <a:xfrm>
            <a:off x="812800" y="1470213"/>
            <a:ext cx="10805055" cy="4431823"/>
          </a:xfrm>
        </p:spPr>
        <p:txBody>
          <a:bodyPr/>
          <a:lstStyle/>
          <a:p>
            <a:r>
              <a:rPr lang="fr-FR" sz="2000"/>
              <a:t>Basique : something@something</a:t>
            </a:r>
          </a:p>
          <a:p>
            <a:pPr lvl="1"/>
            <a:r>
              <a:rPr lang="fr-FR" sz="2000">
                <a:solidFill>
                  <a:schemeClr val="accent1"/>
                </a:solidFill>
              </a:rPr>
              <a:t>^(.+)@(.+)$</a:t>
            </a:r>
          </a:p>
          <a:p>
            <a:r>
              <a:rPr lang="fr-FR" sz="2000"/>
              <a:t>Tiré de </a:t>
            </a:r>
            <a:r>
              <a:rPr lang="fr-FR" sz="2000" u="sng">
                <a:solidFill>
                  <a:schemeClr val="hlink"/>
                </a:solidFill>
                <a:hlinkClick r:id="rId2"/>
              </a:rPr>
              <a:t>owasp.org</a:t>
            </a:r>
            <a:r>
              <a:rPr lang="fr-FR" sz="2000"/>
              <a:t> (sécurité) :</a:t>
            </a:r>
          </a:p>
          <a:p>
            <a:pPr lvl="1"/>
            <a:r>
              <a:rPr lang="fr-FR" sz="2000">
                <a:solidFill>
                  <a:schemeClr val="accent1"/>
                </a:solidFill>
              </a:rPr>
              <a:t>[^[a-zA-Z0-9_+&amp;*-]+(?:\.[a-zA-Z0-9_+&amp;*-]+)*@(?:[a-zA-Z0-9-]+\.)+[a-zA-Z]{2,7}$].</a:t>
            </a:r>
          </a:p>
          <a:p>
            <a:pPr lvl="2"/>
            <a:r>
              <a:rPr lang="fr-FR" sz="2000"/>
              <a:t>Ne prend pas en charge l’EAI, c’est-à-dire que le nom de messagerie en UTF8 n’est pas autorisé : </a:t>
            </a:r>
            <a:r>
              <a:rPr lang="fr-FR" sz="2000">
                <a:solidFill>
                  <a:schemeClr val="accent1"/>
                </a:solidFill>
              </a:rPr>
              <a:t>[a-zA-Z0-9_+&amp;*-]</a:t>
            </a:r>
          </a:p>
          <a:p>
            <a:pPr lvl="2"/>
            <a:r>
              <a:rPr lang="fr-FR" sz="2000"/>
              <a:t>Ne prend pas en charge les TLD ASCII de plus de 7 caractères : </a:t>
            </a:r>
            <a:r>
              <a:rPr lang="fr-FR" sz="2000">
                <a:solidFill>
                  <a:schemeClr val="accent1"/>
                </a:solidFill>
              </a:rPr>
              <a:t>[a-zA-Z]{2,7}</a:t>
            </a:r>
          </a:p>
          <a:p>
            <a:pPr lvl="2"/>
            <a:r>
              <a:rPr lang="fr-FR" sz="2000"/>
              <a:t>Ne prend pas en charge les étiquettes U dans les TLD IDN : </a:t>
            </a:r>
            <a:r>
              <a:rPr lang="fr-FR" sz="2000">
                <a:solidFill>
                  <a:schemeClr val="accent1"/>
                </a:solidFill>
              </a:rPr>
              <a:t>[a-zA-Z]</a:t>
            </a:r>
          </a:p>
          <a:p>
            <a:pPr lvl="1"/>
            <a:r>
              <a:rPr lang="fr-FR" sz="2000"/>
              <a:t>Mais l’OWASP est la référence en matière de sécurité.</a:t>
            </a:r>
          </a:p>
          <a:p>
            <a:pPr lvl="2"/>
            <a:r>
              <a:rPr lang="fr-FR" sz="2000"/>
              <a:t>Par conséquent, opter pour une regex compatible avec l’UA, au lieu de la version « standard » de l’OWASP, pourrait susciter des réticences au sein de votre équipe de sécurité.</a:t>
            </a:r>
          </a:p>
          <a:p>
            <a:endParaRPr lang="en-US" sz="2000" dirty="0"/>
          </a:p>
          <a:p>
            <a:endParaRPr lang="en-US" dirty="0"/>
          </a:p>
          <a:p>
            <a:endParaRPr lang="en-US" dirty="0"/>
          </a:p>
        </p:txBody>
      </p:sp>
      <p:pic>
        <p:nvPicPr>
          <p:cNvPr id="4" name="Picture 3">
            <a:extLst>
              <a:ext uri="{FF2B5EF4-FFF2-40B4-BE49-F238E27FC236}">
                <a16:creationId xmlns:a16="http://schemas.microsoft.com/office/drawing/2014/main" id="{AB784B53-9854-E445-80A1-0B2ED35853A7}"/>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34310109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Expressions régulières (regex) pour courrier électronique</a:t>
            </a:r>
          </a:p>
        </p:txBody>
      </p:sp>
      <p:sp>
        <p:nvSpPr>
          <p:cNvPr id="3" name="Content Placeholder 2"/>
          <p:cNvSpPr>
            <a:spLocks noGrp="1"/>
          </p:cNvSpPr>
          <p:nvPr>
            <p:ph sz="quarter" idx="10"/>
          </p:nvPr>
        </p:nvSpPr>
        <p:spPr>
          <a:xfrm>
            <a:off x="683655" y="1213088"/>
            <a:ext cx="11317724" cy="4787662"/>
          </a:xfrm>
        </p:spPr>
        <p:txBody>
          <a:bodyPr/>
          <a:lstStyle/>
          <a:p>
            <a:r>
              <a:rPr lang="fr-FR" sz="2000" dirty="0"/>
              <a:t>Exemple de regex suggérées dans divers forums : </a:t>
            </a:r>
            <a:r>
              <a:rPr lang="fr-FR" sz="2000" u="sng" dirty="0">
                <a:solidFill>
                  <a:schemeClr val="hlink"/>
                </a:solidFill>
                <a:hlinkClick r:id="rId2"/>
              </a:rPr>
              <a:t>Liste de propositions :</a:t>
            </a:r>
          </a:p>
          <a:p>
            <a:pPr lvl="1"/>
            <a:r>
              <a:rPr lang="fr-FR" sz="2000" dirty="0"/>
              <a:t>^[A-Za-z0-9+_.-]+@(.+)$ </a:t>
            </a:r>
            <a:r>
              <a:rPr lang="fr-FR" sz="2000" dirty="0">
                <a:solidFill>
                  <a:srgbClr val="FF0000"/>
                </a:solidFill>
              </a:rPr>
              <a:t>ne prend pas en charge l’UTF8 dans le nom de messagerie</a:t>
            </a:r>
            <a:r>
              <a:rPr lang="fr-FR" sz="2000" dirty="0"/>
              <a:t>.</a:t>
            </a:r>
          </a:p>
          <a:p>
            <a:pPr lvl="1"/>
            <a:r>
              <a:rPr lang="fr-FR" sz="2000" dirty="0"/>
              <a:t>^[a-zA-Z0-9_!#$%&amp;’*+/=?`{|}~^.-]+@[a-zA-Z0-9.-]+$ </a:t>
            </a:r>
            <a:r>
              <a:rPr lang="fr-FR" sz="2000" dirty="0">
                <a:solidFill>
                  <a:srgbClr val="FF0000"/>
                </a:solidFill>
              </a:rPr>
              <a:t>ne prend pas en charge les étiquettes U</a:t>
            </a:r>
            <a:r>
              <a:rPr lang="fr-FR" sz="2000" dirty="0"/>
              <a:t>.</a:t>
            </a:r>
          </a:p>
          <a:p>
            <a:pPr lvl="1"/>
            <a:r>
              <a:rPr lang="fr-FR" sz="2000" dirty="0"/>
              <a:t>^[a-zA-Z0-9_!#$%&amp;’*+/=?`{|}~^-]+(?:\\.[a-zA-Z0-9_!#$%&amp;’*+/=?`{|}~^-]+)*@[a-zA-Z0-9-]+(?:\\.[a-zA-Z0-9-]+)*$ </a:t>
            </a:r>
            <a:r>
              <a:rPr lang="fr-FR" sz="2000" dirty="0">
                <a:solidFill>
                  <a:srgbClr val="FF0000"/>
                </a:solidFill>
              </a:rPr>
              <a:t>ne prend pas en charge les étiquettes U</a:t>
            </a:r>
            <a:r>
              <a:rPr lang="fr-FR" sz="2000" dirty="0"/>
              <a:t>.</a:t>
            </a:r>
          </a:p>
          <a:p>
            <a:pPr lvl="1"/>
            <a:r>
              <a:rPr lang="fr-FR" sz="2000" dirty="0"/>
              <a:t>^[\\w!#$%&amp;’*+/=?`{|}~^-]+(?:\\.[\\w!#$%&amp;’*+/=?`{|}~^-]+)*@(?:[a-zA-Z0-9-]+\\.)+[a-</a:t>
            </a:r>
            <a:r>
              <a:rPr lang="fr-FR" sz="2000" dirty="0" err="1"/>
              <a:t>zA</a:t>
            </a:r>
            <a:r>
              <a:rPr lang="fr-FR" sz="2000" dirty="0"/>
              <a:t>-Z]{2,6}$ </a:t>
            </a:r>
            <a:r>
              <a:rPr lang="fr-FR" sz="2000" dirty="0">
                <a:solidFill>
                  <a:srgbClr val="FF0000"/>
                </a:solidFill>
              </a:rPr>
              <a:t>présente des restrictions de longueur pour les TLD les limitant à 2-6 caractères.</a:t>
            </a:r>
          </a:p>
          <a:p>
            <a:r>
              <a:rPr lang="fr-FR" sz="2000" dirty="0"/>
              <a:t>Il est possible de créer une regex compatible avec l’EAI et les IDN en utilisant diverses caractéristiques des points de code Unicode.</a:t>
            </a:r>
          </a:p>
          <a:p>
            <a:pPr lvl="1"/>
            <a:r>
              <a:rPr lang="fr-FR" sz="2000" dirty="0"/>
              <a:t>Pour les IDN, cela reviendrait à réappliquer des tables de protocole IDNA en regex !</a:t>
            </a:r>
          </a:p>
          <a:p>
            <a:r>
              <a:rPr lang="fr-FR" sz="2000" dirty="0"/>
              <a:t>Étant donné que les deux parties d’une EAI peuvent être en UTF8, une Regex pour une EAI pourrait être .*@.*, qui ne vérifie que la présence du caractère « @ ».</a:t>
            </a:r>
          </a:p>
          <a:p>
            <a:endParaRPr lang="en-US" sz="2000" dirty="0"/>
          </a:p>
          <a:p>
            <a:endParaRPr lang="en-US" sz="2000" dirty="0"/>
          </a:p>
          <a:p>
            <a:endParaRPr lang="en-US" sz="2000" dirty="0"/>
          </a:p>
          <a:p>
            <a:endParaRPr lang="en-US" dirty="0"/>
          </a:p>
          <a:p>
            <a:endParaRPr lang="en-US" dirty="0"/>
          </a:p>
        </p:txBody>
      </p:sp>
      <p:pic>
        <p:nvPicPr>
          <p:cNvPr id="4" name="Picture 3">
            <a:extLst>
              <a:ext uri="{FF2B5EF4-FFF2-40B4-BE49-F238E27FC236}">
                <a16:creationId xmlns:a16="http://schemas.microsoft.com/office/drawing/2014/main" id="{AF5253A1-5976-014A-94B1-D1727C520338}"/>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1381868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8BD06-17DB-4584-AF10-02AE8394A149}"/>
              </a:ext>
            </a:extLst>
          </p:cNvPr>
          <p:cNvSpPr>
            <a:spLocks noGrp="1"/>
          </p:cNvSpPr>
          <p:nvPr>
            <p:ph type="title"/>
          </p:nvPr>
        </p:nvSpPr>
        <p:spPr>
          <a:xfrm>
            <a:off x="47189" y="84136"/>
            <a:ext cx="10855761" cy="434888"/>
          </a:xfrm>
        </p:spPr>
        <p:txBody>
          <a:bodyPr>
            <a:noAutofit/>
          </a:bodyPr>
          <a:lstStyle/>
          <a:p>
            <a:r>
              <a:rPr lang="fr-FR" sz="2200" dirty="0"/>
              <a:t>Acceptation des adresses électroniques par les sites web dans le monde entier</a:t>
            </a:r>
          </a:p>
        </p:txBody>
      </p:sp>
      <p:pic>
        <p:nvPicPr>
          <p:cNvPr id="4" name="Picture 3">
            <a:extLst>
              <a:ext uri="{FF2B5EF4-FFF2-40B4-BE49-F238E27FC236}">
                <a16:creationId xmlns:a16="http://schemas.microsoft.com/office/drawing/2014/main" id="{6EC4F12C-DAFE-EB4D-9411-CBF6FDA8A0FE}"/>
              </a:ext>
            </a:extLst>
          </p:cNvPr>
          <p:cNvPicPr>
            <a:picLocks noChangeAspect="1"/>
          </p:cNvPicPr>
          <p:nvPr/>
        </p:nvPicPr>
        <p:blipFill>
          <a:blip r:embed="rId3"/>
          <a:stretch>
            <a:fillRect/>
          </a:stretch>
        </p:blipFill>
        <p:spPr>
          <a:xfrm>
            <a:off x="10902950" y="32733"/>
            <a:ext cx="1241861" cy="563488"/>
          </a:xfrm>
          <a:prstGeom prst="rect">
            <a:avLst/>
          </a:prstGeom>
        </p:spPr>
      </p:pic>
      <p:sp>
        <p:nvSpPr>
          <p:cNvPr id="3" name="Rectangle 2">
            <a:extLst>
              <a:ext uri="{FF2B5EF4-FFF2-40B4-BE49-F238E27FC236}">
                <a16:creationId xmlns:a16="http://schemas.microsoft.com/office/drawing/2014/main" id="{D07F075B-FFDB-7C47-8083-54FD06FC4942}"/>
              </a:ext>
            </a:extLst>
          </p:cNvPr>
          <p:cNvSpPr/>
          <p:nvPr/>
        </p:nvSpPr>
        <p:spPr>
          <a:xfrm>
            <a:off x="6705601" y="835331"/>
            <a:ext cx="5089538" cy="400110"/>
          </a:xfrm>
          <a:prstGeom prst="rect">
            <a:avLst/>
          </a:prstGeom>
        </p:spPr>
        <p:txBody>
          <a:bodyPr wrap="square">
            <a:spAutoFit/>
          </a:bodyPr>
          <a:lstStyle/>
          <a:p>
            <a:pPr algn="ctr"/>
            <a:r>
              <a:rPr lang="fr-FR" sz="2000" dirty="0">
                <a:cs typeface="Source Sans Pro"/>
              </a:rPr>
              <a:t>Pour en savoir plus, consulter l’</a:t>
            </a:r>
            <a:r>
              <a:rPr lang="fr-FR" sz="2000" dirty="0">
                <a:cs typeface="Source Sans Pro"/>
                <a:hlinkClick r:id="rId4"/>
              </a:rPr>
              <a:t>UASG027.</a:t>
            </a:r>
          </a:p>
        </p:txBody>
      </p:sp>
      <p:graphicFrame>
        <p:nvGraphicFramePr>
          <p:cNvPr id="5" name="Chart 4">
            <a:extLst>
              <a:ext uri="{FF2B5EF4-FFF2-40B4-BE49-F238E27FC236}">
                <a16:creationId xmlns:a16="http://schemas.microsoft.com/office/drawing/2014/main" id="{FB6B613E-48A5-2BD6-51A6-50438533FF22}"/>
              </a:ext>
            </a:extLst>
          </p:cNvPr>
          <p:cNvGraphicFramePr/>
          <p:nvPr>
            <p:extLst>
              <p:ext uri="{D42A27DB-BD31-4B8C-83A1-F6EECF244321}">
                <p14:modId xmlns:p14="http://schemas.microsoft.com/office/powerpoint/2010/main" val="3211039936"/>
              </p:ext>
            </p:extLst>
          </p:nvPr>
        </p:nvGraphicFramePr>
        <p:xfrm>
          <a:off x="623456" y="1536106"/>
          <a:ext cx="10954462" cy="47758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887077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107"/>
          <p:cNvSpPr txBox="1">
            <a:spLocks noGrp="1"/>
          </p:cNvSpPr>
          <p:nvPr>
            <p:ph type="title"/>
          </p:nvPr>
        </p:nvSpPr>
        <p:spPr>
          <a:xfrm>
            <a:off x="754032" y="2978337"/>
            <a:ext cx="10683935" cy="450663"/>
          </a:xfrm>
          <a:prstGeom prst="rect">
            <a:avLst/>
          </a:prstGeom>
        </p:spPr>
        <p:txBody>
          <a:bodyPr spcFirstLastPara="1" wrap="square" lIns="121900" tIns="121900" rIns="121900" bIns="121900" anchor="t" anchorCtr="0">
            <a:noAutofit/>
          </a:bodyPr>
          <a:lstStyle/>
          <a:p>
            <a:pPr algn="ctr">
              <a:spcBef>
                <a:spcPts val="0"/>
              </a:spcBef>
            </a:pPr>
            <a:r>
              <a:rPr lang="fr-FR"/>
              <a:t>Validation de courrier électronique</a:t>
            </a:r>
          </a:p>
        </p:txBody>
      </p:sp>
      <p:pic>
        <p:nvPicPr>
          <p:cNvPr id="3" name="Picture 2">
            <a:extLst>
              <a:ext uri="{FF2B5EF4-FFF2-40B4-BE49-F238E27FC236}">
                <a16:creationId xmlns:a16="http://schemas.microsoft.com/office/drawing/2014/main" id="{753108F8-AAAB-4045-B4CC-C72B13DEA44E}"/>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38706826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Validation de l’adresse de courrier électronique</a:t>
            </a:r>
          </a:p>
        </p:txBody>
      </p:sp>
      <p:sp>
        <p:nvSpPr>
          <p:cNvPr id="3" name="Content Placeholder 2"/>
          <p:cNvSpPr>
            <a:spLocks noGrp="1"/>
          </p:cNvSpPr>
          <p:nvPr>
            <p:ph sz="quarter" idx="10"/>
          </p:nvPr>
        </p:nvSpPr>
        <p:spPr>
          <a:xfrm>
            <a:off x="812800" y="1170175"/>
            <a:ext cx="11044420" cy="4945577"/>
          </a:xfrm>
        </p:spPr>
        <p:txBody>
          <a:bodyPr/>
          <a:lstStyle/>
          <a:p>
            <a:r>
              <a:rPr lang="fr-FR" sz="2000"/>
              <a:t>L’adresse </a:t>
            </a:r>
            <a:r>
              <a:rPr lang="fr-FR" sz="2000">
                <a:solidFill>
                  <a:schemeClr val="tx1"/>
                </a:solidFill>
              </a:rPr>
              <a:t>contient un nom de messagerie.</a:t>
            </a:r>
          </a:p>
          <a:p>
            <a:r>
              <a:rPr lang="fr-FR" sz="2000"/>
              <a:t>L’adresse </a:t>
            </a:r>
            <a:r>
              <a:rPr lang="fr-FR" sz="2000">
                <a:solidFill>
                  <a:schemeClr val="tx1"/>
                </a:solidFill>
              </a:rPr>
              <a:t>contient un nom de domaine.</a:t>
            </a:r>
          </a:p>
          <a:p>
            <a:r>
              <a:rPr lang="fr-FR" sz="2000">
                <a:solidFill>
                  <a:schemeClr val="tx1"/>
                </a:solidFill>
              </a:rPr>
              <a:t>La validation du nom de domaine est la même que celle déjà exposée.</a:t>
            </a:r>
          </a:p>
          <a:p>
            <a:r>
              <a:rPr lang="fr-FR" sz="2000">
                <a:solidFill>
                  <a:schemeClr val="tx1"/>
                </a:solidFill>
              </a:rPr>
              <a:t>La validation du nom de messagerie nécessite une chaîne UTF8 valide.</a:t>
            </a:r>
          </a:p>
          <a:p>
            <a:r>
              <a:rPr lang="fr-FR" sz="2000">
                <a:solidFill>
                  <a:schemeClr val="tx1"/>
                </a:solidFill>
              </a:rPr>
              <a:t>L’administrateur local définit une politique pour le nom de messagerie.</a:t>
            </a:r>
          </a:p>
          <a:p>
            <a:pPr lvl="1"/>
            <a:r>
              <a:rPr lang="fr-FR" sz="2000">
                <a:solidFill>
                  <a:schemeClr val="tx1"/>
                </a:solidFill>
              </a:rPr>
              <a:t>La politique de Gmail : </a:t>
            </a:r>
            <a:r>
              <a:rPr lang="fr-FR" sz="2000">
                <a:solidFill>
                  <a:schemeClr val="tx1"/>
                </a:solidFill>
                <a:hlinkClick r:id="rId3"/>
              </a:rPr>
              <a:t>firstname.lastname@gmail.com</a:t>
            </a:r>
            <a:r>
              <a:rPr lang="fr-FR" sz="2000">
                <a:solidFill>
                  <a:schemeClr val="tx1"/>
                </a:solidFill>
              </a:rPr>
              <a:t> est équivalent à </a:t>
            </a:r>
            <a:r>
              <a:rPr lang="fr-FR" sz="2000">
                <a:solidFill>
                  <a:schemeClr val="tx1"/>
                </a:solidFill>
                <a:hlinkClick r:id="rId4"/>
              </a:rPr>
              <a:t>firstnamelastname@gmail.com.</a:t>
            </a:r>
          </a:p>
          <a:p>
            <a:r>
              <a:rPr lang="fr-FR" sz="2000">
                <a:solidFill>
                  <a:schemeClr val="tx1"/>
                </a:solidFill>
              </a:rPr>
              <a:t>L’</a:t>
            </a:r>
            <a:r>
              <a:rPr lang="fr-FR" sz="2000">
                <a:solidFill>
                  <a:schemeClr val="tx1"/>
                </a:solidFill>
                <a:hlinkClick r:id="rId5"/>
              </a:rPr>
              <a:t>UASG</a:t>
            </a:r>
            <a:r>
              <a:rPr lang="fr-FR" sz="2000">
                <a:solidFill>
                  <a:schemeClr val="tx1"/>
                </a:solidFill>
              </a:rPr>
              <a:t> a publié des lignes directrices sur le nommage des messageries.</a:t>
            </a:r>
          </a:p>
        </p:txBody>
      </p:sp>
      <p:pic>
        <p:nvPicPr>
          <p:cNvPr id="4" name="Picture 3">
            <a:extLst>
              <a:ext uri="{FF2B5EF4-FFF2-40B4-BE49-F238E27FC236}">
                <a16:creationId xmlns:a16="http://schemas.microsoft.com/office/drawing/2014/main" id="{8675DFCD-324F-ED4C-8C25-A43E312959B0}"/>
              </a:ext>
            </a:extLst>
          </p:cNvPr>
          <p:cNvPicPr>
            <a:picLocks noChangeAspect="1"/>
          </p:cNvPicPr>
          <p:nvPr/>
        </p:nvPicPr>
        <p:blipFill>
          <a:blip r:embed="rId6"/>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4846676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Validation d’EAI – Python</a:t>
            </a:r>
          </a:p>
        </p:txBody>
      </p:sp>
      <p:pic>
        <p:nvPicPr>
          <p:cNvPr id="4" name="Picture 3">
            <a:extLst>
              <a:ext uri="{FF2B5EF4-FFF2-40B4-BE49-F238E27FC236}">
                <a16:creationId xmlns:a16="http://schemas.microsoft.com/office/drawing/2014/main" id="{8675DFCD-324F-ED4C-8C25-A43E312959B0}"/>
              </a:ext>
            </a:extLst>
          </p:cNvPr>
          <p:cNvPicPr>
            <a:picLocks noChangeAspect="1"/>
          </p:cNvPicPr>
          <p:nvPr/>
        </p:nvPicPr>
        <p:blipFill>
          <a:blip r:embed="rId3"/>
          <a:stretch>
            <a:fillRect/>
          </a:stretch>
        </p:blipFill>
        <p:spPr>
          <a:xfrm>
            <a:off x="10902950" y="32733"/>
            <a:ext cx="1241861" cy="563488"/>
          </a:xfrm>
          <a:prstGeom prst="rect">
            <a:avLst/>
          </a:prstGeom>
        </p:spPr>
      </p:pic>
      <p:sp>
        <p:nvSpPr>
          <p:cNvPr id="2" name="Content Placeholder 1">
            <a:extLst>
              <a:ext uri="{FF2B5EF4-FFF2-40B4-BE49-F238E27FC236}">
                <a16:creationId xmlns:a16="http://schemas.microsoft.com/office/drawing/2014/main" id="{C3033BE0-BFBB-4F9C-9628-ABFF042E63C6}"/>
              </a:ext>
            </a:extLst>
          </p:cNvPr>
          <p:cNvSpPr>
            <a:spLocks noGrp="1" noChangeArrowheads="1"/>
          </p:cNvSpPr>
          <p:nvPr>
            <p:ph sz="quarter" idx="10"/>
          </p:nvPr>
        </p:nvSpPr>
        <p:spPr bwMode="auto">
          <a:xfrm>
            <a:off x="420624" y="981332"/>
            <a:ext cx="11355740" cy="440120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20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from </a:t>
            </a:r>
            <a:r>
              <a:rPr kumimoji="0" lang="en-PK" altLang="en-PK" sz="20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email_validator</a:t>
            </a: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20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import </a:t>
            </a:r>
            <a:r>
              <a:rPr kumimoji="0" lang="en-PK" altLang="en-PK" sz="20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validate_email,EmailNotValidError</a:t>
            </a:r>
            <a:b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logger = </a:t>
            </a:r>
            <a:r>
              <a:rPr kumimoji="0" lang="en-PK" altLang="en-PK" sz="20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logging.getLogger</a:t>
            </a: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(__name__)</a:t>
            </a:r>
            <a:endParaRPr kumimoji="0" lang="en-US"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20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try</a:t>
            </a: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20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As part of process it performs DNS resolution</a:t>
            </a:r>
            <a:br>
              <a:rPr kumimoji="0" lang="en-PK" altLang="en-PK" sz="20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en-PK" altLang="en-PK" sz="20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 Normalizes email addresses automatically</a:t>
            </a:r>
            <a:br>
              <a:rPr kumimoji="0" lang="en-PK" altLang="en-PK" sz="20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en-PK" altLang="en-PK" sz="20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 Supports internationalized domain names </a:t>
            </a:r>
            <a:br>
              <a:rPr kumimoji="0" lang="en-PK" altLang="en-PK" sz="20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en-PK" altLang="en-PK" sz="20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a:t>
            </a: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validated = </a:t>
            </a:r>
            <a:r>
              <a:rPr kumimoji="0" lang="en-PK" altLang="en-PK" sz="20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validate_email</a:t>
            </a: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US"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email_</a:t>
            </a: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address, </a:t>
            </a:r>
            <a:r>
              <a:rPr kumimoji="0" lang="en-PK" altLang="en-PK" sz="2000" b="0" i="0" u="none" strike="noStrike" cap="none" normalizeH="0" baseline="0" dirty="0" err="1">
                <a:ln>
                  <a:noFill/>
                </a:ln>
                <a:solidFill>
                  <a:srgbClr val="660099"/>
                </a:solidFill>
                <a:effectLst/>
                <a:latin typeface="Courier New" panose="02070309020205020404" pitchFamily="49" charset="0"/>
                <a:cs typeface="Courier New" panose="02070309020205020404" pitchFamily="49" charset="0"/>
              </a:rPr>
              <a:t>check_deliverability</a:t>
            </a: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20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True</a:t>
            </a: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2000"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print</a:t>
            </a: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(validated)</a:t>
            </a:r>
            <a:b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logger.info(</a:t>
            </a:r>
            <a:r>
              <a:rPr kumimoji="0" lang="en-PK" altLang="en-PK" sz="20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"'{address}' is a valid email address"</a:t>
            </a: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2000"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print</a:t>
            </a: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20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"'{address}' is a valid email address"</a:t>
            </a: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20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except </a:t>
            </a:r>
            <a:r>
              <a:rPr kumimoji="0" lang="en-PK" altLang="en-PK" sz="20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EmailNotValidError</a:t>
            </a: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20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as </a:t>
            </a: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e:</a:t>
            </a:r>
            <a:b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2000"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print</a:t>
            </a: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20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"'{address}' is not a valid email address: {e}"</a:t>
            </a: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20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except </a:t>
            </a:r>
            <a:r>
              <a:rPr kumimoji="0" lang="en-PK" altLang="en-PK" sz="2000"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Exception </a:t>
            </a:r>
            <a:r>
              <a:rPr kumimoji="0" lang="en-PK" altLang="en-PK" sz="20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as </a:t>
            </a: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ex:</a:t>
            </a:r>
            <a:b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2000"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print</a:t>
            </a: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20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"Unexpected Exception"</a:t>
            </a: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endParaRPr kumimoji="0" lang="en-PK" altLang="en-PK"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88132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Validation d’EAI – Java</a:t>
            </a:r>
          </a:p>
        </p:txBody>
      </p:sp>
      <p:sp>
        <p:nvSpPr>
          <p:cNvPr id="3" name="Content Placeholder 2"/>
          <p:cNvSpPr>
            <a:spLocks noGrp="1"/>
          </p:cNvSpPr>
          <p:nvPr>
            <p:ph sz="quarter" idx="10"/>
          </p:nvPr>
        </p:nvSpPr>
        <p:spPr>
          <a:xfrm>
            <a:off x="527609" y="773648"/>
            <a:ext cx="11044420" cy="4945577"/>
          </a:xfrm>
        </p:spPr>
        <p:txBody>
          <a:bodyPr/>
          <a:lstStyle/>
          <a:p>
            <a:r>
              <a:rPr lang="fr-FR" sz="2000">
                <a:solidFill>
                  <a:schemeClr val="tx1"/>
                </a:solidFill>
              </a:rPr>
              <a:t>Apache Commons Validator :</a:t>
            </a:r>
          </a:p>
          <a:p>
            <a:pPr lvl="1"/>
            <a:r>
              <a:rPr lang="fr-FR" sz="2000"/>
              <a:t>propose des valideurs de domaine et de messagerie ;</a:t>
            </a:r>
          </a:p>
          <a:p>
            <a:pPr lvl="1"/>
            <a:r>
              <a:rPr lang="fr-FR" sz="2000"/>
              <a:t>à éviter, car il s’appuie sur une liste statique de TLD</a:t>
            </a:r>
            <a:r>
              <a:rPr lang="fr-FR" sz="2000">
                <a:solidFill>
                  <a:schemeClr val="tx1"/>
                </a:solidFill>
              </a:rPr>
              <a:t>s ! </a:t>
            </a:r>
            <a:r>
              <a:rPr lang="fr-FR" sz="2000">
                <a:solidFill>
                  <a:srgbClr val="FF0000"/>
                </a:solidFill>
              </a:rPr>
              <a:t>INFORMATION PÉRIMÉE !</a:t>
            </a:r>
          </a:p>
          <a:p>
            <a:pPr marL="0" indent="0">
              <a:buNone/>
            </a:pPr>
            <a:r>
              <a:rPr lang="fr-FR" sz="2000">
                <a:solidFill>
                  <a:schemeClr val="tx1"/>
                </a:solidFill>
              </a:rPr>
              <a:t> </a:t>
            </a:r>
          </a:p>
        </p:txBody>
      </p:sp>
      <p:pic>
        <p:nvPicPr>
          <p:cNvPr id="4" name="Picture 3">
            <a:extLst>
              <a:ext uri="{FF2B5EF4-FFF2-40B4-BE49-F238E27FC236}">
                <a16:creationId xmlns:a16="http://schemas.microsoft.com/office/drawing/2014/main" id="{8675DFCD-324F-ED4C-8C25-A43E312959B0}"/>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30303035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Validation d’EAI – Java</a:t>
            </a:r>
          </a:p>
        </p:txBody>
      </p:sp>
      <p:pic>
        <p:nvPicPr>
          <p:cNvPr id="4" name="Picture 3">
            <a:extLst>
              <a:ext uri="{FF2B5EF4-FFF2-40B4-BE49-F238E27FC236}">
                <a16:creationId xmlns:a16="http://schemas.microsoft.com/office/drawing/2014/main" id="{8675DFCD-324F-ED4C-8C25-A43E312959B0}"/>
              </a:ext>
            </a:extLst>
          </p:cNvPr>
          <p:cNvPicPr>
            <a:picLocks noChangeAspect="1"/>
          </p:cNvPicPr>
          <p:nvPr/>
        </p:nvPicPr>
        <p:blipFill>
          <a:blip r:embed="rId3"/>
          <a:stretch>
            <a:fillRect/>
          </a:stretch>
        </p:blipFill>
        <p:spPr>
          <a:xfrm>
            <a:off x="10902950" y="32733"/>
            <a:ext cx="1241861" cy="563488"/>
          </a:xfrm>
          <a:prstGeom prst="rect">
            <a:avLst/>
          </a:prstGeom>
        </p:spPr>
      </p:pic>
      <p:sp>
        <p:nvSpPr>
          <p:cNvPr id="2" name="Content Placeholder 2">
            <a:extLst>
              <a:ext uri="{FF2B5EF4-FFF2-40B4-BE49-F238E27FC236}">
                <a16:creationId xmlns:a16="http://schemas.microsoft.com/office/drawing/2014/main" id="{0766BEA7-9430-369E-8ACF-89DB01C17D18}"/>
              </a:ext>
            </a:extLst>
          </p:cNvPr>
          <p:cNvSpPr>
            <a:spLocks noGrp="1"/>
          </p:cNvSpPr>
          <p:nvPr>
            <p:ph sz="quarter" idx="10"/>
          </p:nvPr>
        </p:nvSpPr>
        <p:spPr>
          <a:xfrm>
            <a:off x="193964" y="687704"/>
            <a:ext cx="11950847" cy="4945577"/>
          </a:xfrm>
        </p:spPr>
        <p:txBody>
          <a:bodyPr/>
          <a:lstStyle/>
          <a:p>
            <a:pPr marL="0" indent="0">
              <a:spcBef>
                <a:spcPts val="0"/>
              </a:spcBef>
              <a:buNone/>
            </a:pPr>
            <a:r>
              <a:rPr lang="en-US" sz="1600" dirty="0">
                <a:solidFill>
                  <a:schemeClr val="tx1"/>
                </a:solidFill>
                <a:latin typeface="Courier New" panose="02070309020205020404" pitchFamily="49" charset="0"/>
                <a:cs typeface="Courier New" panose="02070309020205020404" pitchFamily="49" charset="0"/>
              </a:rPr>
              <a:t>public static  </a:t>
            </a:r>
            <a:r>
              <a:rPr lang="en-US" sz="1600" dirty="0" err="1">
                <a:solidFill>
                  <a:schemeClr val="tx1"/>
                </a:solidFill>
                <a:latin typeface="Courier New" panose="02070309020205020404" pitchFamily="49" charset="0"/>
                <a:cs typeface="Courier New" panose="02070309020205020404" pitchFamily="49" charset="0"/>
              </a:rPr>
              <a:t>boolean</a:t>
            </a:r>
            <a:r>
              <a:rPr lang="en-US" sz="1600" dirty="0">
                <a:solidFill>
                  <a:schemeClr val="tx1"/>
                </a:solidFill>
                <a:latin typeface="Courier New" panose="02070309020205020404" pitchFamily="49" charset="0"/>
                <a:cs typeface="Courier New" panose="02070309020205020404" pitchFamily="49" charset="0"/>
              </a:rPr>
              <a:t> </a:t>
            </a:r>
            <a:r>
              <a:rPr lang="en-US" sz="1600" dirty="0" err="1">
                <a:solidFill>
                  <a:schemeClr val="tx1"/>
                </a:solidFill>
                <a:latin typeface="Courier New" panose="02070309020205020404" pitchFamily="49" charset="0"/>
                <a:cs typeface="Courier New" panose="02070309020205020404" pitchFamily="49" charset="0"/>
              </a:rPr>
              <a:t>isValidEmail</a:t>
            </a:r>
            <a:r>
              <a:rPr lang="en-US" sz="1600" dirty="0">
                <a:solidFill>
                  <a:schemeClr val="tx1"/>
                </a:solidFill>
                <a:latin typeface="Courier New" panose="02070309020205020404" pitchFamily="49" charset="0"/>
                <a:cs typeface="Courier New" panose="02070309020205020404" pitchFamily="49" charset="0"/>
              </a:rPr>
              <a:t>(String </a:t>
            </a:r>
            <a:r>
              <a:rPr lang="en-US" sz="1600" dirty="0" err="1">
                <a:solidFill>
                  <a:schemeClr val="tx1"/>
                </a:solidFill>
                <a:latin typeface="Courier New" panose="02070309020205020404" pitchFamily="49" charset="0"/>
                <a:cs typeface="Courier New" panose="02070309020205020404" pitchFamily="49" charset="0"/>
              </a:rPr>
              <a:t>emailaddress</a:t>
            </a:r>
            <a:r>
              <a:rPr lang="en-US" sz="1600" dirty="0">
                <a:solidFill>
                  <a:schemeClr val="tx1"/>
                </a:solidFill>
                <a:latin typeface="Courier New" panose="02070309020205020404" pitchFamily="49" charset="0"/>
                <a:cs typeface="Courier New" panose="02070309020205020404" pitchFamily="49" charset="0"/>
              </a:rPr>
              <a:t>){</a:t>
            </a:r>
          </a:p>
          <a:p>
            <a:pPr marL="0" indent="0">
              <a:spcBef>
                <a:spcPts val="0"/>
              </a:spcBef>
              <a:buNone/>
            </a:pPr>
            <a:r>
              <a:rPr lang="en-US" sz="1600" dirty="0">
                <a:solidFill>
                  <a:schemeClr val="tx1"/>
                </a:solidFill>
                <a:latin typeface="Courier New" panose="02070309020205020404" pitchFamily="49" charset="0"/>
                <a:cs typeface="Courier New" panose="02070309020205020404" pitchFamily="49" charset="0"/>
              </a:rPr>
              <a:t>    </a:t>
            </a:r>
            <a:r>
              <a:rPr lang="en-US" sz="1600" dirty="0" err="1">
                <a:solidFill>
                  <a:schemeClr val="tx1"/>
                </a:solidFill>
                <a:latin typeface="Courier New" panose="02070309020205020404" pitchFamily="49" charset="0"/>
                <a:cs typeface="Courier New" panose="02070309020205020404" pitchFamily="49" charset="0"/>
              </a:rPr>
              <a:t>emailaddress</a:t>
            </a:r>
            <a:r>
              <a:rPr lang="en-US" sz="1600" dirty="0">
                <a:solidFill>
                  <a:schemeClr val="tx1"/>
                </a:solidFill>
                <a:latin typeface="Courier New" panose="02070309020205020404" pitchFamily="49" charset="0"/>
                <a:cs typeface="Courier New" panose="02070309020205020404" pitchFamily="49" charset="0"/>
              </a:rPr>
              <a:t> = Normalizer2.getNFCInstance().normalize(</a:t>
            </a:r>
            <a:r>
              <a:rPr lang="en-US" sz="1600" dirty="0" err="1">
                <a:solidFill>
                  <a:schemeClr val="tx1"/>
                </a:solidFill>
                <a:latin typeface="Courier New" panose="02070309020205020404" pitchFamily="49" charset="0"/>
                <a:cs typeface="Courier New" panose="02070309020205020404" pitchFamily="49" charset="0"/>
              </a:rPr>
              <a:t>emailaddress</a:t>
            </a:r>
            <a:r>
              <a:rPr lang="en-US" sz="1600" dirty="0">
                <a:solidFill>
                  <a:schemeClr val="tx1"/>
                </a:solidFill>
                <a:latin typeface="Courier New" panose="02070309020205020404" pitchFamily="49" charset="0"/>
                <a:cs typeface="Courier New" panose="02070309020205020404" pitchFamily="49" charset="0"/>
              </a:rPr>
              <a:t>);</a:t>
            </a:r>
          </a:p>
          <a:p>
            <a:pPr marL="0" indent="0">
              <a:spcBef>
                <a:spcPts val="0"/>
              </a:spcBef>
              <a:buNone/>
            </a:pPr>
            <a:r>
              <a:rPr lang="en-US" sz="1600" dirty="0">
                <a:solidFill>
                  <a:schemeClr val="tx1"/>
                </a:solidFill>
                <a:latin typeface="Courier New" panose="02070309020205020404" pitchFamily="49" charset="0"/>
                <a:cs typeface="Courier New" panose="02070309020205020404" pitchFamily="49" charset="0"/>
              </a:rPr>
              <a:t>    String[]</a:t>
            </a:r>
            <a:r>
              <a:rPr lang="en-US" sz="1600" dirty="0" err="1">
                <a:solidFill>
                  <a:schemeClr val="tx1"/>
                </a:solidFill>
                <a:latin typeface="Courier New" panose="02070309020205020404" pitchFamily="49" charset="0"/>
                <a:cs typeface="Courier New" panose="02070309020205020404" pitchFamily="49" charset="0"/>
              </a:rPr>
              <a:t>emailparts</a:t>
            </a:r>
            <a:r>
              <a:rPr lang="en-US" sz="1600" dirty="0">
                <a:solidFill>
                  <a:schemeClr val="tx1"/>
                </a:solidFill>
                <a:latin typeface="Courier New" panose="02070309020205020404" pitchFamily="49" charset="0"/>
                <a:cs typeface="Courier New" panose="02070309020205020404" pitchFamily="49" charset="0"/>
              </a:rPr>
              <a:t> = </a:t>
            </a:r>
            <a:r>
              <a:rPr lang="en-US" sz="1600" dirty="0" err="1">
                <a:solidFill>
                  <a:schemeClr val="tx1"/>
                </a:solidFill>
                <a:latin typeface="Courier New" panose="02070309020205020404" pitchFamily="49" charset="0"/>
                <a:cs typeface="Courier New" panose="02070309020205020404" pitchFamily="49" charset="0"/>
              </a:rPr>
              <a:t>emailaddress.split</a:t>
            </a:r>
            <a:r>
              <a:rPr lang="en-US" sz="1600" dirty="0">
                <a:solidFill>
                  <a:schemeClr val="tx1"/>
                </a:solidFill>
                <a:latin typeface="Courier New" panose="02070309020205020404" pitchFamily="49" charset="0"/>
                <a:cs typeface="Courier New" panose="02070309020205020404" pitchFamily="49" charset="0"/>
              </a:rPr>
              <a:t>("@");</a:t>
            </a:r>
          </a:p>
          <a:p>
            <a:pPr marL="0" indent="0">
              <a:spcBef>
                <a:spcPts val="0"/>
              </a:spcBef>
              <a:buNone/>
            </a:pPr>
            <a:r>
              <a:rPr lang="en-US" sz="1600" dirty="0">
                <a:solidFill>
                  <a:schemeClr val="tx1"/>
                </a:solidFill>
                <a:latin typeface="Courier New" panose="02070309020205020404" pitchFamily="49" charset="0"/>
                <a:cs typeface="Courier New" panose="02070309020205020404" pitchFamily="49" charset="0"/>
              </a:rPr>
              <a:t>    if(</a:t>
            </a:r>
            <a:r>
              <a:rPr lang="en-US" sz="1600" dirty="0" err="1">
                <a:solidFill>
                  <a:schemeClr val="tx1"/>
                </a:solidFill>
                <a:latin typeface="Courier New" panose="02070309020205020404" pitchFamily="49" charset="0"/>
                <a:cs typeface="Courier New" panose="02070309020205020404" pitchFamily="49" charset="0"/>
              </a:rPr>
              <a:t>emailparts.length</a:t>
            </a:r>
            <a:r>
              <a:rPr lang="en-US" sz="1600" dirty="0">
                <a:solidFill>
                  <a:schemeClr val="tx1"/>
                </a:solidFill>
                <a:latin typeface="Courier New" panose="02070309020205020404" pitchFamily="49" charset="0"/>
                <a:cs typeface="Courier New" panose="02070309020205020404" pitchFamily="49" charset="0"/>
              </a:rPr>
              <a:t>==2){</a:t>
            </a:r>
          </a:p>
          <a:p>
            <a:pPr marL="0" indent="0">
              <a:spcBef>
                <a:spcPts val="0"/>
              </a:spcBef>
              <a:buNone/>
            </a:pPr>
            <a:r>
              <a:rPr lang="en-US" sz="1600" dirty="0">
                <a:solidFill>
                  <a:schemeClr val="tx1"/>
                </a:solidFill>
                <a:latin typeface="Courier New" panose="02070309020205020404" pitchFamily="49" charset="0"/>
                <a:cs typeface="Courier New" panose="02070309020205020404" pitchFamily="49" charset="0"/>
              </a:rPr>
              <a:t>        String </a:t>
            </a:r>
            <a:r>
              <a:rPr lang="en-US" sz="1600" dirty="0" err="1">
                <a:solidFill>
                  <a:schemeClr val="tx1"/>
                </a:solidFill>
                <a:latin typeface="Courier New" panose="02070309020205020404" pitchFamily="49" charset="0"/>
                <a:cs typeface="Courier New" panose="02070309020205020404" pitchFamily="49" charset="0"/>
              </a:rPr>
              <a:t>mailboxname</a:t>
            </a:r>
            <a:r>
              <a:rPr lang="en-US" sz="1600" dirty="0">
                <a:solidFill>
                  <a:schemeClr val="tx1"/>
                </a:solidFill>
                <a:latin typeface="Courier New" panose="02070309020205020404" pitchFamily="49" charset="0"/>
                <a:cs typeface="Courier New" panose="02070309020205020404" pitchFamily="49" charset="0"/>
              </a:rPr>
              <a:t> = </a:t>
            </a:r>
            <a:r>
              <a:rPr lang="en-US" sz="1600" dirty="0" err="1">
                <a:solidFill>
                  <a:schemeClr val="tx1"/>
                </a:solidFill>
                <a:latin typeface="Courier New" panose="02070309020205020404" pitchFamily="49" charset="0"/>
                <a:cs typeface="Courier New" panose="02070309020205020404" pitchFamily="49" charset="0"/>
              </a:rPr>
              <a:t>emailparts</a:t>
            </a:r>
            <a:r>
              <a:rPr lang="en-US" sz="1600" dirty="0">
                <a:solidFill>
                  <a:schemeClr val="tx1"/>
                </a:solidFill>
                <a:latin typeface="Courier New" panose="02070309020205020404" pitchFamily="49" charset="0"/>
                <a:cs typeface="Courier New" panose="02070309020205020404" pitchFamily="49" charset="0"/>
              </a:rPr>
              <a:t>[0];</a:t>
            </a:r>
          </a:p>
          <a:p>
            <a:pPr marL="0" indent="0">
              <a:spcBef>
                <a:spcPts val="0"/>
              </a:spcBef>
              <a:buNone/>
            </a:pPr>
            <a:r>
              <a:rPr lang="en-US" sz="1600" dirty="0">
                <a:solidFill>
                  <a:schemeClr val="tx1"/>
                </a:solidFill>
                <a:latin typeface="Courier New" panose="02070309020205020404" pitchFamily="49" charset="0"/>
                <a:cs typeface="Courier New" panose="02070309020205020404" pitchFamily="49" charset="0"/>
              </a:rPr>
              <a:t>        String </a:t>
            </a:r>
            <a:r>
              <a:rPr lang="en-US" sz="1600" dirty="0" err="1">
                <a:solidFill>
                  <a:schemeClr val="tx1"/>
                </a:solidFill>
                <a:latin typeface="Courier New" panose="02070309020205020404" pitchFamily="49" charset="0"/>
                <a:cs typeface="Courier New" panose="02070309020205020404" pitchFamily="49" charset="0"/>
              </a:rPr>
              <a:t>domainName</a:t>
            </a:r>
            <a:r>
              <a:rPr lang="en-US" sz="1600" dirty="0">
                <a:solidFill>
                  <a:schemeClr val="tx1"/>
                </a:solidFill>
                <a:latin typeface="Courier New" panose="02070309020205020404" pitchFamily="49" charset="0"/>
                <a:cs typeface="Courier New" panose="02070309020205020404" pitchFamily="49" charset="0"/>
              </a:rPr>
              <a:t> = </a:t>
            </a:r>
            <a:r>
              <a:rPr lang="en-US" sz="1600" dirty="0" err="1">
                <a:solidFill>
                  <a:schemeClr val="tx1"/>
                </a:solidFill>
                <a:latin typeface="Courier New" panose="02070309020205020404" pitchFamily="49" charset="0"/>
                <a:cs typeface="Courier New" panose="02070309020205020404" pitchFamily="49" charset="0"/>
              </a:rPr>
              <a:t>emailparts</a:t>
            </a:r>
            <a:r>
              <a:rPr lang="en-US" sz="1600" dirty="0">
                <a:solidFill>
                  <a:schemeClr val="tx1"/>
                </a:solidFill>
                <a:latin typeface="Courier New" panose="02070309020205020404" pitchFamily="49" charset="0"/>
                <a:cs typeface="Courier New" panose="02070309020205020404" pitchFamily="49" charset="0"/>
              </a:rPr>
              <a:t>[1];</a:t>
            </a:r>
          </a:p>
          <a:p>
            <a:pPr marL="0" indent="0">
              <a:spcBef>
                <a:spcPts val="0"/>
              </a:spcBef>
              <a:buNone/>
            </a:pPr>
            <a:r>
              <a:rPr lang="en-US" sz="1600" dirty="0">
                <a:solidFill>
                  <a:schemeClr val="tx1"/>
                </a:solidFill>
                <a:latin typeface="Courier New" panose="02070309020205020404" pitchFamily="49" charset="0"/>
                <a:cs typeface="Courier New" panose="02070309020205020404" pitchFamily="49" charset="0"/>
              </a:rPr>
              <a:t>        String </a:t>
            </a:r>
            <a:r>
              <a:rPr lang="en-US" sz="1600" dirty="0" err="1">
                <a:solidFill>
                  <a:schemeClr val="tx1"/>
                </a:solidFill>
                <a:latin typeface="Courier New" panose="02070309020205020404" pitchFamily="49" charset="0"/>
                <a:cs typeface="Courier New" panose="02070309020205020404" pitchFamily="49" charset="0"/>
              </a:rPr>
              <a:t>domainNameAlabelForm</a:t>
            </a:r>
            <a:r>
              <a:rPr lang="en-US" sz="1600" dirty="0">
                <a:solidFill>
                  <a:schemeClr val="tx1"/>
                </a:solidFill>
                <a:latin typeface="Courier New" panose="02070309020205020404" pitchFamily="49" charset="0"/>
                <a:cs typeface="Courier New" panose="02070309020205020404" pitchFamily="49" charset="0"/>
              </a:rPr>
              <a:t> = </a:t>
            </a:r>
            <a:r>
              <a:rPr lang="en-US" sz="1600" dirty="0" err="1">
                <a:solidFill>
                  <a:schemeClr val="tx1"/>
                </a:solidFill>
                <a:latin typeface="Courier New" panose="02070309020205020404" pitchFamily="49" charset="0"/>
                <a:cs typeface="Courier New" panose="02070309020205020404" pitchFamily="49" charset="0"/>
              </a:rPr>
              <a:t>convertULabeltoALabel</a:t>
            </a:r>
            <a:r>
              <a:rPr lang="en-US" sz="1600" dirty="0">
                <a:solidFill>
                  <a:schemeClr val="tx1"/>
                </a:solidFill>
                <a:latin typeface="Courier New" panose="02070309020205020404" pitchFamily="49" charset="0"/>
                <a:cs typeface="Courier New" panose="02070309020205020404" pitchFamily="49" charset="0"/>
              </a:rPr>
              <a:t>(</a:t>
            </a:r>
            <a:r>
              <a:rPr lang="en-US" sz="1600" dirty="0" err="1">
                <a:solidFill>
                  <a:schemeClr val="tx1"/>
                </a:solidFill>
                <a:latin typeface="Courier New" panose="02070309020205020404" pitchFamily="49" charset="0"/>
                <a:cs typeface="Courier New" panose="02070309020205020404" pitchFamily="49" charset="0"/>
              </a:rPr>
              <a:t>domainName</a:t>
            </a:r>
            <a:r>
              <a:rPr lang="en-US" sz="1600" dirty="0">
                <a:solidFill>
                  <a:schemeClr val="tx1"/>
                </a:solidFill>
                <a:latin typeface="Courier New" panose="02070309020205020404" pitchFamily="49" charset="0"/>
                <a:cs typeface="Courier New" panose="02070309020205020404" pitchFamily="49" charset="0"/>
              </a:rPr>
              <a:t>);</a:t>
            </a:r>
          </a:p>
          <a:p>
            <a:pPr marL="0" indent="0">
              <a:spcBef>
                <a:spcPts val="0"/>
              </a:spcBef>
              <a:buNone/>
            </a:pPr>
            <a:r>
              <a:rPr lang="en-US" sz="1600" dirty="0">
                <a:solidFill>
                  <a:schemeClr val="tx1"/>
                </a:solidFill>
                <a:latin typeface="Courier New" panose="02070309020205020404" pitchFamily="49" charset="0"/>
                <a:cs typeface="Courier New" panose="02070309020205020404" pitchFamily="49" charset="0"/>
              </a:rPr>
              <a:t>        try {</a:t>
            </a:r>
          </a:p>
          <a:p>
            <a:pPr marL="0" indent="0">
              <a:spcBef>
                <a:spcPts val="0"/>
              </a:spcBef>
              <a:buNone/>
            </a:pPr>
            <a:r>
              <a:rPr lang="en-US" sz="1600" dirty="0">
                <a:solidFill>
                  <a:schemeClr val="tx1"/>
                </a:solidFill>
                <a:latin typeface="Courier New" panose="02070309020205020404" pitchFamily="49" charset="0"/>
                <a:cs typeface="Courier New" panose="02070309020205020404" pitchFamily="49" charset="0"/>
              </a:rPr>
              <a:t>            </a:t>
            </a:r>
            <a:r>
              <a:rPr lang="en-US" sz="1600" dirty="0" err="1">
                <a:solidFill>
                  <a:schemeClr val="tx1"/>
                </a:solidFill>
                <a:latin typeface="Courier New" panose="02070309020205020404" pitchFamily="49" charset="0"/>
                <a:cs typeface="Courier New" panose="02070309020205020404" pitchFamily="49" charset="0"/>
              </a:rPr>
              <a:t>EmailValidator</a:t>
            </a:r>
            <a:r>
              <a:rPr lang="en-US" sz="1600" dirty="0">
                <a:solidFill>
                  <a:schemeClr val="tx1"/>
                </a:solidFill>
                <a:latin typeface="Courier New" panose="02070309020205020404" pitchFamily="49" charset="0"/>
                <a:cs typeface="Courier New" panose="02070309020205020404" pitchFamily="49" charset="0"/>
              </a:rPr>
              <a:t> </a:t>
            </a:r>
            <a:r>
              <a:rPr lang="en-US" sz="1600" dirty="0" err="1">
                <a:solidFill>
                  <a:schemeClr val="tx1"/>
                </a:solidFill>
                <a:latin typeface="Courier New" panose="02070309020205020404" pitchFamily="49" charset="0"/>
                <a:cs typeface="Courier New" panose="02070309020205020404" pitchFamily="49" charset="0"/>
              </a:rPr>
              <a:t>em</a:t>
            </a:r>
            <a:r>
              <a:rPr lang="en-US" sz="1600" dirty="0">
                <a:solidFill>
                  <a:schemeClr val="tx1"/>
                </a:solidFill>
                <a:latin typeface="Courier New" panose="02070309020205020404" pitchFamily="49" charset="0"/>
                <a:cs typeface="Courier New" panose="02070309020205020404" pitchFamily="49" charset="0"/>
              </a:rPr>
              <a:t> = new </a:t>
            </a:r>
            <a:r>
              <a:rPr lang="en-US" sz="1600" dirty="0" err="1">
                <a:solidFill>
                  <a:schemeClr val="tx1"/>
                </a:solidFill>
                <a:latin typeface="Courier New" panose="02070309020205020404" pitchFamily="49" charset="0"/>
                <a:cs typeface="Courier New" panose="02070309020205020404" pitchFamily="49" charset="0"/>
              </a:rPr>
              <a:t>EmailValidator</a:t>
            </a:r>
            <a:r>
              <a:rPr lang="en-US" sz="1600" dirty="0">
                <a:solidFill>
                  <a:schemeClr val="tx1"/>
                </a:solidFill>
                <a:latin typeface="Courier New" panose="02070309020205020404" pitchFamily="49" charset="0"/>
                <a:cs typeface="Courier New" panose="02070309020205020404" pitchFamily="49" charset="0"/>
              </a:rPr>
              <a:t>(false, false,</a:t>
            </a:r>
          </a:p>
          <a:p>
            <a:pPr marL="0" indent="0">
              <a:spcBef>
                <a:spcPts val="0"/>
              </a:spcBef>
              <a:buNone/>
            </a:pPr>
            <a:r>
              <a:rPr lang="en-US" sz="1600" dirty="0">
                <a:solidFill>
                  <a:schemeClr val="tx1"/>
                </a:solidFill>
                <a:latin typeface="Courier New" panose="02070309020205020404" pitchFamily="49" charset="0"/>
                <a:cs typeface="Courier New" panose="02070309020205020404" pitchFamily="49" charset="0"/>
              </a:rPr>
              <a:t>                        </a:t>
            </a:r>
            <a:r>
              <a:rPr lang="en-US" sz="1600" dirty="0" err="1">
                <a:solidFill>
                  <a:schemeClr val="tx1"/>
                </a:solidFill>
                <a:latin typeface="Courier New" panose="02070309020205020404" pitchFamily="49" charset="0"/>
                <a:cs typeface="Courier New" panose="02070309020205020404" pitchFamily="49" charset="0"/>
              </a:rPr>
              <a:t>createDomainValidatorInstance</a:t>
            </a:r>
            <a:r>
              <a:rPr lang="en-US" sz="1600" dirty="0">
                <a:solidFill>
                  <a:schemeClr val="tx1"/>
                </a:solidFill>
                <a:latin typeface="Courier New" panose="02070309020205020404" pitchFamily="49" charset="0"/>
                <a:cs typeface="Courier New" panose="02070309020205020404" pitchFamily="49" charset="0"/>
              </a:rPr>
              <a:t>(</a:t>
            </a:r>
            <a:r>
              <a:rPr lang="en-US" sz="1600" dirty="0" err="1">
                <a:solidFill>
                  <a:schemeClr val="tx1"/>
                </a:solidFill>
                <a:latin typeface="Courier New" panose="02070309020205020404" pitchFamily="49" charset="0"/>
                <a:cs typeface="Courier New" panose="02070309020205020404" pitchFamily="49" charset="0"/>
              </a:rPr>
              <a:t>domainName,true</a:t>
            </a:r>
            <a:r>
              <a:rPr lang="en-US" sz="1600" dirty="0">
                <a:solidFill>
                  <a:schemeClr val="tx1"/>
                </a:solidFill>
                <a:latin typeface="Courier New" panose="02070309020205020404" pitchFamily="49" charset="0"/>
                <a:cs typeface="Courier New" panose="02070309020205020404" pitchFamily="49" charset="0"/>
              </a:rPr>
              <a:t>));          </a:t>
            </a:r>
          </a:p>
          <a:p>
            <a:pPr marL="0" indent="0">
              <a:spcBef>
                <a:spcPts val="0"/>
              </a:spcBef>
              <a:buNone/>
            </a:pPr>
            <a:r>
              <a:rPr lang="en-US" sz="1600" dirty="0">
                <a:solidFill>
                  <a:schemeClr val="tx1"/>
                </a:solidFill>
                <a:latin typeface="Courier New" panose="02070309020205020404" pitchFamily="49" charset="0"/>
                <a:cs typeface="Courier New" panose="02070309020205020404" pitchFamily="49" charset="0"/>
              </a:rPr>
              <a:t>            return </a:t>
            </a:r>
            <a:r>
              <a:rPr lang="en-US" sz="1600" dirty="0" err="1">
                <a:solidFill>
                  <a:schemeClr val="tx1"/>
                </a:solidFill>
                <a:latin typeface="Courier New" panose="02070309020205020404" pitchFamily="49" charset="0"/>
                <a:cs typeface="Courier New" panose="02070309020205020404" pitchFamily="49" charset="0"/>
              </a:rPr>
              <a:t>em.isValid</a:t>
            </a:r>
            <a:r>
              <a:rPr lang="en-US" sz="1600" dirty="0">
                <a:solidFill>
                  <a:schemeClr val="tx1"/>
                </a:solidFill>
                <a:latin typeface="Courier New" panose="02070309020205020404" pitchFamily="49" charset="0"/>
                <a:cs typeface="Courier New" panose="02070309020205020404" pitchFamily="49" charset="0"/>
              </a:rPr>
              <a:t>(</a:t>
            </a:r>
            <a:r>
              <a:rPr lang="en-US" sz="1600" dirty="0" err="1">
                <a:solidFill>
                  <a:schemeClr val="tx1"/>
                </a:solidFill>
                <a:latin typeface="Courier New" panose="02070309020205020404" pitchFamily="49" charset="0"/>
                <a:cs typeface="Courier New" panose="02070309020205020404" pitchFamily="49" charset="0"/>
              </a:rPr>
              <a:t>mailboxname</a:t>
            </a:r>
            <a:r>
              <a:rPr lang="en-US" sz="1600" dirty="0">
                <a:solidFill>
                  <a:schemeClr val="tx1"/>
                </a:solidFill>
                <a:latin typeface="Courier New" panose="02070309020205020404" pitchFamily="49" charset="0"/>
                <a:cs typeface="Courier New" panose="02070309020205020404" pitchFamily="49" charset="0"/>
              </a:rPr>
              <a:t>+"@"+</a:t>
            </a:r>
            <a:r>
              <a:rPr lang="en-US" sz="1600" dirty="0" err="1">
                <a:solidFill>
                  <a:schemeClr val="tx1"/>
                </a:solidFill>
                <a:latin typeface="Courier New" panose="02070309020205020404" pitchFamily="49" charset="0"/>
                <a:cs typeface="Courier New" panose="02070309020205020404" pitchFamily="49" charset="0"/>
              </a:rPr>
              <a:t>domainNameAlabelForm</a:t>
            </a:r>
            <a:r>
              <a:rPr lang="en-US" sz="1600" dirty="0">
                <a:solidFill>
                  <a:schemeClr val="tx1"/>
                </a:solidFill>
                <a:latin typeface="Courier New" panose="02070309020205020404" pitchFamily="49" charset="0"/>
                <a:cs typeface="Courier New" panose="02070309020205020404" pitchFamily="49" charset="0"/>
              </a:rPr>
              <a:t>);</a:t>
            </a:r>
          </a:p>
          <a:p>
            <a:pPr marL="0" indent="0">
              <a:spcBef>
                <a:spcPts val="0"/>
              </a:spcBef>
              <a:buNone/>
            </a:pPr>
            <a:r>
              <a:rPr lang="en-US" sz="1600" dirty="0">
                <a:solidFill>
                  <a:schemeClr val="tx1"/>
                </a:solidFill>
                <a:latin typeface="Courier New" panose="02070309020205020404" pitchFamily="49" charset="0"/>
                <a:cs typeface="Courier New" panose="02070309020205020404" pitchFamily="49" charset="0"/>
              </a:rPr>
              <a:t>        } catch (Exception ex) {</a:t>
            </a:r>
          </a:p>
          <a:p>
            <a:pPr marL="0" indent="0">
              <a:spcBef>
                <a:spcPts val="0"/>
              </a:spcBef>
              <a:buNone/>
            </a:pPr>
            <a:r>
              <a:rPr lang="en-US" sz="1600" dirty="0">
                <a:solidFill>
                  <a:schemeClr val="tx1"/>
                </a:solidFill>
                <a:latin typeface="Courier New" panose="02070309020205020404" pitchFamily="49" charset="0"/>
                <a:cs typeface="Courier New" panose="02070309020205020404" pitchFamily="49" charset="0"/>
              </a:rPr>
              <a:t>            </a:t>
            </a:r>
            <a:r>
              <a:rPr lang="en-US" sz="1600" dirty="0" err="1">
                <a:solidFill>
                  <a:schemeClr val="tx1"/>
                </a:solidFill>
                <a:latin typeface="Courier New" panose="02070309020205020404" pitchFamily="49" charset="0"/>
                <a:cs typeface="Courier New" panose="02070309020205020404" pitchFamily="49" charset="0"/>
              </a:rPr>
              <a:t>System.out.println</a:t>
            </a:r>
            <a:r>
              <a:rPr lang="en-US" sz="1600" dirty="0">
                <a:solidFill>
                  <a:schemeClr val="tx1"/>
                </a:solidFill>
                <a:latin typeface="Courier New" panose="02070309020205020404" pitchFamily="49" charset="0"/>
                <a:cs typeface="Courier New" panose="02070309020205020404" pitchFamily="49" charset="0"/>
              </a:rPr>
              <a:t>(</a:t>
            </a:r>
            <a:r>
              <a:rPr lang="en-US" sz="1600" dirty="0" err="1">
                <a:solidFill>
                  <a:schemeClr val="tx1"/>
                </a:solidFill>
                <a:latin typeface="Courier New" panose="02070309020205020404" pitchFamily="49" charset="0"/>
                <a:cs typeface="Courier New" panose="02070309020205020404" pitchFamily="49" charset="0"/>
              </a:rPr>
              <a:t>ex.toString</a:t>
            </a:r>
            <a:r>
              <a:rPr lang="en-US" sz="1600" dirty="0">
                <a:solidFill>
                  <a:schemeClr val="tx1"/>
                </a:solidFill>
                <a:latin typeface="Courier New" panose="02070309020205020404" pitchFamily="49" charset="0"/>
                <a:cs typeface="Courier New" panose="02070309020205020404" pitchFamily="49" charset="0"/>
              </a:rPr>
              <a:t>());</a:t>
            </a:r>
          </a:p>
          <a:p>
            <a:pPr marL="0" indent="0">
              <a:spcBef>
                <a:spcPts val="0"/>
              </a:spcBef>
              <a:buNone/>
            </a:pPr>
            <a:r>
              <a:rPr lang="en-US" sz="1600" dirty="0">
                <a:solidFill>
                  <a:schemeClr val="tx1"/>
                </a:solidFill>
                <a:latin typeface="Courier New" panose="02070309020205020404" pitchFamily="49" charset="0"/>
                <a:cs typeface="Courier New" panose="02070309020205020404" pitchFamily="49" charset="0"/>
              </a:rPr>
              <a:t>            return false;</a:t>
            </a:r>
          </a:p>
          <a:p>
            <a:pPr marL="0" indent="0">
              <a:spcBef>
                <a:spcPts val="0"/>
              </a:spcBef>
              <a:buNone/>
            </a:pPr>
            <a:r>
              <a:rPr lang="en-US" sz="1600" dirty="0">
                <a:solidFill>
                  <a:schemeClr val="tx1"/>
                </a:solidFill>
                <a:latin typeface="Courier New" panose="02070309020205020404" pitchFamily="49" charset="0"/>
                <a:cs typeface="Courier New" panose="02070309020205020404" pitchFamily="49" charset="0"/>
              </a:rPr>
              <a:t>        }            </a:t>
            </a:r>
          </a:p>
          <a:p>
            <a:pPr marL="0" indent="0">
              <a:spcBef>
                <a:spcPts val="0"/>
              </a:spcBef>
              <a:buNone/>
            </a:pPr>
            <a:r>
              <a:rPr lang="en-US" sz="1600" dirty="0">
                <a:solidFill>
                  <a:schemeClr val="tx1"/>
                </a:solidFill>
                <a:latin typeface="Courier New" panose="02070309020205020404" pitchFamily="49" charset="0"/>
                <a:cs typeface="Courier New" panose="02070309020205020404" pitchFamily="49" charset="0"/>
              </a:rPr>
              <a:t>    } else{</a:t>
            </a:r>
          </a:p>
          <a:p>
            <a:pPr marL="0" indent="0">
              <a:spcBef>
                <a:spcPts val="0"/>
              </a:spcBef>
              <a:buNone/>
            </a:pPr>
            <a:r>
              <a:rPr lang="en-US" sz="1600" dirty="0">
                <a:solidFill>
                  <a:schemeClr val="tx1"/>
                </a:solidFill>
                <a:latin typeface="Courier New" panose="02070309020205020404" pitchFamily="49" charset="0"/>
                <a:cs typeface="Courier New" panose="02070309020205020404" pitchFamily="49" charset="0"/>
              </a:rPr>
              <a:t>       return false;</a:t>
            </a:r>
          </a:p>
          <a:p>
            <a:pPr marL="0" indent="0">
              <a:spcBef>
                <a:spcPts val="0"/>
              </a:spcBef>
              <a:buNone/>
            </a:pPr>
            <a:r>
              <a:rPr lang="en-US" sz="1600" dirty="0">
                <a:solidFill>
                  <a:schemeClr val="tx1"/>
                </a:solidFill>
                <a:latin typeface="Courier New" panose="02070309020205020404" pitchFamily="49" charset="0"/>
                <a:cs typeface="Courier New" panose="02070309020205020404" pitchFamily="49" charset="0"/>
              </a:rPr>
              <a:t>    }</a:t>
            </a:r>
          </a:p>
          <a:p>
            <a:pPr marL="0" indent="0">
              <a:spcBef>
                <a:spcPts val="0"/>
              </a:spcBef>
              <a:buNone/>
            </a:pPr>
            <a:r>
              <a:rPr lang="en-US" sz="1600" dirty="0">
                <a:solidFill>
                  <a:schemeClr val="tx1"/>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8608882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107"/>
          <p:cNvSpPr txBox="1">
            <a:spLocks noGrp="1"/>
          </p:cNvSpPr>
          <p:nvPr>
            <p:ph type="title"/>
          </p:nvPr>
        </p:nvSpPr>
        <p:spPr>
          <a:xfrm>
            <a:off x="754032" y="2978337"/>
            <a:ext cx="10683935" cy="450663"/>
          </a:xfrm>
          <a:prstGeom prst="rect">
            <a:avLst/>
          </a:prstGeom>
        </p:spPr>
        <p:txBody>
          <a:bodyPr spcFirstLastPara="1" wrap="square" lIns="121900" tIns="121900" rIns="121900" bIns="121900" anchor="t" anchorCtr="0">
            <a:noAutofit/>
          </a:bodyPr>
          <a:lstStyle/>
          <a:p>
            <a:pPr algn="ctr">
              <a:spcBef>
                <a:spcPts val="0"/>
              </a:spcBef>
            </a:pPr>
            <a:r>
              <a:rPr lang="fr-FR"/>
              <a:t>Envoi et réception de courrier électronique</a:t>
            </a:r>
          </a:p>
        </p:txBody>
      </p:sp>
      <p:pic>
        <p:nvPicPr>
          <p:cNvPr id="3" name="Picture 2">
            <a:extLst>
              <a:ext uri="{FF2B5EF4-FFF2-40B4-BE49-F238E27FC236}">
                <a16:creationId xmlns:a16="http://schemas.microsoft.com/office/drawing/2014/main" id="{753108F8-AAAB-4045-B4CC-C72B13DEA44E}"/>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977606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Envoi et réception </a:t>
            </a:r>
          </a:p>
        </p:txBody>
      </p:sp>
      <p:sp>
        <p:nvSpPr>
          <p:cNvPr id="3" name="Content Placeholder 2"/>
          <p:cNvSpPr>
            <a:spLocks noGrp="1"/>
          </p:cNvSpPr>
          <p:nvPr>
            <p:ph sz="quarter" idx="10"/>
          </p:nvPr>
        </p:nvSpPr>
        <p:spPr>
          <a:xfrm>
            <a:off x="812800" y="704814"/>
            <a:ext cx="11044420" cy="5463180"/>
          </a:xfrm>
        </p:spPr>
        <p:txBody>
          <a:bodyPr/>
          <a:lstStyle/>
          <a:p>
            <a:r>
              <a:rPr lang="fr-FR" sz="1950" dirty="0">
                <a:solidFill>
                  <a:schemeClr val="tx1"/>
                </a:solidFill>
              </a:rPr>
              <a:t>Il nous faut pouvoir envoyer vers l’une ou l’autre forme :</a:t>
            </a:r>
          </a:p>
          <a:p>
            <a:pPr lvl="1"/>
            <a:r>
              <a:rPr lang="fr-FR" sz="1950" dirty="0">
                <a:solidFill>
                  <a:schemeClr val="tx1"/>
                </a:solidFill>
              </a:rPr>
              <a:t>mailboxName-UTF-8@A-labelform</a:t>
            </a:r>
          </a:p>
          <a:p>
            <a:pPr lvl="1"/>
            <a:r>
              <a:rPr lang="fr-FR" sz="1950" dirty="0">
                <a:solidFill>
                  <a:schemeClr val="tx1"/>
                </a:solidFill>
              </a:rPr>
              <a:t>mailboxName-UTF-8@U-labelform</a:t>
            </a:r>
          </a:p>
          <a:p>
            <a:r>
              <a:rPr lang="fr-FR" sz="1950" dirty="0">
                <a:solidFill>
                  <a:schemeClr val="tx1"/>
                </a:solidFill>
              </a:rPr>
              <a:t>Il nous faut pouvoir recevoir de l’une ou de l’autre forme :</a:t>
            </a:r>
          </a:p>
          <a:p>
            <a:pPr lvl="1"/>
            <a:r>
              <a:rPr lang="fr-FR" sz="1950" dirty="0">
                <a:solidFill>
                  <a:schemeClr val="tx1"/>
                </a:solidFill>
              </a:rPr>
              <a:t>mailboxName-UTF-8@A-labelform</a:t>
            </a:r>
          </a:p>
          <a:p>
            <a:pPr lvl="1"/>
            <a:r>
              <a:rPr lang="fr-FR" sz="1950" dirty="0">
                <a:solidFill>
                  <a:schemeClr val="tx1"/>
                </a:solidFill>
              </a:rPr>
              <a:t>mailboxName-UTF-8@U-labelform</a:t>
            </a:r>
          </a:p>
          <a:p>
            <a:r>
              <a:rPr lang="fr-FR" sz="1950" dirty="0">
                <a:solidFill>
                  <a:schemeClr val="tx1"/>
                </a:solidFill>
              </a:rPr>
              <a:t>Le stockage du courrier électronique doit correspondre au nom de domaine soit sous la forme d’une étiquette A soit sous la forme d’une étiquette U.</a:t>
            </a:r>
          </a:p>
          <a:p>
            <a:r>
              <a:rPr lang="fr-FR" sz="1950" dirty="0">
                <a:solidFill>
                  <a:schemeClr val="tx1"/>
                </a:solidFill>
              </a:rPr>
              <a:t>L’envoi et la réception en backend doivent être gérés par le serveur de messagerie.</a:t>
            </a:r>
          </a:p>
          <a:p>
            <a:r>
              <a:rPr lang="fr-FR" sz="1950" dirty="0">
                <a:solidFill>
                  <a:schemeClr val="tx1"/>
                </a:solidFill>
              </a:rPr>
              <a:t>Processus de transfert (application frontale </a:t>
            </a:r>
            <a:r>
              <a:rPr lang="fr-FR" sz="1950" dirty="0">
                <a:solidFill>
                  <a:schemeClr val="tx1"/>
                </a:solidFill>
                <a:sym typeface="Wingdings" pitchFamily="2" charset="2"/>
              </a:rPr>
              <a:t></a:t>
            </a:r>
            <a:r>
              <a:rPr lang="fr-FR" sz="1950" dirty="0">
                <a:solidFill>
                  <a:schemeClr val="tx1"/>
                </a:solidFill>
              </a:rPr>
              <a:t> serveur de messagerie)</a:t>
            </a:r>
          </a:p>
          <a:p>
            <a:pPr lvl="1"/>
            <a:r>
              <a:rPr lang="fr-FR" sz="1950" dirty="0">
                <a:solidFill>
                  <a:schemeClr val="tx1"/>
                </a:solidFill>
              </a:rPr>
              <a:t>Les bibliothèques utilisées dans le processus de transfert doivent être conformes à l’EAI.</a:t>
            </a:r>
          </a:p>
          <a:p>
            <a:pPr lvl="1"/>
            <a:r>
              <a:rPr lang="fr-FR" sz="1950" dirty="0">
                <a:solidFill>
                  <a:schemeClr val="tx1"/>
                </a:solidFill>
              </a:rPr>
              <a:t>Le serveur de messagerie aussi doit être compatible avec l’EAI.</a:t>
            </a:r>
          </a:p>
          <a:p>
            <a:pPr lvl="2"/>
            <a:r>
              <a:rPr lang="fr-FR" sz="1950" dirty="0">
                <a:solidFill>
                  <a:schemeClr val="tx1"/>
                </a:solidFill>
              </a:rPr>
              <a:t>La façon de rendre le serveur de messagerie compatible avec l’EAI n’entre pas dans le cadre de cette formation.</a:t>
            </a:r>
          </a:p>
        </p:txBody>
      </p:sp>
      <p:pic>
        <p:nvPicPr>
          <p:cNvPr id="4" name="Picture 3">
            <a:extLst>
              <a:ext uri="{FF2B5EF4-FFF2-40B4-BE49-F238E27FC236}">
                <a16:creationId xmlns:a16="http://schemas.microsoft.com/office/drawing/2014/main" id="{8675DFCD-324F-ED4C-8C25-A43E312959B0}"/>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16735859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Envoi et réception – Python</a:t>
            </a:r>
          </a:p>
        </p:txBody>
      </p:sp>
      <p:sp>
        <p:nvSpPr>
          <p:cNvPr id="3" name="Content Placeholder 2"/>
          <p:cNvSpPr>
            <a:spLocks noGrp="1"/>
          </p:cNvSpPr>
          <p:nvPr>
            <p:ph sz="quarter" idx="10"/>
          </p:nvPr>
        </p:nvSpPr>
        <p:spPr>
          <a:xfrm>
            <a:off x="812800" y="1170175"/>
            <a:ext cx="11044420" cy="4945577"/>
          </a:xfrm>
        </p:spPr>
        <p:txBody>
          <a:bodyPr/>
          <a:lstStyle/>
          <a:p>
            <a:r>
              <a:rPr lang="fr-FR" sz="2000"/>
              <a:t>Le smtplib peut être utilisé pour envoyer des courriers électroniques conformes à l’EAI.</a:t>
            </a:r>
          </a:p>
          <a:p>
            <a:r>
              <a:rPr lang="fr-FR" sz="2000"/>
              <a:t>Il ne valide pas la conformité du domaine avec l’IDNA 2008. Avant d’essayer d’envoyer un courrier électronique, il convient donc d’utiliser une autre méthode de validation.</a:t>
            </a:r>
          </a:p>
          <a:p>
            <a:pPr lvl="1"/>
            <a:r>
              <a:rPr lang="fr-FR" sz="2000"/>
              <a:t>Par exemple, en utilisant la bibliothèque email-validator.</a:t>
            </a:r>
          </a:p>
          <a:p>
            <a:r>
              <a:rPr lang="fr-FR" sz="2000"/>
              <a:t>Si vous ne validez pas les adresses avant l’envoi, vous recevrez des messages DSN pour chaque adresse non valide, ce qui pourrait nuire à votre score de spam.</a:t>
            </a:r>
          </a:p>
          <a:p>
            <a:pPr lvl="1"/>
            <a:endParaRPr lang="en-US" sz="2000" dirty="0"/>
          </a:p>
          <a:p>
            <a:pPr lvl="1"/>
            <a:endParaRPr lang="en-US" sz="2000" dirty="0"/>
          </a:p>
          <a:p>
            <a:endParaRPr lang="en-US" sz="2000" dirty="0">
              <a:solidFill>
                <a:schemeClr val="tx1"/>
              </a:solidFill>
            </a:endParaRPr>
          </a:p>
        </p:txBody>
      </p:sp>
      <p:pic>
        <p:nvPicPr>
          <p:cNvPr id="4" name="Picture 3">
            <a:extLst>
              <a:ext uri="{FF2B5EF4-FFF2-40B4-BE49-F238E27FC236}">
                <a16:creationId xmlns:a16="http://schemas.microsoft.com/office/drawing/2014/main" id="{8675DFCD-324F-ED4C-8C25-A43E312959B0}"/>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14495342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Envoi et réception – Python</a:t>
            </a:r>
          </a:p>
        </p:txBody>
      </p:sp>
      <p:pic>
        <p:nvPicPr>
          <p:cNvPr id="4" name="Picture 3">
            <a:extLst>
              <a:ext uri="{FF2B5EF4-FFF2-40B4-BE49-F238E27FC236}">
                <a16:creationId xmlns:a16="http://schemas.microsoft.com/office/drawing/2014/main" id="{8675DFCD-324F-ED4C-8C25-A43E312959B0}"/>
              </a:ext>
            </a:extLst>
          </p:cNvPr>
          <p:cNvPicPr>
            <a:picLocks noChangeAspect="1"/>
          </p:cNvPicPr>
          <p:nvPr/>
        </p:nvPicPr>
        <p:blipFill>
          <a:blip r:embed="rId3"/>
          <a:stretch>
            <a:fillRect/>
          </a:stretch>
        </p:blipFill>
        <p:spPr>
          <a:xfrm>
            <a:off x="10902950" y="32733"/>
            <a:ext cx="1241861" cy="563488"/>
          </a:xfrm>
          <a:prstGeom prst="rect">
            <a:avLst/>
          </a:prstGeom>
        </p:spPr>
      </p:pic>
      <p:sp>
        <p:nvSpPr>
          <p:cNvPr id="3" name="Content Placeholder 2">
            <a:extLst>
              <a:ext uri="{FF2B5EF4-FFF2-40B4-BE49-F238E27FC236}">
                <a16:creationId xmlns:a16="http://schemas.microsoft.com/office/drawing/2014/main" id="{A3D93A41-31FC-AA04-6C10-6AA1D09FD040}"/>
              </a:ext>
            </a:extLst>
          </p:cNvPr>
          <p:cNvSpPr>
            <a:spLocks noGrp="1" noChangeArrowheads="1"/>
          </p:cNvSpPr>
          <p:nvPr>
            <p:ph sz="quarter" idx="10"/>
          </p:nvPr>
        </p:nvSpPr>
        <p:spPr bwMode="auto">
          <a:xfrm>
            <a:off x="129310" y="656346"/>
            <a:ext cx="11453090" cy="61247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14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try</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to = </a:t>
            </a: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r>
              <a:rPr kumimoji="0" lang="en-PK" altLang="en-PK" sz="1400" b="1" i="0" u="none" strike="noStrike" cap="none" normalizeH="0" baseline="0" dirty="0" err="1">
                <a:ln>
                  <a:noFill/>
                </a:ln>
                <a:solidFill>
                  <a:srgbClr val="008080"/>
                </a:solidFill>
                <a:effectLst/>
                <a:latin typeface="Courier New" panose="02070309020205020404" pitchFamily="49" charset="0"/>
                <a:cs typeface="Courier New" panose="02070309020205020404" pitchFamily="49" charset="0"/>
              </a:rPr>
              <a:t>kévin</a:t>
            </a: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r>
              <a:rPr kumimoji="0" lang="en-US"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example.com</a:t>
            </a: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b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b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    </a:t>
            </a:r>
            <a:r>
              <a:rPr kumimoji="0" lang="en-PK" altLang="en-PK" sz="14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local_part</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domain = </a:t>
            </a:r>
            <a:r>
              <a:rPr kumimoji="0" lang="en-PK" altLang="en-PK" sz="14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to.rsplit</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400" b="0" i="0" u="none" strike="noStrike" cap="none" normalizeH="0" baseline="0" dirty="0">
                <a:ln>
                  <a:noFill/>
                </a:ln>
                <a:solidFill>
                  <a:srgbClr val="0000FF"/>
                </a:solidFill>
                <a:effectLst/>
                <a:latin typeface="Courier New" panose="02070309020205020404" pitchFamily="49" charset="0"/>
                <a:cs typeface="Courier New" panose="02070309020205020404" pitchFamily="49" charset="0"/>
              </a:rPr>
              <a:t>1</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4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domain_normalized</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4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unicodedata.normalize</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r>
              <a:rPr kumimoji="0" lang="en-PK" altLang="en-PK" sz="1400" b="1" i="0" u="none" strike="noStrike" cap="none" normalizeH="0" baseline="0" dirty="0" err="1">
                <a:ln>
                  <a:noFill/>
                </a:ln>
                <a:solidFill>
                  <a:srgbClr val="008080"/>
                </a:solidFill>
                <a:effectLst/>
                <a:latin typeface="Courier New" panose="02070309020205020404" pitchFamily="49" charset="0"/>
                <a:cs typeface="Courier New" panose="02070309020205020404" pitchFamily="49" charset="0"/>
              </a:rPr>
              <a:t>NFC'</a:t>
            </a:r>
            <a:r>
              <a:rPr kumimoji="0" lang="en-PK" altLang="en-PK" sz="14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,domain</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lang="en-US" altLang="en-PK" sz="1400" i="1" dirty="0">
                <a:solidFill>
                  <a:srgbClr val="808080"/>
                </a:solidFill>
                <a:latin typeface="Courier New" panose="02070309020205020404" pitchFamily="49" charset="0"/>
                <a:cs typeface="Courier New" panose="02070309020205020404" pitchFamily="49" charset="0"/>
              </a:rPr>
              <a:t>#normalize domain name</a:t>
            </a:r>
            <a:b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to = </a:t>
            </a: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.join((</a:t>
            </a:r>
            <a:r>
              <a:rPr kumimoji="0" lang="en-PK" altLang="en-PK" sz="14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local_part,idna.encode</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14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domain_normalized</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).decode(</a:t>
            </a: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'ascii’</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lang="en-US" altLang="en-PK" sz="1400" i="1" dirty="0">
                <a:solidFill>
                  <a:srgbClr val="808080"/>
                </a:solidFill>
                <a:latin typeface="Courier New" panose="02070309020205020404" pitchFamily="49" charset="0"/>
                <a:cs typeface="Courier New" panose="02070309020205020404" pitchFamily="49" charset="0"/>
              </a:rPr>
              <a:t>#convert U-label to A-label</a:t>
            </a:r>
            <a:b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validated = </a:t>
            </a:r>
            <a:r>
              <a:rPr kumimoji="0" lang="en-PK" altLang="en-PK" sz="14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validate_email</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(to, </a:t>
            </a:r>
            <a:r>
              <a:rPr kumimoji="0" lang="en-PK" altLang="en-PK" sz="1400" b="0" i="0" u="none" strike="noStrike" cap="none" normalizeH="0" baseline="0" dirty="0" err="1">
                <a:ln>
                  <a:noFill/>
                </a:ln>
                <a:solidFill>
                  <a:srgbClr val="660099"/>
                </a:solidFill>
                <a:effectLst/>
                <a:latin typeface="Courier New" panose="02070309020205020404" pitchFamily="49" charset="0"/>
                <a:cs typeface="Courier New" panose="02070309020205020404" pitchFamily="49" charset="0"/>
              </a:rPr>
              <a:t>check_deliverability</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14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True</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US"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lang="en-US" altLang="en-PK" sz="1400" i="1" dirty="0">
                <a:solidFill>
                  <a:srgbClr val="808080"/>
                </a:solidFill>
                <a:latin typeface="Courier New" panose="02070309020205020404" pitchFamily="49" charset="0"/>
                <a:cs typeface="Courier New" panose="02070309020205020404" pitchFamily="49" charset="0"/>
              </a:rPr>
              <a:t>#validate email address</a:t>
            </a:r>
            <a:b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4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if </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validated:</a:t>
            </a:r>
            <a:b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host=</a:t>
            </a: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b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b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        </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port=</a:t>
            </a:r>
            <a:r>
              <a:rPr lang="en-US" altLang="en-PK" sz="1400" b="1" dirty="0">
                <a:solidFill>
                  <a:srgbClr val="008080"/>
                </a:solidFill>
                <a:latin typeface="Courier New" panose="02070309020205020404" pitchFamily="49" charset="0"/>
                <a:cs typeface="Courier New" panose="02070309020205020404" pitchFamily="49" charset="0"/>
              </a:rPr>
              <a:t>'</a:t>
            </a: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b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b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        </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smtp = </a:t>
            </a:r>
            <a:r>
              <a:rPr kumimoji="0" lang="en-PK" altLang="en-PK" sz="14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smtplib.SMTP</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(host, port)</a:t>
            </a:r>
            <a:b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4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smtp.set_debuglevel</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14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False</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4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smtp.login</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r>
              <a:rPr kumimoji="0" lang="en-US" altLang="en-PK" sz="1400" b="1" i="0" u="none" strike="noStrike" cap="none" normalizeH="0" baseline="0" dirty="0" err="1">
                <a:ln>
                  <a:noFill/>
                </a:ln>
                <a:solidFill>
                  <a:srgbClr val="008080"/>
                </a:solidFill>
                <a:effectLst/>
                <a:latin typeface="Courier New" panose="02070309020205020404" pitchFamily="49" charset="0"/>
                <a:cs typeface="Courier New" panose="02070309020205020404" pitchFamily="49" charset="0"/>
              </a:rPr>
              <a:t>useremail</a:t>
            </a: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r>
              <a:rPr kumimoji="0" lang="en-US"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password</a:t>
            </a: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sender=</a:t>
            </a: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r>
              <a:rPr kumimoji="0" lang="en-US"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ua@test.org</a:t>
            </a: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b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b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        </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subject=</a:t>
            </a: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'hi'</a:t>
            </a:r>
            <a:b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b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        </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content=</a:t>
            </a: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'content here'</a:t>
            </a:r>
            <a:b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b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        </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msg = </a:t>
            </a:r>
            <a:r>
              <a:rPr kumimoji="0" lang="en-PK" altLang="en-PK" sz="14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EmailMessage</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4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msg.set_content</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(content)</a:t>
            </a:r>
            <a:b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msg[</a:t>
            </a: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'Subject'</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 subject</a:t>
            </a:r>
            <a:b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msg[</a:t>
            </a: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'From'</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 sender</a:t>
            </a:r>
            <a:b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msg[</a:t>
            </a: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'to'</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]=to</a:t>
            </a:r>
            <a:b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lang="en-US" altLang="en-PK" sz="1400" dirty="0">
                <a:latin typeface="Courier New" panose="02070309020205020404" pitchFamily="49" charset="0"/>
                <a:cs typeface="Courier New" panose="02070309020205020404" pitchFamily="49" charset="0"/>
              </a:rPr>
              <a:t>        </a:t>
            </a:r>
            <a:r>
              <a:rPr kumimoji="0" lang="en-PK" altLang="en-PK" sz="14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smtp.send_message</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(msg, sender, to)</a:t>
            </a:r>
            <a:b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4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smtp.quit</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logger.info(</a:t>
            </a: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"Email sent to '{to}'"</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4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except </a:t>
            </a:r>
            <a:r>
              <a:rPr kumimoji="0" lang="en-PK" altLang="en-PK" sz="14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smtplib.SMTPNotSupportedError</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4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The server does not support the SMTPUTF8 option, you may want to perform downgrading</a:t>
            </a:r>
            <a:br>
              <a:rPr kumimoji="0" lang="en-PK" altLang="en-PK" sz="14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en-PK" altLang="en-PK" sz="14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a:t>
            </a:r>
            <a:r>
              <a:rPr kumimoji="0" lang="en-PK" altLang="en-PK" sz="14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logger.warning</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"The SMTP server {host}:{port} does not support the SMTPUTF8 option"</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4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raise</a:t>
            </a:r>
            <a:endParaRPr kumimoji="0" lang="en-PK" altLang="en-PK"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986738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Envoi et réception – Java</a:t>
            </a:r>
          </a:p>
        </p:txBody>
      </p:sp>
      <p:pic>
        <p:nvPicPr>
          <p:cNvPr id="4" name="Picture 3">
            <a:extLst>
              <a:ext uri="{FF2B5EF4-FFF2-40B4-BE49-F238E27FC236}">
                <a16:creationId xmlns:a16="http://schemas.microsoft.com/office/drawing/2014/main" id="{8675DFCD-324F-ED4C-8C25-A43E312959B0}"/>
              </a:ext>
            </a:extLst>
          </p:cNvPr>
          <p:cNvPicPr>
            <a:picLocks noChangeAspect="1"/>
          </p:cNvPicPr>
          <p:nvPr/>
        </p:nvPicPr>
        <p:blipFill>
          <a:blip r:embed="rId3"/>
          <a:stretch>
            <a:fillRect/>
          </a:stretch>
        </p:blipFill>
        <p:spPr>
          <a:xfrm>
            <a:off x="10902950" y="32733"/>
            <a:ext cx="1241861" cy="563488"/>
          </a:xfrm>
          <a:prstGeom prst="rect">
            <a:avLst/>
          </a:prstGeom>
        </p:spPr>
      </p:pic>
      <p:sp>
        <p:nvSpPr>
          <p:cNvPr id="2" name="Content Placeholder 2">
            <a:extLst>
              <a:ext uri="{FF2B5EF4-FFF2-40B4-BE49-F238E27FC236}">
                <a16:creationId xmlns:a16="http://schemas.microsoft.com/office/drawing/2014/main" id="{201FDBE2-F2AE-BE50-8548-8CDC7E1D5AE8}"/>
              </a:ext>
            </a:extLst>
          </p:cNvPr>
          <p:cNvSpPr>
            <a:spLocks noGrp="1"/>
          </p:cNvSpPr>
          <p:nvPr>
            <p:ph sz="quarter" idx="10"/>
          </p:nvPr>
        </p:nvSpPr>
        <p:spPr>
          <a:xfrm>
            <a:off x="479460" y="837666"/>
            <a:ext cx="11044420" cy="4945577"/>
          </a:xfrm>
        </p:spPr>
        <p:txBody>
          <a:bodyPr/>
          <a:lstStyle/>
          <a:p>
            <a:r>
              <a:rPr lang="en-US" sz="1800" dirty="0"/>
              <a:t>Jakarta Mail can be used for sending email</a:t>
            </a:r>
          </a:p>
          <a:p>
            <a:pPr marL="457200" lvl="1" indent="0">
              <a:buNone/>
            </a:pPr>
            <a:endParaRPr lang="en-US" sz="1800" dirty="0">
              <a:solidFill>
                <a:schemeClr val="dk1"/>
              </a:solidFill>
              <a:latin typeface="Courier New" panose="02070309020205020404" pitchFamily="49" charset="0"/>
              <a:cs typeface="Courier New" panose="02070309020205020404" pitchFamily="49" charset="0"/>
            </a:endParaRPr>
          </a:p>
          <a:p>
            <a:pPr marL="457200" lvl="1" indent="0">
              <a:buNone/>
            </a:pPr>
            <a:r>
              <a:rPr lang="en-US" sz="1800" dirty="0">
                <a:solidFill>
                  <a:schemeClr val="dk1"/>
                </a:solidFill>
                <a:latin typeface="Courier New" panose="02070309020205020404" pitchFamily="49" charset="0"/>
                <a:cs typeface="Courier New" panose="02070309020205020404" pitchFamily="49" charset="0"/>
              </a:rPr>
              <a:t>import </a:t>
            </a:r>
            <a:r>
              <a:rPr lang="en-US" sz="1800" dirty="0" err="1">
                <a:solidFill>
                  <a:schemeClr val="dk1"/>
                </a:solidFill>
                <a:latin typeface="Courier New" panose="02070309020205020404" pitchFamily="49" charset="0"/>
                <a:cs typeface="Courier New" panose="02070309020205020404" pitchFamily="49" charset="0"/>
              </a:rPr>
              <a:t>com.sun.mail.smtp.SMTPTransport</a:t>
            </a:r>
            <a:r>
              <a:rPr lang="en-US" sz="1800" dirty="0">
                <a:solidFill>
                  <a:schemeClr val="dk1"/>
                </a:solidFill>
                <a:latin typeface="Courier New" panose="02070309020205020404" pitchFamily="49" charset="0"/>
                <a:cs typeface="Courier New" panose="02070309020205020404" pitchFamily="49" charset="0"/>
              </a:rPr>
              <a:t>;</a:t>
            </a:r>
          </a:p>
          <a:p>
            <a:pPr marL="457200" lvl="1" indent="0">
              <a:buNone/>
            </a:pPr>
            <a:r>
              <a:rPr lang="en-US" sz="1800" dirty="0">
                <a:solidFill>
                  <a:schemeClr val="dk1"/>
                </a:solidFill>
                <a:latin typeface="Courier New" panose="02070309020205020404" pitchFamily="49" charset="0"/>
                <a:cs typeface="Courier New" panose="02070309020205020404" pitchFamily="49" charset="0"/>
              </a:rPr>
              <a:t>import </a:t>
            </a:r>
            <a:r>
              <a:rPr lang="en-US" sz="1800" dirty="0" err="1">
                <a:solidFill>
                  <a:schemeClr val="dk1"/>
                </a:solidFill>
                <a:latin typeface="Courier New" panose="02070309020205020404" pitchFamily="49" charset="0"/>
                <a:cs typeface="Courier New" panose="02070309020205020404" pitchFamily="49" charset="0"/>
              </a:rPr>
              <a:t>jakarta.mail.Message</a:t>
            </a:r>
            <a:r>
              <a:rPr lang="en-US" sz="1800" dirty="0">
                <a:solidFill>
                  <a:schemeClr val="dk1"/>
                </a:solidFill>
                <a:latin typeface="Courier New" panose="02070309020205020404" pitchFamily="49" charset="0"/>
                <a:cs typeface="Courier New" panose="02070309020205020404" pitchFamily="49" charset="0"/>
              </a:rPr>
              <a:t>;</a:t>
            </a:r>
          </a:p>
          <a:p>
            <a:pPr marL="457200" lvl="1" indent="0">
              <a:buNone/>
            </a:pPr>
            <a:r>
              <a:rPr lang="en-US" sz="1800" dirty="0">
                <a:solidFill>
                  <a:schemeClr val="dk1"/>
                </a:solidFill>
                <a:latin typeface="Courier New" panose="02070309020205020404" pitchFamily="49" charset="0"/>
                <a:cs typeface="Courier New" panose="02070309020205020404" pitchFamily="49" charset="0"/>
              </a:rPr>
              <a:t>import </a:t>
            </a:r>
            <a:r>
              <a:rPr lang="en-US" sz="1800" dirty="0" err="1">
                <a:solidFill>
                  <a:schemeClr val="dk1"/>
                </a:solidFill>
                <a:latin typeface="Courier New" panose="02070309020205020404" pitchFamily="49" charset="0"/>
                <a:cs typeface="Courier New" panose="02070309020205020404" pitchFamily="49" charset="0"/>
              </a:rPr>
              <a:t>jakarta.mail.MessagingException</a:t>
            </a:r>
            <a:r>
              <a:rPr lang="en-US" sz="1800" dirty="0">
                <a:solidFill>
                  <a:schemeClr val="dk1"/>
                </a:solidFill>
                <a:latin typeface="Courier New" panose="02070309020205020404" pitchFamily="49" charset="0"/>
                <a:cs typeface="Courier New" panose="02070309020205020404" pitchFamily="49" charset="0"/>
              </a:rPr>
              <a:t>;</a:t>
            </a:r>
          </a:p>
          <a:p>
            <a:pPr marL="457200" lvl="1" indent="0">
              <a:buNone/>
            </a:pPr>
            <a:r>
              <a:rPr lang="en-US" sz="1800" dirty="0">
                <a:solidFill>
                  <a:schemeClr val="dk1"/>
                </a:solidFill>
                <a:latin typeface="Courier New" panose="02070309020205020404" pitchFamily="49" charset="0"/>
                <a:cs typeface="Courier New" panose="02070309020205020404" pitchFamily="49" charset="0"/>
              </a:rPr>
              <a:t>import </a:t>
            </a:r>
            <a:r>
              <a:rPr lang="en-US" sz="1800" dirty="0" err="1">
                <a:solidFill>
                  <a:schemeClr val="dk1"/>
                </a:solidFill>
                <a:latin typeface="Courier New" panose="02070309020205020404" pitchFamily="49" charset="0"/>
                <a:cs typeface="Courier New" panose="02070309020205020404" pitchFamily="49" charset="0"/>
              </a:rPr>
              <a:t>jakarta.mail.PasswordAuthentication</a:t>
            </a:r>
            <a:r>
              <a:rPr lang="en-US" sz="1800" dirty="0">
                <a:solidFill>
                  <a:schemeClr val="dk1"/>
                </a:solidFill>
                <a:latin typeface="Courier New" panose="02070309020205020404" pitchFamily="49" charset="0"/>
                <a:cs typeface="Courier New" panose="02070309020205020404" pitchFamily="49" charset="0"/>
              </a:rPr>
              <a:t>;</a:t>
            </a:r>
          </a:p>
          <a:p>
            <a:pPr marL="457200" lvl="1" indent="0">
              <a:buNone/>
            </a:pPr>
            <a:r>
              <a:rPr lang="en-US" sz="1800" dirty="0">
                <a:solidFill>
                  <a:schemeClr val="dk1"/>
                </a:solidFill>
                <a:latin typeface="Courier New" panose="02070309020205020404" pitchFamily="49" charset="0"/>
                <a:cs typeface="Courier New" panose="02070309020205020404" pitchFamily="49" charset="0"/>
              </a:rPr>
              <a:t>import </a:t>
            </a:r>
            <a:r>
              <a:rPr lang="en-US" sz="1800" dirty="0" err="1">
                <a:solidFill>
                  <a:schemeClr val="dk1"/>
                </a:solidFill>
                <a:latin typeface="Courier New" panose="02070309020205020404" pitchFamily="49" charset="0"/>
                <a:cs typeface="Courier New" panose="02070309020205020404" pitchFamily="49" charset="0"/>
              </a:rPr>
              <a:t>jakarta.mail.Session</a:t>
            </a:r>
            <a:r>
              <a:rPr lang="en-US" sz="1800" dirty="0">
                <a:solidFill>
                  <a:schemeClr val="dk1"/>
                </a:solidFill>
                <a:latin typeface="Courier New" panose="02070309020205020404" pitchFamily="49" charset="0"/>
                <a:cs typeface="Courier New" panose="02070309020205020404" pitchFamily="49" charset="0"/>
              </a:rPr>
              <a:t>;</a:t>
            </a:r>
          </a:p>
          <a:p>
            <a:pPr marL="457200" lvl="1" indent="0">
              <a:buNone/>
            </a:pPr>
            <a:r>
              <a:rPr lang="en-US" sz="1800" dirty="0">
                <a:solidFill>
                  <a:schemeClr val="dk1"/>
                </a:solidFill>
                <a:latin typeface="Courier New" panose="02070309020205020404" pitchFamily="49" charset="0"/>
                <a:cs typeface="Courier New" panose="02070309020205020404" pitchFamily="49" charset="0"/>
              </a:rPr>
              <a:t>import </a:t>
            </a:r>
            <a:r>
              <a:rPr lang="en-US" sz="1800" dirty="0" err="1">
                <a:solidFill>
                  <a:schemeClr val="dk1"/>
                </a:solidFill>
                <a:latin typeface="Courier New" panose="02070309020205020404" pitchFamily="49" charset="0"/>
                <a:cs typeface="Courier New" panose="02070309020205020404" pitchFamily="49" charset="0"/>
              </a:rPr>
              <a:t>jakarta.mail.Transport</a:t>
            </a:r>
            <a:r>
              <a:rPr lang="en-US" sz="1800" dirty="0">
                <a:solidFill>
                  <a:schemeClr val="dk1"/>
                </a:solidFill>
                <a:latin typeface="Courier New" panose="02070309020205020404" pitchFamily="49" charset="0"/>
                <a:cs typeface="Courier New" panose="02070309020205020404" pitchFamily="49" charset="0"/>
              </a:rPr>
              <a:t>;</a:t>
            </a:r>
          </a:p>
          <a:p>
            <a:pPr marL="457200" lvl="1" indent="0">
              <a:buNone/>
            </a:pPr>
            <a:r>
              <a:rPr lang="en-US" sz="1800" dirty="0">
                <a:solidFill>
                  <a:schemeClr val="dk1"/>
                </a:solidFill>
                <a:latin typeface="Courier New" panose="02070309020205020404" pitchFamily="49" charset="0"/>
                <a:cs typeface="Courier New" panose="02070309020205020404" pitchFamily="49" charset="0"/>
              </a:rPr>
              <a:t>import </a:t>
            </a:r>
            <a:r>
              <a:rPr lang="en-US" sz="1800" dirty="0" err="1">
                <a:solidFill>
                  <a:schemeClr val="dk1"/>
                </a:solidFill>
                <a:latin typeface="Courier New" panose="02070309020205020404" pitchFamily="49" charset="0"/>
                <a:cs typeface="Courier New" panose="02070309020205020404" pitchFamily="49" charset="0"/>
              </a:rPr>
              <a:t>jakarta.mail.internet.InternetAddress</a:t>
            </a:r>
            <a:r>
              <a:rPr lang="en-US" sz="1800" dirty="0">
                <a:solidFill>
                  <a:schemeClr val="dk1"/>
                </a:solidFill>
                <a:latin typeface="Courier New" panose="02070309020205020404" pitchFamily="49" charset="0"/>
                <a:cs typeface="Courier New" panose="02070309020205020404" pitchFamily="49" charset="0"/>
              </a:rPr>
              <a:t>;</a:t>
            </a:r>
          </a:p>
          <a:p>
            <a:pPr marL="457200" lvl="1" indent="0">
              <a:buNone/>
            </a:pPr>
            <a:r>
              <a:rPr lang="en-US" sz="1800" dirty="0">
                <a:solidFill>
                  <a:schemeClr val="dk1"/>
                </a:solidFill>
                <a:latin typeface="Courier New" panose="02070309020205020404" pitchFamily="49" charset="0"/>
                <a:cs typeface="Courier New" panose="02070309020205020404" pitchFamily="49" charset="0"/>
              </a:rPr>
              <a:t>import </a:t>
            </a:r>
            <a:r>
              <a:rPr lang="en-US" sz="1800" dirty="0" err="1">
                <a:solidFill>
                  <a:schemeClr val="dk1"/>
                </a:solidFill>
                <a:latin typeface="Courier New" panose="02070309020205020404" pitchFamily="49" charset="0"/>
                <a:cs typeface="Courier New" panose="02070309020205020404" pitchFamily="49" charset="0"/>
              </a:rPr>
              <a:t>jakarta.mail.internet.MimeMessage</a:t>
            </a:r>
            <a:r>
              <a:rPr lang="en-US" sz="1800" dirty="0">
                <a:solidFill>
                  <a:schemeClr val="dk1"/>
                </a:solidFill>
                <a:latin typeface="Courier New" panose="02070309020205020404" pitchFamily="49" charset="0"/>
                <a:cs typeface="Courier New" panose="02070309020205020404" pitchFamily="49" charset="0"/>
              </a:rPr>
              <a:t>;</a:t>
            </a:r>
          </a:p>
          <a:p>
            <a:pPr marL="457200" lvl="1" indent="0">
              <a:buNone/>
            </a:pPr>
            <a:r>
              <a:rPr lang="en-US" sz="1800" dirty="0">
                <a:solidFill>
                  <a:schemeClr val="dk1"/>
                </a:solidFill>
                <a:latin typeface="Courier New" panose="02070309020205020404" pitchFamily="49" charset="0"/>
                <a:cs typeface="Courier New" panose="02070309020205020404" pitchFamily="49" charset="0"/>
              </a:rPr>
              <a:t>import </a:t>
            </a:r>
            <a:r>
              <a:rPr lang="en-US" sz="1800" dirty="0" err="1">
                <a:solidFill>
                  <a:schemeClr val="dk1"/>
                </a:solidFill>
                <a:latin typeface="Courier New" panose="02070309020205020404" pitchFamily="49" charset="0"/>
                <a:cs typeface="Courier New" panose="02070309020205020404" pitchFamily="49" charset="0"/>
              </a:rPr>
              <a:t>java.util.Date</a:t>
            </a:r>
            <a:r>
              <a:rPr lang="en-US" sz="1800" dirty="0">
                <a:solidFill>
                  <a:schemeClr val="dk1"/>
                </a:solidFill>
                <a:latin typeface="Courier New" panose="02070309020205020404" pitchFamily="49" charset="0"/>
                <a:cs typeface="Courier New" panose="02070309020205020404" pitchFamily="49" charset="0"/>
              </a:rPr>
              <a:t>;</a:t>
            </a:r>
          </a:p>
          <a:p>
            <a:pPr marL="457200" lvl="1" indent="0">
              <a:buNone/>
            </a:pPr>
            <a:r>
              <a:rPr lang="en-US" sz="1800" dirty="0">
                <a:solidFill>
                  <a:schemeClr val="dk1"/>
                </a:solidFill>
                <a:latin typeface="Courier New" panose="02070309020205020404" pitchFamily="49" charset="0"/>
                <a:cs typeface="Courier New" panose="02070309020205020404" pitchFamily="49" charset="0"/>
              </a:rPr>
              <a:t>import </a:t>
            </a:r>
            <a:r>
              <a:rPr lang="en-US" sz="1800" dirty="0" err="1">
                <a:solidFill>
                  <a:schemeClr val="dk1"/>
                </a:solidFill>
                <a:latin typeface="Courier New" panose="02070309020205020404" pitchFamily="49" charset="0"/>
                <a:cs typeface="Courier New" panose="02070309020205020404" pitchFamily="49" charset="0"/>
              </a:rPr>
              <a:t>java.util.Properties</a:t>
            </a:r>
            <a:r>
              <a:rPr lang="en-US" sz="1800" dirty="0">
                <a:solidFill>
                  <a:schemeClr val="dk1"/>
                </a:solidFill>
                <a:latin typeface="Courier New" panose="02070309020205020404" pitchFamily="49" charset="0"/>
                <a:cs typeface="Courier New" panose="02070309020205020404" pitchFamily="49" charset="0"/>
              </a:rPr>
              <a:t>;</a:t>
            </a:r>
          </a:p>
          <a:p>
            <a:pPr marL="457200" lvl="1" indent="0">
              <a:buNone/>
            </a:pPr>
            <a:r>
              <a:rPr lang="en-US" sz="1800" dirty="0">
                <a:solidFill>
                  <a:schemeClr val="dk1"/>
                </a:solidFill>
                <a:latin typeface="Courier New" panose="02070309020205020404" pitchFamily="49" charset="0"/>
                <a:cs typeface="Courier New" panose="02070309020205020404" pitchFamily="49" charset="0"/>
              </a:rPr>
              <a:t>             </a:t>
            </a:r>
            <a:endParaRPr lang="en-US" sz="1800" dirty="0">
              <a:solidFill>
                <a:schemeClr val="tx1"/>
              </a:solidFill>
            </a:endParaRPr>
          </a:p>
        </p:txBody>
      </p:sp>
    </p:spTree>
    <p:extLst>
      <p:ext uri="{BB962C8B-B14F-4D97-AF65-F5344CB8AC3E}">
        <p14:creationId xmlns:p14="http://schemas.microsoft.com/office/powerpoint/2010/main" val="3093595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a:t>Exemples de captures d’écran</a:t>
            </a:r>
          </a:p>
        </p:txBody>
      </p:sp>
      <p:pic>
        <p:nvPicPr>
          <p:cNvPr id="3" name="Content Placeholder 2">
            <a:extLst>
              <a:ext uri="{FF2B5EF4-FFF2-40B4-BE49-F238E27FC236}">
                <a16:creationId xmlns:a16="http://schemas.microsoft.com/office/drawing/2014/main" id="{259754F4-5211-5914-EBDF-53F20EBB9259}"/>
              </a:ext>
            </a:extLst>
          </p:cNvPr>
          <p:cNvPicPr>
            <a:picLocks noGrp="1" noChangeAspect="1"/>
          </p:cNvPicPr>
          <p:nvPr>
            <p:ph sz="quarter" idx="10"/>
          </p:nvPr>
        </p:nvPicPr>
        <p:blipFill rotWithShape="1">
          <a:blip r:embed="rId3"/>
          <a:srcRect l="-122" t="480" r="44973" b="39156"/>
          <a:stretch/>
        </p:blipFill>
        <p:spPr>
          <a:xfrm>
            <a:off x="559785" y="734218"/>
            <a:ext cx="4208986" cy="4528817"/>
          </a:xfrm>
        </p:spPr>
      </p:pic>
      <p:pic>
        <p:nvPicPr>
          <p:cNvPr id="26" name="Picture 25">
            <a:extLst>
              <a:ext uri="{FF2B5EF4-FFF2-40B4-BE49-F238E27FC236}">
                <a16:creationId xmlns:a16="http://schemas.microsoft.com/office/drawing/2014/main" id="{BEA9148D-896E-9E4F-995D-F147C62A935A}"/>
              </a:ext>
            </a:extLst>
          </p:cNvPr>
          <p:cNvPicPr>
            <a:picLocks noChangeAspect="1"/>
          </p:cNvPicPr>
          <p:nvPr/>
        </p:nvPicPr>
        <p:blipFill>
          <a:blip r:embed="rId4"/>
          <a:stretch>
            <a:fillRect/>
          </a:stretch>
        </p:blipFill>
        <p:spPr>
          <a:xfrm>
            <a:off x="10902950" y="32733"/>
            <a:ext cx="1241861" cy="563488"/>
          </a:xfrm>
          <a:prstGeom prst="rect">
            <a:avLst/>
          </a:prstGeom>
        </p:spPr>
      </p:pic>
      <p:sp>
        <p:nvSpPr>
          <p:cNvPr id="8" name="TextBox 7">
            <a:extLst>
              <a:ext uri="{FF2B5EF4-FFF2-40B4-BE49-F238E27FC236}">
                <a16:creationId xmlns:a16="http://schemas.microsoft.com/office/drawing/2014/main" id="{B533C7CC-6926-3960-D286-A386AC814E59}"/>
              </a:ext>
            </a:extLst>
          </p:cNvPr>
          <p:cNvSpPr txBox="1"/>
          <p:nvPr/>
        </p:nvSpPr>
        <p:spPr>
          <a:xfrm>
            <a:off x="559786" y="5544274"/>
            <a:ext cx="3798204" cy="276999"/>
          </a:xfrm>
          <a:prstGeom prst="rect">
            <a:avLst/>
          </a:prstGeom>
          <a:noFill/>
        </p:spPr>
        <p:txBody>
          <a:bodyPr wrap="square" lIns="0" tIns="0" rIns="0" bIns="0" rtlCol="0">
            <a:spAutoFit/>
          </a:bodyPr>
          <a:lstStyle/>
          <a:p>
            <a:r>
              <a:rPr lang="fr-FR" dirty="0"/>
              <a:t>Gmail affiche l’adresse en hindi</a:t>
            </a:r>
          </a:p>
        </p:txBody>
      </p:sp>
      <p:grpSp>
        <p:nvGrpSpPr>
          <p:cNvPr id="11" name="Group 10">
            <a:extLst>
              <a:ext uri="{FF2B5EF4-FFF2-40B4-BE49-F238E27FC236}">
                <a16:creationId xmlns:a16="http://schemas.microsoft.com/office/drawing/2014/main" id="{DF7EF77A-35F4-C318-647D-DBC8F7755CD3}"/>
              </a:ext>
            </a:extLst>
          </p:cNvPr>
          <p:cNvGrpSpPr/>
          <p:nvPr/>
        </p:nvGrpSpPr>
        <p:grpSpPr>
          <a:xfrm>
            <a:off x="5823151" y="734219"/>
            <a:ext cx="4927600" cy="2158658"/>
            <a:chOff x="5823151" y="734219"/>
            <a:chExt cx="4927600" cy="2158658"/>
          </a:xfrm>
        </p:grpSpPr>
        <p:pic>
          <p:nvPicPr>
            <p:cNvPr id="7" name="Picture 6">
              <a:extLst>
                <a:ext uri="{FF2B5EF4-FFF2-40B4-BE49-F238E27FC236}">
                  <a16:creationId xmlns:a16="http://schemas.microsoft.com/office/drawing/2014/main" id="{C353228D-BC71-4099-A25D-A8E1F1E1E8FD}"/>
                </a:ext>
              </a:extLst>
            </p:cNvPr>
            <p:cNvPicPr>
              <a:picLocks noChangeAspect="1"/>
            </p:cNvPicPr>
            <p:nvPr/>
          </p:nvPicPr>
          <p:blipFill>
            <a:blip r:embed="rId5"/>
            <a:stretch>
              <a:fillRect/>
            </a:stretch>
          </p:blipFill>
          <p:spPr>
            <a:xfrm>
              <a:off x="5823151" y="734219"/>
              <a:ext cx="4927600" cy="1689100"/>
            </a:xfrm>
            <a:prstGeom prst="rect">
              <a:avLst/>
            </a:prstGeom>
          </p:spPr>
        </p:pic>
        <p:sp>
          <p:nvSpPr>
            <p:cNvPr id="9" name="TextBox 8">
              <a:extLst>
                <a:ext uri="{FF2B5EF4-FFF2-40B4-BE49-F238E27FC236}">
                  <a16:creationId xmlns:a16="http://schemas.microsoft.com/office/drawing/2014/main" id="{E648398D-0BCF-2CC7-6E29-8A9E16A3E20D}"/>
                </a:ext>
              </a:extLst>
            </p:cNvPr>
            <p:cNvSpPr txBox="1"/>
            <p:nvPr/>
          </p:nvSpPr>
          <p:spPr>
            <a:xfrm>
              <a:off x="5823151" y="2615878"/>
              <a:ext cx="4927600" cy="276999"/>
            </a:xfrm>
            <a:prstGeom prst="rect">
              <a:avLst/>
            </a:prstGeom>
            <a:noFill/>
          </p:spPr>
          <p:txBody>
            <a:bodyPr wrap="square" lIns="0" tIns="0" rIns="0" bIns="0" rtlCol="0">
              <a:spAutoFit/>
            </a:bodyPr>
            <a:lstStyle/>
            <a:p>
              <a:r>
                <a:rPr lang="fr-FR" dirty="0"/>
                <a:t>Thunderbird affiche l’adresse norvégienne</a:t>
              </a:r>
            </a:p>
          </p:txBody>
        </p:sp>
      </p:grpSp>
      <p:grpSp>
        <p:nvGrpSpPr>
          <p:cNvPr id="12" name="Group 11">
            <a:extLst>
              <a:ext uri="{FF2B5EF4-FFF2-40B4-BE49-F238E27FC236}">
                <a16:creationId xmlns:a16="http://schemas.microsoft.com/office/drawing/2014/main" id="{44014D9C-FEA3-F11D-6415-C5439D6FF6C2}"/>
              </a:ext>
            </a:extLst>
          </p:cNvPr>
          <p:cNvGrpSpPr/>
          <p:nvPr/>
        </p:nvGrpSpPr>
        <p:grpSpPr>
          <a:xfrm>
            <a:off x="5694744" y="3429000"/>
            <a:ext cx="5530935" cy="2392272"/>
            <a:chOff x="5694744" y="3429000"/>
            <a:chExt cx="5530935" cy="2392272"/>
          </a:xfrm>
        </p:grpSpPr>
        <p:pic>
          <p:nvPicPr>
            <p:cNvPr id="1026" name="Picture 2">
              <a:extLst>
                <a:ext uri="{FF2B5EF4-FFF2-40B4-BE49-F238E27FC236}">
                  <a16:creationId xmlns:a16="http://schemas.microsoft.com/office/drawing/2014/main" id="{E6E1A0B5-8AA9-371B-7452-AC45B2BF64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8947" y="3429000"/>
              <a:ext cx="4927600" cy="183089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705A2E0-5DCB-9848-E0A3-69DA85F88E37}"/>
                </a:ext>
              </a:extLst>
            </p:cNvPr>
            <p:cNvSpPr txBox="1"/>
            <p:nvPr/>
          </p:nvSpPr>
          <p:spPr>
            <a:xfrm>
              <a:off x="5694744" y="5544273"/>
              <a:ext cx="5530935" cy="276999"/>
            </a:xfrm>
            <a:prstGeom prst="rect">
              <a:avLst/>
            </a:prstGeom>
            <a:noFill/>
          </p:spPr>
          <p:txBody>
            <a:bodyPr wrap="square" lIns="0" tIns="0" rIns="0" bIns="0" rtlCol="0">
              <a:spAutoFit/>
            </a:bodyPr>
            <a:lstStyle/>
            <a:p>
              <a:r>
                <a:rPr lang="fr-FR" dirty="0"/>
                <a:t>Facebook affiche un lien vers un domaine thaïlandais</a:t>
              </a:r>
            </a:p>
          </p:txBody>
        </p:sp>
      </p:grpSp>
      <p:sp>
        <p:nvSpPr>
          <p:cNvPr id="14" name="Oval 13">
            <a:extLst>
              <a:ext uri="{FF2B5EF4-FFF2-40B4-BE49-F238E27FC236}">
                <a16:creationId xmlns:a16="http://schemas.microsoft.com/office/drawing/2014/main" id="{40F19560-5EF3-E11C-C6B1-4A7D19AF1755}"/>
              </a:ext>
            </a:extLst>
          </p:cNvPr>
          <p:cNvSpPr/>
          <p:nvPr/>
        </p:nvSpPr>
        <p:spPr>
          <a:xfrm>
            <a:off x="6354501" y="1319514"/>
            <a:ext cx="1122744" cy="278589"/>
          </a:xfrm>
          <a:prstGeom prst="ellipse">
            <a:avLst/>
          </a:prstGeom>
          <a:noFill/>
          <a:ln w="25400">
            <a:solidFill>
              <a:srgbClr val="FF9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E" dirty="0"/>
          </a:p>
        </p:txBody>
      </p:sp>
      <p:sp>
        <p:nvSpPr>
          <p:cNvPr id="15" name="Oval 14">
            <a:extLst>
              <a:ext uri="{FF2B5EF4-FFF2-40B4-BE49-F238E27FC236}">
                <a16:creationId xmlns:a16="http://schemas.microsoft.com/office/drawing/2014/main" id="{8A768D33-FE20-C266-233E-198FF2E1B3F0}"/>
              </a:ext>
            </a:extLst>
          </p:cNvPr>
          <p:cNvSpPr/>
          <p:nvPr/>
        </p:nvSpPr>
        <p:spPr>
          <a:xfrm>
            <a:off x="1238491" y="2303362"/>
            <a:ext cx="1851950" cy="589515"/>
          </a:xfrm>
          <a:prstGeom prst="ellipse">
            <a:avLst/>
          </a:prstGeom>
          <a:noFill/>
          <a:ln w="25400">
            <a:solidFill>
              <a:srgbClr val="FF9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E"/>
          </a:p>
        </p:txBody>
      </p:sp>
      <p:sp>
        <p:nvSpPr>
          <p:cNvPr id="16" name="Oval 15">
            <a:extLst>
              <a:ext uri="{FF2B5EF4-FFF2-40B4-BE49-F238E27FC236}">
                <a16:creationId xmlns:a16="http://schemas.microsoft.com/office/drawing/2014/main" id="{BCF79F61-816E-48A9-72D1-C3DBBBEF5E7D}"/>
              </a:ext>
            </a:extLst>
          </p:cNvPr>
          <p:cNvSpPr/>
          <p:nvPr/>
        </p:nvSpPr>
        <p:spPr>
          <a:xfrm>
            <a:off x="7060557" y="4434682"/>
            <a:ext cx="1591519" cy="565581"/>
          </a:xfrm>
          <a:prstGeom prst="ellipse">
            <a:avLst/>
          </a:prstGeom>
          <a:noFill/>
          <a:ln w="25400">
            <a:solidFill>
              <a:srgbClr val="FF9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E"/>
          </a:p>
        </p:txBody>
      </p:sp>
      <p:sp>
        <p:nvSpPr>
          <p:cNvPr id="17" name="Oval 16">
            <a:extLst>
              <a:ext uri="{FF2B5EF4-FFF2-40B4-BE49-F238E27FC236}">
                <a16:creationId xmlns:a16="http://schemas.microsoft.com/office/drawing/2014/main" id="{156EBE83-24E2-8C8B-6A9D-B0711CC63EA2}"/>
              </a:ext>
            </a:extLst>
          </p:cNvPr>
          <p:cNvSpPr/>
          <p:nvPr/>
        </p:nvSpPr>
        <p:spPr>
          <a:xfrm>
            <a:off x="5150734" y="3125165"/>
            <a:ext cx="914400" cy="9144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34831405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Envoi et réception – Java</a:t>
            </a:r>
          </a:p>
        </p:txBody>
      </p:sp>
      <p:pic>
        <p:nvPicPr>
          <p:cNvPr id="4" name="Picture 3">
            <a:extLst>
              <a:ext uri="{FF2B5EF4-FFF2-40B4-BE49-F238E27FC236}">
                <a16:creationId xmlns:a16="http://schemas.microsoft.com/office/drawing/2014/main" id="{8675DFCD-324F-ED4C-8C25-A43E312959B0}"/>
              </a:ext>
            </a:extLst>
          </p:cNvPr>
          <p:cNvPicPr>
            <a:picLocks noChangeAspect="1"/>
          </p:cNvPicPr>
          <p:nvPr/>
        </p:nvPicPr>
        <p:blipFill>
          <a:blip r:embed="rId3"/>
          <a:stretch>
            <a:fillRect/>
          </a:stretch>
        </p:blipFill>
        <p:spPr>
          <a:xfrm>
            <a:off x="10902950" y="32733"/>
            <a:ext cx="1241861" cy="563488"/>
          </a:xfrm>
          <a:prstGeom prst="rect">
            <a:avLst/>
          </a:prstGeom>
        </p:spPr>
      </p:pic>
      <p:sp>
        <p:nvSpPr>
          <p:cNvPr id="2" name="Content Placeholder 2">
            <a:extLst>
              <a:ext uri="{FF2B5EF4-FFF2-40B4-BE49-F238E27FC236}">
                <a16:creationId xmlns:a16="http://schemas.microsoft.com/office/drawing/2014/main" id="{F0E17F49-D48E-9D4C-6B23-4539E969F73B}"/>
              </a:ext>
            </a:extLst>
          </p:cNvPr>
          <p:cNvSpPr>
            <a:spLocks noGrp="1"/>
          </p:cNvSpPr>
          <p:nvPr>
            <p:ph sz="quarter" idx="10"/>
          </p:nvPr>
        </p:nvSpPr>
        <p:spPr>
          <a:xfrm>
            <a:off x="479460" y="837666"/>
            <a:ext cx="11044420" cy="4945577"/>
          </a:xfrm>
        </p:spPr>
        <p:txBody>
          <a:bodyPr/>
          <a:lstStyle/>
          <a:p>
            <a:pPr marL="457200" lvl="1" indent="0">
              <a:buNone/>
            </a:pPr>
            <a:r>
              <a:rPr lang="en-US" sz="1600" dirty="0">
                <a:solidFill>
                  <a:schemeClr val="dk1"/>
                </a:solidFill>
                <a:latin typeface="Courier New" panose="02070309020205020404" pitchFamily="49" charset="0"/>
                <a:cs typeface="Courier New" panose="02070309020205020404" pitchFamily="49" charset="0"/>
              </a:rPr>
              <a:t>public static </a:t>
            </a:r>
            <a:r>
              <a:rPr lang="en-US" sz="1600" dirty="0" err="1">
                <a:solidFill>
                  <a:schemeClr val="dk1"/>
                </a:solidFill>
                <a:latin typeface="Courier New" panose="02070309020205020404" pitchFamily="49" charset="0"/>
                <a:cs typeface="Courier New" panose="02070309020205020404" pitchFamily="49" charset="0"/>
              </a:rPr>
              <a:t>boolean</a:t>
            </a:r>
            <a:r>
              <a:rPr lang="en-US" sz="1600" dirty="0">
                <a:solidFill>
                  <a:schemeClr val="dk1"/>
                </a:solidFill>
                <a:latin typeface="Courier New" panose="02070309020205020404" pitchFamily="49" charset="0"/>
                <a:cs typeface="Courier New" panose="02070309020205020404" pitchFamily="49" charset="0"/>
              </a:rPr>
              <a:t> </a:t>
            </a:r>
            <a:r>
              <a:rPr lang="en-US" sz="1600" dirty="0" err="1">
                <a:solidFill>
                  <a:schemeClr val="dk1"/>
                </a:solidFill>
                <a:latin typeface="Courier New" panose="02070309020205020404" pitchFamily="49" charset="0"/>
                <a:cs typeface="Courier New" panose="02070309020205020404" pitchFamily="49" charset="0"/>
              </a:rPr>
              <a:t>sendEmail</a:t>
            </a:r>
            <a:r>
              <a:rPr lang="en-US" sz="1600" dirty="0">
                <a:solidFill>
                  <a:schemeClr val="dk1"/>
                </a:solidFill>
                <a:latin typeface="Courier New" panose="02070309020205020404" pitchFamily="49" charset="0"/>
                <a:cs typeface="Courier New" panose="02070309020205020404" pitchFamily="49" charset="0"/>
              </a:rPr>
              <a:t>(String to, String host, String sender, </a:t>
            </a:r>
          </a:p>
          <a:p>
            <a:pPr marL="457200" lvl="1" indent="0">
              <a:buNone/>
            </a:pPr>
            <a:r>
              <a:rPr lang="en-US" sz="1600" dirty="0">
                <a:solidFill>
                  <a:schemeClr val="dk1"/>
                </a:solidFill>
                <a:latin typeface="Courier New" panose="02070309020205020404" pitchFamily="49" charset="0"/>
                <a:cs typeface="Courier New" panose="02070309020205020404" pitchFamily="49" charset="0"/>
              </a:rPr>
              <a:t>String subject, String </a:t>
            </a:r>
            <a:r>
              <a:rPr lang="en-US" sz="1600" dirty="0" err="1">
                <a:solidFill>
                  <a:schemeClr val="dk1"/>
                </a:solidFill>
                <a:latin typeface="Courier New" panose="02070309020205020404" pitchFamily="49" charset="0"/>
                <a:cs typeface="Courier New" panose="02070309020205020404" pitchFamily="49" charset="0"/>
              </a:rPr>
              <a:t>content,String</a:t>
            </a:r>
            <a:r>
              <a:rPr lang="en-US" sz="1600" dirty="0">
                <a:solidFill>
                  <a:schemeClr val="dk1"/>
                </a:solidFill>
                <a:latin typeface="Courier New" panose="02070309020205020404" pitchFamily="49" charset="0"/>
                <a:cs typeface="Courier New" panose="02070309020205020404" pitchFamily="49" charset="0"/>
              </a:rPr>
              <a:t> </a:t>
            </a:r>
            <a:r>
              <a:rPr lang="en-US" sz="1600" dirty="0" err="1">
                <a:solidFill>
                  <a:schemeClr val="dk1"/>
                </a:solidFill>
                <a:latin typeface="Courier New" panose="02070309020205020404" pitchFamily="49" charset="0"/>
                <a:cs typeface="Courier New" panose="02070309020205020404" pitchFamily="49" charset="0"/>
              </a:rPr>
              <a:t>username,String</a:t>
            </a:r>
            <a:r>
              <a:rPr lang="en-US" sz="1600" dirty="0">
                <a:solidFill>
                  <a:schemeClr val="dk1"/>
                </a:solidFill>
                <a:latin typeface="Courier New" panose="02070309020205020404" pitchFamily="49" charset="0"/>
                <a:cs typeface="Courier New" panose="02070309020205020404" pitchFamily="49" charset="0"/>
              </a:rPr>
              <a:t> password){</a:t>
            </a:r>
          </a:p>
          <a:p>
            <a:pPr marL="457200" lvl="1" indent="0">
              <a:buNone/>
            </a:pPr>
            <a:r>
              <a:rPr lang="en-US" sz="1600" dirty="0">
                <a:solidFill>
                  <a:schemeClr val="dk1"/>
                </a:solidFill>
                <a:latin typeface="Courier New" panose="02070309020205020404" pitchFamily="49" charset="0"/>
                <a:cs typeface="Courier New" panose="02070309020205020404" pitchFamily="49" charset="0"/>
              </a:rPr>
              <a:t>    if(</a:t>
            </a:r>
            <a:r>
              <a:rPr lang="en-US" sz="1600" dirty="0" err="1">
                <a:solidFill>
                  <a:schemeClr val="dk1"/>
                </a:solidFill>
                <a:latin typeface="Courier New" panose="02070309020205020404" pitchFamily="49" charset="0"/>
                <a:cs typeface="Courier New" panose="02070309020205020404" pitchFamily="49" charset="0"/>
              </a:rPr>
              <a:t>isValidEmail</a:t>
            </a:r>
            <a:r>
              <a:rPr lang="en-US" sz="1600" dirty="0">
                <a:solidFill>
                  <a:schemeClr val="dk1"/>
                </a:solidFill>
                <a:latin typeface="Courier New" panose="02070309020205020404" pitchFamily="49" charset="0"/>
                <a:cs typeface="Courier New" panose="02070309020205020404" pitchFamily="49" charset="0"/>
              </a:rPr>
              <a:t>(to)) {</a:t>
            </a:r>
          </a:p>
          <a:p>
            <a:pPr marL="457200" lvl="1" indent="0">
              <a:buNone/>
            </a:pPr>
            <a:r>
              <a:rPr lang="en-US" sz="1600" dirty="0">
                <a:solidFill>
                  <a:schemeClr val="dk1"/>
                </a:solidFill>
                <a:latin typeface="Courier New" panose="02070309020205020404" pitchFamily="49" charset="0"/>
                <a:cs typeface="Courier New" panose="02070309020205020404" pitchFamily="49" charset="0"/>
              </a:rPr>
              <a:t>        Properties props =  new Properties();</a:t>
            </a:r>
          </a:p>
          <a:p>
            <a:pPr marL="457200" lvl="1" indent="0">
              <a:buNone/>
            </a:pPr>
            <a:r>
              <a:rPr lang="en-US" sz="1600" dirty="0">
                <a:solidFill>
                  <a:schemeClr val="dk1"/>
                </a:solidFill>
                <a:latin typeface="Courier New" panose="02070309020205020404" pitchFamily="49" charset="0"/>
                <a:cs typeface="Courier New" panose="02070309020205020404" pitchFamily="49" charset="0"/>
              </a:rPr>
              <a:t>        </a:t>
            </a:r>
            <a:r>
              <a:rPr lang="en-US" sz="1600" dirty="0" err="1">
                <a:solidFill>
                  <a:schemeClr val="dk1"/>
                </a:solidFill>
                <a:latin typeface="Courier New" panose="02070309020205020404" pitchFamily="49" charset="0"/>
                <a:cs typeface="Courier New" panose="02070309020205020404" pitchFamily="49" charset="0"/>
              </a:rPr>
              <a:t>props.put</a:t>
            </a:r>
            <a:r>
              <a:rPr lang="en-US" sz="1600" dirty="0">
                <a:solidFill>
                  <a:schemeClr val="dk1"/>
                </a:solidFill>
                <a:latin typeface="Courier New" panose="02070309020205020404" pitchFamily="49" charset="0"/>
                <a:cs typeface="Courier New" panose="02070309020205020404" pitchFamily="49" charset="0"/>
              </a:rPr>
              <a:t>("</a:t>
            </a:r>
            <a:r>
              <a:rPr lang="en-US" sz="1600" dirty="0" err="1">
                <a:solidFill>
                  <a:schemeClr val="dk1"/>
                </a:solidFill>
                <a:latin typeface="Courier New" panose="02070309020205020404" pitchFamily="49" charset="0"/>
                <a:cs typeface="Courier New" panose="02070309020205020404" pitchFamily="49" charset="0"/>
              </a:rPr>
              <a:t>mail.smtp.host</a:t>
            </a:r>
            <a:r>
              <a:rPr lang="en-US" sz="1600" dirty="0">
                <a:solidFill>
                  <a:schemeClr val="dk1"/>
                </a:solidFill>
                <a:latin typeface="Courier New" panose="02070309020205020404" pitchFamily="49" charset="0"/>
                <a:cs typeface="Courier New" panose="02070309020205020404" pitchFamily="49" charset="0"/>
              </a:rPr>
              <a:t>", host);</a:t>
            </a:r>
          </a:p>
          <a:p>
            <a:pPr marL="457200" lvl="1" indent="0">
              <a:buNone/>
            </a:pPr>
            <a:r>
              <a:rPr lang="en-US" sz="1600" dirty="0">
                <a:solidFill>
                  <a:schemeClr val="dk1"/>
                </a:solidFill>
                <a:latin typeface="Courier New" panose="02070309020205020404" pitchFamily="49" charset="0"/>
                <a:cs typeface="Courier New" panose="02070309020205020404" pitchFamily="49" charset="0"/>
              </a:rPr>
              <a:t>        </a:t>
            </a:r>
            <a:r>
              <a:rPr lang="en-US" sz="1600" dirty="0" err="1">
                <a:solidFill>
                  <a:schemeClr val="dk1"/>
                </a:solidFill>
                <a:latin typeface="Courier New" panose="02070309020205020404" pitchFamily="49" charset="0"/>
                <a:cs typeface="Courier New" panose="02070309020205020404" pitchFamily="49" charset="0"/>
              </a:rPr>
              <a:t>props.put</a:t>
            </a:r>
            <a:r>
              <a:rPr lang="en-US" sz="1600" dirty="0">
                <a:solidFill>
                  <a:schemeClr val="dk1"/>
                </a:solidFill>
                <a:latin typeface="Courier New" panose="02070309020205020404" pitchFamily="49" charset="0"/>
                <a:cs typeface="Courier New" panose="02070309020205020404" pitchFamily="49" charset="0"/>
              </a:rPr>
              <a:t>("</a:t>
            </a:r>
            <a:r>
              <a:rPr lang="en-US" sz="1600" dirty="0" err="1">
                <a:solidFill>
                  <a:schemeClr val="dk1"/>
                </a:solidFill>
                <a:latin typeface="Courier New" panose="02070309020205020404" pitchFamily="49" charset="0"/>
                <a:cs typeface="Courier New" panose="02070309020205020404" pitchFamily="49" charset="0"/>
              </a:rPr>
              <a:t>mail.smtp.port</a:t>
            </a:r>
            <a:r>
              <a:rPr lang="en-US" sz="1600" dirty="0">
                <a:solidFill>
                  <a:schemeClr val="dk1"/>
                </a:solidFill>
                <a:latin typeface="Courier New" panose="02070309020205020404" pitchFamily="49" charset="0"/>
                <a:cs typeface="Courier New" panose="02070309020205020404" pitchFamily="49" charset="0"/>
              </a:rPr>
              <a:t>", "587");</a:t>
            </a:r>
          </a:p>
          <a:p>
            <a:pPr marL="457200" lvl="1" indent="0">
              <a:buNone/>
            </a:pPr>
            <a:r>
              <a:rPr lang="en-US" sz="1600" dirty="0">
                <a:solidFill>
                  <a:schemeClr val="dk1"/>
                </a:solidFill>
                <a:latin typeface="Courier New" panose="02070309020205020404" pitchFamily="49" charset="0"/>
                <a:cs typeface="Courier New" panose="02070309020205020404" pitchFamily="49" charset="0"/>
              </a:rPr>
              <a:t>        </a:t>
            </a:r>
            <a:r>
              <a:rPr lang="en-US" sz="1600" dirty="0" err="1">
                <a:solidFill>
                  <a:schemeClr val="dk1"/>
                </a:solidFill>
                <a:latin typeface="Courier New" panose="02070309020205020404" pitchFamily="49" charset="0"/>
                <a:cs typeface="Courier New" panose="02070309020205020404" pitchFamily="49" charset="0"/>
              </a:rPr>
              <a:t>props.put</a:t>
            </a:r>
            <a:r>
              <a:rPr lang="en-US" sz="1600" dirty="0">
                <a:solidFill>
                  <a:schemeClr val="dk1"/>
                </a:solidFill>
                <a:latin typeface="Courier New" panose="02070309020205020404" pitchFamily="49" charset="0"/>
                <a:cs typeface="Courier New" panose="02070309020205020404" pitchFamily="49" charset="0"/>
              </a:rPr>
              <a:t>("</a:t>
            </a:r>
            <a:r>
              <a:rPr lang="en-US" sz="1600" dirty="0" err="1">
                <a:solidFill>
                  <a:schemeClr val="dk1"/>
                </a:solidFill>
                <a:latin typeface="Courier New" panose="02070309020205020404" pitchFamily="49" charset="0"/>
                <a:cs typeface="Courier New" panose="02070309020205020404" pitchFamily="49" charset="0"/>
              </a:rPr>
              <a:t>mail.smtp.auth</a:t>
            </a:r>
            <a:r>
              <a:rPr lang="en-US" sz="1600" dirty="0">
                <a:solidFill>
                  <a:schemeClr val="dk1"/>
                </a:solidFill>
                <a:latin typeface="Courier New" panose="02070309020205020404" pitchFamily="49" charset="0"/>
                <a:cs typeface="Courier New" panose="02070309020205020404" pitchFamily="49" charset="0"/>
              </a:rPr>
              <a:t>", "true");</a:t>
            </a:r>
          </a:p>
          <a:p>
            <a:pPr marL="457200" lvl="1" indent="0">
              <a:buNone/>
            </a:pPr>
            <a:r>
              <a:rPr lang="en-US" sz="1600" dirty="0">
                <a:solidFill>
                  <a:schemeClr val="dk1"/>
                </a:solidFill>
                <a:latin typeface="Courier New" panose="02070309020205020404" pitchFamily="49" charset="0"/>
                <a:cs typeface="Courier New" panose="02070309020205020404" pitchFamily="49" charset="0"/>
              </a:rPr>
              <a:t>        </a:t>
            </a:r>
            <a:r>
              <a:rPr lang="en-US" sz="1600" dirty="0" err="1">
                <a:solidFill>
                  <a:schemeClr val="dk1"/>
                </a:solidFill>
                <a:latin typeface="Courier New" panose="02070309020205020404" pitchFamily="49" charset="0"/>
                <a:cs typeface="Courier New" panose="02070309020205020404" pitchFamily="49" charset="0"/>
              </a:rPr>
              <a:t>props.put</a:t>
            </a:r>
            <a:r>
              <a:rPr lang="en-US" sz="1600" dirty="0">
                <a:solidFill>
                  <a:schemeClr val="dk1"/>
                </a:solidFill>
                <a:latin typeface="Courier New" panose="02070309020205020404" pitchFamily="49" charset="0"/>
                <a:cs typeface="Courier New" panose="02070309020205020404" pitchFamily="49" charset="0"/>
              </a:rPr>
              <a:t>("</a:t>
            </a:r>
            <a:r>
              <a:rPr lang="en-US" sz="1600" dirty="0" err="1">
                <a:solidFill>
                  <a:schemeClr val="dk1"/>
                </a:solidFill>
                <a:latin typeface="Courier New" panose="02070309020205020404" pitchFamily="49" charset="0"/>
                <a:cs typeface="Courier New" panose="02070309020205020404" pitchFamily="49" charset="0"/>
              </a:rPr>
              <a:t>mail.smtp.starttls.enable</a:t>
            </a:r>
            <a:r>
              <a:rPr lang="en-US" sz="1600" dirty="0">
                <a:solidFill>
                  <a:schemeClr val="dk1"/>
                </a:solidFill>
                <a:latin typeface="Courier New" panose="02070309020205020404" pitchFamily="49" charset="0"/>
                <a:cs typeface="Courier New" panose="02070309020205020404" pitchFamily="49" charset="0"/>
              </a:rPr>
              <a:t>", "true");</a:t>
            </a:r>
          </a:p>
          <a:p>
            <a:pPr marL="457200" lvl="1" indent="0">
              <a:buNone/>
            </a:pPr>
            <a:r>
              <a:rPr lang="en-US" sz="1600" dirty="0">
                <a:solidFill>
                  <a:schemeClr val="dk1"/>
                </a:solidFill>
                <a:latin typeface="Courier New" panose="02070309020205020404" pitchFamily="49" charset="0"/>
                <a:cs typeface="Courier New" panose="02070309020205020404" pitchFamily="49" charset="0"/>
              </a:rPr>
              <a:t>        // enable UTF-8 support, mandatory for EAI support</a:t>
            </a:r>
          </a:p>
          <a:p>
            <a:pPr marL="457200" lvl="1" indent="0">
              <a:buNone/>
            </a:pPr>
            <a:r>
              <a:rPr lang="en-US" sz="1600" dirty="0">
                <a:solidFill>
                  <a:schemeClr val="dk1"/>
                </a:solidFill>
                <a:latin typeface="Courier New" panose="02070309020205020404" pitchFamily="49" charset="0"/>
                <a:cs typeface="Courier New" panose="02070309020205020404" pitchFamily="49" charset="0"/>
              </a:rPr>
              <a:t>        </a:t>
            </a:r>
            <a:r>
              <a:rPr lang="en-US" sz="1600" dirty="0" err="1">
                <a:solidFill>
                  <a:schemeClr val="dk1"/>
                </a:solidFill>
                <a:latin typeface="Courier New" panose="02070309020205020404" pitchFamily="49" charset="0"/>
                <a:cs typeface="Courier New" panose="02070309020205020404" pitchFamily="49" charset="0"/>
              </a:rPr>
              <a:t>props.put</a:t>
            </a:r>
            <a:r>
              <a:rPr lang="en-US" sz="1600" dirty="0">
                <a:solidFill>
                  <a:schemeClr val="dk1"/>
                </a:solidFill>
                <a:latin typeface="Courier New" panose="02070309020205020404" pitchFamily="49" charset="0"/>
                <a:cs typeface="Courier New" panose="02070309020205020404" pitchFamily="49" charset="0"/>
              </a:rPr>
              <a:t>("mail.mime.allowutf8", true);</a:t>
            </a:r>
          </a:p>
          <a:p>
            <a:pPr marL="457200" lvl="1" indent="0">
              <a:buNone/>
            </a:pPr>
            <a:r>
              <a:rPr lang="en-US" sz="1600" dirty="0">
                <a:solidFill>
                  <a:schemeClr val="dk1"/>
                </a:solidFill>
                <a:latin typeface="Courier New" panose="02070309020205020404" pitchFamily="49" charset="0"/>
                <a:cs typeface="Courier New" panose="02070309020205020404" pitchFamily="49" charset="0"/>
              </a:rPr>
              <a:t>        Session session = </a:t>
            </a:r>
            <a:r>
              <a:rPr lang="en-US" sz="1600" dirty="0" err="1">
                <a:solidFill>
                  <a:schemeClr val="dk1"/>
                </a:solidFill>
                <a:latin typeface="Courier New" panose="02070309020205020404" pitchFamily="49" charset="0"/>
                <a:cs typeface="Courier New" panose="02070309020205020404" pitchFamily="49" charset="0"/>
              </a:rPr>
              <a:t>Session.getInstance</a:t>
            </a:r>
            <a:r>
              <a:rPr lang="en-US" sz="1600" dirty="0">
                <a:solidFill>
                  <a:schemeClr val="dk1"/>
                </a:solidFill>
                <a:latin typeface="Courier New" panose="02070309020205020404" pitchFamily="49" charset="0"/>
                <a:cs typeface="Courier New" panose="02070309020205020404" pitchFamily="49" charset="0"/>
              </a:rPr>
              <a:t>(props,</a:t>
            </a:r>
          </a:p>
          <a:p>
            <a:pPr marL="457200" lvl="1" indent="0">
              <a:buNone/>
            </a:pPr>
            <a:r>
              <a:rPr lang="en-US" sz="1600" dirty="0">
                <a:solidFill>
                  <a:schemeClr val="dk1"/>
                </a:solidFill>
                <a:latin typeface="Courier New" panose="02070309020205020404" pitchFamily="49" charset="0"/>
                <a:cs typeface="Courier New" panose="02070309020205020404" pitchFamily="49" charset="0"/>
              </a:rPr>
              <a:t>            new </a:t>
            </a:r>
            <a:r>
              <a:rPr lang="en-US" sz="1600" dirty="0" err="1">
                <a:solidFill>
                  <a:schemeClr val="dk1"/>
                </a:solidFill>
                <a:latin typeface="Courier New" panose="02070309020205020404" pitchFamily="49" charset="0"/>
                <a:cs typeface="Courier New" panose="02070309020205020404" pitchFamily="49" charset="0"/>
              </a:rPr>
              <a:t>jakarta.mail.Authenticator</a:t>
            </a:r>
            <a:r>
              <a:rPr lang="en-US" sz="1600" dirty="0">
                <a:solidFill>
                  <a:schemeClr val="dk1"/>
                </a:solidFill>
                <a:latin typeface="Courier New" panose="02070309020205020404" pitchFamily="49" charset="0"/>
                <a:cs typeface="Courier New" panose="02070309020205020404" pitchFamily="49" charset="0"/>
              </a:rPr>
              <a:t>() {</a:t>
            </a:r>
          </a:p>
          <a:p>
            <a:pPr marL="457200" lvl="1" indent="0">
              <a:buNone/>
            </a:pPr>
            <a:r>
              <a:rPr lang="en-US" sz="1600" dirty="0">
                <a:solidFill>
                  <a:schemeClr val="dk1"/>
                </a:solidFill>
                <a:latin typeface="Courier New" panose="02070309020205020404" pitchFamily="49" charset="0"/>
                <a:cs typeface="Courier New" panose="02070309020205020404" pitchFamily="49" charset="0"/>
              </a:rPr>
              <a:t>            protected </a:t>
            </a:r>
            <a:r>
              <a:rPr lang="en-US" sz="1600" dirty="0" err="1">
                <a:solidFill>
                  <a:schemeClr val="dk1"/>
                </a:solidFill>
                <a:latin typeface="Courier New" panose="02070309020205020404" pitchFamily="49" charset="0"/>
                <a:cs typeface="Courier New" panose="02070309020205020404" pitchFamily="49" charset="0"/>
              </a:rPr>
              <a:t>PasswordAuthentication</a:t>
            </a:r>
            <a:r>
              <a:rPr lang="en-US" sz="1600" dirty="0">
                <a:solidFill>
                  <a:schemeClr val="dk1"/>
                </a:solidFill>
                <a:latin typeface="Courier New" panose="02070309020205020404" pitchFamily="49" charset="0"/>
                <a:cs typeface="Courier New" panose="02070309020205020404" pitchFamily="49" charset="0"/>
              </a:rPr>
              <a:t> </a:t>
            </a:r>
            <a:r>
              <a:rPr lang="en-US" sz="1600" dirty="0" err="1">
                <a:solidFill>
                  <a:schemeClr val="dk1"/>
                </a:solidFill>
                <a:latin typeface="Courier New" panose="02070309020205020404" pitchFamily="49" charset="0"/>
                <a:cs typeface="Courier New" panose="02070309020205020404" pitchFamily="49" charset="0"/>
              </a:rPr>
              <a:t>getPasswordAuthentication</a:t>
            </a:r>
            <a:r>
              <a:rPr lang="en-US" sz="1600" dirty="0">
                <a:solidFill>
                  <a:schemeClr val="dk1"/>
                </a:solidFill>
                <a:latin typeface="Courier New" panose="02070309020205020404" pitchFamily="49" charset="0"/>
                <a:cs typeface="Courier New" panose="02070309020205020404" pitchFamily="49" charset="0"/>
              </a:rPr>
              <a:t>() {</a:t>
            </a:r>
          </a:p>
          <a:p>
            <a:pPr marL="457200" lvl="1" indent="0">
              <a:buNone/>
            </a:pPr>
            <a:r>
              <a:rPr lang="en-US" sz="1600" dirty="0">
                <a:solidFill>
                  <a:schemeClr val="dk1"/>
                </a:solidFill>
                <a:latin typeface="Courier New" panose="02070309020205020404" pitchFamily="49" charset="0"/>
                <a:cs typeface="Courier New" panose="02070309020205020404" pitchFamily="49" charset="0"/>
              </a:rPr>
              <a:t>               return new </a:t>
            </a:r>
            <a:r>
              <a:rPr lang="en-US" sz="1600" dirty="0" err="1">
                <a:solidFill>
                  <a:schemeClr val="dk1"/>
                </a:solidFill>
                <a:latin typeface="Courier New" panose="02070309020205020404" pitchFamily="49" charset="0"/>
                <a:cs typeface="Courier New" panose="02070309020205020404" pitchFamily="49" charset="0"/>
              </a:rPr>
              <a:t>PasswordAuthentication</a:t>
            </a:r>
            <a:r>
              <a:rPr lang="en-US" sz="1600" dirty="0">
                <a:solidFill>
                  <a:schemeClr val="dk1"/>
                </a:solidFill>
                <a:latin typeface="Courier New" panose="02070309020205020404" pitchFamily="49" charset="0"/>
                <a:cs typeface="Courier New" panose="02070309020205020404" pitchFamily="49" charset="0"/>
              </a:rPr>
              <a:t>(username, password);</a:t>
            </a:r>
          </a:p>
          <a:p>
            <a:pPr marL="457200" lvl="1" indent="0">
              <a:buNone/>
            </a:pPr>
            <a:r>
              <a:rPr lang="en-US" sz="1600" dirty="0">
                <a:solidFill>
                  <a:schemeClr val="dk1"/>
                </a:solidFill>
                <a:latin typeface="Courier New" panose="02070309020205020404" pitchFamily="49" charset="0"/>
                <a:cs typeface="Courier New" panose="02070309020205020404" pitchFamily="49" charset="0"/>
              </a:rPr>
              <a:t>            }</a:t>
            </a:r>
          </a:p>
          <a:p>
            <a:pPr marL="457200" lvl="1" indent="0">
              <a:buNone/>
            </a:pPr>
            <a:r>
              <a:rPr lang="en-US" sz="1600" dirty="0">
                <a:solidFill>
                  <a:schemeClr val="dk1"/>
                </a:solidFill>
                <a:latin typeface="Courier New" panose="02070309020205020404" pitchFamily="49" charset="0"/>
                <a:cs typeface="Courier New" panose="02070309020205020404" pitchFamily="49" charset="0"/>
              </a:rPr>
              <a:t>            });</a:t>
            </a:r>
            <a:endParaRPr lang="en-US" sz="1600" dirty="0">
              <a:solidFill>
                <a:schemeClr val="tx1"/>
              </a:solidFill>
            </a:endParaRPr>
          </a:p>
        </p:txBody>
      </p:sp>
    </p:spTree>
    <p:extLst>
      <p:ext uri="{BB962C8B-B14F-4D97-AF65-F5344CB8AC3E}">
        <p14:creationId xmlns:p14="http://schemas.microsoft.com/office/powerpoint/2010/main" val="41613776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Envoi et réception – Java(2)</a:t>
            </a:r>
          </a:p>
        </p:txBody>
      </p:sp>
      <p:pic>
        <p:nvPicPr>
          <p:cNvPr id="4" name="Picture 3">
            <a:extLst>
              <a:ext uri="{FF2B5EF4-FFF2-40B4-BE49-F238E27FC236}">
                <a16:creationId xmlns:a16="http://schemas.microsoft.com/office/drawing/2014/main" id="{8675DFCD-324F-ED4C-8C25-A43E312959B0}"/>
              </a:ext>
            </a:extLst>
          </p:cNvPr>
          <p:cNvPicPr>
            <a:picLocks noChangeAspect="1"/>
          </p:cNvPicPr>
          <p:nvPr/>
        </p:nvPicPr>
        <p:blipFill>
          <a:blip r:embed="rId3"/>
          <a:stretch>
            <a:fillRect/>
          </a:stretch>
        </p:blipFill>
        <p:spPr>
          <a:xfrm>
            <a:off x="10902950" y="32733"/>
            <a:ext cx="1241861" cy="563488"/>
          </a:xfrm>
          <a:prstGeom prst="rect">
            <a:avLst/>
          </a:prstGeom>
        </p:spPr>
      </p:pic>
      <p:sp>
        <p:nvSpPr>
          <p:cNvPr id="2" name="Content Placeholder 2">
            <a:extLst>
              <a:ext uri="{FF2B5EF4-FFF2-40B4-BE49-F238E27FC236}">
                <a16:creationId xmlns:a16="http://schemas.microsoft.com/office/drawing/2014/main" id="{15C5BFD7-42E5-C1A1-25D2-206CAAF482D3}"/>
              </a:ext>
            </a:extLst>
          </p:cNvPr>
          <p:cNvSpPr>
            <a:spLocks noGrp="1"/>
          </p:cNvSpPr>
          <p:nvPr>
            <p:ph sz="quarter" idx="10"/>
          </p:nvPr>
        </p:nvSpPr>
        <p:spPr>
          <a:xfrm>
            <a:off x="300940" y="629916"/>
            <a:ext cx="11738659" cy="4945577"/>
          </a:xfrm>
        </p:spPr>
        <p:txBody>
          <a:bodyPr/>
          <a:lstStyle/>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 Jakarta mail is EAI compliant with 2 issues:</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   - it rejects domains that are not NFC normalized</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   - it rejects some </a:t>
            </a:r>
            <a:r>
              <a:rPr lang="en-US" sz="1400" dirty="0" err="1">
                <a:solidFill>
                  <a:schemeClr val="tx1"/>
                </a:solidFill>
                <a:latin typeface="Courier New" panose="02070309020205020404" pitchFamily="49" charset="0"/>
                <a:cs typeface="Courier New" panose="02070309020205020404" pitchFamily="49" charset="0"/>
              </a:rPr>
              <a:t>unicode</a:t>
            </a:r>
            <a:r>
              <a:rPr lang="en-US" sz="1400" dirty="0">
                <a:solidFill>
                  <a:schemeClr val="tx1"/>
                </a:solidFill>
                <a:latin typeface="Courier New" panose="02070309020205020404" pitchFamily="49" charset="0"/>
                <a:cs typeface="Courier New" panose="02070309020205020404" pitchFamily="49" charset="0"/>
              </a:rPr>
              <a:t> domains</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 In such case, first try to normalize, then convert domain to A-label. We do normalization</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 first to get an email address the closest possible to the user input because once</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 converted in A-label it may be displayed as is to the user.</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a:t>
            </a:r>
          </a:p>
          <a:p>
            <a:pPr marL="0" indent="0">
              <a:buNone/>
            </a:pPr>
            <a:r>
              <a:rPr lang="en-US" sz="1600" dirty="0">
                <a:solidFill>
                  <a:schemeClr val="tx1"/>
                </a:solidFill>
                <a:latin typeface="Courier New" panose="02070309020205020404" pitchFamily="49" charset="0"/>
                <a:cs typeface="Courier New" panose="02070309020205020404" pitchFamily="49" charset="0"/>
              </a:rPr>
              <a:t>String[] </a:t>
            </a:r>
            <a:r>
              <a:rPr lang="en-US" sz="1600" dirty="0" err="1">
                <a:solidFill>
                  <a:schemeClr val="tx1"/>
                </a:solidFill>
                <a:latin typeface="Courier New" panose="02070309020205020404" pitchFamily="49" charset="0"/>
                <a:cs typeface="Courier New" panose="02070309020205020404" pitchFamily="49" charset="0"/>
              </a:rPr>
              <a:t>add_parts</a:t>
            </a:r>
            <a:r>
              <a:rPr lang="en-US" sz="1600" dirty="0">
                <a:solidFill>
                  <a:schemeClr val="tx1"/>
                </a:solidFill>
                <a:latin typeface="Courier New" panose="02070309020205020404" pitchFamily="49" charset="0"/>
                <a:cs typeface="Courier New" panose="02070309020205020404" pitchFamily="49" charset="0"/>
              </a:rPr>
              <a:t> = </a:t>
            </a:r>
            <a:r>
              <a:rPr lang="en-US" sz="1600" dirty="0" err="1">
                <a:solidFill>
                  <a:schemeClr val="tx1"/>
                </a:solidFill>
                <a:latin typeface="Courier New" panose="02070309020205020404" pitchFamily="49" charset="0"/>
                <a:cs typeface="Courier New" panose="02070309020205020404" pitchFamily="49" charset="0"/>
              </a:rPr>
              <a:t>to.split</a:t>
            </a:r>
            <a:r>
              <a:rPr lang="en-US" sz="1600" dirty="0">
                <a:solidFill>
                  <a:schemeClr val="tx1"/>
                </a:solidFill>
                <a:latin typeface="Courier New" panose="02070309020205020404" pitchFamily="49" charset="0"/>
                <a:cs typeface="Courier New" panose="02070309020205020404" pitchFamily="49" charset="0"/>
              </a:rPr>
              <a:t>("@");</a:t>
            </a:r>
          </a:p>
          <a:p>
            <a:pPr marL="0" indent="0">
              <a:buNone/>
            </a:pPr>
            <a:r>
              <a:rPr lang="en-US" sz="1600" dirty="0">
                <a:solidFill>
                  <a:schemeClr val="tx1"/>
                </a:solidFill>
                <a:latin typeface="Courier New" panose="02070309020205020404" pitchFamily="49" charset="0"/>
                <a:cs typeface="Courier New" panose="02070309020205020404" pitchFamily="49" charset="0"/>
              </a:rPr>
              <a:t>String </a:t>
            </a:r>
            <a:r>
              <a:rPr lang="en-US" sz="1600" dirty="0" err="1">
                <a:solidFill>
                  <a:schemeClr val="tx1"/>
                </a:solidFill>
                <a:latin typeface="Courier New" panose="02070309020205020404" pitchFamily="49" charset="0"/>
                <a:cs typeface="Courier New" panose="02070309020205020404" pitchFamily="49" charset="0"/>
              </a:rPr>
              <a:t>mailboxName</a:t>
            </a:r>
            <a:r>
              <a:rPr lang="en-US" sz="1600" dirty="0">
                <a:solidFill>
                  <a:schemeClr val="tx1"/>
                </a:solidFill>
                <a:latin typeface="Courier New" panose="02070309020205020404" pitchFamily="49" charset="0"/>
                <a:cs typeface="Courier New" panose="02070309020205020404" pitchFamily="49" charset="0"/>
              </a:rPr>
              <a:t> = </a:t>
            </a:r>
            <a:r>
              <a:rPr lang="en-US" sz="1600" dirty="0" err="1">
                <a:solidFill>
                  <a:schemeClr val="tx1"/>
                </a:solidFill>
                <a:latin typeface="Courier New" panose="02070309020205020404" pitchFamily="49" charset="0"/>
                <a:cs typeface="Courier New" panose="02070309020205020404" pitchFamily="49" charset="0"/>
              </a:rPr>
              <a:t>add_parts</a:t>
            </a:r>
            <a:r>
              <a:rPr lang="en-US" sz="1600" dirty="0">
                <a:solidFill>
                  <a:schemeClr val="tx1"/>
                </a:solidFill>
                <a:latin typeface="Courier New" panose="02070309020205020404" pitchFamily="49" charset="0"/>
                <a:cs typeface="Courier New" panose="02070309020205020404" pitchFamily="49" charset="0"/>
              </a:rPr>
              <a:t>[0];</a:t>
            </a:r>
          </a:p>
          <a:p>
            <a:pPr marL="0" indent="0">
              <a:buNone/>
            </a:pPr>
            <a:r>
              <a:rPr lang="en-US" sz="1600" dirty="0">
                <a:solidFill>
                  <a:schemeClr val="tx1"/>
                </a:solidFill>
                <a:latin typeface="Courier New" panose="02070309020205020404" pitchFamily="49" charset="0"/>
                <a:cs typeface="Courier New" panose="02070309020205020404" pitchFamily="49" charset="0"/>
              </a:rPr>
              <a:t>String </a:t>
            </a:r>
            <a:r>
              <a:rPr lang="en-US" sz="1600" dirty="0" err="1">
                <a:solidFill>
                  <a:schemeClr val="tx1"/>
                </a:solidFill>
                <a:latin typeface="Courier New" panose="02070309020205020404" pitchFamily="49" charset="0"/>
                <a:cs typeface="Courier New" panose="02070309020205020404" pitchFamily="49" charset="0"/>
              </a:rPr>
              <a:t>domainName</a:t>
            </a:r>
            <a:r>
              <a:rPr lang="en-US" sz="1600" dirty="0">
                <a:solidFill>
                  <a:schemeClr val="tx1"/>
                </a:solidFill>
                <a:latin typeface="Courier New" panose="02070309020205020404" pitchFamily="49" charset="0"/>
                <a:cs typeface="Courier New" panose="02070309020205020404" pitchFamily="49" charset="0"/>
              </a:rPr>
              <a:t> = </a:t>
            </a:r>
            <a:r>
              <a:rPr lang="en-US" sz="1600" dirty="0" err="1">
                <a:solidFill>
                  <a:schemeClr val="tx1"/>
                </a:solidFill>
                <a:latin typeface="Courier New" panose="02070309020205020404" pitchFamily="49" charset="0"/>
                <a:cs typeface="Courier New" panose="02070309020205020404" pitchFamily="49" charset="0"/>
              </a:rPr>
              <a:t>add_parts</a:t>
            </a:r>
            <a:r>
              <a:rPr lang="en-US" sz="1600" dirty="0">
                <a:solidFill>
                  <a:schemeClr val="tx1"/>
                </a:solidFill>
                <a:latin typeface="Courier New" panose="02070309020205020404" pitchFamily="49" charset="0"/>
                <a:cs typeface="Courier New" panose="02070309020205020404" pitchFamily="49" charset="0"/>
              </a:rPr>
              <a:t>[1];</a:t>
            </a:r>
          </a:p>
          <a:p>
            <a:pPr marL="0" indent="0">
              <a:buNone/>
            </a:pPr>
            <a:r>
              <a:rPr lang="en-US" sz="1600" dirty="0">
                <a:solidFill>
                  <a:schemeClr val="tx1"/>
                </a:solidFill>
                <a:latin typeface="Courier New" panose="02070309020205020404" pitchFamily="49" charset="0"/>
                <a:cs typeface="Courier New" panose="02070309020205020404" pitchFamily="49" charset="0"/>
              </a:rPr>
              <a:t>String </a:t>
            </a:r>
            <a:r>
              <a:rPr lang="en-US" sz="1600" dirty="0" err="1">
                <a:solidFill>
                  <a:schemeClr val="tx1"/>
                </a:solidFill>
                <a:latin typeface="Courier New" panose="02070309020205020404" pitchFamily="49" charset="0"/>
                <a:cs typeface="Courier New" panose="02070309020205020404" pitchFamily="49" charset="0"/>
              </a:rPr>
              <a:t>domainNameNormalized</a:t>
            </a:r>
            <a:r>
              <a:rPr lang="en-US" sz="1600" dirty="0">
                <a:solidFill>
                  <a:schemeClr val="tx1"/>
                </a:solidFill>
                <a:latin typeface="Courier New" panose="02070309020205020404" pitchFamily="49" charset="0"/>
                <a:cs typeface="Courier New" panose="02070309020205020404" pitchFamily="49" charset="0"/>
              </a:rPr>
              <a:t> = Normalizer2.getNFCInstance().normalize(</a:t>
            </a:r>
            <a:r>
              <a:rPr lang="en-US" sz="1600" dirty="0" err="1">
                <a:solidFill>
                  <a:schemeClr val="tx1"/>
                </a:solidFill>
                <a:latin typeface="Courier New" panose="02070309020205020404" pitchFamily="49" charset="0"/>
                <a:cs typeface="Courier New" panose="02070309020205020404" pitchFamily="49" charset="0"/>
              </a:rPr>
              <a:t>domainName</a:t>
            </a:r>
            <a:r>
              <a:rPr lang="en-US" sz="1600" dirty="0">
                <a:solidFill>
                  <a:schemeClr val="tx1"/>
                </a:solidFill>
                <a:latin typeface="Courier New" panose="02070309020205020404" pitchFamily="49" charset="0"/>
                <a:cs typeface="Courier New" panose="02070309020205020404" pitchFamily="49" charset="0"/>
              </a:rPr>
              <a:t>);</a:t>
            </a:r>
          </a:p>
          <a:p>
            <a:pPr marL="0" indent="0">
              <a:buNone/>
            </a:pPr>
            <a:r>
              <a:rPr lang="en-US" sz="1600" dirty="0">
                <a:solidFill>
                  <a:schemeClr val="tx1"/>
                </a:solidFill>
                <a:latin typeface="Courier New" panose="02070309020205020404" pitchFamily="49" charset="0"/>
                <a:cs typeface="Courier New" panose="02070309020205020404" pitchFamily="49" charset="0"/>
              </a:rPr>
              <a:t>String </a:t>
            </a:r>
            <a:r>
              <a:rPr lang="en-US" sz="1600" dirty="0" err="1">
                <a:solidFill>
                  <a:schemeClr val="tx1"/>
                </a:solidFill>
                <a:latin typeface="Courier New" panose="02070309020205020404" pitchFamily="49" charset="0"/>
                <a:cs typeface="Courier New" panose="02070309020205020404" pitchFamily="49" charset="0"/>
              </a:rPr>
              <a:t>domainNameAlabelForm</a:t>
            </a:r>
            <a:r>
              <a:rPr lang="en-US" sz="1600" dirty="0">
                <a:solidFill>
                  <a:schemeClr val="tx1"/>
                </a:solidFill>
                <a:latin typeface="Courier New" panose="02070309020205020404" pitchFamily="49" charset="0"/>
                <a:cs typeface="Courier New" panose="02070309020205020404" pitchFamily="49" charset="0"/>
              </a:rPr>
              <a:t> = </a:t>
            </a:r>
            <a:r>
              <a:rPr lang="en-US" sz="1600" dirty="0" err="1">
                <a:solidFill>
                  <a:schemeClr val="tx1"/>
                </a:solidFill>
                <a:latin typeface="Courier New" panose="02070309020205020404" pitchFamily="49" charset="0"/>
                <a:cs typeface="Courier New" panose="02070309020205020404" pitchFamily="49" charset="0"/>
              </a:rPr>
              <a:t>convertULabeltoALabel</a:t>
            </a:r>
            <a:r>
              <a:rPr lang="en-US" sz="1600" dirty="0">
                <a:solidFill>
                  <a:schemeClr val="tx1"/>
                </a:solidFill>
                <a:latin typeface="Courier New" panose="02070309020205020404" pitchFamily="49" charset="0"/>
                <a:cs typeface="Courier New" panose="02070309020205020404" pitchFamily="49" charset="0"/>
              </a:rPr>
              <a:t>(</a:t>
            </a:r>
            <a:r>
              <a:rPr lang="en-US" sz="1600" dirty="0" err="1">
                <a:solidFill>
                  <a:schemeClr val="tx1"/>
                </a:solidFill>
                <a:latin typeface="Courier New" panose="02070309020205020404" pitchFamily="49" charset="0"/>
                <a:cs typeface="Courier New" panose="02070309020205020404" pitchFamily="49" charset="0"/>
              </a:rPr>
              <a:t>domainNameNormalized</a:t>
            </a:r>
            <a:r>
              <a:rPr lang="en-US" sz="1600" dirty="0">
                <a:solidFill>
                  <a:schemeClr val="tx1"/>
                </a:solidFill>
                <a:latin typeface="Courier New" panose="02070309020205020404" pitchFamily="49" charset="0"/>
                <a:cs typeface="Courier New" panose="02070309020205020404" pitchFamily="49" charset="0"/>
              </a:rPr>
              <a:t>);</a:t>
            </a:r>
          </a:p>
          <a:p>
            <a:pPr marL="0" indent="0">
              <a:buNone/>
            </a:pPr>
            <a:r>
              <a:rPr lang="en-US" sz="1600" dirty="0">
                <a:solidFill>
                  <a:schemeClr val="tx1"/>
                </a:solidFill>
                <a:latin typeface="Courier New" panose="02070309020205020404" pitchFamily="49" charset="0"/>
                <a:cs typeface="Courier New" panose="02070309020205020404" pitchFamily="49" charset="0"/>
              </a:rPr>
              <a:t>String </a:t>
            </a:r>
            <a:r>
              <a:rPr lang="en-US" sz="1600" dirty="0" err="1">
                <a:solidFill>
                  <a:schemeClr val="tx1"/>
                </a:solidFill>
                <a:latin typeface="Courier New" panose="02070309020205020404" pitchFamily="49" charset="0"/>
                <a:cs typeface="Courier New" panose="02070309020205020404" pitchFamily="49" charset="0"/>
              </a:rPr>
              <a:t>compliantTo</a:t>
            </a:r>
            <a:r>
              <a:rPr lang="en-US" sz="1600" dirty="0">
                <a:solidFill>
                  <a:schemeClr val="tx1"/>
                </a:solidFill>
                <a:latin typeface="Courier New" panose="02070309020205020404" pitchFamily="49" charset="0"/>
                <a:cs typeface="Courier New" panose="02070309020205020404" pitchFamily="49" charset="0"/>
              </a:rPr>
              <a:t> = </a:t>
            </a:r>
            <a:r>
              <a:rPr lang="en-US" sz="1600" dirty="0" err="1">
                <a:solidFill>
                  <a:schemeClr val="tx1"/>
                </a:solidFill>
                <a:latin typeface="Courier New" panose="02070309020205020404" pitchFamily="49" charset="0"/>
                <a:cs typeface="Courier New" panose="02070309020205020404" pitchFamily="49" charset="0"/>
              </a:rPr>
              <a:t>mailboxName</a:t>
            </a:r>
            <a:r>
              <a:rPr lang="en-US" sz="1600" dirty="0">
                <a:solidFill>
                  <a:schemeClr val="tx1"/>
                </a:solidFill>
                <a:latin typeface="Courier New" panose="02070309020205020404" pitchFamily="49" charset="0"/>
                <a:cs typeface="Courier New" panose="02070309020205020404" pitchFamily="49" charset="0"/>
              </a:rPr>
              <a:t>+"@"+</a:t>
            </a:r>
            <a:r>
              <a:rPr lang="en-US" sz="1600" dirty="0" err="1">
                <a:solidFill>
                  <a:schemeClr val="tx1"/>
                </a:solidFill>
                <a:latin typeface="Courier New" panose="02070309020205020404" pitchFamily="49" charset="0"/>
                <a:cs typeface="Courier New" panose="02070309020205020404" pitchFamily="49" charset="0"/>
              </a:rPr>
              <a:t>domainNameAlabelForm</a:t>
            </a:r>
            <a:r>
              <a:rPr lang="en-US" sz="1600" dirty="0">
                <a:solidFill>
                  <a:schemeClr val="tx1"/>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8850084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Envoi et réception – Java(3)</a:t>
            </a:r>
          </a:p>
        </p:txBody>
      </p:sp>
      <p:pic>
        <p:nvPicPr>
          <p:cNvPr id="4" name="Picture 3">
            <a:extLst>
              <a:ext uri="{FF2B5EF4-FFF2-40B4-BE49-F238E27FC236}">
                <a16:creationId xmlns:a16="http://schemas.microsoft.com/office/drawing/2014/main" id="{8675DFCD-324F-ED4C-8C25-A43E312959B0}"/>
              </a:ext>
            </a:extLst>
          </p:cNvPr>
          <p:cNvPicPr>
            <a:picLocks noChangeAspect="1"/>
          </p:cNvPicPr>
          <p:nvPr/>
        </p:nvPicPr>
        <p:blipFill>
          <a:blip r:embed="rId3"/>
          <a:stretch>
            <a:fillRect/>
          </a:stretch>
        </p:blipFill>
        <p:spPr>
          <a:xfrm>
            <a:off x="10902950" y="32733"/>
            <a:ext cx="1241861" cy="563488"/>
          </a:xfrm>
          <a:prstGeom prst="rect">
            <a:avLst/>
          </a:prstGeom>
        </p:spPr>
      </p:pic>
      <p:sp>
        <p:nvSpPr>
          <p:cNvPr id="2" name="Content Placeholder 2">
            <a:extLst>
              <a:ext uri="{FF2B5EF4-FFF2-40B4-BE49-F238E27FC236}">
                <a16:creationId xmlns:a16="http://schemas.microsoft.com/office/drawing/2014/main" id="{B0C986AE-381E-B677-2F87-24A001A576C5}"/>
              </a:ext>
            </a:extLst>
          </p:cNvPr>
          <p:cNvSpPr>
            <a:spLocks noGrp="1"/>
          </p:cNvSpPr>
          <p:nvPr>
            <p:ph sz="quarter" idx="10"/>
          </p:nvPr>
        </p:nvSpPr>
        <p:spPr>
          <a:xfrm>
            <a:off x="300940" y="629916"/>
            <a:ext cx="11738659" cy="6228084"/>
          </a:xfrm>
        </p:spPr>
        <p:txBody>
          <a:bodyPr/>
          <a:lstStyle/>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try (Transport transport = </a:t>
            </a:r>
            <a:r>
              <a:rPr lang="en-US" sz="1400" dirty="0" err="1">
                <a:solidFill>
                  <a:schemeClr val="tx1"/>
                </a:solidFill>
                <a:latin typeface="Courier New" panose="02070309020205020404" pitchFamily="49" charset="0"/>
                <a:cs typeface="Courier New" panose="02070309020205020404" pitchFamily="49" charset="0"/>
              </a:rPr>
              <a:t>session.getTransport</a:t>
            </a:r>
            <a:r>
              <a:rPr lang="en-US" sz="1400" dirty="0">
                <a:solidFill>
                  <a:schemeClr val="tx1"/>
                </a:solidFill>
                <a:latin typeface="Courier New" panose="02070309020205020404" pitchFamily="49" charset="0"/>
                <a:cs typeface="Courier New" panose="02070309020205020404" pitchFamily="49" charset="0"/>
              </a:rPr>
              <a:t>()) {</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if </a:t>
            </a:r>
            <a:r>
              <a:rPr lang="en-US" sz="1200" dirty="0">
                <a:solidFill>
                  <a:schemeClr val="tx1"/>
                </a:solidFill>
                <a:latin typeface="Courier New" panose="02070309020205020404" pitchFamily="49" charset="0"/>
                <a:cs typeface="Courier New" panose="02070309020205020404" pitchFamily="49" charset="0"/>
              </a:rPr>
              <a:t>(transport </a:t>
            </a:r>
            <a:r>
              <a:rPr lang="en-US" sz="1200" dirty="0" err="1">
                <a:solidFill>
                  <a:schemeClr val="tx1"/>
                </a:solidFill>
                <a:latin typeface="Courier New" panose="02070309020205020404" pitchFamily="49" charset="0"/>
                <a:cs typeface="Courier New" panose="02070309020205020404" pitchFamily="49" charset="0"/>
              </a:rPr>
              <a:t>instanceof</a:t>
            </a:r>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SMTPTransport</a:t>
            </a:r>
            <a:r>
              <a:rPr lang="en-US" sz="1200" dirty="0">
                <a:solidFill>
                  <a:schemeClr val="tx1"/>
                </a:solidFill>
                <a:latin typeface="Courier New" panose="02070309020205020404" pitchFamily="49" charset="0"/>
                <a:cs typeface="Courier New" panose="02070309020205020404" pitchFamily="49" charset="0"/>
              </a:rPr>
              <a:t> &amp;&amp; !((</a:t>
            </a:r>
            <a:r>
              <a:rPr lang="en-US" sz="1200" dirty="0" err="1">
                <a:solidFill>
                  <a:schemeClr val="tx1"/>
                </a:solidFill>
                <a:latin typeface="Courier New" panose="02070309020205020404" pitchFamily="49" charset="0"/>
                <a:cs typeface="Courier New" panose="02070309020205020404" pitchFamily="49" charset="0"/>
              </a:rPr>
              <a:t>SMTPTransport</a:t>
            </a:r>
            <a:r>
              <a:rPr lang="en-US" sz="1200" dirty="0">
                <a:solidFill>
                  <a:schemeClr val="tx1"/>
                </a:solidFill>
                <a:latin typeface="Courier New" panose="02070309020205020404" pitchFamily="49" charset="0"/>
                <a:cs typeface="Courier New" panose="02070309020205020404" pitchFamily="49" charset="0"/>
              </a:rPr>
              <a:t>) transport).</a:t>
            </a:r>
            <a:r>
              <a:rPr lang="en-US" sz="1200" dirty="0" err="1">
                <a:solidFill>
                  <a:schemeClr val="tx1"/>
                </a:solidFill>
                <a:latin typeface="Courier New" panose="02070309020205020404" pitchFamily="49" charset="0"/>
                <a:cs typeface="Courier New" panose="02070309020205020404" pitchFamily="49" charset="0"/>
              </a:rPr>
              <a:t>supportsExtension</a:t>
            </a:r>
            <a:r>
              <a:rPr lang="en-US" sz="1200" dirty="0">
                <a:solidFill>
                  <a:schemeClr val="tx1"/>
                </a:solidFill>
                <a:latin typeface="Courier New" panose="02070309020205020404" pitchFamily="49" charset="0"/>
                <a:cs typeface="Courier New" panose="02070309020205020404" pitchFamily="49" charset="0"/>
              </a:rPr>
              <a:t>("SMTPUTF8")) </a:t>
            </a:r>
            <a:r>
              <a:rPr lang="en-US" sz="1400" dirty="0">
                <a:solidFill>
                  <a:schemeClr val="tx1"/>
                </a:solidFill>
                <a:latin typeface="Courier New" panose="02070309020205020404" pitchFamily="49" charset="0"/>
                <a:cs typeface="Courier New" panose="02070309020205020404" pitchFamily="49" charset="0"/>
              </a:rPr>
              <a:t>{</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try {</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a:t>
            </a:r>
            <a:r>
              <a:rPr lang="en-US" sz="1400" dirty="0" err="1">
                <a:solidFill>
                  <a:schemeClr val="tx1"/>
                </a:solidFill>
                <a:latin typeface="Courier New" panose="02070309020205020404" pitchFamily="49" charset="0"/>
                <a:cs typeface="Courier New" panose="02070309020205020404" pitchFamily="49" charset="0"/>
              </a:rPr>
              <a:t>MimeMessage</a:t>
            </a:r>
            <a:r>
              <a:rPr lang="en-US" sz="1400" dirty="0">
                <a:solidFill>
                  <a:schemeClr val="tx1"/>
                </a:solidFill>
                <a:latin typeface="Courier New" panose="02070309020205020404" pitchFamily="49" charset="0"/>
                <a:cs typeface="Courier New" panose="02070309020205020404" pitchFamily="49" charset="0"/>
              </a:rPr>
              <a:t> message = new </a:t>
            </a:r>
            <a:r>
              <a:rPr lang="en-US" sz="1400" dirty="0" err="1">
                <a:solidFill>
                  <a:schemeClr val="tx1"/>
                </a:solidFill>
                <a:latin typeface="Courier New" panose="02070309020205020404" pitchFamily="49" charset="0"/>
                <a:cs typeface="Courier New" panose="02070309020205020404" pitchFamily="49" charset="0"/>
              </a:rPr>
              <a:t>MimeMessage</a:t>
            </a:r>
            <a:r>
              <a:rPr lang="en-US" sz="1400" dirty="0">
                <a:solidFill>
                  <a:schemeClr val="tx1"/>
                </a:solidFill>
                <a:latin typeface="Courier New" panose="02070309020205020404" pitchFamily="49" charset="0"/>
                <a:cs typeface="Courier New" panose="02070309020205020404" pitchFamily="49" charset="0"/>
              </a:rPr>
              <a:t>(session);</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//set message headers for internationalized content</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a:t>
            </a:r>
            <a:r>
              <a:rPr lang="en-US" sz="1400" dirty="0" err="1">
                <a:solidFill>
                  <a:schemeClr val="tx1"/>
                </a:solidFill>
                <a:latin typeface="Courier New" panose="02070309020205020404" pitchFamily="49" charset="0"/>
                <a:cs typeface="Courier New" panose="02070309020205020404" pitchFamily="49" charset="0"/>
              </a:rPr>
              <a:t>message.addHeader</a:t>
            </a:r>
            <a:r>
              <a:rPr lang="en-US" sz="1400" dirty="0">
                <a:solidFill>
                  <a:schemeClr val="tx1"/>
                </a:solidFill>
                <a:latin typeface="Courier New" panose="02070309020205020404" pitchFamily="49" charset="0"/>
                <a:cs typeface="Courier New" panose="02070309020205020404" pitchFamily="49" charset="0"/>
              </a:rPr>
              <a:t>("Content-type", "text/HTML; charset=UTF-8");</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a:t>
            </a:r>
            <a:r>
              <a:rPr lang="en-US" sz="1400" dirty="0" err="1">
                <a:solidFill>
                  <a:schemeClr val="tx1"/>
                </a:solidFill>
                <a:latin typeface="Courier New" panose="02070309020205020404" pitchFamily="49" charset="0"/>
                <a:cs typeface="Courier New" panose="02070309020205020404" pitchFamily="49" charset="0"/>
              </a:rPr>
              <a:t>message.addHeader</a:t>
            </a:r>
            <a:r>
              <a:rPr lang="en-US" sz="1400" dirty="0">
                <a:solidFill>
                  <a:schemeClr val="tx1"/>
                </a:solidFill>
                <a:latin typeface="Courier New" panose="02070309020205020404" pitchFamily="49" charset="0"/>
                <a:cs typeface="Courier New" panose="02070309020205020404" pitchFamily="49" charset="0"/>
              </a:rPr>
              <a:t>("Content-Transfer-Encoding", "8bit");</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a:t>
            </a:r>
            <a:r>
              <a:rPr lang="en-US" sz="1400" dirty="0" err="1">
                <a:solidFill>
                  <a:schemeClr val="tx1"/>
                </a:solidFill>
                <a:latin typeface="Courier New" panose="02070309020205020404" pitchFamily="49" charset="0"/>
                <a:cs typeface="Courier New" panose="02070309020205020404" pitchFamily="49" charset="0"/>
              </a:rPr>
              <a:t>message.addHeader</a:t>
            </a:r>
            <a:r>
              <a:rPr lang="en-US" sz="1400" dirty="0">
                <a:solidFill>
                  <a:schemeClr val="tx1"/>
                </a:solidFill>
                <a:latin typeface="Courier New" panose="02070309020205020404" pitchFamily="49" charset="0"/>
                <a:cs typeface="Courier New" panose="02070309020205020404" pitchFamily="49" charset="0"/>
              </a:rPr>
              <a:t>("format", "flowed");</a:t>
            </a:r>
          </a:p>
          <a:p>
            <a:pPr marL="0" indent="0">
              <a:spcBef>
                <a:spcPts val="0"/>
              </a:spcBef>
              <a:buNone/>
            </a:pPr>
            <a:endParaRPr lang="en-US" sz="1400" dirty="0">
              <a:solidFill>
                <a:schemeClr val="tx1"/>
              </a:solidFill>
              <a:latin typeface="Courier New" panose="02070309020205020404" pitchFamily="49" charset="0"/>
              <a:cs typeface="Courier New" panose="02070309020205020404" pitchFamily="49" charset="0"/>
            </a:endParaRP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a:t>
            </a:r>
            <a:r>
              <a:rPr lang="en-US" sz="1400" dirty="0" err="1">
                <a:solidFill>
                  <a:schemeClr val="tx1"/>
                </a:solidFill>
                <a:latin typeface="Courier New" panose="02070309020205020404" pitchFamily="49" charset="0"/>
                <a:cs typeface="Courier New" panose="02070309020205020404" pitchFamily="49" charset="0"/>
              </a:rPr>
              <a:t>message.setFrom</a:t>
            </a:r>
            <a:r>
              <a:rPr lang="en-US" sz="1400" dirty="0">
                <a:solidFill>
                  <a:schemeClr val="tx1"/>
                </a:solidFill>
                <a:latin typeface="Courier New" panose="02070309020205020404" pitchFamily="49" charset="0"/>
                <a:cs typeface="Courier New" panose="02070309020205020404" pitchFamily="49" charset="0"/>
              </a:rPr>
              <a:t>(new </a:t>
            </a:r>
            <a:r>
              <a:rPr lang="en-US" sz="1400" dirty="0" err="1">
                <a:solidFill>
                  <a:schemeClr val="tx1"/>
                </a:solidFill>
                <a:latin typeface="Courier New" panose="02070309020205020404" pitchFamily="49" charset="0"/>
                <a:cs typeface="Courier New" panose="02070309020205020404" pitchFamily="49" charset="0"/>
              </a:rPr>
              <a:t>InternetAddress</a:t>
            </a:r>
            <a:r>
              <a:rPr lang="en-US" sz="1400" dirty="0">
                <a:solidFill>
                  <a:schemeClr val="tx1"/>
                </a:solidFill>
                <a:latin typeface="Courier New" panose="02070309020205020404" pitchFamily="49" charset="0"/>
                <a:cs typeface="Courier New" panose="02070309020205020404" pitchFamily="49" charset="0"/>
              </a:rPr>
              <a:t>(sender));</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a:t>
            </a:r>
            <a:r>
              <a:rPr lang="en-US" sz="1400" dirty="0" err="1">
                <a:solidFill>
                  <a:schemeClr val="tx1"/>
                </a:solidFill>
                <a:latin typeface="Courier New" panose="02070309020205020404" pitchFamily="49" charset="0"/>
                <a:cs typeface="Courier New" panose="02070309020205020404" pitchFamily="49" charset="0"/>
              </a:rPr>
              <a:t>message.setSubject</a:t>
            </a:r>
            <a:r>
              <a:rPr lang="en-US" sz="1400" dirty="0">
                <a:solidFill>
                  <a:schemeClr val="tx1"/>
                </a:solidFill>
                <a:latin typeface="Courier New" panose="02070309020205020404" pitchFamily="49" charset="0"/>
                <a:cs typeface="Courier New" panose="02070309020205020404" pitchFamily="49" charset="0"/>
              </a:rPr>
              <a:t>(subject, "UTF-8");</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a:t>
            </a:r>
            <a:r>
              <a:rPr lang="en-US" sz="1400" dirty="0" err="1">
                <a:solidFill>
                  <a:schemeClr val="tx1"/>
                </a:solidFill>
                <a:latin typeface="Courier New" panose="02070309020205020404" pitchFamily="49" charset="0"/>
                <a:cs typeface="Courier New" panose="02070309020205020404" pitchFamily="49" charset="0"/>
              </a:rPr>
              <a:t>message.setText</a:t>
            </a:r>
            <a:r>
              <a:rPr lang="en-US" sz="1400" dirty="0">
                <a:solidFill>
                  <a:schemeClr val="tx1"/>
                </a:solidFill>
                <a:latin typeface="Courier New" panose="02070309020205020404" pitchFamily="49" charset="0"/>
                <a:cs typeface="Courier New" panose="02070309020205020404" pitchFamily="49" charset="0"/>
              </a:rPr>
              <a:t>(content, "UTF-8");</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a:t>
            </a:r>
            <a:r>
              <a:rPr lang="en-US" sz="1400" dirty="0" err="1">
                <a:solidFill>
                  <a:schemeClr val="tx1"/>
                </a:solidFill>
                <a:latin typeface="Courier New" panose="02070309020205020404" pitchFamily="49" charset="0"/>
                <a:cs typeface="Courier New" panose="02070309020205020404" pitchFamily="49" charset="0"/>
              </a:rPr>
              <a:t>message.setSentDate</a:t>
            </a:r>
            <a:r>
              <a:rPr lang="en-US" sz="1400" dirty="0">
                <a:solidFill>
                  <a:schemeClr val="tx1"/>
                </a:solidFill>
                <a:latin typeface="Courier New" panose="02070309020205020404" pitchFamily="49" charset="0"/>
                <a:cs typeface="Courier New" panose="02070309020205020404" pitchFamily="49" charset="0"/>
              </a:rPr>
              <a:t>(new Date());</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a:t>
            </a:r>
            <a:r>
              <a:rPr lang="en-US" sz="1400" dirty="0" err="1">
                <a:solidFill>
                  <a:schemeClr val="tx1"/>
                </a:solidFill>
                <a:latin typeface="Courier New" panose="02070309020205020404" pitchFamily="49" charset="0"/>
                <a:cs typeface="Courier New" panose="02070309020205020404" pitchFamily="49" charset="0"/>
              </a:rPr>
              <a:t>message.setRecipient</a:t>
            </a:r>
            <a:r>
              <a:rPr lang="en-US" sz="1400" dirty="0">
                <a:solidFill>
                  <a:schemeClr val="tx1"/>
                </a:solidFill>
                <a:latin typeface="Courier New" panose="02070309020205020404" pitchFamily="49" charset="0"/>
                <a:cs typeface="Courier New" panose="02070309020205020404" pitchFamily="49" charset="0"/>
              </a:rPr>
              <a:t>(Message.RecipientType.TO, new </a:t>
            </a:r>
            <a:r>
              <a:rPr lang="en-US" sz="1400" dirty="0" err="1">
                <a:solidFill>
                  <a:schemeClr val="tx1"/>
                </a:solidFill>
                <a:latin typeface="Courier New" panose="02070309020205020404" pitchFamily="49" charset="0"/>
                <a:cs typeface="Courier New" panose="02070309020205020404" pitchFamily="49" charset="0"/>
              </a:rPr>
              <a:t>InternetAddress</a:t>
            </a:r>
            <a:r>
              <a:rPr lang="en-US" sz="1400" dirty="0">
                <a:solidFill>
                  <a:schemeClr val="tx1"/>
                </a:solidFill>
                <a:latin typeface="Courier New" panose="02070309020205020404" pitchFamily="49" charset="0"/>
                <a:cs typeface="Courier New" panose="02070309020205020404" pitchFamily="49" charset="0"/>
              </a:rPr>
              <a:t>(</a:t>
            </a:r>
            <a:r>
              <a:rPr lang="en-US" sz="1400" dirty="0" err="1">
                <a:solidFill>
                  <a:schemeClr val="tx1"/>
                </a:solidFill>
                <a:latin typeface="Courier New" panose="02070309020205020404" pitchFamily="49" charset="0"/>
                <a:cs typeface="Courier New" panose="02070309020205020404" pitchFamily="49" charset="0"/>
              </a:rPr>
              <a:t>compliantTo</a:t>
            </a:r>
            <a:r>
              <a:rPr lang="en-US" sz="1400" dirty="0">
                <a:solidFill>
                  <a:schemeClr val="tx1"/>
                </a:solidFill>
                <a:latin typeface="Courier New" panose="02070309020205020404" pitchFamily="49" charset="0"/>
                <a:cs typeface="Courier New" panose="02070309020205020404" pitchFamily="49" charset="0"/>
              </a:rPr>
              <a:t>));                           </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a:t>
            </a:r>
            <a:r>
              <a:rPr lang="en-US" sz="1400" dirty="0" err="1">
                <a:solidFill>
                  <a:schemeClr val="tx1"/>
                </a:solidFill>
                <a:latin typeface="Courier New" panose="02070309020205020404" pitchFamily="49" charset="0"/>
                <a:cs typeface="Courier New" panose="02070309020205020404" pitchFamily="49" charset="0"/>
              </a:rPr>
              <a:t>Transport.send</a:t>
            </a:r>
            <a:r>
              <a:rPr lang="en-US" sz="1400" dirty="0">
                <a:solidFill>
                  <a:schemeClr val="tx1"/>
                </a:solidFill>
                <a:latin typeface="Courier New" panose="02070309020205020404" pitchFamily="49" charset="0"/>
                <a:cs typeface="Courier New" panose="02070309020205020404" pitchFamily="49" charset="0"/>
              </a:rPr>
              <a:t>(message);</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return true;</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 catch (Exception e) {</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a:t>
            </a:r>
            <a:r>
              <a:rPr lang="en-US" sz="1400" dirty="0" err="1">
                <a:solidFill>
                  <a:schemeClr val="tx1"/>
                </a:solidFill>
                <a:latin typeface="Courier New" panose="02070309020205020404" pitchFamily="49" charset="0"/>
                <a:cs typeface="Courier New" panose="02070309020205020404" pitchFamily="49" charset="0"/>
              </a:rPr>
              <a:t>System.out.println</a:t>
            </a:r>
            <a:r>
              <a:rPr lang="en-US" sz="1400" dirty="0">
                <a:solidFill>
                  <a:schemeClr val="tx1"/>
                </a:solidFill>
                <a:latin typeface="Courier New" panose="02070309020205020404" pitchFamily="49" charset="0"/>
                <a:cs typeface="Courier New" panose="02070309020205020404" pitchFamily="49" charset="0"/>
              </a:rPr>
              <a:t>(</a:t>
            </a:r>
            <a:r>
              <a:rPr lang="en-US" sz="1400" dirty="0" err="1">
                <a:solidFill>
                  <a:schemeClr val="tx1"/>
                </a:solidFill>
                <a:latin typeface="Courier New" panose="02070309020205020404" pitchFamily="49" charset="0"/>
                <a:cs typeface="Courier New" panose="02070309020205020404" pitchFamily="49" charset="0"/>
              </a:rPr>
              <a:t>String.format</a:t>
            </a:r>
            <a:r>
              <a:rPr lang="en-US" sz="1400" dirty="0">
                <a:solidFill>
                  <a:schemeClr val="tx1"/>
                </a:solidFill>
                <a:latin typeface="Courier New" panose="02070309020205020404" pitchFamily="49" charset="0"/>
                <a:cs typeface="Courier New" panose="02070309020205020404" pitchFamily="49" charset="0"/>
              </a:rPr>
              <a:t>("Failed to send email to %s: %s", to, e));</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 catch (</a:t>
            </a:r>
            <a:r>
              <a:rPr lang="en-US" sz="1400" dirty="0" err="1">
                <a:solidFill>
                  <a:schemeClr val="tx1"/>
                </a:solidFill>
                <a:latin typeface="Courier New" panose="02070309020205020404" pitchFamily="49" charset="0"/>
                <a:cs typeface="Courier New" panose="02070309020205020404" pitchFamily="49" charset="0"/>
              </a:rPr>
              <a:t>MessagingException</a:t>
            </a:r>
            <a:r>
              <a:rPr lang="en-US" sz="1400" dirty="0">
                <a:solidFill>
                  <a:schemeClr val="tx1"/>
                </a:solidFill>
                <a:latin typeface="Courier New" panose="02070309020205020404" pitchFamily="49" charset="0"/>
                <a:cs typeface="Courier New" panose="02070309020205020404" pitchFamily="49" charset="0"/>
              </a:rPr>
              <a:t> e) {</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 </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return false;</a:t>
            </a:r>
            <a:br>
              <a:rPr lang="en-US" sz="1400" dirty="0">
                <a:solidFill>
                  <a:schemeClr val="tx1"/>
                </a:solidFill>
                <a:latin typeface="Courier New" panose="02070309020205020404" pitchFamily="49" charset="0"/>
                <a:cs typeface="Courier New" panose="02070309020205020404" pitchFamily="49" charset="0"/>
              </a:rPr>
            </a:br>
            <a:r>
              <a:rPr lang="en-US" sz="1400" dirty="0">
                <a:solidFill>
                  <a:schemeClr val="tx1"/>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328660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2849" y="1308848"/>
            <a:ext cx="10489773" cy="1701535"/>
          </a:xfrm>
        </p:spPr>
        <p:txBody>
          <a:bodyPr/>
          <a:lstStyle/>
          <a:p>
            <a:r>
              <a:rPr lang="fr-FR"/>
              <a:t>Conclusion</a:t>
            </a:r>
          </a:p>
        </p:txBody>
      </p:sp>
    </p:spTree>
    <p:extLst>
      <p:ext uri="{BB962C8B-B14F-4D97-AF65-F5344CB8AC3E}">
        <p14:creationId xmlns:p14="http://schemas.microsoft.com/office/powerpoint/2010/main" val="18886452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4F36C-9C8E-FE4C-BC4F-8706AEA4C138}"/>
              </a:ext>
            </a:extLst>
          </p:cNvPr>
          <p:cNvSpPr>
            <a:spLocks noGrp="1"/>
          </p:cNvSpPr>
          <p:nvPr>
            <p:ph type="title"/>
          </p:nvPr>
        </p:nvSpPr>
        <p:spPr>
          <a:xfrm>
            <a:off x="187543" y="48278"/>
            <a:ext cx="10847121" cy="434888"/>
          </a:xfrm>
        </p:spPr>
        <p:txBody>
          <a:bodyPr/>
          <a:lstStyle/>
          <a:p>
            <a:r>
              <a:rPr lang="fr-FR" sz="2300" dirty="0"/>
              <a:t>Prise en charge par les langages de prog.</a:t>
            </a:r>
          </a:p>
        </p:txBody>
      </p:sp>
      <p:sp>
        <p:nvSpPr>
          <p:cNvPr id="8" name="TextBox 7">
            <a:extLst>
              <a:ext uri="{FF2B5EF4-FFF2-40B4-BE49-F238E27FC236}">
                <a16:creationId xmlns:a16="http://schemas.microsoft.com/office/drawing/2014/main" id="{90DD6656-C3D1-CC4C-85CD-98D9CE657DCC}"/>
              </a:ext>
            </a:extLst>
          </p:cNvPr>
          <p:cNvSpPr txBox="1"/>
          <p:nvPr/>
        </p:nvSpPr>
        <p:spPr>
          <a:xfrm>
            <a:off x="558800" y="870761"/>
            <a:ext cx="1192634" cy="276999"/>
          </a:xfrm>
          <a:prstGeom prst="rect">
            <a:avLst/>
          </a:prstGeom>
          <a:noFill/>
        </p:spPr>
        <p:txBody>
          <a:bodyPr wrap="none" lIns="0" tIns="0" rIns="0" bIns="0" rtlCol="0">
            <a:spAutoFit/>
          </a:bodyPr>
          <a:lstStyle/>
          <a:p>
            <a:r>
              <a:rPr lang="fr-FR">
                <a:cs typeface="Source Sans Pro"/>
                <a:hlinkClick r:id="rId2"/>
              </a:rPr>
              <a:t>UASG018A</a:t>
            </a:r>
          </a:p>
        </p:txBody>
      </p:sp>
      <p:grpSp>
        <p:nvGrpSpPr>
          <p:cNvPr id="11" name="Group 10">
            <a:extLst>
              <a:ext uri="{FF2B5EF4-FFF2-40B4-BE49-F238E27FC236}">
                <a16:creationId xmlns:a16="http://schemas.microsoft.com/office/drawing/2014/main" id="{5805F94D-FA1D-AA49-A028-28C76F5EA065}"/>
              </a:ext>
            </a:extLst>
          </p:cNvPr>
          <p:cNvGrpSpPr/>
          <p:nvPr/>
        </p:nvGrpSpPr>
        <p:grpSpPr>
          <a:xfrm>
            <a:off x="241300" y="1374733"/>
            <a:ext cx="5981700" cy="4868905"/>
            <a:chOff x="241300" y="1336633"/>
            <a:chExt cx="5981700" cy="5048945"/>
          </a:xfrm>
        </p:grpSpPr>
        <p:pic>
          <p:nvPicPr>
            <p:cNvPr id="6" name="Picture 5">
              <a:extLst>
                <a:ext uri="{FF2B5EF4-FFF2-40B4-BE49-F238E27FC236}">
                  <a16:creationId xmlns:a16="http://schemas.microsoft.com/office/drawing/2014/main" id="{E39ED243-8917-BA4C-ADD5-38BA986B9A90}"/>
                </a:ext>
              </a:extLst>
            </p:cNvPr>
            <p:cNvPicPr>
              <a:picLocks noChangeAspect="1"/>
            </p:cNvPicPr>
            <p:nvPr/>
          </p:nvPicPr>
          <p:blipFill rotWithShape="1">
            <a:blip r:embed="rId3"/>
            <a:srcRect b="90328"/>
            <a:stretch/>
          </p:blipFill>
          <p:spPr>
            <a:xfrm>
              <a:off x="241300" y="1336633"/>
              <a:ext cx="5981700" cy="616645"/>
            </a:xfrm>
            <a:prstGeom prst="rect">
              <a:avLst/>
            </a:prstGeom>
          </p:spPr>
        </p:pic>
        <p:pic>
          <p:nvPicPr>
            <p:cNvPr id="10" name="Picture 9">
              <a:extLst>
                <a:ext uri="{FF2B5EF4-FFF2-40B4-BE49-F238E27FC236}">
                  <a16:creationId xmlns:a16="http://schemas.microsoft.com/office/drawing/2014/main" id="{75AE508C-9DDD-3441-A79C-72EAEFC2C7DE}"/>
                </a:ext>
              </a:extLst>
            </p:cNvPr>
            <p:cNvPicPr>
              <a:picLocks noChangeAspect="1"/>
            </p:cNvPicPr>
            <p:nvPr/>
          </p:nvPicPr>
          <p:blipFill>
            <a:blip r:embed="rId4"/>
            <a:stretch>
              <a:fillRect/>
            </a:stretch>
          </p:blipFill>
          <p:spPr>
            <a:xfrm>
              <a:off x="266700" y="1927878"/>
              <a:ext cx="5943600" cy="4457700"/>
            </a:xfrm>
            <a:prstGeom prst="rect">
              <a:avLst/>
            </a:prstGeom>
          </p:spPr>
        </p:pic>
      </p:grpSp>
      <p:pic>
        <p:nvPicPr>
          <p:cNvPr id="13" name="Picture 12">
            <a:extLst>
              <a:ext uri="{FF2B5EF4-FFF2-40B4-BE49-F238E27FC236}">
                <a16:creationId xmlns:a16="http://schemas.microsoft.com/office/drawing/2014/main" id="{2DB3D619-9578-B248-92E0-A6A05B5E0DB0}"/>
              </a:ext>
            </a:extLst>
          </p:cNvPr>
          <p:cNvPicPr>
            <a:picLocks noChangeAspect="1"/>
          </p:cNvPicPr>
          <p:nvPr/>
        </p:nvPicPr>
        <p:blipFill>
          <a:blip r:embed="rId5"/>
          <a:stretch>
            <a:fillRect/>
          </a:stretch>
        </p:blipFill>
        <p:spPr>
          <a:xfrm>
            <a:off x="6248400" y="200024"/>
            <a:ext cx="5943600" cy="6043613"/>
          </a:xfrm>
          <a:prstGeom prst="rect">
            <a:avLst/>
          </a:prstGeom>
        </p:spPr>
      </p:pic>
    </p:spTree>
    <p:extLst>
      <p:ext uri="{BB962C8B-B14F-4D97-AF65-F5344CB8AC3E}">
        <p14:creationId xmlns:p14="http://schemas.microsoft.com/office/powerpoint/2010/main" val="41100133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Conclusion</a:t>
            </a:r>
          </a:p>
        </p:txBody>
      </p:sp>
      <p:sp>
        <p:nvSpPr>
          <p:cNvPr id="3" name="Content Placeholder 2"/>
          <p:cNvSpPr>
            <a:spLocks noGrp="1"/>
          </p:cNvSpPr>
          <p:nvPr>
            <p:ph sz="quarter" idx="10"/>
          </p:nvPr>
        </p:nvSpPr>
        <p:spPr>
          <a:xfrm>
            <a:off x="812800" y="1470213"/>
            <a:ext cx="10805055" cy="4431823"/>
          </a:xfrm>
        </p:spPr>
        <p:txBody>
          <a:bodyPr/>
          <a:lstStyle/>
          <a:p>
            <a:r>
              <a:rPr lang="fr-FR" sz="2000"/>
              <a:t>Sachez que les identificateurs d’UA peuvent ne pas être entièrement pris en charge par les logiciels et les bibliothèques.</a:t>
            </a:r>
          </a:p>
          <a:p>
            <a:r>
              <a:rPr lang="fr-FR" sz="2000"/>
              <a:t>Utilisez les bonnes bibliothèques et les bons cadres.</a:t>
            </a:r>
          </a:p>
          <a:p>
            <a:r>
              <a:rPr lang="fr-FR" sz="2000"/>
              <a:t>Adaptez votre code pour assurer une prise en charge correcte de l’UA.</a:t>
            </a:r>
          </a:p>
          <a:p>
            <a:r>
              <a:rPr lang="fr-FR" sz="2000"/>
              <a:t>Effectuer des tests unitaires et systémiques à l’aide des cas de test de l’UA pour vous assurer que votre logiciel est prêt pour l’UA.</a:t>
            </a:r>
          </a:p>
          <a:p>
            <a:endParaRPr lang="en-US" sz="2000" dirty="0"/>
          </a:p>
          <a:p>
            <a:endParaRPr lang="en-US" dirty="0"/>
          </a:p>
        </p:txBody>
      </p:sp>
      <p:pic>
        <p:nvPicPr>
          <p:cNvPr id="4" name="Picture 3">
            <a:extLst>
              <a:ext uri="{FF2B5EF4-FFF2-40B4-BE49-F238E27FC236}">
                <a16:creationId xmlns:a16="http://schemas.microsoft.com/office/drawing/2014/main" id="{1C27C5CF-26B4-A14B-AF54-68DC71524618}"/>
              </a:ext>
            </a:extLst>
          </p:cNvPr>
          <p:cNvPicPr>
            <a:picLocks noChangeAspect="1"/>
          </p:cNvPicPr>
          <p:nvPr/>
        </p:nvPicPr>
        <p:blipFill>
          <a:blip r:embed="rId2"/>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19048568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2850" y="1308848"/>
            <a:ext cx="9215903" cy="1701535"/>
          </a:xfrm>
        </p:spPr>
        <p:txBody>
          <a:bodyPr/>
          <a:lstStyle/>
          <a:p>
            <a:r>
              <a:rPr lang="fr-FR"/>
              <a:t>Impliquez-vous !</a:t>
            </a:r>
          </a:p>
        </p:txBody>
      </p:sp>
    </p:spTree>
    <p:extLst>
      <p:ext uri="{BB962C8B-B14F-4D97-AF65-F5344CB8AC3E}">
        <p14:creationId xmlns:p14="http://schemas.microsoft.com/office/powerpoint/2010/main" val="26300685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73086AE0-0EB2-9B4A-B8A3-2A9FF067E38C}"/>
              </a:ext>
            </a:extLst>
          </p:cNvPr>
          <p:cNvSpPr>
            <a:spLocks noGrp="1"/>
          </p:cNvSpPr>
          <p:nvPr>
            <p:ph sz="quarter" idx="10"/>
          </p:nvPr>
        </p:nvSpPr>
        <p:spPr>
          <a:xfrm>
            <a:off x="812800" y="1470213"/>
            <a:ext cx="10805055" cy="4769222"/>
          </a:xfrm>
        </p:spPr>
        <p:txBody>
          <a:bodyPr/>
          <a:lstStyle/>
          <a:p>
            <a:r>
              <a:rPr lang="fr-FR" sz="2000"/>
              <a:t>Pour en savoir plus sur l’UA, envoyez un courriel à </a:t>
            </a:r>
            <a:r>
              <a:rPr lang="fr-FR" sz="2000">
                <a:hlinkClick r:id="rId3"/>
              </a:rPr>
              <a:t>info@uasg.tech</a:t>
            </a:r>
            <a:r>
              <a:rPr lang="fr-FR" sz="2000"/>
              <a:t> ou à </a:t>
            </a:r>
            <a:r>
              <a:rPr lang="fr-FR" sz="2000">
                <a:hlinkClick r:id="rId4"/>
              </a:rPr>
              <a:t>UAProgram@icann.org</a:t>
            </a:r>
            <a:r>
              <a:rPr lang="fr-FR" sz="2000"/>
              <a:t>. </a:t>
            </a:r>
          </a:p>
          <a:p>
            <a:r>
              <a:rPr lang="fr-FR" sz="2000"/>
              <a:t>Consultez tous les documents et toutes les présentations de l’UASG sur </a:t>
            </a:r>
            <a:r>
              <a:rPr lang="fr-FR" sz="2000">
                <a:hlinkClick r:id="rId5"/>
              </a:rPr>
              <a:t>https://uasg.tech</a:t>
            </a:r>
            <a:r>
              <a:rPr lang="fr-FR" sz="2000"/>
              <a:t> </a:t>
            </a:r>
          </a:p>
          <a:p>
            <a:r>
              <a:rPr lang="fr-FR" sz="2000"/>
              <a:t>Trouvez les détails des travaux en cours à partir des pages wiki : </a:t>
            </a:r>
            <a:r>
              <a:rPr lang="fr-FR" sz="2000">
                <a:hlinkClick r:id="rId6"/>
              </a:rPr>
              <a:t>https://community.icann.org/display/TUA</a:t>
            </a:r>
            <a:r>
              <a:rPr lang="fr-FR" sz="2000"/>
              <a:t> </a:t>
            </a:r>
          </a:p>
          <a:p>
            <a:r>
              <a:rPr lang="fr-FR" sz="2000"/>
              <a:t>Inscrivez-vous pour contribuer à ou suivre la liste de discussion de l’UA : </a:t>
            </a:r>
            <a:r>
              <a:rPr lang="fr-FR" sz="2000">
                <a:hlinkClick r:id="rId7"/>
              </a:rPr>
              <a:t>https://uasg.tech/subscribe</a:t>
            </a:r>
          </a:p>
          <a:p>
            <a:r>
              <a:rPr lang="fr-FR" sz="2000"/>
              <a:t>Inscrivez-vous pour participer aux groupes de travail consacrés à l’UA </a:t>
            </a:r>
            <a:r>
              <a:rPr lang="fr-FR" sz="2000">
                <a:hlinkClick r:id="rId8"/>
              </a:rPr>
              <a:t>ici</a:t>
            </a:r>
          </a:p>
        </p:txBody>
      </p:sp>
      <p:sp>
        <p:nvSpPr>
          <p:cNvPr id="5" name="Title 4"/>
          <p:cNvSpPr>
            <a:spLocks noGrp="1"/>
          </p:cNvSpPr>
          <p:nvPr>
            <p:ph type="title"/>
          </p:nvPr>
        </p:nvSpPr>
        <p:spPr/>
        <p:txBody>
          <a:bodyPr/>
          <a:lstStyle/>
          <a:p>
            <a:r>
              <a:rPr lang="fr-FR"/>
              <a:t>Impliquez-vous !</a:t>
            </a:r>
          </a:p>
        </p:txBody>
      </p:sp>
      <p:pic>
        <p:nvPicPr>
          <p:cNvPr id="10" name="Picture 9">
            <a:extLst>
              <a:ext uri="{FF2B5EF4-FFF2-40B4-BE49-F238E27FC236}">
                <a16:creationId xmlns:a16="http://schemas.microsoft.com/office/drawing/2014/main" id="{51AB4471-B117-7941-922D-BB3E4BC9B065}"/>
              </a:ext>
            </a:extLst>
          </p:cNvPr>
          <p:cNvPicPr>
            <a:picLocks noChangeAspect="1"/>
          </p:cNvPicPr>
          <p:nvPr/>
        </p:nvPicPr>
        <p:blipFill>
          <a:blip r:embed="rId9"/>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34816601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73086AE0-0EB2-9B4A-B8A3-2A9FF067E38C}"/>
              </a:ext>
            </a:extLst>
          </p:cNvPr>
          <p:cNvSpPr>
            <a:spLocks noGrp="1"/>
          </p:cNvSpPr>
          <p:nvPr>
            <p:ph sz="quarter" idx="10"/>
          </p:nvPr>
        </p:nvSpPr>
        <p:spPr>
          <a:xfrm>
            <a:off x="833124" y="761901"/>
            <a:ext cx="10995461" cy="4528240"/>
          </a:xfrm>
        </p:spPr>
        <p:txBody>
          <a:bodyPr/>
          <a:lstStyle/>
          <a:p>
            <a:r>
              <a:rPr lang="fr-FR" sz="2000" dirty="0"/>
              <a:t>Pour une liste complète des rapports, voir </a:t>
            </a:r>
            <a:r>
              <a:rPr lang="fr-FR" sz="2000" dirty="0">
                <a:hlinkClick r:id="rId3"/>
              </a:rPr>
              <a:t>https://uasg.tech</a:t>
            </a:r>
            <a:r>
              <a:rPr lang="fr-FR" sz="2000" dirty="0"/>
              <a:t>.</a:t>
            </a:r>
          </a:p>
          <a:p>
            <a:pPr lvl="1"/>
            <a:r>
              <a:rPr lang="fr-FR" sz="2000" dirty="0"/>
              <a:t>Petit guide de l’acceptation universelle : </a:t>
            </a:r>
            <a:r>
              <a:rPr lang="fr-FR" sz="2000" dirty="0">
                <a:hlinkClick r:id="rId4"/>
              </a:rPr>
              <a:t>UASG005</a:t>
            </a:r>
          </a:p>
          <a:p>
            <a:pPr lvl="1"/>
            <a:r>
              <a:rPr lang="fr-FR" sz="2000" dirty="0"/>
              <a:t>Introduction à l’acceptation universelle : </a:t>
            </a:r>
            <a:r>
              <a:rPr lang="fr-FR" sz="2000" dirty="0">
                <a:hlinkClick r:id="rId5"/>
              </a:rPr>
              <a:t>UASG007</a:t>
            </a:r>
          </a:p>
          <a:p>
            <a:pPr lvl="1"/>
            <a:r>
              <a:rPr lang="fr-FR" sz="2000" dirty="0"/>
              <a:t>Petit guide de l’EAI : </a:t>
            </a:r>
            <a:r>
              <a:rPr lang="fr-FR" sz="2000" dirty="0">
                <a:hlinkClick r:id="rId6"/>
              </a:rPr>
              <a:t>UASG014</a:t>
            </a:r>
          </a:p>
          <a:p>
            <a:pPr lvl="1"/>
            <a:r>
              <a:rPr lang="fr-FR" sz="2000" dirty="0"/>
              <a:t>EAI – Une perspective technique : </a:t>
            </a:r>
            <a:r>
              <a:rPr lang="fr-FR" sz="2000" dirty="0">
                <a:hlinkClick r:id="rId7"/>
              </a:rPr>
              <a:t>UASG012</a:t>
            </a:r>
          </a:p>
          <a:p>
            <a:pPr lvl="1"/>
            <a:r>
              <a:rPr lang="fr-FR" sz="2000" dirty="0"/>
              <a:t>Conformité à l’UA de certaines bibliothèques et cadres de langages de programmation – </a:t>
            </a:r>
            <a:r>
              <a:rPr lang="fr-FR" sz="2000" dirty="0">
                <a:hlinkClick r:id="rId8"/>
              </a:rPr>
              <a:t>UASG018A</a:t>
            </a:r>
          </a:p>
          <a:p>
            <a:pPr lvl="1"/>
            <a:r>
              <a:rPr lang="fr-FR" sz="2000" dirty="0"/>
              <a:t>EAI – Évaluation des principaux services et logiciels de messagerie : </a:t>
            </a:r>
            <a:r>
              <a:rPr lang="fr-FR" sz="2000" dirty="0">
                <a:hlinkClick r:id="rId9"/>
              </a:rPr>
              <a:t>UASG021B</a:t>
            </a:r>
          </a:p>
          <a:p>
            <a:pPr lvl="1"/>
            <a:r>
              <a:rPr lang="fr-FR" sz="2000" dirty="0"/>
              <a:t>Cadre de préparation à l’acceptation universelle : </a:t>
            </a:r>
            <a:r>
              <a:rPr lang="fr-FR" sz="2000" dirty="0">
                <a:hlinkClick r:id="rId10"/>
              </a:rPr>
              <a:t>UASG026</a:t>
            </a:r>
          </a:p>
          <a:p>
            <a:pPr lvl="1"/>
            <a:r>
              <a:rPr lang="fr-FR" sz="2000" dirty="0"/>
              <a:t>Aspects liés au nommage des messageries internationalisées : </a:t>
            </a:r>
            <a:r>
              <a:rPr lang="fr-FR" sz="2000" dirty="0">
                <a:hlinkClick r:id="rId11"/>
              </a:rPr>
              <a:t>UASG028</a:t>
            </a:r>
          </a:p>
          <a:p>
            <a:pPr lvl="1"/>
            <a:r>
              <a:rPr lang="fr-FR" sz="2000" dirty="0"/>
              <a:t>Rapport d’évaluation de la prise en charge des EAI des services et logiciels de messagerie : </a:t>
            </a:r>
            <a:r>
              <a:rPr lang="fr-FR" sz="2000" dirty="0">
                <a:hlinkClick r:id="rId12"/>
              </a:rPr>
              <a:t>UASG030</a:t>
            </a:r>
          </a:p>
          <a:p>
            <a:pPr lvl="1"/>
            <a:r>
              <a:rPr lang="fr-FR" sz="2000" dirty="0"/>
              <a:t>Acceptation universelle (UA) de l’étape 1 des systèmes de gestion de contenu (CMS) – WordPress : </a:t>
            </a:r>
            <a:r>
              <a:rPr lang="fr-FR" sz="2000" dirty="0">
                <a:hlinkClick r:id="rId13"/>
              </a:rPr>
              <a:t>UASG032</a:t>
            </a:r>
          </a:p>
          <a:p>
            <a:r>
              <a:rPr lang="fr-FR" sz="2000" dirty="0">
                <a:cs typeface="Source Sans Pro"/>
              </a:rPr>
              <a:t>Les exemples de code utilisés : </a:t>
            </a:r>
            <a:r>
              <a:rPr lang="fr-FR" sz="2000" dirty="0">
                <a:cs typeface="Source Sans Pro"/>
                <a:hlinkClick r:id="rId14"/>
              </a:rPr>
              <a:t>https://github.com/icann/ua-code-samples.</a:t>
            </a:r>
          </a:p>
          <a:p>
            <a:endParaRPr lang="en-US" sz="2400" dirty="0"/>
          </a:p>
          <a:p>
            <a:endParaRPr lang="en-US" dirty="0"/>
          </a:p>
        </p:txBody>
      </p:sp>
      <p:sp>
        <p:nvSpPr>
          <p:cNvPr id="5" name="Title 4"/>
          <p:cNvSpPr>
            <a:spLocks noGrp="1"/>
          </p:cNvSpPr>
          <p:nvPr>
            <p:ph type="title"/>
          </p:nvPr>
        </p:nvSpPr>
        <p:spPr/>
        <p:txBody>
          <a:bodyPr/>
          <a:lstStyle/>
          <a:p>
            <a:r>
              <a:rPr lang="fr-FR"/>
              <a:t>Quelques ressources pertinentes</a:t>
            </a:r>
          </a:p>
        </p:txBody>
      </p:sp>
      <p:pic>
        <p:nvPicPr>
          <p:cNvPr id="10" name="Picture 9">
            <a:extLst>
              <a:ext uri="{FF2B5EF4-FFF2-40B4-BE49-F238E27FC236}">
                <a16:creationId xmlns:a16="http://schemas.microsoft.com/office/drawing/2014/main" id="{51AB4471-B117-7941-922D-BB3E4BC9B065}"/>
              </a:ext>
            </a:extLst>
          </p:cNvPr>
          <p:cNvPicPr>
            <a:picLocks noChangeAspect="1"/>
          </p:cNvPicPr>
          <p:nvPr/>
        </p:nvPicPr>
        <p:blipFill>
          <a:blip r:embed="rId15"/>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26021068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bwMode="auto">
          <a:xfrm>
            <a:off x="420688" y="42863"/>
            <a:ext cx="11807825" cy="530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fr-FR">
                <a:latin typeface="Arial" charset="0"/>
                <a:cs typeface="Segoe UI" charset="0"/>
              </a:rPr>
              <a:t>Échangez avec l’ICANN – Remerciements et questions</a:t>
            </a:r>
          </a:p>
        </p:txBody>
      </p:sp>
      <p:sp>
        <p:nvSpPr>
          <p:cNvPr id="87042" name="TextBox 2"/>
          <p:cNvSpPr txBox="1">
            <a:spLocks noChangeArrowheads="1"/>
          </p:cNvSpPr>
          <p:nvPr/>
        </p:nvSpPr>
        <p:spPr bwMode="auto">
          <a:xfrm>
            <a:off x="5821218" y="2424084"/>
            <a:ext cx="31258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r>
              <a:rPr lang="fr-FR" sz="1600" dirty="0">
                <a:solidFill>
                  <a:schemeClr val="bg1"/>
                </a:solidFill>
                <a:ea typeface="ＭＳ Ｐゴシック" charset="-128"/>
                <a:cs typeface="Arial" charset="0"/>
              </a:rPr>
              <a:t>Courriel : </a:t>
            </a:r>
            <a:r>
              <a:rPr lang="fr-FR" sz="1600" dirty="0" err="1">
                <a:solidFill>
                  <a:schemeClr val="bg1"/>
                </a:solidFill>
                <a:ea typeface="ＭＳ Ｐゴシック" charset="-128"/>
                <a:cs typeface="Arial" charset="0"/>
              </a:rPr>
              <a:t>sarmad.hussain@icann.org</a:t>
            </a:r>
            <a:endParaRPr lang="fr-FR" sz="1600" dirty="0">
              <a:solidFill>
                <a:schemeClr val="bg1"/>
              </a:solidFill>
              <a:ea typeface="ＭＳ Ｐゴシック" charset="-128"/>
              <a:cs typeface="Arial" charset="0"/>
            </a:endParaRPr>
          </a:p>
          <a:p>
            <a:endParaRPr lang="en-US" altLang="en-US" dirty="0">
              <a:ea typeface="ＭＳ Ｐゴシック" charset="-128"/>
              <a:cs typeface="Arial" charset="0"/>
            </a:endParaRPr>
          </a:p>
        </p:txBody>
      </p:sp>
    </p:spTree>
    <p:extLst>
      <p:ext uri="{BB962C8B-B14F-4D97-AF65-F5344CB8AC3E}">
        <p14:creationId xmlns:p14="http://schemas.microsoft.com/office/powerpoint/2010/main" val="1865435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3" name="Title 2">
            <a:extLst>
              <a:ext uri="{FF2B5EF4-FFF2-40B4-BE49-F238E27FC236}">
                <a16:creationId xmlns:a16="http://schemas.microsoft.com/office/drawing/2014/main" id="{7727E336-28BA-7A3C-2C9D-D0F4C2816715}"/>
              </a:ext>
            </a:extLst>
          </p:cNvPr>
          <p:cNvSpPr>
            <a:spLocks noGrp="1"/>
          </p:cNvSpPr>
          <p:nvPr>
            <p:ph type="title"/>
          </p:nvPr>
        </p:nvSpPr>
        <p:spPr>
          <a:xfrm>
            <a:off x="106680" y="46179"/>
            <a:ext cx="11978640" cy="450600"/>
          </a:xfrm>
        </p:spPr>
        <p:txBody>
          <a:bodyPr/>
          <a:lstStyle/>
          <a:p>
            <a:r>
              <a:rPr lang="fr-FR" sz="2600" dirty="0"/>
              <a:t>Prise en charge de l’EAI sur l’ensemble des serveurs de messagerie</a:t>
            </a:r>
          </a:p>
        </p:txBody>
      </p:sp>
      <p:pic>
        <p:nvPicPr>
          <p:cNvPr id="2" name="Picture 1">
            <a:extLst>
              <a:ext uri="{FF2B5EF4-FFF2-40B4-BE49-F238E27FC236}">
                <a16:creationId xmlns:a16="http://schemas.microsoft.com/office/drawing/2014/main" id="{55F1C083-B32F-B408-0663-602123596AF0}"/>
              </a:ext>
            </a:extLst>
          </p:cNvPr>
          <p:cNvPicPr>
            <a:picLocks noChangeAspect="1"/>
          </p:cNvPicPr>
          <p:nvPr/>
        </p:nvPicPr>
        <p:blipFill>
          <a:blip r:embed="rId3"/>
          <a:stretch>
            <a:fillRect/>
          </a:stretch>
        </p:blipFill>
        <p:spPr>
          <a:xfrm>
            <a:off x="106680" y="1384662"/>
            <a:ext cx="11978640" cy="4455917"/>
          </a:xfrm>
          <a:prstGeom prst="rect">
            <a:avLst/>
          </a:prstGeom>
        </p:spPr>
      </p:pic>
      <p:pic>
        <p:nvPicPr>
          <p:cNvPr id="4" name="Picture 3">
            <a:extLst>
              <a:ext uri="{FF2B5EF4-FFF2-40B4-BE49-F238E27FC236}">
                <a16:creationId xmlns:a16="http://schemas.microsoft.com/office/drawing/2014/main" id="{75930475-5363-FF2F-E489-C1D3D5755036}"/>
              </a:ext>
            </a:extLst>
          </p:cNvPr>
          <p:cNvPicPr>
            <a:picLocks noChangeAspect="1"/>
          </p:cNvPicPr>
          <p:nvPr/>
        </p:nvPicPr>
        <p:blipFill>
          <a:blip r:embed="rId4"/>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3139389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6B6274-DBC2-4C0B-0FF4-3165807701BE}"/>
              </a:ext>
            </a:extLst>
          </p:cNvPr>
          <p:cNvSpPr>
            <a:spLocks noGrp="1"/>
          </p:cNvSpPr>
          <p:nvPr>
            <p:ph sz="quarter" idx="10"/>
          </p:nvPr>
        </p:nvSpPr>
        <p:spPr>
          <a:xfrm>
            <a:off x="812800" y="769867"/>
            <a:ext cx="10543117" cy="4571813"/>
          </a:xfrm>
        </p:spPr>
        <p:txBody>
          <a:bodyPr/>
          <a:lstStyle/>
          <a:p>
            <a:r>
              <a:rPr lang="fr-FR" dirty="0"/>
              <a:t>Prise en charge de tous les noms de domaine, entre autres les noms de domaine internationalisés (IDN), et de toutes les adresses électroniques, entre autres les adresses électroniques internationalisées (EAI) : </a:t>
            </a:r>
          </a:p>
          <a:p>
            <a:endParaRPr lang="en-US" dirty="0"/>
          </a:p>
          <a:p>
            <a:endParaRPr lang="en-US" dirty="0"/>
          </a:p>
          <a:p>
            <a:endParaRPr lang="en-US" dirty="0"/>
          </a:p>
          <a:p>
            <a:r>
              <a:rPr lang="fr-FR" dirty="0"/>
              <a:t>Accepter : l’utilisateur peut saisir des caractères de son script local dans un champ de texte.</a:t>
            </a:r>
          </a:p>
          <a:p>
            <a:r>
              <a:rPr lang="fr-FR" dirty="0"/>
              <a:t>Valider : le logiciel accepte les caractères et les reconnaît comme valides.</a:t>
            </a:r>
          </a:p>
          <a:p>
            <a:r>
              <a:rPr lang="fr-FR" dirty="0"/>
              <a:t>Traiter : le système effectue des opérations avec les caractères.</a:t>
            </a:r>
          </a:p>
          <a:p>
            <a:r>
              <a:rPr lang="fr-FR" dirty="0"/>
              <a:t>Stocker : la base de données peut stocker le texte sans l’altérer ou le corrompre.</a:t>
            </a:r>
          </a:p>
          <a:p>
            <a:r>
              <a:rPr lang="fr-FR" dirty="0"/>
              <a:t>Afficher : lorsque les informations sont extraites de la base de données, elles sont affichées correctement.</a:t>
            </a:r>
          </a:p>
        </p:txBody>
      </p:sp>
      <p:sp>
        <p:nvSpPr>
          <p:cNvPr id="5" name="Title 4"/>
          <p:cNvSpPr>
            <a:spLocks noGrp="1"/>
          </p:cNvSpPr>
          <p:nvPr>
            <p:ph type="title"/>
          </p:nvPr>
        </p:nvSpPr>
        <p:spPr/>
        <p:txBody>
          <a:bodyPr/>
          <a:lstStyle/>
          <a:p>
            <a:r>
              <a:rPr lang="fr-FR"/>
              <a:t>Portée de la préparation à l’UA pour les programmeurs</a:t>
            </a:r>
          </a:p>
        </p:txBody>
      </p:sp>
      <p:pic>
        <p:nvPicPr>
          <p:cNvPr id="10" name="Picture 9">
            <a:extLst>
              <a:ext uri="{FF2B5EF4-FFF2-40B4-BE49-F238E27FC236}">
                <a16:creationId xmlns:a16="http://schemas.microsoft.com/office/drawing/2014/main" id="{51AB4471-B117-7941-922D-BB3E4BC9B065}"/>
              </a:ext>
            </a:extLst>
          </p:cNvPr>
          <p:cNvPicPr>
            <a:picLocks noChangeAspect="1"/>
          </p:cNvPicPr>
          <p:nvPr/>
        </p:nvPicPr>
        <p:blipFill>
          <a:blip r:embed="rId3"/>
          <a:stretch>
            <a:fillRect/>
          </a:stretch>
        </p:blipFill>
        <p:spPr>
          <a:xfrm>
            <a:off x="10902950" y="32733"/>
            <a:ext cx="1241861" cy="563488"/>
          </a:xfrm>
          <a:prstGeom prst="rect">
            <a:avLst/>
          </a:prstGeom>
        </p:spPr>
      </p:pic>
      <p:grpSp>
        <p:nvGrpSpPr>
          <p:cNvPr id="29" name="Group 28">
            <a:extLst>
              <a:ext uri="{FF2B5EF4-FFF2-40B4-BE49-F238E27FC236}">
                <a16:creationId xmlns:a16="http://schemas.microsoft.com/office/drawing/2014/main" id="{FF3E8CE4-5BEB-AB4B-BC3E-F36E027D7112}"/>
              </a:ext>
            </a:extLst>
          </p:cNvPr>
          <p:cNvGrpSpPr/>
          <p:nvPr/>
        </p:nvGrpSpPr>
        <p:grpSpPr>
          <a:xfrm>
            <a:off x="1298985" y="1963073"/>
            <a:ext cx="9048332" cy="1295462"/>
            <a:chOff x="1927228" y="5269981"/>
            <a:chExt cx="7921353" cy="976513"/>
          </a:xfrm>
        </p:grpSpPr>
        <p:grpSp>
          <p:nvGrpSpPr>
            <p:cNvPr id="30" name="Group 29">
              <a:extLst>
                <a:ext uri="{FF2B5EF4-FFF2-40B4-BE49-F238E27FC236}">
                  <a16:creationId xmlns:a16="http://schemas.microsoft.com/office/drawing/2014/main" id="{88CA18D1-8A41-3345-B85F-7925A4C0569A}"/>
                </a:ext>
              </a:extLst>
            </p:cNvPr>
            <p:cNvGrpSpPr/>
            <p:nvPr/>
          </p:nvGrpSpPr>
          <p:grpSpPr>
            <a:xfrm>
              <a:off x="1927228" y="5273672"/>
              <a:ext cx="1302251" cy="972822"/>
              <a:chOff x="820555" y="1643185"/>
              <a:chExt cx="2011680" cy="1644160"/>
            </a:xfrm>
          </p:grpSpPr>
          <p:sp>
            <p:nvSpPr>
              <p:cNvPr id="47" name="Rectangle 46">
                <a:extLst>
                  <a:ext uri="{FF2B5EF4-FFF2-40B4-BE49-F238E27FC236}">
                    <a16:creationId xmlns:a16="http://schemas.microsoft.com/office/drawing/2014/main" id="{04E9FDE2-6C75-9045-BEBB-6E9A27DE09D0}"/>
                  </a:ext>
                </a:extLst>
              </p:cNvPr>
              <p:cNvSpPr/>
              <p:nvPr/>
            </p:nvSpPr>
            <p:spPr>
              <a:xfrm>
                <a:off x="820555" y="2835439"/>
                <a:ext cx="2011680" cy="451906"/>
              </a:xfrm>
              <a:prstGeom prst="rect">
                <a:avLst/>
              </a:prstGeom>
            </p:spPr>
            <p:txBody>
              <a:bodyPr wrap="square" lIns="0" tIns="0" bIns="0">
                <a:spAutoFit/>
              </a:bodyPr>
              <a:lstStyle/>
              <a:p>
                <a:pPr algn="ctr"/>
                <a:r>
                  <a:rPr lang="fr-FR" sz="2000">
                    <a:solidFill>
                      <a:srgbClr val="000000"/>
                    </a:solidFill>
                    <a:latin typeface="Source Sans Pro Light"/>
                    <a:cs typeface="Source Sans Pro Light"/>
                  </a:rPr>
                  <a:t>Accepter</a:t>
                </a:r>
              </a:p>
            </p:txBody>
          </p:sp>
          <p:sp>
            <p:nvSpPr>
              <p:cNvPr id="48" name="Rectangle 47">
                <a:extLst>
                  <a:ext uri="{FF2B5EF4-FFF2-40B4-BE49-F238E27FC236}">
                    <a16:creationId xmlns:a16="http://schemas.microsoft.com/office/drawing/2014/main" id="{D095B2E6-8192-564A-B0D4-8D25BBD97F7D}"/>
                  </a:ext>
                </a:extLst>
              </p:cNvPr>
              <p:cNvSpPr>
                <a:spLocks/>
              </p:cNvSpPr>
              <p:nvPr/>
            </p:nvSpPr>
            <p:spPr>
              <a:xfrm>
                <a:off x="820555" y="1643185"/>
                <a:ext cx="2011680" cy="1188720"/>
              </a:xfrm>
              <a:prstGeom prst="rect">
                <a:avLst/>
              </a:prstGeom>
              <a:solidFill>
                <a:srgbClr val="ED92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000">
                  <a:solidFill>
                    <a:schemeClr val="accent1">
                      <a:lumMod val="40000"/>
                      <a:lumOff val="60000"/>
                    </a:schemeClr>
                  </a:solidFill>
                </a:endParaRPr>
              </a:p>
            </p:txBody>
          </p:sp>
          <p:pic>
            <p:nvPicPr>
              <p:cNvPr id="49" name="Picture 48" descr="ua-capability-icons_wht_Accept.png">
                <a:extLst>
                  <a:ext uri="{FF2B5EF4-FFF2-40B4-BE49-F238E27FC236}">
                    <a16:creationId xmlns:a16="http://schemas.microsoft.com/office/drawing/2014/main" id="{95AE17AA-1A8D-9D48-9EBD-42ED787C63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9630" y="1900022"/>
                <a:ext cx="562359" cy="643725"/>
              </a:xfrm>
              <a:prstGeom prst="rect">
                <a:avLst/>
              </a:prstGeom>
            </p:spPr>
          </p:pic>
        </p:grpSp>
        <p:grpSp>
          <p:nvGrpSpPr>
            <p:cNvPr id="31" name="Group 30">
              <a:extLst>
                <a:ext uri="{FF2B5EF4-FFF2-40B4-BE49-F238E27FC236}">
                  <a16:creationId xmlns:a16="http://schemas.microsoft.com/office/drawing/2014/main" id="{66AD7C3E-1B21-EA49-8443-C0ED70B8257A}"/>
                </a:ext>
              </a:extLst>
            </p:cNvPr>
            <p:cNvGrpSpPr/>
            <p:nvPr/>
          </p:nvGrpSpPr>
          <p:grpSpPr>
            <a:xfrm>
              <a:off x="3582203" y="5273672"/>
              <a:ext cx="1314106" cy="967039"/>
              <a:chOff x="3554360" y="1646720"/>
              <a:chExt cx="2029993" cy="1634387"/>
            </a:xfrm>
          </p:grpSpPr>
          <p:sp>
            <p:nvSpPr>
              <p:cNvPr id="44" name="Rectangle 43">
                <a:extLst>
                  <a:ext uri="{FF2B5EF4-FFF2-40B4-BE49-F238E27FC236}">
                    <a16:creationId xmlns:a16="http://schemas.microsoft.com/office/drawing/2014/main" id="{51B7CDDE-3D06-0740-94CA-B0F1E035313A}"/>
                  </a:ext>
                </a:extLst>
              </p:cNvPr>
              <p:cNvSpPr>
                <a:spLocks/>
              </p:cNvSpPr>
              <p:nvPr/>
            </p:nvSpPr>
            <p:spPr>
              <a:xfrm>
                <a:off x="3554360" y="1646720"/>
                <a:ext cx="2011680" cy="1188720"/>
              </a:xfrm>
              <a:prstGeom prst="rect">
                <a:avLst/>
              </a:prstGeom>
              <a:solidFill>
                <a:srgbClr val="ED92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000">
                  <a:solidFill>
                    <a:schemeClr val="accent1">
                      <a:lumMod val="40000"/>
                      <a:lumOff val="60000"/>
                    </a:schemeClr>
                  </a:solidFill>
                </a:endParaRPr>
              </a:p>
            </p:txBody>
          </p:sp>
          <p:sp>
            <p:nvSpPr>
              <p:cNvPr id="45" name="Rectangle 44">
                <a:extLst>
                  <a:ext uri="{FF2B5EF4-FFF2-40B4-BE49-F238E27FC236}">
                    <a16:creationId xmlns:a16="http://schemas.microsoft.com/office/drawing/2014/main" id="{58541279-6FA3-8D42-B5C8-D52B525811FB}"/>
                  </a:ext>
                </a:extLst>
              </p:cNvPr>
              <p:cNvSpPr/>
              <p:nvPr/>
            </p:nvSpPr>
            <p:spPr>
              <a:xfrm>
                <a:off x="3572673" y="2829201"/>
                <a:ext cx="2011680" cy="451906"/>
              </a:xfrm>
              <a:prstGeom prst="rect">
                <a:avLst/>
              </a:prstGeom>
            </p:spPr>
            <p:txBody>
              <a:bodyPr wrap="square" lIns="0" tIns="0" bIns="0">
                <a:spAutoFit/>
              </a:bodyPr>
              <a:lstStyle/>
              <a:p>
                <a:pPr algn="ctr"/>
                <a:r>
                  <a:rPr lang="fr-FR" sz="2000">
                    <a:solidFill>
                      <a:srgbClr val="000000"/>
                    </a:solidFill>
                    <a:latin typeface="Source Sans Pro Light"/>
                    <a:cs typeface="Source Sans Pro Light"/>
                  </a:rPr>
                  <a:t>Valider</a:t>
                </a:r>
              </a:p>
            </p:txBody>
          </p:sp>
          <p:pic>
            <p:nvPicPr>
              <p:cNvPr id="46" name="Picture 45" descr="ua-capability-icons_wht_Validate.png">
                <a:extLst>
                  <a:ext uri="{FF2B5EF4-FFF2-40B4-BE49-F238E27FC236}">
                    <a16:creationId xmlns:a16="http://schemas.microsoft.com/office/drawing/2014/main" id="{0A09F761-7140-1B41-A0F2-165BB85AAA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0348" y="1895569"/>
                <a:ext cx="779705" cy="643725"/>
              </a:xfrm>
              <a:prstGeom prst="rect">
                <a:avLst/>
              </a:prstGeom>
            </p:spPr>
          </p:pic>
        </p:grpSp>
        <p:grpSp>
          <p:nvGrpSpPr>
            <p:cNvPr id="32" name="Group 31">
              <a:extLst>
                <a:ext uri="{FF2B5EF4-FFF2-40B4-BE49-F238E27FC236}">
                  <a16:creationId xmlns:a16="http://schemas.microsoft.com/office/drawing/2014/main" id="{C49AA9E2-9693-C548-8C8D-93CB9162783D}"/>
                </a:ext>
              </a:extLst>
            </p:cNvPr>
            <p:cNvGrpSpPr/>
            <p:nvPr/>
          </p:nvGrpSpPr>
          <p:grpSpPr>
            <a:xfrm>
              <a:off x="6892153" y="5269981"/>
              <a:ext cx="1302251" cy="968544"/>
              <a:chOff x="6331693" y="1643185"/>
              <a:chExt cx="2011680" cy="1636930"/>
            </a:xfrm>
          </p:grpSpPr>
          <p:sp>
            <p:nvSpPr>
              <p:cNvPr id="41" name="Rectangle 40">
                <a:extLst>
                  <a:ext uri="{FF2B5EF4-FFF2-40B4-BE49-F238E27FC236}">
                    <a16:creationId xmlns:a16="http://schemas.microsoft.com/office/drawing/2014/main" id="{99727F8D-A583-2B42-8956-0E4F176329FB}"/>
                  </a:ext>
                </a:extLst>
              </p:cNvPr>
              <p:cNvSpPr>
                <a:spLocks/>
              </p:cNvSpPr>
              <p:nvPr/>
            </p:nvSpPr>
            <p:spPr>
              <a:xfrm>
                <a:off x="6331693" y="1643185"/>
                <a:ext cx="2011680" cy="1188720"/>
              </a:xfrm>
              <a:prstGeom prst="rect">
                <a:avLst/>
              </a:prstGeom>
              <a:solidFill>
                <a:srgbClr val="ED92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000">
                  <a:solidFill>
                    <a:schemeClr val="accent1">
                      <a:lumMod val="40000"/>
                      <a:lumOff val="60000"/>
                    </a:schemeClr>
                  </a:solidFill>
                </a:endParaRPr>
              </a:p>
            </p:txBody>
          </p:sp>
          <p:sp>
            <p:nvSpPr>
              <p:cNvPr id="42" name="Rectangle 41">
                <a:extLst>
                  <a:ext uri="{FF2B5EF4-FFF2-40B4-BE49-F238E27FC236}">
                    <a16:creationId xmlns:a16="http://schemas.microsoft.com/office/drawing/2014/main" id="{087D5BAF-0D83-DD44-911D-2E14DE3C4330}"/>
                  </a:ext>
                </a:extLst>
              </p:cNvPr>
              <p:cNvSpPr/>
              <p:nvPr/>
            </p:nvSpPr>
            <p:spPr>
              <a:xfrm>
                <a:off x="6331693" y="2828209"/>
                <a:ext cx="2011680" cy="451906"/>
              </a:xfrm>
              <a:prstGeom prst="rect">
                <a:avLst/>
              </a:prstGeom>
            </p:spPr>
            <p:txBody>
              <a:bodyPr wrap="square" lIns="0" tIns="0" bIns="0">
                <a:spAutoFit/>
              </a:bodyPr>
              <a:lstStyle/>
              <a:p>
                <a:pPr algn="ctr"/>
                <a:r>
                  <a:rPr lang="fr-FR" sz="2000">
                    <a:solidFill>
                      <a:srgbClr val="000000"/>
                    </a:solidFill>
                    <a:latin typeface="Source Sans Pro Light"/>
                    <a:cs typeface="Source Sans Pro Light"/>
                  </a:rPr>
                  <a:t>Stocker</a:t>
                </a:r>
              </a:p>
            </p:txBody>
          </p:sp>
          <p:pic>
            <p:nvPicPr>
              <p:cNvPr id="43" name="Picture 42" descr="ua-capability-icons_wht_Store.png">
                <a:extLst>
                  <a:ext uri="{FF2B5EF4-FFF2-40B4-BE49-F238E27FC236}">
                    <a16:creationId xmlns:a16="http://schemas.microsoft.com/office/drawing/2014/main" id="{6AB810CB-7FFA-E647-820F-1348D55A85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9490" y="1900022"/>
                <a:ext cx="647296" cy="647296"/>
              </a:xfrm>
              <a:prstGeom prst="rect">
                <a:avLst/>
              </a:prstGeom>
            </p:spPr>
          </p:pic>
        </p:grpSp>
        <p:grpSp>
          <p:nvGrpSpPr>
            <p:cNvPr id="33" name="Group 32">
              <a:extLst>
                <a:ext uri="{FF2B5EF4-FFF2-40B4-BE49-F238E27FC236}">
                  <a16:creationId xmlns:a16="http://schemas.microsoft.com/office/drawing/2014/main" id="{A01A6786-B4F7-E64B-8ADF-2CCDA6FFB00B}"/>
                </a:ext>
              </a:extLst>
            </p:cNvPr>
            <p:cNvGrpSpPr/>
            <p:nvPr/>
          </p:nvGrpSpPr>
          <p:grpSpPr>
            <a:xfrm>
              <a:off x="5237178" y="5269981"/>
              <a:ext cx="1302251" cy="970730"/>
              <a:chOff x="2202899" y="3852184"/>
              <a:chExt cx="2011680" cy="1640625"/>
            </a:xfrm>
          </p:grpSpPr>
          <p:sp>
            <p:nvSpPr>
              <p:cNvPr id="38" name="Rectangle 37">
                <a:extLst>
                  <a:ext uri="{FF2B5EF4-FFF2-40B4-BE49-F238E27FC236}">
                    <a16:creationId xmlns:a16="http://schemas.microsoft.com/office/drawing/2014/main" id="{46C1B392-FF8A-1A46-AF2C-63FA41E5A3D0}"/>
                  </a:ext>
                </a:extLst>
              </p:cNvPr>
              <p:cNvSpPr>
                <a:spLocks/>
              </p:cNvSpPr>
              <p:nvPr/>
            </p:nvSpPr>
            <p:spPr>
              <a:xfrm>
                <a:off x="2202899" y="3852184"/>
                <a:ext cx="2011680" cy="1188720"/>
              </a:xfrm>
              <a:prstGeom prst="rect">
                <a:avLst/>
              </a:prstGeom>
              <a:solidFill>
                <a:srgbClr val="ED92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000">
                  <a:solidFill>
                    <a:schemeClr val="accent1">
                      <a:lumMod val="40000"/>
                      <a:lumOff val="60000"/>
                    </a:schemeClr>
                  </a:solidFill>
                </a:endParaRPr>
              </a:p>
            </p:txBody>
          </p:sp>
          <p:sp>
            <p:nvSpPr>
              <p:cNvPr id="39" name="Rectangle 38">
                <a:extLst>
                  <a:ext uri="{FF2B5EF4-FFF2-40B4-BE49-F238E27FC236}">
                    <a16:creationId xmlns:a16="http://schemas.microsoft.com/office/drawing/2014/main" id="{D08E740B-EE22-E54F-BECC-BFA4D1A7E347}"/>
                  </a:ext>
                </a:extLst>
              </p:cNvPr>
              <p:cNvSpPr/>
              <p:nvPr/>
            </p:nvSpPr>
            <p:spPr>
              <a:xfrm>
                <a:off x="2202899" y="5040903"/>
                <a:ext cx="2011680" cy="451906"/>
              </a:xfrm>
              <a:prstGeom prst="rect">
                <a:avLst/>
              </a:prstGeom>
            </p:spPr>
            <p:txBody>
              <a:bodyPr wrap="square" lIns="0" tIns="0" bIns="0">
                <a:spAutoFit/>
              </a:bodyPr>
              <a:lstStyle/>
              <a:p>
                <a:pPr algn="ctr"/>
                <a:r>
                  <a:rPr lang="fr-FR" sz="2000">
                    <a:solidFill>
                      <a:srgbClr val="000000"/>
                    </a:solidFill>
                    <a:latin typeface="Source Sans Pro Light"/>
                    <a:cs typeface="Source Sans Pro Light"/>
                  </a:rPr>
                  <a:t>Traiter</a:t>
                </a:r>
              </a:p>
            </p:txBody>
          </p:sp>
          <p:pic>
            <p:nvPicPr>
              <p:cNvPr id="40" name="Picture 39" descr="ua-capability-icons_wht_Process.png">
                <a:extLst>
                  <a:ext uri="{FF2B5EF4-FFF2-40B4-BE49-F238E27FC236}">
                    <a16:creationId xmlns:a16="http://schemas.microsoft.com/office/drawing/2014/main" id="{8E2BA25B-94F7-E146-AC59-48DF74B707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86759" y="4119754"/>
                <a:ext cx="1027282" cy="632806"/>
              </a:xfrm>
              <a:prstGeom prst="rect">
                <a:avLst/>
              </a:prstGeom>
            </p:spPr>
          </p:pic>
        </p:grpSp>
        <p:grpSp>
          <p:nvGrpSpPr>
            <p:cNvPr id="34" name="Group 33">
              <a:extLst>
                <a:ext uri="{FF2B5EF4-FFF2-40B4-BE49-F238E27FC236}">
                  <a16:creationId xmlns:a16="http://schemas.microsoft.com/office/drawing/2014/main" id="{DCE1F724-3B0F-EB40-92D6-82F9EE7CF4EA}"/>
                </a:ext>
              </a:extLst>
            </p:cNvPr>
            <p:cNvGrpSpPr/>
            <p:nvPr/>
          </p:nvGrpSpPr>
          <p:grpSpPr>
            <a:xfrm>
              <a:off x="8546330" y="5275764"/>
              <a:ext cx="1302251" cy="970730"/>
              <a:chOff x="4943583" y="3852184"/>
              <a:chExt cx="2011680" cy="1640625"/>
            </a:xfrm>
          </p:grpSpPr>
          <p:sp>
            <p:nvSpPr>
              <p:cNvPr id="35" name="Rectangle 34">
                <a:extLst>
                  <a:ext uri="{FF2B5EF4-FFF2-40B4-BE49-F238E27FC236}">
                    <a16:creationId xmlns:a16="http://schemas.microsoft.com/office/drawing/2014/main" id="{FE413D40-E4B1-7B43-95EE-9A70F693E450}"/>
                  </a:ext>
                </a:extLst>
              </p:cNvPr>
              <p:cNvSpPr>
                <a:spLocks/>
              </p:cNvSpPr>
              <p:nvPr/>
            </p:nvSpPr>
            <p:spPr>
              <a:xfrm>
                <a:off x="4943583" y="3852184"/>
                <a:ext cx="2011680" cy="1188720"/>
              </a:xfrm>
              <a:prstGeom prst="rect">
                <a:avLst/>
              </a:prstGeom>
              <a:solidFill>
                <a:srgbClr val="ED92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000">
                  <a:solidFill>
                    <a:schemeClr val="accent1">
                      <a:lumMod val="40000"/>
                      <a:lumOff val="60000"/>
                    </a:schemeClr>
                  </a:solidFill>
                </a:endParaRPr>
              </a:p>
            </p:txBody>
          </p:sp>
          <p:sp>
            <p:nvSpPr>
              <p:cNvPr id="36" name="Rectangle 35">
                <a:extLst>
                  <a:ext uri="{FF2B5EF4-FFF2-40B4-BE49-F238E27FC236}">
                    <a16:creationId xmlns:a16="http://schemas.microsoft.com/office/drawing/2014/main" id="{A8F6DA22-0257-334F-BF9C-0493C7E95829}"/>
                  </a:ext>
                </a:extLst>
              </p:cNvPr>
              <p:cNvSpPr/>
              <p:nvPr/>
            </p:nvSpPr>
            <p:spPr>
              <a:xfrm>
                <a:off x="4946287" y="5040903"/>
                <a:ext cx="2008976" cy="451906"/>
              </a:xfrm>
              <a:prstGeom prst="rect">
                <a:avLst/>
              </a:prstGeom>
            </p:spPr>
            <p:txBody>
              <a:bodyPr wrap="square" lIns="0" tIns="0" bIns="0">
                <a:spAutoFit/>
              </a:bodyPr>
              <a:lstStyle/>
              <a:p>
                <a:pPr algn="ctr"/>
                <a:r>
                  <a:rPr lang="fr-FR" sz="2000">
                    <a:solidFill>
                      <a:srgbClr val="000000"/>
                    </a:solidFill>
                    <a:latin typeface="Source Sans Pro Light"/>
                    <a:cs typeface="Source Sans Pro Light"/>
                  </a:rPr>
                  <a:t>Afficher</a:t>
                </a:r>
              </a:p>
            </p:txBody>
          </p:sp>
          <p:pic>
            <p:nvPicPr>
              <p:cNvPr id="37" name="Picture 36" descr="ua-capability-icons_wht_Display.png">
                <a:extLst>
                  <a:ext uri="{FF2B5EF4-FFF2-40B4-BE49-F238E27FC236}">
                    <a16:creationId xmlns:a16="http://schemas.microsoft.com/office/drawing/2014/main" id="{03B399DB-C262-DD4C-9E27-94DC38E042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11163" y="4126903"/>
                <a:ext cx="489490" cy="633398"/>
              </a:xfrm>
              <a:prstGeom prst="rect">
                <a:avLst/>
              </a:prstGeom>
            </p:spPr>
          </p:pic>
        </p:grpSp>
      </p:grpSp>
    </p:spTree>
    <p:extLst>
      <p:ext uri="{BB962C8B-B14F-4D97-AF65-F5344CB8AC3E}">
        <p14:creationId xmlns:p14="http://schemas.microsoft.com/office/powerpoint/2010/main" val="2636244874"/>
      </p:ext>
    </p:extLst>
  </p:cSld>
  <p:clrMapOvr>
    <a:masterClrMapping/>
  </p:clrMapOvr>
</p:sld>
</file>

<file path=ppt/theme/theme1.xml><?xml version="1.0" encoding="utf-8"?>
<a:theme xmlns:a="http://schemas.openxmlformats.org/drawingml/2006/main" name="ICANN PPT_Arial_16x9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ICANN PPT Template_16x9 20170601.potx" id="{6DCE996D-886D-4310-B448-1ACF06EC9706}" vid="{B8D7A136-CA80-4520-9EC3-55CACFEC00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ICANN PPT_Arial_16x9_June 2017_potx</Template>
  <TotalTime>15043</TotalTime>
  <Words>7547</Words>
  <Application>Microsoft Macintosh PowerPoint</Application>
  <PresentationFormat>Widescreen</PresentationFormat>
  <Paragraphs>692</Paragraphs>
  <Slides>79</Slides>
  <Notes>59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79</vt:i4>
      </vt:variant>
    </vt:vector>
  </HeadingPairs>
  <TitlesOfParts>
    <vt:vector size="87" baseType="lpstr">
      <vt:lpstr>Arial</vt:lpstr>
      <vt:lpstr>Calibri</vt:lpstr>
      <vt:lpstr>Courier New</vt:lpstr>
      <vt:lpstr>Noto Sans Symbols</vt:lpstr>
      <vt:lpstr>Source Sans Pro Light</vt:lpstr>
      <vt:lpstr>Times New Roman</vt:lpstr>
      <vt:lpstr>Wingdings</vt:lpstr>
      <vt:lpstr>ICANN PPT_Arial_16x9_June 2017_potx</vt:lpstr>
      <vt:lpstr>Programmation pour la prise en charge de l’acceptation universelle des noms de domaine et adresses de courrier électronique</vt:lpstr>
      <vt:lpstr>Ordre du jour</vt:lpstr>
      <vt:lpstr>Présentation de l’acceptation universelle (UA) </vt:lpstr>
      <vt:lpstr>Acceptation universelle des noms de domaine et adresses de courrier électronique</vt:lpstr>
      <vt:lpstr>Catégories de noms de domaine et d’adresses de courrier électronique</vt:lpstr>
      <vt:lpstr>Acceptation des adresses électroniques par les sites web dans le monde entier</vt:lpstr>
      <vt:lpstr>Exemples de captures d’écran</vt:lpstr>
      <vt:lpstr>Prise en charge de l’EAI sur l’ensemble des serveurs de messagerie</vt:lpstr>
      <vt:lpstr>Portée de la préparation à l’UA pour les programmeurs</vt:lpstr>
      <vt:lpstr>Pile technologique à prendre en compte dans le cadre de l’UA </vt:lpstr>
      <vt:lpstr>Systèmes de messagerie et prise en charge de l’EAI</vt:lpstr>
      <vt:lpstr>Exemples de composantes d’un courrier électronique</vt:lpstr>
      <vt:lpstr>Exemples de composantes d’un courrier électronique</vt:lpstr>
      <vt:lpstr>Questionnaire</vt:lpstr>
      <vt:lpstr>Questionnaire 1 Question</vt:lpstr>
      <vt:lpstr>Questionnaire 1 Question</vt:lpstr>
      <vt:lpstr>Notions fondamentales sur l’Unicode</vt:lpstr>
      <vt:lpstr>Caractère et jeu de caractères</vt:lpstr>
      <vt:lpstr>Point de code</vt:lpstr>
      <vt:lpstr>Point de code</vt:lpstr>
      <vt:lpstr>Glyphe</vt:lpstr>
      <vt:lpstr>Encodage de caractères</vt:lpstr>
      <vt:lpstr>Un bref historique</vt:lpstr>
      <vt:lpstr>Norme Unicode</vt:lpstr>
      <vt:lpstr>Encodage Unicode</vt:lpstr>
      <vt:lpstr>Hello World: Python</vt:lpstr>
      <vt:lpstr>Hello World: Java</vt:lpstr>
      <vt:lpstr>Encodage Unicode – Lecture/écriture de fichier en Python</vt:lpstr>
      <vt:lpstr>Encodage Unicode – Lecture de fichier en Java</vt:lpstr>
      <vt:lpstr>Encodage Unicode – Écriture de fichier en Java</vt:lpstr>
      <vt:lpstr>Normalisation</vt:lpstr>
      <vt:lpstr>Normalisation</vt:lpstr>
      <vt:lpstr>Code de normalisation – Python</vt:lpstr>
      <vt:lpstr>Code de normalisation – Java</vt:lpstr>
      <vt:lpstr>Noms de domaine internationalisés</vt:lpstr>
      <vt:lpstr>Noms de domaine</vt:lpstr>
      <vt:lpstr>Noms de domaine internationalisés (IDN)</vt:lpstr>
      <vt:lpstr>Convertir l’étiquette U  étiquette A : Python</vt:lpstr>
      <vt:lpstr>Convertir l’étiquette U  étiquette A : Java </vt:lpstr>
      <vt:lpstr>Convertir l’étiquette U  étiquette A : Java </vt:lpstr>
      <vt:lpstr>Convertir l’étiquette U  étiquette A : Java </vt:lpstr>
      <vt:lpstr>Validation de nom de domaine</vt:lpstr>
      <vt:lpstr>Validation d’un nom de domaine</vt:lpstr>
      <vt:lpstr>Validation d’un nom de domaine de premier niveau</vt:lpstr>
      <vt:lpstr>Validation d’un TLD – Java</vt:lpstr>
      <vt:lpstr>Validation d’un domaine – Java</vt:lpstr>
      <vt:lpstr>Validation d’un nom de domaine : Python</vt:lpstr>
      <vt:lpstr>Validation d’un nom de domaine : Java</vt:lpstr>
      <vt:lpstr>Résolution de nom de domaine</vt:lpstr>
      <vt:lpstr>Résolution de nom de domaine</vt:lpstr>
      <vt:lpstr>Résolution de noms de domaine – Python</vt:lpstr>
      <vt:lpstr>Résolution de noms de domaine – Java</vt:lpstr>
      <vt:lpstr>Stockage de noms de domaine</vt:lpstr>
      <vt:lpstr>Internationalisation des adresses de courrier électronique (EAI)</vt:lpstr>
      <vt:lpstr>Adresse de courrier électronique</vt:lpstr>
      <vt:lpstr>EAI</vt:lpstr>
      <vt:lpstr>Forme de l’adresse de courrier électronique</vt:lpstr>
      <vt:lpstr>Validation de courrier électronique : expressions régulières (regex) pour courrier électronique</vt:lpstr>
      <vt:lpstr>Expressions régulières (regex) pour courrier électronique</vt:lpstr>
      <vt:lpstr>Validation de courrier électronique</vt:lpstr>
      <vt:lpstr>Validation de l’adresse de courrier électronique</vt:lpstr>
      <vt:lpstr>Validation d’EAI – Python</vt:lpstr>
      <vt:lpstr>Validation d’EAI – Java</vt:lpstr>
      <vt:lpstr>Validation d’EAI – Java</vt:lpstr>
      <vt:lpstr>Envoi et réception de courrier électronique</vt:lpstr>
      <vt:lpstr>Envoi et réception </vt:lpstr>
      <vt:lpstr>Envoi et réception – Python</vt:lpstr>
      <vt:lpstr>Envoi et réception – Python</vt:lpstr>
      <vt:lpstr>Envoi et réception – Java</vt:lpstr>
      <vt:lpstr>Envoi et réception – Java</vt:lpstr>
      <vt:lpstr>Envoi et réception – Java(2)</vt:lpstr>
      <vt:lpstr>Envoi et réception – Java(3)</vt:lpstr>
      <vt:lpstr>Conclusion</vt:lpstr>
      <vt:lpstr>Prise en charge par les langages de prog.</vt:lpstr>
      <vt:lpstr>Conclusion</vt:lpstr>
      <vt:lpstr>Impliquez-vous !</vt:lpstr>
      <vt:lpstr>Impliquez-vous !</vt:lpstr>
      <vt:lpstr>Quelques ressources pertinentes</vt:lpstr>
      <vt:lpstr>Échangez avec l’ICANN – Remerciements et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Acceptance of Domain Names and Email addresses</dc:title>
  <dc:creator>Sarmad Hussain</dc:creator>
  <cp:lastModifiedBy>Elif Mantarcı</cp:lastModifiedBy>
  <cp:revision>607</cp:revision>
  <cp:lastPrinted>2017-01-26T19:29:02Z</cp:lastPrinted>
  <dcterms:created xsi:type="dcterms:W3CDTF">2021-04-05T05:56:20Z</dcterms:created>
  <dcterms:modified xsi:type="dcterms:W3CDTF">2024-02-22T12:49:30Z</dcterms:modified>
</cp:coreProperties>
</file>