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363" r:id="rId2"/>
    <p:sldId id="322" r:id="rId3"/>
    <p:sldId id="366" r:id="rId4"/>
    <p:sldId id="364" r:id="rId5"/>
    <p:sldId id="365" r:id="rId6"/>
    <p:sldId id="367" r:id="rId7"/>
    <p:sldId id="368" r:id="rId8"/>
    <p:sldId id="369" r:id="rId9"/>
    <p:sldId id="330" r:id="rId10"/>
    <p:sldId id="296"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25" d="100"/>
          <a:sy n="125" d="100"/>
        </p:scale>
        <p:origin x="1560"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marL="457200" indent="-457200">
              <a:buFont typeface="Arial" panose="020B0604020202020204" pitchFamily="34" charset="0"/>
              <a:buChar char="•"/>
              <a:defRPr/>
            </a:lvl1pPr>
            <a:lvl2pPr marL="914400" indent="-457200">
              <a:buFont typeface="Arial" panose="020B0604020202020204" pitchFamily="34" charset="0"/>
              <a:buChar char="–"/>
              <a:defRPr/>
            </a:lvl2pPr>
            <a:lvl3pPr marL="1257300" indent="-342900">
              <a:buFont typeface="Courier New" panose="02070309020205020404" pitchFamily="49" charset="0"/>
              <a:buChar char="o"/>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15-21-0537-00-0000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Oct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372608"/>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October 19,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&lt;omitted&gt;,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802 Next Gen Workshop</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Overview of 802.15 WNG and early stage project development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Support the 802 Next Gen Workshop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br>
              <a:rPr lang="en-US" altLang="en-US" dirty="0"/>
            </a:br>
            <a:r>
              <a:rPr lang="en-US" altLang="en-US" dirty="0"/>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10</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276872"/>
            <a:ext cx="7772400" cy="1470025"/>
          </a:xfrm>
        </p:spPr>
        <p:txBody>
          <a:bodyPr/>
          <a:lstStyle/>
          <a:p>
            <a:r>
              <a:rPr lang="en-US" sz="3600" dirty="0"/>
              <a:t>Working Group for</a:t>
            </a:r>
            <a:br>
              <a:rPr lang="en-US" sz="3600" dirty="0"/>
            </a:br>
            <a:r>
              <a:rPr lang="en-US" sz="3600" dirty="0"/>
              <a:t>Wireless Specialty Networks (WSN) </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6" name="Picture 5" descr="A picture containing text, clipart, dishware&#10;&#10;Description automatically generated">
            <a:extLst>
              <a:ext uri="{FF2B5EF4-FFF2-40B4-BE49-F238E27FC236}">
                <a16:creationId xmlns:a16="http://schemas.microsoft.com/office/drawing/2014/main" id="{C14AE607-C494-43DC-9EE3-BD530C4844CF}"/>
              </a:ext>
            </a:extLst>
          </p:cNvPr>
          <p:cNvPicPr>
            <a:picLocks noChangeAspect="1"/>
          </p:cNvPicPr>
          <p:nvPr/>
        </p:nvPicPr>
        <p:blipFill>
          <a:blip r:embed="rId2"/>
          <a:stretch>
            <a:fillRect/>
          </a:stretch>
        </p:blipFill>
        <p:spPr>
          <a:xfrm>
            <a:off x="3219450" y="836712"/>
            <a:ext cx="2705100" cy="1333500"/>
          </a:xfrm>
          <a:prstGeom prst="rect">
            <a:avLst/>
          </a:prstGeom>
        </p:spPr>
      </p:pic>
      <p:sp>
        <p:nvSpPr>
          <p:cNvPr id="8" name="Subtitle 7">
            <a:extLst>
              <a:ext uri="{FF2B5EF4-FFF2-40B4-BE49-F238E27FC236}">
                <a16:creationId xmlns:a16="http://schemas.microsoft.com/office/drawing/2014/main" id="{809C56C3-67AF-4C2C-BC1D-13A903330570}"/>
              </a:ext>
            </a:extLst>
          </p:cNvPr>
          <p:cNvSpPr txBox="1">
            <a:spLocks noGrp="1"/>
          </p:cNvSpPr>
          <p:nvPr>
            <p:ph type="subTitle" idx="1"/>
          </p:nvPr>
        </p:nvSpPr>
        <p:spPr>
          <a:xfrm>
            <a:off x="971600" y="4005064"/>
            <a:ext cx="7416824" cy="2657865"/>
          </a:xfrm>
          <a:prstGeom prst="rect">
            <a:avLst/>
          </a:prstGeom>
          <a:noFill/>
        </p:spPr>
        <p:txBody>
          <a:bodyPr wrap="square">
            <a:spAutoFit/>
          </a:bodyPr>
          <a:lstStyle/>
          <a:p>
            <a:pPr algn="l"/>
            <a:r>
              <a:rPr lang="en-US" sz="2000" dirty="0">
                <a:solidFill>
                  <a:srgbClr val="002060"/>
                </a:solidFill>
                <a:effectLst/>
                <a:latin typeface="Arial" panose="020B0604020202020204" pitchFamily="34" charset="0"/>
              </a:rPr>
              <a:t>The 802.15 Working Group (WG) on Wireless Specialty Networks (WSN) focuses on the development of open consensus standards addressing wireless networking for the emerging Internet of Things (IoT), allowing these devices to communicate and interoperate with one another, mobile devices, wearables; Optical Wireless Communications (OWC), Autonomous Vehicles, etc.</a:t>
            </a:r>
          </a:p>
          <a:p>
            <a:pPr algn="l"/>
            <a:endParaRPr lang="en-US" sz="2000" dirty="0">
              <a:solidFill>
                <a:srgbClr val="002060"/>
              </a:solidFill>
              <a:latin typeface="Arial" panose="020B0604020202020204" pitchFamily="34" charset="0"/>
            </a:endParaRPr>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93834-6425-453B-9025-36AC14968C9D}"/>
              </a:ext>
            </a:extLst>
          </p:cNvPr>
          <p:cNvSpPr>
            <a:spLocks noGrp="1"/>
          </p:cNvSpPr>
          <p:nvPr>
            <p:ph type="title"/>
          </p:nvPr>
        </p:nvSpPr>
        <p:spPr/>
        <p:txBody>
          <a:bodyPr/>
          <a:lstStyle/>
          <a:p>
            <a:r>
              <a:rPr lang="en-US" dirty="0"/>
              <a:t>What is WSN?</a:t>
            </a:r>
          </a:p>
        </p:txBody>
      </p:sp>
      <p:sp>
        <p:nvSpPr>
          <p:cNvPr id="3" name="Content Placeholder 2">
            <a:extLst>
              <a:ext uri="{FF2B5EF4-FFF2-40B4-BE49-F238E27FC236}">
                <a16:creationId xmlns:a16="http://schemas.microsoft.com/office/drawing/2014/main" id="{FFBAE6D2-6D61-4DB2-AD37-5DE10F324208}"/>
              </a:ext>
            </a:extLst>
          </p:cNvPr>
          <p:cNvSpPr>
            <a:spLocks noGrp="1"/>
          </p:cNvSpPr>
          <p:nvPr>
            <p:ph idx="1"/>
          </p:nvPr>
        </p:nvSpPr>
        <p:spPr/>
        <p:txBody>
          <a:bodyPr>
            <a:normAutofit fontScale="55000" lnSpcReduction="20000"/>
          </a:bodyPr>
          <a:lstStyle/>
          <a:p>
            <a:pPr marL="0" indent="0" algn="ctr">
              <a:buNone/>
            </a:pPr>
            <a:r>
              <a:rPr lang="en-US" dirty="0">
                <a:solidFill>
                  <a:schemeClr val="accent1">
                    <a:lumMod val="50000"/>
                  </a:schemeClr>
                </a:solidFill>
              </a:rPr>
              <a:t>Wireless everything else!</a:t>
            </a:r>
          </a:p>
          <a:p>
            <a:pPr marL="0" indent="0">
              <a:buNone/>
            </a:pPr>
            <a:endParaRPr lang="en-US" dirty="0"/>
          </a:p>
          <a:p>
            <a:pPr marL="0" indent="0">
              <a:buNone/>
            </a:pPr>
            <a:r>
              <a:rPr lang="en-US" dirty="0"/>
              <a:t>The WG is responsible for a diverse family of standards: </a:t>
            </a:r>
          </a:p>
          <a:p>
            <a:r>
              <a:rPr lang="en-US" dirty="0"/>
              <a:t>11 Existing Standards, 7 Standards with active development</a:t>
            </a:r>
          </a:p>
          <a:p>
            <a:r>
              <a:rPr lang="en-US" dirty="0"/>
              <a:t>10 active projects and 4 standing committees including two new standards based on 802.15.4</a:t>
            </a:r>
          </a:p>
          <a:p>
            <a:r>
              <a:rPr lang="en-US" dirty="0"/>
              <a:t>Covering high data rate, very high data rates, low data rate, very low data rates, and all sorts of in-between data rates (from &gt;1 kbps to &gt;100 Gb/s) and more on the way</a:t>
            </a:r>
          </a:p>
          <a:p>
            <a:r>
              <a:rPr lang="en-US" dirty="0"/>
              <a:t>Covering communication range from millimeters to kilometers</a:t>
            </a:r>
          </a:p>
          <a:p>
            <a:r>
              <a:rPr lang="en-US" dirty="0"/>
              <a:t>Covering spectrum from sub-1GHz to THz, visible and invisible light (IR, UV)</a:t>
            </a:r>
          </a:p>
          <a:p>
            <a:r>
              <a:rPr lang="en-US" dirty="0"/>
              <a:t>Applications in consumer, multi-media, human body, IoT, RFID, automotive, industrial, home, utility and many, many other areas </a:t>
            </a:r>
          </a:p>
          <a:p>
            <a:endParaRPr lang="en-US" dirty="0"/>
          </a:p>
          <a:p>
            <a:pPr marL="0" indent="0" algn="ctr">
              <a:buNone/>
            </a:pPr>
            <a:r>
              <a:rPr lang="en-US" dirty="0"/>
              <a:t>If it’s not Wireless LAN or wired it is probably here!</a:t>
            </a:r>
          </a:p>
        </p:txBody>
      </p:sp>
      <p:sp>
        <p:nvSpPr>
          <p:cNvPr id="4" name="Slide Number Placeholder 3">
            <a:extLst>
              <a:ext uri="{FF2B5EF4-FFF2-40B4-BE49-F238E27FC236}">
                <a16:creationId xmlns:a16="http://schemas.microsoft.com/office/drawing/2014/main" id="{2CB1711E-B158-4DF4-8036-53A3CB003E9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8475552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4F84D-6B78-46A3-9A7F-2AB7FBBE2B4E}"/>
              </a:ext>
            </a:extLst>
          </p:cNvPr>
          <p:cNvSpPr>
            <a:spLocks noGrp="1"/>
          </p:cNvSpPr>
          <p:nvPr>
            <p:ph type="title"/>
          </p:nvPr>
        </p:nvSpPr>
        <p:spPr/>
        <p:txBody>
          <a:bodyPr/>
          <a:lstStyle/>
          <a:p>
            <a:r>
              <a:rPr lang="en-US" dirty="0"/>
              <a:t>Working Group Facts</a:t>
            </a:r>
          </a:p>
        </p:txBody>
      </p:sp>
      <p:graphicFrame>
        <p:nvGraphicFramePr>
          <p:cNvPr id="5" name="Content Placeholder 4">
            <a:extLst>
              <a:ext uri="{FF2B5EF4-FFF2-40B4-BE49-F238E27FC236}">
                <a16:creationId xmlns:a16="http://schemas.microsoft.com/office/drawing/2014/main" id="{B2BA9B21-C725-437D-9FE2-D9F998CDD633}"/>
              </a:ext>
            </a:extLst>
          </p:cNvPr>
          <p:cNvGraphicFramePr>
            <a:graphicFrameLocks noGrp="1"/>
          </p:cNvGraphicFramePr>
          <p:nvPr>
            <p:ph idx="1"/>
            <p:extLst>
              <p:ext uri="{D42A27DB-BD31-4B8C-83A1-F6EECF244321}">
                <p14:modId xmlns:p14="http://schemas.microsoft.com/office/powerpoint/2010/main" val="4096173334"/>
              </p:ext>
            </p:extLst>
          </p:nvPr>
        </p:nvGraphicFramePr>
        <p:xfrm>
          <a:off x="5615608" y="1844824"/>
          <a:ext cx="3132856" cy="3323048"/>
        </p:xfrm>
        <a:graphic>
          <a:graphicData uri="http://schemas.openxmlformats.org/drawingml/2006/table">
            <a:tbl>
              <a:tblPr/>
              <a:tblGrid>
                <a:gridCol w="1260648">
                  <a:extLst>
                    <a:ext uri="{9D8B030D-6E8A-4147-A177-3AD203B41FA5}">
                      <a16:colId xmlns:a16="http://schemas.microsoft.com/office/drawing/2014/main" val="166430811"/>
                    </a:ext>
                  </a:extLst>
                </a:gridCol>
                <a:gridCol w="1872208">
                  <a:extLst>
                    <a:ext uri="{9D8B030D-6E8A-4147-A177-3AD203B41FA5}">
                      <a16:colId xmlns:a16="http://schemas.microsoft.com/office/drawing/2014/main" val="281604940"/>
                    </a:ext>
                  </a:extLst>
                </a:gridCol>
              </a:tblGrid>
              <a:tr h="281486">
                <a:tc>
                  <a:txBody>
                    <a:bodyPr/>
                    <a:lstStyle/>
                    <a:p>
                      <a:pPr algn="ctr"/>
                      <a:r>
                        <a:rPr lang="en-US" sz="1200" b="1" dirty="0">
                          <a:latin typeface="Arial" panose="020B0604020202020204" pitchFamily="34" charset="0"/>
                        </a:rPr>
                        <a:t>OFFICERS</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55AA8F"/>
                    </a:solidFill>
                  </a:tcPr>
                </a:tc>
                <a:tc>
                  <a:txBody>
                    <a:bodyPr/>
                    <a:lstStyle/>
                    <a:p>
                      <a:pPr algn="ctr"/>
                      <a:r>
                        <a:rPr lang="en-US" sz="1200" b="1" dirty="0">
                          <a:latin typeface="Arial" panose="020B0604020202020204" pitchFamily="34" charset="0"/>
                        </a:rPr>
                        <a:t>NAME</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55AA8F"/>
                    </a:solidFill>
                  </a:tcPr>
                </a:tc>
                <a:extLst>
                  <a:ext uri="{0D108BD9-81ED-4DB2-BD59-A6C34878D82A}">
                    <a16:rowId xmlns:a16="http://schemas.microsoft.com/office/drawing/2014/main" val="3321140997"/>
                  </a:ext>
                </a:extLst>
              </a:tr>
              <a:tr h="399318">
                <a:tc>
                  <a:txBody>
                    <a:bodyPr/>
                    <a:lstStyle/>
                    <a:p>
                      <a:pPr algn="l"/>
                      <a:r>
                        <a:rPr lang="en-US" sz="1200" dirty="0">
                          <a:latin typeface="Arial" panose="020B0604020202020204" pitchFamily="34" charset="0"/>
                        </a:rPr>
                        <a:t>Chair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Patrick Kinney</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855883349"/>
                  </a:ext>
                </a:extLst>
              </a:tr>
              <a:tr h="281486">
                <a:tc>
                  <a:txBody>
                    <a:bodyPr/>
                    <a:lstStyle/>
                    <a:p>
                      <a:pPr algn="l"/>
                      <a:r>
                        <a:rPr lang="en-US" sz="1200" dirty="0">
                          <a:latin typeface="Arial" panose="020B0604020202020204" pitchFamily="34" charset="0"/>
                        </a:rPr>
                        <a:t>Vice Chair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Rick Alfvin</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406180860"/>
                  </a:ext>
                </a:extLst>
              </a:tr>
              <a:tr h="281486">
                <a:tc>
                  <a:txBody>
                    <a:bodyPr/>
                    <a:lstStyle/>
                    <a:p>
                      <a:pPr algn="l"/>
                      <a:r>
                        <a:rPr lang="en-US" sz="1200" dirty="0">
                          <a:latin typeface="Arial" panose="020B0604020202020204" pitchFamily="34" charset="0"/>
                        </a:rPr>
                        <a:t>Vice Chair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Clint  Powell</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117172286"/>
                  </a:ext>
                </a:extLst>
              </a:tr>
              <a:tr h="281486">
                <a:tc>
                  <a:txBody>
                    <a:bodyPr/>
                    <a:lstStyle/>
                    <a:p>
                      <a:pPr algn="l"/>
                      <a:r>
                        <a:rPr lang="en-US" sz="1200">
                          <a:latin typeface="Arial" panose="020B0604020202020204" pitchFamily="34" charset="0"/>
                        </a:rPr>
                        <a:t>Vice Chair</a:t>
                      </a:r>
                      <a:endParaRPr lang="en-US" sz="120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Phil Beecher</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916436776"/>
                  </a:ext>
                </a:extLst>
              </a:tr>
              <a:tr h="281486">
                <a:tc>
                  <a:txBody>
                    <a:bodyPr/>
                    <a:lstStyle/>
                    <a:p>
                      <a:pPr algn="l"/>
                      <a:r>
                        <a:rPr lang="en-US" sz="1200" dirty="0">
                          <a:latin typeface="Arial" panose="020B0604020202020204" pitchFamily="34" charset="0"/>
                        </a:rPr>
                        <a:t>Secretary</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Clint  Powell</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377496388"/>
                  </a:ext>
                </a:extLst>
              </a:tr>
              <a:tr h="281486">
                <a:tc>
                  <a:txBody>
                    <a:bodyPr/>
                    <a:lstStyle/>
                    <a:p>
                      <a:pPr algn="l"/>
                      <a:r>
                        <a:rPr lang="en-US" sz="1200" dirty="0">
                          <a:latin typeface="Arial" panose="020B0604020202020204" pitchFamily="34" charset="0"/>
                        </a:rPr>
                        <a:t>Treasurer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Ben Rolfe</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71971448"/>
                  </a:ext>
                </a:extLst>
              </a:tr>
              <a:tr h="517150">
                <a:tc>
                  <a:txBody>
                    <a:bodyPr/>
                    <a:lstStyle/>
                    <a:p>
                      <a:pPr algn="l"/>
                      <a:r>
                        <a:rPr lang="en-US" sz="1200" dirty="0">
                          <a:latin typeface="Arial" panose="020B0604020202020204" pitchFamily="34" charset="0"/>
                        </a:rPr>
                        <a:t>WG Technical Editor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Dr. James P. K. </a:t>
                      </a:r>
                    </a:p>
                    <a:p>
                      <a:pPr algn="l"/>
                      <a:r>
                        <a:rPr lang="en-US" sz="1200" dirty="0">
                          <a:latin typeface="Arial" panose="020B0604020202020204" pitchFamily="34" charset="0"/>
                        </a:rPr>
                        <a:t>"</a:t>
                      </a:r>
                      <a:r>
                        <a:rPr lang="en-US" sz="1200" dirty="0" err="1">
                          <a:latin typeface="Arial" panose="020B0604020202020204" pitchFamily="34" charset="0"/>
                        </a:rPr>
                        <a:t>Trainwreck</a:t>
                      </a:r>
                      <a:r>
                        <a:rPr lang="en-US" sz="1200" dirty="0">
                          <a:latin typeface="Arial" panose="020B0604020202020204" pitchFamily="34" charset="0"/>
                        </a:rPr>
                        <a:t>" Gilb</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158101792"/>
                  </a:ext>
                </a:extLst>
              </a:tr>
              <a:tr h="281486">
                <a:tc>
                  <a:txBody>
                    <a:bodyPr/>
                    <a:lstStyle/>
                    <a:p>
                      <a:pPr algn="l"/>
                      <a:r>
                        <a:rPr lang="en-US" sz="1200" dirty="0">
                          <a:latin typeface="Arial" panose="020B0604020202020204" pitchFamily="34" charset="0"/>
                        </a:rPr>
                        <a:t>ANA Chair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Rick Alfvin</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227812804"/>
                  </a:ext>
                </a:extLst>
              </a:tr>
              <a:tr h="281486">
                <a:tc>
                  <a:txBody>
                    <a:bodyPr/>
                    <a:lstStyle/>
                    <a:p>
                      <a:pPr algn="l"/>
                      <a:r>
                        <a:rPr lang="en-US" sz="1200" dirty="0">
                          <a:latin typeface="Arial" panose="020B0604020202020204" pitchFamily="34" charset="0"/>
                        </a:rPr>
                        <a:t>ANA Vice Chair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a:r>
                        <a:rPr lang="en-US" sz="1200" dirty="0">
                          <a:latin typeface="Arial" panose="020B0604020202020204" pitchFamily="34" charset="0"/>
                        </a:rPr>
                        <a:t>Phil Beecher</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2739728"/>
                  </a:ext>
                </a:extLst>
              </a:tr>
            </a:tbl>
          </a:graphicData>
        </a:graphic>
      </p:graphicFrame>
      <p:sp>
        <p:nvSpPr>
          <p:cNvPr id="4" name="Slide Number Placeholder 3">
            <a:extLst>
              <a:ext uri="{FF2B5EF4-FFF2-40B4-BE49-F238E27FC236}">
                <a16:creationId xmlns:a16="http://schemas.microsoft.com/office/drawing/2014/main" id="{3F3F610D-9882-477E-BAAF-8193A62B7B8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pic>
        <p:nvPicPr>
          <p:cNvPr id="6" name="Picture 5" descr="A picture containing text, clipart, dishware&#10;&#10;Description automatically generated">
            <a:extLst>
              <a:ext uri="{FF2B5EF4-FFF2-40B4-BE49-F238E27FC236}">
                <a16:creationId xmlns:a16="http://schemas.microsoft.com/office/drawing/2014/main" id="{C84FBF52-A3F5-429E-8E8D-493B3882D958}"/>
              </a:ext>
            </a:extLst>
          </p:cNvPr>
          <p:cNvPicPr>
            <a:picLocks noChangeAspect="1"/>
          </p:cNvPicPr>
          <p:nvPr/>
        </p:nvPicPr>
        <p:blipFill>
          <a:blip r:embed="rId2"/>
          <a:stretch>
            <a:fillRect/>
          </a:stretch>
        </p:blipFill>
        <p:spPr>
          <a:xfrm>
            <a:off x="539552" y="698016"/>
            <a:ext cx="1529671" cy="754063"/>
          </a:xfrm>
          <a:prstGeom prst="rect">
            <a:avLst/>
          </a:prstGeom>
        </p:spPr>
      </p:pic>
      <p:sp>
        <p:nvSpPr>
          <p:cNvPr id="8" name="TextBox 7">
            <a:extLst>
              <a:ext uri="{FF2B5EF4-FFF2-40B4-BE49-F238E27FC236}">
                <a16:creationId xmlns:a16="http://schemas.microsoft.com/office/drawing/2014/main" id="{D0A53689-5E28-4D7F-84C7-E4B39493BFA1}"/>
              </a:ext>
            </a:extLst>
          </p:cNvPr>
          <p:cNvSpPr txBox="1"/>
          <p:nvPr/>
        </p:nvSpPr>
        <p:spPr>
          <a:xfrm>
            <a:off x="1043608" y="6128742"/>
            <a:ext cx="7200800" cy="307777"/>
          </a:xfrm>
          <a:prstGeom prst="rect">
            <a:avLst/>
          </a:prstGeom>
          <a:noFill/>
        </p:spPr>
        <p:txBody>
          <a:bodyPr wrap="square">
            <a:spAutoFit/>
          </a:bodyPr>
          <a:lstStyle/>
          <a:p>
            <a:pPr algn="ctr"/>
            <a:r>
              <a:rPr lang="en-US" sz="1400" dirty="0">
                <a:solidFill>
                  <a:srgbClr val="002060"/>
                </a:solidFill>
                <a:latin typeface="+mj-lt"/>
              </a:rPr>
              <a:t>https://grouper.ieee.org/groups/802/15/</a:t>
            </a:r>
          </a:p>
        </p:txBody>
      </p:sp>
      <p:sp>
        <p:nvSpPr>
          <p:cNvPr id="11" name="TextBox 10">
            <a:extLst>
              <a:ext uri="{FF2B5EF4-FFF2-40B4-BE49-F238E27FC236}">
                <a16:creationId xmlns:a16="http://schemas.microsoft.com/office/drawing/2014/main" id="{152369E1-8041-450B-9C09-FDC399F18A58}"/>
              </a:ext>
            </a:extLst>
          </p:cNvPr>
          <p:cNvSpPr txBox="1"/>
          <p:nvPr/>
        </p:nvSpPr>
        <p:spPr>
          <a:xfrm>
            <a:off x="683568" y="1844824"/>
            <a:ext cx="4578497" cy="3693319"/>
          </a:xfrm>
          <a:prstGeom prst="rect">
            <a:avLst/>
          </a:prstGeom>
          <a:noFill/>
        </p:spPr>
        <p:txBody>
          <a:bodyPr wrap="square" rtlCol="0">
            <a:spAutoFit/>
          </a:bodyPr>
          <a:lstStyle/>
          <a:p>
            <a:r>
              <a:rPr lang="en-US" sz="1300" dirty="0">
                <a:solidFill>
                  <a:srgbClr val="002060"/>
                </a:solidFill>
                <a:latin typeface="+mj-lt"/>
              </a:rPr>
              <a:t>Active Projects:</a:t>
            </a:r>
          </a:p>
          <a:p>
            <a:pPr marL="171450" indent="-171450">
              <a:buFont typeface="Arial" panose="020B0604020202020204" pitchFamily="34" charset="0"/>
              <a:buChar char="•"/>
            </a:pPr>
            <a:r>
              <a:rPr lang="en-US" sz="1300" dirty="0">
                <a:solidFill>
                  <a:srgbClr val="002060"/>
                </a:solidFill>
                <a:latin typeface="+mj-lt"/>
              </a:rPr>
              <a:t>TG4cor1: Corrigendum to 802.15.4-2020</a:t>
            </a:r>
          </a:p>
          <a:p>
            <a:pPr marL="171450" indent="-171450">
              <a:buFont typeface="Arial" panose="020B0604020202020204" pitchFamily="34" charset="0"/>
              <a:buChar char="•"/>
            </a:pPr>
            <a:r>
              <a:rPr lang="en-US" sz="1300" dirty="0">
                <a:solidFill>
                  <a:srgbClr val="002060"/>
                </a:solidFill>
                <a:latin typeface="+mj-lt"/>
              </a:rPr>
              <a:t>TG4aa Japanese Rate Extension</a:t>
            </a:r>
          </a:p>
          <a:p>
            <a:pPr marL="171450" indent="-171450">
              <a:buFont typeface="Arial" panose="020B0604020202020204" pitchFamily="34" charset="0"/>
              <a:buChar char="•"/>
            </a:pPr>
            <a:r>
              <a:rPr lang="en-US" sz="1300" dirty="0">
                <a:solidFill>
                  <a:srgbClr val="002060"/>
                </a:solidFill>
                <a:latin typeface="+mj-lt"/>
              </a:rPr>
              <a:t>TG4ab Enhanced UWB Features</a:t>
            </a:r>
          </a:p>
          <a:p>
            <a:pPr marL="171450" indent="-171450">
              <a:buFont typeface="Arial" panose="020B0604020202020204" pitchFamily="34" charset="0"/>
              <a:buChar char="•"/>
            </a:pPr>
            <a:r>
              <a:rPr lang="en-US" sz="1300" dirty="0">
                <a:solidFill>
                  <a:srgbClr val="002060"/>
                </a:solidFill>
                <a:latin typeface="+mj-lt"/>
              </a:rPr>
              <a:t>TG6a Enhanced Dependability</a:t>
            </a:r>
          </a:p>
          <a:p>
            <a:pPr marL="171450" indent="-171450">
              <a:buFont typeface="Arial" panose="020B0604020202020204" pitchFamily="34" charset="0"/>
              <a:buChar char="•"/>
            </a:pPr>
            <a:r>
              <a:rPr lang="en-US" sz="1300" dirty="0">
                <a:solidFill>
                  <a:srgbClr val="002060"/>
                </a:solidFill>
                <a:latin typeface="+mj-lt"/>
              </a:rPr>
              <a:t>TG7a High Data Rate Optical Camera Communications </a:t>
            </a:r>
          </a:p>
          <a:p>
            <a:pPr marL="171450" indent="-171450">
              <a:buFont typeface="Arial" panose="020B0604020202020204" pitchFamily="34" charset="0"/>
              <a:buChar char="•"/>
            </a:pPr>
            <a:r>
              <a:rPr lang="en-US" sz="1300" dirty="0">
                <a:solidFill>
                  <a:srgbClr val="002060"/>
                </a:solidFill>
                <a:latin typeface="+mj-lt"/>
              </a:rPr>
              <a:t>TG13  Multi Gigabit/sec Optical Wireless Communication</a:t>
            </a:r>
          </a:p>
          <a:p>
            <a:pPr marL="171450" indent="-171450">
              <a:buFont typeface="Arial" panose="020B0604020202020204" pitchFamily="34" charset="0"/>
              <a:buChar char="•"/>
            </a:pPr>
            <a:r>
              <a:rPr lang="en-US" sz="1300" dirty="0">
                <a:solidFill>
                  <a:srgbClr val="002060"/>
                </a:solidFill>
                <a:latin typeface="+mj-lt"/>
              </a:rPr>
              <a:t>TG14 Next/New UWB ad hoc devices</a:t>
            </a:r>
          </a:p>
          <a:p>
            <a:pPr marL="171450" indent="-171450">
              <a:buFont typeface="Arial" panose="020B0604020202020204" pitchFamily="34" charset="0"/>
              <a:buChar char="•"/>
            </a:pPr>
            <a:r>
              <a:rPr lang="en-US" sz="1300" dirty="0">
                <a:solidFill>
                  <a:srgbClr val="002060"/>
                </a:solidFill>
                <a:latin typeface="+mj-lt"/>
              </a:rPr>
              <a:t>TG15 Next/New Narrow-band (non-UWB) ad hoc devices</a:t>
            </a:r>
          </a:p>
          <a:p>
            <a:pPr marL="171450" indent="-171450">
              <a:buFont typeface="Arial" panose="020B0604020202020204" pitchFamily="34" charset="0"/>
              <a:buChar char="•"/>
            </a:pPr>
            <a:r>
              <a:rPr lang="en-US" sz="1300" dirty="0">
                <a:solidFill>
                  <a:srgbClr val="002060"/>
                </a:solidFill>
                <a:latin typeface="+mj-lt"/>
              </a:rPr>
              <a:t>TG16t Licensed Narrowband (amendment to 802.16)</a:t>
            </a:r>
          </a:p>
          <a:p>
            <a:pPr marL="171450" indent="-171450">
              <a:buFont typeface="Arial" panose="020B0604020202020204" pitchFamily="34" charset="0"/>
              <a:buChar char="•"/>
            </a:pPr>
            <a:r>
              <a:rPr lang="en-US" sz="1300" dirty="0">
                <a:solidFill>
                  <a:srgbClr val="002060"/>
                </a:solidFill>
                <a:latin typeface="+mj-lt"/>
              </a:rPr>
              <a:t>TG3ma 15.3 Maintenance Revision</a:t>
            </a:r>
          </a:p>
          <a:p>
            <a:endParaRPr lang="en-US" sz="1300" dirty="0">
              <a:solidFill>
                <a:srgbClr val="002060"/>
              </a:solidFill>
              <a:latin typeface="+mj-lt"/>
            </a:endParaRPr>
          </a:p>
          <a:p>
            <a:r>
              <a:rPr lang="en-US" sz="1300" dirty="0">
                <a:solidFill>
                  <a:srgbClr val="002060"/>
                </a:solidFill>
                <a:latin typeface="+mj-lt"/>
              </a:rPr>
              <a:t>Standing Committees:</a:t>
            </a:r>
          </a:p>
          <a:p>
            <a:pPr marL="171450" indent="-171450">
              <a:buFont typeface="Arial" panose="020B0604020202020204" pitchFamily="34" charset="0"/>
              <a:buChar char="•"/>
            </a:pPr>
            <a:r>
              <a:rPr lang="en-US" sz="1300" dirty="0" err="1">
                <a:solidFill>
                  <a:srgbClr val="002060"/>
                </a:solidFill>
                <a:latin typeface="+mj-lt"/>
              </a:rPr>
              <a:t>SCietf</a:t>
            </a:r>
            <a:r>
              <a:rPr lang="en-US" sz="1300" dirty="0">
                <a:solidFill>
                  <a:srgbClr val="002060"/>
                </a:solidFill>
                <a:latin typeface="+mj-lt"/>
              </a:rPr>
              <a:t> IETF Liaison Standing Committee</a:t>
            </a:r>
          </a:p>
          <a:p>
            <a:pPr marL="171450" indent="-171450">
              <a:buFont typeface="Arial" panose="020B0604020202020204" pitchFamily="34" charset="0"/>
              <a:buChar char="•"/>
            </a:pPr>
            <a:r>
              <a:rPr lang="en-US" sz="1300" dirty="0" err="1">
                <a:solidFill>
                  <a:srgbClr val="002060"/>
                </a:solidFill>
                <a:latin typeface="+mj-lt"/>
              </a:rPr>
              <a:t>SCmaint</a:t>
            </a:r>
            <a:r>
              <a:rPr lang="en-US" sz="1300" dirty="0">
                <a:solidFill>
                  <a:srgbClr val="002060"/>
                </a:solidFill>
                <a:latin typeface="+mj-lt"/>
              </a:rPr>
              <a:t> Standing Committee for Maintenance</a:t>
            </a:r>
          </a:p>
          <a:p>
            <a:pPr marL="171450" indent="-171450">
              <a:buFont typeface="Arial" panose="020B0604020202020204" pitchFamily="34" charset="0"/>
              <a:buChar char="•"/>
            </a:pPr>
            <a:r>
              <a:rPr lang="en-US" sz="1300" dirty="0" err="1">
                <a:solidFill>
                  <a:srgbClr val="002060"/>
                </a:solidFill>
                <a:latin typeface="+mj-lt"/>
              </a:rPr>
              <a:t>SCTHz</a:t>
            </a:r>
            <a:r>
              <a:rPr lang="en-US" sz="1300" dirty="0">
                <a:solidFill>
                  <a:srgbClr val="002060"/>
                </a:solidFill>
                <a:latin typeface="+mj-lt"/>
              </a:rPr>
              <a:t> Standing Committee THz Topics</a:t>
            </a:r>
          </a:p>
          <a:p>
            <a:pPr marL="171450" indent="-171450">
              <a:buFont typeface="Arial" panose="020B0604020202020204" pitchFamily="34" charset="0"/>
              <a:buChar char="•"/>
            </a:pPr>
            <a:r>
              <a:rPr lang="en-US" sz="1300" dirty="0" err="1">
                <a:solidFill>
                  <a:srgbClr val="002060"/>
                </a:solidFill>
                <a:latin typeface="+mj-lt"/>
              </a:rPr>
              <a:t>SCwng</a:t>
            </a:r>
            <a:r>
              <a:rPr lang="en-US" sz="1300" dirty="0">
                <a:solidFill>
                  <a:srgbClr val="002060"/>
                </a:solidFill>
                <a:latin typeface="+mj-lt"/>
              </a:rPr>
              <a:t> Standing Committee Wireless Next Generation</a:t>
            </a:r>
          </a:p>
          <a:p>
            <a:endParaRPr lang="en-US" sz="1300" dirty="0">
              <a:solidFill>
                <a:srgbClr val="002060"/>
              </a:solidFill>
              <a:latin typeface="+mj-lt"/>
            </a:endParaRPr>
          </a:p>
        </p:txBody>
      </p:sp>
    </p:spTree>
    <p:extLst>
      <p:ext uri="{BB962C8B-B14F-4D97-AF65-F5344CB8AC3E}">
        <p14:creationId xmlns:p14="http://schemas.microsoft.com/office/powerpoint/2010/main" val="3216058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4F84D-6B78-46A3-9A7F-2AB7FBBE2B4E}"/>
              </a:ext>
            </a:extLst>
          </p:cNvPr>
          <p:cNvSpPr>
            <a:spLocks noGrp="1"/>
          </p:cNvSpPr>
          <p:nvPr>
            <p:ph type="title"/>
          </p:nvPr>
        </p:nvSpPr>
        <p:spPr/>
        <p:txBody>
          <a:bodyPr/>
          <a:lstStyle/>
          <a:p>
            <a:r>
              <a:rPr lang="en-US" dirty="0"/>
              <a:t>Working Group Facts</a:t>
            </a:r>
          </a:p>
        </p:txBody>
      </p:sp>
      <p:sp>
        <p:nvSpPr>
          <p:cNvPr id="4" name="Slide Number Placeholder 3">
            <a:extLst>
              <a:ext uri="{FF2B5EF4-FFF2-40B4-BE49-F238E27FC236}">
                <a16:creationId xmlns:a16="http://schemas.microsoft.com/office/drawing/2014/main" id="{3F3F610D-9882-477E-BAAF-8193A62B7B8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pic>
        <p:nvPicPr>
          <p:cNvPr id="6" name="Picture 5" descr="A picture containing text, clipart, dishware&#10;&#10;Description automatically generated">
            <a:extLst>
              <a:ext uri="{FF2B5EF4-FFF2-40B4-BE49-F238E27FC236}">
                <a16:creationId xmlns:a16="http://schemas.microsoft.com/office/drawing/2014/main" id="{C84FBF52-A3F5-429E-8E8D-493B3882D958}"/>
              </a:ext>
            </a:extLst>
          </p:cNvPr>
          <p:cNvPicPr>
            <a:picLocks noChangeAspect="1"/>
          </p:cNvPicPr>
          <p:nvPr/>
        </p:nvPicPr>
        <p:blipFill>
          <a:blip r:embed="rId2"/>
          <a:stretch>
            <a:fillRect/>
          </a:stretch>
        </p:blipFill>
        <p:spPr>
          <a:xfrm>
            <a:off x="539552" y="698016"/>
            <a:ext cx="1529671" cy="754063"/>
          </a:xfrm>
          <a:prstGeom prst="rect">
            <a:avLst/>
          </a:prstGeom>
        </p:spPr>
      </p:pic>
      <p:sp>
        <p:nvSpPr>
          <p:cNvPr id="8" name="TextBox 7">
            <a:extLst>
              <a:ext uri="{FF2B5EF4-FFF2-40B4-BE49-F238E27FC236}">
                <a16:creationId xmlns:a16="http://schemas.microsoft.com/office/drawing/2014/main" id="{D0A53689-5E28-4D7F-84C7-E4B39493BFA1}"/>
              </a:ext>
            </a:extLst>
          </p:cNvPr>
          <p:cNvSpPr txBox="1"/>
          <p:nvPr/>
        </p:nvSpPr>
        <p:spPr>
          <a:xfrm>
            <a:off x="1043608" y="6128742"/>
            <a:ext cx="7200800" cy="307777"/>
          </a:xfrm>
          <a:prstGeom prst="rect">
            <a:avLst/>
          </a:prstGeom>
          <a:noFill/>
        </p:spPr>
        <p:txBody>
          <a:bodyPr wrap="square">
            <a:spAutoFit/>
          </a:bodyPr>
          <a:lstStyle/>
          <a:p>
            <a:pPr algn="ctr"/>
            <a:r>
              <a:rPr lang="en-US" sz="1400" dirty="0">
                <a:solidFill>
                  <a:srgbClr val="002060"/>
                </a:solidFill>
                <a:latin typeface="+mj-lt"/>
              </a:rPr>
              <a:t>https://grouper.ieee.org/groups/802/15/</a:t>
            </a:r>
          </a:p>
        </p:txBody>
      </p:sp>
      <p:sp>
        <p:nvSpPr>
          <p:cNvPr id="11" name="TextBox 10">
            <a:extLst>
              <a:ext uri="{FF2B5EF4-FFF2-40B4-BE49-F238E27FC236}">
                <a16:creationId xmlns:a16="http://schemas.microsoft.com/office/drawing/2014/main" id="{152369E1-8041-450B-9C09-FDC399F18A58}"/>
              </a:ext>
            </a:extLst>
          </p:cNvPr>
          <p:cNvSpPr txBox="1"/>
          <p:nvPr/>
        </p:nvSpPr>
        <p:spPr>
          <a:xfrm>
            <a:off x="683568" y="1844824"/>
            <a:ext cx="4578497" cy="3493264"/>
          </a:xfrm>
          <a:prstGeom prst="rect">
            <a:avLst/>
          </a:prstGeom>
          <a:noFill/>
        </p:spPr>
        <p:txBody>
          <a:bodyPr wrap="square" rtlCol="0">
            <a:spAutoFit/>
          </a:bodyPr>
          <a:lstStyle/>
          <a:p>
            <a:r>
              <a:rPr lang="en-US" sz="1300" dirty="0">
                <a:solidFill>
                  <a:srgbClr val="002060"/>
                </a:solidFill>
                <a:latin typeface="+mj-lt"/>
              </a:rPr>
              <a:t>Active Projects:</a:t>
            </a:r>
          </a:p>
          <a:p>
            <a:pPr marL="171450" indent="-171450">
              <a:buFont typeface="Arial" panose="020B0604020202020204" pitchFamily="34" charset="0"/>
              <a:buChar char="•"/>
            </a:pPr>
            <a:r>
              <a:rPr lang="en-US" sz="1300" dirty="0">
                <a:solidFill>
                  <a:srgbClr val="002060"/>
                </a:solidFill>
                <a:latin typeface="+mj-lt"/>
              </a:rPr>
              <a:t>TG4cor1: Corrigendum to 802.15.4-2020</a:t>
            </a:r>
          </a:p>
          <a:p>
            <a:pPr marL="171450" indent="-171450">
              <a:buFont typeface="Arial" panose="020B0604020202020204" pitchFamily="34" charset="0"/>
              <a:buChar char="•"/>
            </a:pPr>
            <a:r>
              <a:rPr lang="en-US" sz="1300" dirty="0">
                <a:solidFill>
                  <a:srgbClr val="002060"/>
                </a:solidFill>
                <a:latin typeface="+mj-lt"/>
              </a:rPr>
              <a:t>TG4aa Japanese Rate Extension</a:t>
            </a:r>
          </a:p>
          <a:p>
            <a:pPr marL="171450" indent="-171450">
              <a:buFont typeface="Arial" panose="020B0604020202020204" pitchFamily="34" charset="0"/>
              <a:buChar char="•"/>
            </a:pPr>
            <a:r>
              <a:rPr lang="en-US" sz="1300" dirty="0">
                <a:solidFill>
                  <a:srgbClr val="002060"/>
                </a:solidFill>
                <a:latin typeface="+mj-lt"/>
              </a:rPr>
              <a:t>TG4ab Enhanced UWB Features</a:t>
            </a:r>
          </a:p>
          <a:p>
            <a:pPr marL="171450" indent="-171450">
              <a:buFont typeface="Arial" panose="020B0604020202020204" pitchFamily="34" charset="0"/>
              <a:buChar char="•"/>
            </a:pPr>
            <a:r>
              <a:rPr lang="en-US" sz="1300" dirty="0">
                <a:solidFill>
                  <a:srgbClr val="002060"/>
                </a:solidFill>
                <a:latin typeface="+mj-lt"/>
              </a:rPr>
              <a:t>TG6a Enhanced Dependability</a:t>
            </a:r>
          </a:p>
          <a:p>
            <a:pPr marL="171450" indent="-171450">
              <a:buFont typeface="Arial" panose="020B0604020202020204" pitchFamily="34" charset="0"/>
              <a:buChar char="•"/>
            </a:pPr>
            <a:r>
              <a:rPr lang="en-US" sz="1300" dirty="0">
                <a:solidFill>
                  <a:srgbClr val="002060"/>
                </a:solidFill>
                <a:latin typeface="+mj-lt"/>
              </a:rPr>
              <a:t>TG7a High Data Rate Optical Camera Communications </a:t>
            </a:r>
          </a:p>
          <a:p>
            <a:pPr marL="171450" indent="-171450">
              <a:buFont typeface="Arial" panose="020B0604020202020204" pitchFamily="34" charset="0"/>
              <a:buChar char="•"/>
            </a:pPr>
            <a:r>
              <a:rPr lang="en-US" sz="1300" dirty="0">
                <a:solidFill>
                  <a:srgbClr val="002060"/>
                </a:solidFill>
                <a:latin typeface="+mj-lt"/>
              </a:rPr>
              <a:t>TG13  Multi Gigabit/sec Optical Wireless Communication</a:t>
            </a:r>
          </a:p>
          <a:p>
            <a:pPr marL="171450" indent="-171450">
              <a:buFont typeface="Arial" panose="020B0604020202020204" pitchFamily="34" charset="0"/>
              <a:buChar char="•"/>
            </a:pPr>
            <a:r>
              <a:rPr lang="en-US" sz="1300" dirty="0">
                <a:solidFill>
                  <a:srgbClr val="002060"/>
                </a:solidFill>
                <a:latin typeface="+mj-lt"/>
              </a:rPr>
              <a:t>TG14 Next/New UWB ad hoc devices</a:t>
            </a:r>
          </a:p>
          <a:p>
            <a:pPr marL="171450" indent="-171450">
              <a:buFont typeface="Arial" panose="020B0604020202020204" pitchFamily="34" charset="0"/>
              <a:buChar char="•"/>
            </a:pPr>
            <a:r>
              <a:rPr lang="en-US" sz="1300" dirty="0">
                <a:solidFill>
                  <a:srgbClr val="002060"/>
                </a:solidFill>
                <a:latin typeface="+mj-lt"/>
              </a:rPr>
              <a:t>TG15 Next/New Narrow-band (non-UWB) ad hoc devices</a:t>
            </a:r>
          </a:p>
          <a:p>
            <a:pPr marL="171450" indent="-171450">
              <a:buFont typeface="Arial" panose="020B0604020202020204" pitchFamily="34" charset="0"/>
              <a:buChar char="•"/>
            </a:pPr>
            <a:r>
              <a:rPr lang="en-US" sz="1300" dirty="0">
                <a:solidFill>
                  <a:srgbClr val="002060"/>
                </a:solidFill>
                <a:latin typeface="+mj-lt"/>
              </a:rPr>
              <a:t>TG16t Licensed Narrowband (amendment to 802.16)</a:t>
            </a:r>
          </a:p>
          <a:p>
            <a:pPr marL="171450" indent="-171450">
              <a:buFont typeface="Arial" panose="020B0604020202020204" pitchFamily="34" charset="0"/>
              <a:buChar char="•"/>
            </a:pPr>
            <a:r>
              <a:rPr lang="en-US" sz="1300" dirty="0">
                <a:solidFill>
                  <a:srgbClr val="002060"/>
                </a:solidFill>
                <a:latin typeface="+mj-lt"/>
              </a:rPr>
              <a:t>TG3ma 15.3 Maintenance Revision</a:t>
            </a:r>
          </a:p>
          <a:p>
            <a:endParaRPr lang="en-US" sz="1300" dirty="0">
              <a:solidFill>
                <a:srgbClr val="002060"/>
              </a:solidFill>
              <a:latin typeface="+mj-lt"/>
            </a:endParaRPr>
          </a:p>
          <a:p>
            <a:r>
              <a:rPr lang="en-US" sz="1300" dirty="0">
                <a:solidFill>
                  <a:srgbClr val="002060"/>
                </a:solidFill>
                <a:latin typeface="+mj-lt"/>
              </a:rPr>
              <a:t>Standing Committees:</a:t>
            </a:r>
          </a:p>
          <a:p>
            <a:pPr marL="171450" indent="-171450">
              <a:buFont typeface="Arial" panose="020B0604020202020204" pitchFamily="34" charset="0"/>
              <a:buChar char="•"/>
            </a:pPr>
            <a:r>
              <a:rPr lang="en-US" sz="1300" dirty="0" err="1">
                <a:solidFill>
                  <a:srgbClr val="002060"/>
                </a:solidFill>
                <a:latin typeface="+mj-lt"/>
              </a:rPr>
              <a:t>SCietf</a:t>
            </a:r>
            <a:r>
              <a:rPr lang="en-US" sz="1300" dirty="0">
                <a:solidFill>
                  <a:srgbClr val="002060"/>
                </a:solidFill>
                <a:latin typeface="+mj-lt"/>
              </a:rPr>
              <a:t> IETF Liaison Standing Committee</a:t>
            </a:r>
          </a:p>
          <a:p>
            <a:pPr marL="171450" indent="-171450">
              <a:buFont typeface="Arial" panose="020B0604020202020204" pitchFamily="34" charset="0"/>
              <a:buChar char="•"/>
            </a:pPr>
            <a:r>
              <a:rPr lang="en-US" sz="1300" dirty="0" err="1">
                <a:solidFill>
                  <a:srgbClr val="002060"/>
                </a:solidFill>
                <a:latin typeface="+mj-lt"/>
              </a:rPr>
              <a:t>SCmaint</a:t>
            </a:r>
            <a:r>
              <a:rPr lang="en-US" sz="1300" dirty="0">
                <a:solidFill>
                  <a:srgbClr val="002060"/>
                </a:solidFill>
                <a:latin typeface="+mj-lt"/>
              </a:rPr>
              <a:t> Standing Committee for Maintenance</a:t>
            </a:r>
          </a:p>
          <a:p>
            <a:pPr marL="171450" indent="-171450">
              <a:buFont typeface="Arial" panose="020B0604020202020204" pitchFamily="34" charset="0"/>
              <a:buChar char="•"/>
            </a:pPr>
            <a:endParaRPr lang="en-US" sz="1300" dirty="0">
              <a:solidFill>
                <a:srgbClr val="002060"/>
              </a:solidFill>
              <a:latin typeface="+mj-lt"/>
            </a:endParaRPr>
          </a:p>
          <a:p>
            <a:endParaRPr lang="en-US" sz="1300" dirty="0">
              <a:solidFill>
                <a:srgbClr val="002060"/>
              </a:solidFill>
              <a:latin typeface="+mj-lt"/>
            </a:endParaRPr>
          </a:p>
        </p:txBody>
      </p:sp>
      <p:sp>
        <p:nvSpPr>
          <p:cNvPr id="10" name="TextBox 9">
            <a:extLst>
              <a:ext uri="{FF2B5EF4-FFF2-40B4-BE49-F238E27FC236}">
                <a16:creationId xmlns:a16="http://schemas.microsoft.com/office/drawing/2014/main" id="{DC45E644-9F3C-4FF0-9D01-D78D595EAA56}"/>
              </a:ext>
            </a:extLst>
          </p:cNvPr>
          <p:cNvSpPr txBox="1"/>
          <p:nvPr/>
        </p:nvSpPr>
        <p:spPr>
          <a:xfrm>
            <a:off x="683568" y="4941168"/>
            <a:ext cx="4752528" cy="523220"/>
          </a:xfrm>
          <a:prstGeom prst="rect">
            <a:avLst/>
          </a:prstGeom>
          <a:noFill/>
          <a:ln cmpd="dbl">
            <a:solidFill>
              <a:schemeClr val="accent1"/>
            </a:solidFill>
          </a:ln>
          <a:effectLst>
            <a:outerShdw blurRad="50800" dist="50800" dir="5400000" algn="ctr" rotWithShape="0">
              <a:schemeClr val="accent1">
                <a:lumMod val="75000"/>
              </a:schemeClr>
            </a:outerShdw>
          </a:effectLst>
        </p:spPr>
        <p:txBody>
          <a:bodyPr wrap="square">
            <a:spAutoFit/>
          </a:bodyPr>
          <a:lstStyle/>
          <a:p>
            <a:pPr marL="171450" indent="-171450">
              <a:buFont typeface="Arial" panose="020B0604020202020204" pitchFamily="34" charset="0"/>
              <a:buChar char="•"/>
            </a:pPr>
            <a:r>
              <a:rPr lang="en-US" sz="1400" dirty="0" err="1">
                <a:solidFill>
                  <a:srgbClr val="002060"/>
                </a:solidFill>
                <a:latin typeface="+mj-lt"/>
              </a:rPr>
              <a:t>SCTHz</a:t>
            </a:r>
            <a:r>
              <a:rPr lang="en-US" sz="1400" dirty="0">
                <a:solidFill>
                  <a:srgbClr val="002060"/>
                </a:solidFill>
                <a:latin typeface="+mj-lt"/>
              </a:rPr>
              <a:t> Standing Committee THz Topics</a:t>
            </a:r>
          </a:p>
          <a:p>
            <a:pPr marL="171450" indent="-171450">
              <a:buFont typeface="Arial" panose="020B0604020202020204" pitchFamily="34" charset="0"/>
              <a:buChar char="•"/>
            </a:pPr>
            <a:r>
              <a:rPr lang="en-US" sz="1400" dirty="0" err="1">
                <a:solidFill>
                  <a:srgbClr val="002060"/>
                </a:solidFill>
                <a:latin typeface="+mj-lt"/>
              </a:rPr>
              <a:t>SCwng</a:t>
            </a:r>
            <a:r>
              <a:rPr lang="en-US" sz="1400" dirty="0">
                <a:solidFill>
                  <a:srgbClr val="002060"/>
                </a:solidFill>
                <a:latin typeface="+mj-lt"/>
              </a:rPr>
              <a:t> Standing Committee Wireless Next Generation</a:t>
            </a:r>
            <a:endParaRPr lang="en-US" sz="1400" dirty="0"/>
          </a:p>
        </p:txBody>
      </p:sp>
      <p:sp>
        <p:nvSpPr>
          <p:cNvPr id="9" name="Arrow: Right 8">
            <a:extLst>
              <a:ext uri="{FF2B5EF4-FFF2-40B4-BE49-F238E27FC236}">
                <a16:creationId xmlns:a16="http://schemas.microsoft.com/office/drawing/2014/main" id="{E3E38766-12D5-4776-AE5B-5E00D71B4584}"/>
              </a:ext>
            </a:extLst>
          </p:cNvPr>
          <p:cNvSpPr/>
          <p:nvPr/>
        </p:nvSpPr>
        <p:spPr bwMode="auto">
          <a:xfrm rot="684845" flipH="1">
            <a:off x="5467931" y="5423530"/>
            <a:ext cx="2016227" cy="523219"/>
          </a:xfrm>
          <a:prstGeom prst="rightArrow">
            <a:avLst>
              <a:gd name="adj1" fmla="val 65528"/>
              <a:gd name="adj2" fmla="val 176127"/>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accent1">
                    <a:lumMod val="50000"/>
                  </a:schemeClr>
                </a:solidFill>
                <a:effectLst/>
                <a:latin typeface="+mn-lt"/>
                <a:ea typeface="ＭＳ Ｐゴシック" charset="0"/>
                <a:cs typeface="ＭＳ Ｐゴシック" charset="0"/>
              </a:rPr>
              <a:t>The Future</a:t>
            </a:r>
          </a:p>
        </p:txBody>
      </p:sp>
      <p:graphicFrame>
        <p:nvGraphicFramePr>
          <p:cNvPr id="15" name="Content Placeholder 4">
            <a:extLst>
              <a:ext uri="{FF2B5EF4-FFF2-40B4-BE49-F238E27FC236}">
                <a16:creationId xmlns:a16="http://schemas.microsoft.com/office/drawing/2014/main" id="{3B3FB323-FADC-4D65-9675-C0DF35000AA5}"/>
              </a:ext>
            </a:extLst>
          </p:cNvPr>
          <p:cNvGraphicFramePr>
            <a:graphicFrameLocks/>
          </p:cNvGraphicFramePr>
          <p:nvPr>
            <p:extLst>
              <p:ext uri="{D42A27DB-BD31-4B8C-83A1-F6EECF244321}">
                <p14:modId xmlns:p14="http://schemas.microsoft.com/office/powerpoint/2010/main" val="2464028633"/>
              </p:ext>
            </p:extLst>
          </p:nvPr>
        </p:nvGraphicFramePr>
        <p:xfrm>
          <a:off x="5615608" y="1844824"/>
          <a:ext cx="3132856" cy="3323048"/>
        </p:xfrm>
        <a:graphic>
          <a:graphicData uri="http://schemas.openxmlformats.org/drawingml/2006/table">
            <a:tbl>
              <a:tblPr/>
              <a:tblGrid>
                <a:gridCol w="1260648">
                  <a:extLst>
                    <a:ext uri="{9D8B030D-6E8A-4147-A177-3AD203B41FA5}">
                      <a16:colId xmlns:a16="http://schemas.microsoft.com/office/drawing/2014/main" val="166430811"/>
                    </a:ext>
                  </a:extLst>
                </a:gridCol>
                <a:gridCol w="1872208">
                  <a:extLst>
                    <a:ext uri="{9D8B030D-6E8A-4147-A177-3AD203B41FA5}">
                      <a16:colId xmlns:a16="http://schemas.microsoft.com/office/drawing/2014/main" val="281604940"/>
                    </a:ext>
                  </a:extLst>
                </a:gridCol>
              </a:tblGrid>
              <a:tr h="281486">
                <a:tc>
                  <a:txBody>
                    <a:bodyPr/>
                    <a:lstStyle/>
                    <a:p>
                      <a:pPr algn="ctr"/>
                      <a:r>
                        <a:rPr lang="en-US" sz="1200" b="1" dirty="0">
                          <a:latin typeface="Arial" panose="020B0604020202020204" pitchFamily="34" charset="0"/>
                        </a:rPr>
                        <a:t>OFFICERS</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55AA8F"/>
                    </a:solidFill>
                  </a:tcPr>
                </a:tc>
                <a:tc>
                  <a:txBody>
                    <a:bodyPr/>
                    <a:lstStyle/>
                    <a:p>
                      <a:pPr algn="ctr"/>
                      <a:r>
                        <a:rPr lang="en-US" sz="1200" b="1" dirty="0">
                          <a:latin typeface="Arial" panose="020B0604020202020204" pitchFamily="34" charset="0"/>
                        </a:rPr>
                        <a:t>NAME</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55AA8F"/>
                    </a:solidFill>
                  </a:tcPr>
                </a:tc>
                <a:extLst>
                  <a:ext uri="{0D108BD9-81ED-4DB2-BD59-A6C34878D82A}">
                    <a16:rowId xmlns:a16="http://schemas.microsoft.com/office/drawing/2014/main" val="3321140997"/>
                  </a:ext>
                </a:extLst>
              </a:tr>
              <a:tr h="399318">
                <a:tc>
                  <a:txBody>
                    <a:bodyPr/>
                    <a:lstStyle/>
                    <a:p>
                      <a:pPr algn="l"/>
                      <a:r>
                        <a:rPr lang="en-US" sz="1200" dirty="0">
                          <a:latin typeface="Arial" panose="020B0604020202020204" pitchFamily="34" charset="0"/>
                        </a:rPr>
                        <a:t>Chair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Patrick Kinney</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855883349"/>
                  </a:ext>
                </a:extLst>
              </a:tr>
              <a:tr h="281486">
                <a:tc>
                  <a:txBody>
                    <a:bodyPr/>
                    <a:lstStyle/>
                    <a:p>
                      <a:pPr algn="l"/>
                      <a:r>
                        <a:rPr lang="en-US" sz="1200" dirty="0">
                          <a:latin typeface="Arial" panose="020B0604020202020204" pitchFamily="34" charset="0"/>
                        </a:rPr>
                        <a:t>Vice Chair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Rick Alfvin</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406180860"/>
                  </a:ext>
                </a:extLst>
              </a:tr>
              <a:tr h="281486">
                <a:tc>
                  <a:txBody>
                    <a:bodyPr/>
                    <a:lstStyle/>
                    <a:p>
                      <a:pPr algn="l"/>
                      <a:r>
                        <a:rPr lang="en-US" sz="1200" dirty="0">
                          <a:latin typeface="Arial" panose="020B0604020202020204" pitchFamily="34" charset="0"/>
                        </a:rPr>
                        <a:t>Vice Chair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Clint  Powell</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117172286"/>
                  </a:ext>
                </a:extLst>
              </a:tr>
              <a:tr h="281486">
                <a:tc>
                  <a:txBody>
                    <a:bodyPr/>
                    <a:lstStyle/>
                    <a:p>
                      <a:pPr algn="l"/>
                      <a:r>
                        <a:rPr lang="en-US" sz="1200">
                          <a:latin typeface="Arial" panose="020B0604020202020204" pitchFamily="34" charset="0"/>
                        </a:rPr>
                        <a:t>Vice Chair</a:t>
                      </a:r>
                      <a:endParaRPr lang="en-US" sz="120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Phil Beecher</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916436776"/>
                  </a:ext>
                </a:extLst>
              </a:tr>
              <a:tr h="281486">
                <a:tc>
                  <a:txBody>
                    <a:bodyPr/>
                    <a:lstStyle/>
                    <a:p>
                      <a:pPr algn="l"/>
                      <a:r>
                        <a:rPr lang="en-US" sz="1200" dirty="0">
                          <a:latin typeface="Arial" panose="020B0604020202020204" pitchFamily="34" charset="0"/>
                        </a:rPr>
                        <a:t>Secretary</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Clint  Powell</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377496388"/>
                  </a:ext>
                </a:extLst>
              </a:tr>
              <a:tr h="281486">
                <a:tc>
                  <a:txBody>
                    <a:bodyPr/>
                    <a:lstStyle/>
                    <a:p>
                      <a:pPr algn="l"/>
                      <a:r>
                        <a:rPr lang="en-US" sz="1200" dirty="0">
                          <a:latin typeface="Arial" panose="020B0604020202020204" pitchFamily="34" charset="0"/>
                        </a:rPr>
                        <a:t>Treasurer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Ben Rolfe</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71971448"/>
                  </a:ext>
                </a:extLst>
              </a:tr>
              <a:tr h="517150">
                <a:tc>
                  <a:txBody>
                    <a:bodyPr/>
                    <a:lstStyle/>
                    <a:p>
                      <a:pPr algn="l"/>
                      <a:r>
                        <a:rPr lang="en-US" sz="1200" dirty="0">
                          <a:latin typeface="Arial" panose="020B0604020202020204" pitchFamily="34" charset="0"/>
                        </a:rPr>
                        <a:t>WG Technical Editor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Dr. James P. K. </a:t>
                      </a:r>
                    </a:p>
                    <a:p>
                      <a:pPr algn="l"/>
                      <a:r>
                        <a:rPr lang="en-US" sz="1200" dirty="0">
                          <a:latin typeface="Arial" panose="020B0604020202020204" pitchFamily="34" charset="0"/>
                        </a:rPr>
                        <a:t>"</a:t>
                      </a:r>
                      <a:r>
                        <a:rPr lang="en-US" sz="1200" dirty="0" err="1">
                          <a:latin typeface="Arial" panose="020B0604020202020204" pitchFamily="34" charset="0"/>
                        </a:rPr>
                        <a:t>Trainwreck</a:t>
                      </a:r>
                      <a:r>
                        <a:rPr lang="en-US" sz="1200" dirty="0">
                          <a:latin typeface="Arial" panose="020B0604020202020204" pitchFamily="34" charset="0"/>
                        </a:rPr>
                        <a:t>" Gilb</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158101792"/>
                  </a:ext>
                </a:extLst>
              </a:tr>
              <a:tr h="281486">
                <a:tc>
                  <a:txBody>
                    <a:bodyPr/>
                    <a:lstStyle/>
                    <a:p>
                      <a:pPr algn="l"/>
                      <a:r>
                        <a:rPr lang="en-US" sz="1200" dirty="0">
                          <a:latin typeface="Arial" panose="020B0604020202020204" pitchFamily="34" charset="0"/>
                        </a:rPr>
                        <a:t>ANA Chair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a:r>
                        <a:rPr lang="en-US" sz="1200" dirty="0">
                          <a:latin typeface="Arial" panose="020B0604020202020204" pitchFamily="34" charset="0"/>
                        </a:rPr>
                        <a:t>Rick Alfvin</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227812804"/>
                  </a:ext>
                </a:extLst>
              </a:tr>
              <a:tr h="281486">
                <a:tc>
                  <a:txBody>
                    <a:bodyPr/>
                    <a:lstStyle/>
                    <a:p>
                      <a:pPr algn="l"/>
                      <a:r>
                        <a:rPr lang="en-US" sz="1200" dirty="0">
                          <a:latin typeface="Arial" panose="020B0604020202020204" pitchFamily="34" charset="0"/>
                        </a:rPr>
                        <a:t>ANA Vice Chair</a:t>
                      </a:r>
                      <a:endParaRPr lang="en-US" sz="1200" dirty="0"/>
                    </a:p>
                  </a:txBody>
                  <a:tcPr marL="182880" marR="35209" marT="35209" marB="35209"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a:r>
                        <a:rPr lang="en-US" sz="1200" dirty="0">
                          <a:latin typeface="Arial" panose="020B0604020202020204" pitchFamily="34" charset="0"/>
                        </a:rPr>
                        <a:t>Phil Beecher</a:t>
                      </a:r>
                      <a:endParaRPr lang="en-US" sz="1200" dirty="0"/>
                    </a:p>
                  </a:txBody>
                  <a:tcPr marL="182880" marR="35209" marT="35209" marB="35209"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2739728"/>
                  </a:ext>
                </a:extLst>
              </a:tr>
            </a:tbl>
          </a:graphicData>
        </a:graphic>
      </p:graphicFrame>
    </p:spTree>
    <p:extLst>
      <p:ext uri="{BB962C8B-B14F-4D97-AF65-F5344CB8AC3E}">
        <p14:creationId xmlns:p14="http://schemas.microsoft.com/office/powerpoint/2010/main" val="2504280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EEF85-0DB7-43C3-A5EE-A0A09D48995E}"/>
              </a:ext>
            </a:extLst>
          </p:cNvPr>
          <p:cNvSpPr>
            <a:spLocks noGrp="1"/>
          </p:cNvSpPr>
          <p:nvPr>
            <p:ph type="title"/>
          </p:nvPr>
        </p:nvSpPr>
        <p:spPr/>
        <p:txBody>
          <a:bodyPr/>
          <a:lstStyle/>
          <a:p>
            <a:r>
              <a:rPr lang="en-US" dirty="0"/>
              <a:t>Process for New Stuff: </a:t>
            </a:r>
          </a:p>
        </p:txBody>
      </p:sp>
      <p:sp>
        <p:nvSpPr>
          <p:cNvPr id="4" name="Slide Number Placeholder 3">
            <a:extLst>
              <a:ext uri="{FF2B5EF4-FFF2-40B4-BE49-F238E27FC236}">
                <a16:creationId xmlns:a16="http://schemas.microsoft.com/office/drawing/2014/main" id="{79F6CA78-C009-48B1-8EA4-7C7EB86E886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pic>
        <p:nvPicPr>
          <p:cNvPr id="5" name="Content Placeholder 4">
            <a:extLst>
              <a:ext uri="{FF2B5EF4-FFF2-40B4-BE49-F238E27FC236}">
                <a16:creationId xmlns:a16="http://schemas.microsoft.com/office/drawing/2014/main" id="{A0D8CCE5-F893-46D8-90D6-9A310CD102F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16200000">
            <a:off x="4042855" y="-283941"/>
            <a:ext cx="1058289" cy="502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id="{DFBA3BAE-E373-4369-874D-20FA4CD4B524}"/>
              </a:ext>
            </a:extLst>
          </p:cNvPr>
          <p:cNvSpPr txBox="1">
            <a:spLocks/>
          </p:cNvSpPr>
          <p:nvPr/>
        </p:nvSpPr>
        <p:spPr bwMode="auto">
          <a:xfrm>
            <a:off x="767977" y="3068960"/>
            <a:ext cx="7764463"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85000" lnSpcReduction="10000"/>
          </a:bodyPr>
          <a:lstStyle>
            <a:lvl1pPr marL="457200" indent="-457200" algn="l" defTabSz="449263" rtl="0" eaLnBrk="0" fontAlgn="base" hangingPunct="0">
              <a:spcBef>
                <a:spcPts val="800"/>
              </a:spcBef>
              <a:spcAft>
                <a:spcPct val="0"/>
              </a:spcAft>
              <a:buClr>
                <a:srgbClr val="000000"/>
              </a:buClr>
              <a:buSzPct val="100000"/>
              <a:buFont typeface="Arial" panose="020B0604020202020204" pitchFamily="34" charset="0"/>
              <a:buChar char="•"/>
              <a:defRPr sz="3200">
                <a:solidFill>
                  <a:srgbClr val="000000"/>
                </a:solidFill>
                <a:latin typeface="+mn-lt"/>
                <a:ea typeface="MS PGothic" panose="020B0600070205080204" pitchFamily="34" charset="-128"/>
                <a:cs typeface="+mn-cs"/>
              </a:defRPr>
            </a:lvl1pPr>
            <a:lvl2pPr marL="914400" indent="-457200" algn="l" defTabSz="449263" rtl="0" eaLnBrk="0" fontAlgn="base" hangingPunct="0">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MS PGothic" panose="020B0600070205080204" pitchFamily="34" charset="-128"/>
                <a:cs typeface="+mn-cs"/>
              </a:defRPr>
            </a:lvl2pPr>
            <a:lvl3pPr marL="1257300" indent="-342900" algn="l" defTabSz="449263" rtl="0" eaLnBrk="0" fontAlgn="base" hangingPunct="0">
              <a:spcBef>
                <a:spcPts val="600"/>
              </a:spcBef>
              <a:spcAft>
                <a:spcPct val="0"/>
              </a:spcAft>
              <a:buClr>
                <a:srgbClr val="000000"/>
              </a:buClr>
              <a:buSzPct val="100000"/>
              <a:buFont typeface="Courier New" panose="02070309020205020404" pitchFamily="49" charset="0"/>
              <a:buChar char="o"/>
              <a:defRPr sz="2400">
                <a:solidFill>
                  <a:srgbClr val="000000"/>
                </a:solidFill>
                <a:latin typeface="+mn-lt"/>
                <a:ea typeface="MS PGothic" panose="020B0600070205080204" pitchFamily="34" charset="-128"/>
                <a:cs typeface="+mn-cs"/>
              </a:defRPr>
            </a:lvl3pPr>
            <a:lvl4pPr marL="1714500" indent="-342900" algn="l" defTabSz="449263" rtl="0"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S PGothic" panose="020B0600070205080204" pitchFamily="34" charset="-128"/>
                <a:cs typeface="+mn-cs"/>
              </a:defRPr>
            </a:lvl4pPr>
            <a:lvl5pPr marL="2171700" indent="-342900" algn="l" defTabSz="449263" rtl="0" eaLnBrk="0" fontAlgn="base" hangingPunct="0">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r>
              <a:rPr lang="en-US" kern="0" dirty="0"/>
              <a:t>An opportunity to present new ideas</a:t>
            </a:r>
          </a:p>
          <a:p>
            <a:pPr lvl="1"/>
            <a:r>
              <a:rPr lang="en-US" kern="0" dirty="0"/>
              <a:t>New or ongoing research</a:t>
            </a:r>
          </a:p>
          <a:p>
            <a:pPr lvl="1"/>
            <a:r>
              <a:rPr lang="en-US" kern="0" dirty="0"/>
              <a:t>Industry developments and needs</a:t>
            </a:r>
          </a:p>
          <a:p>
            <a:pPr lvl="2">
              <a:buFont typeface="Wingdings" panose="05000000000000000000" pitchFamily="2" charset="2"/>
              <a:buChar char="Ø"/>
            </a:pPr>
            <a:r>
              <a:rPr lang="en-US" kern="0" dirty="0"/>
              <a:t>Gaps in our standards</a:t>
            </a:r>
          </a:p>
          <a:p>
            <a:pPr lvl="2">
              <a:buFont typeface="Wingdings" panose="05000000000000000000" pitchFamily="2" charset="2"/>
              <a:buChar char="Ø"/>
            </a:pPr>
            <a:r>
              <a:rPr lang="en-US" kern="0" dirty="0"/>
              <a:t>Improvement to our standards</a:t>
            </a:r>
          </a:p>
          <a:p>
            <a:r>
              <a:rPr lang="en-US" kern="0" dirty="0"/>
              <a:t>Meets at every plenary and interim session</a:t>
            </a:r>
          </a:p>
          <a:p>
            <a:r>
              <a:rPr lang="en-US" kern="0" dirty="0">
                <a:solidFill>
                  <a:schemeClr val="accent1">
                    <a:lumMod val="50000"/>
                  </a:schemeClr>
                </a:solidFill>
              </a:rPr>
              <a:t>The usual question: What would you like the working group to do with these ideas?</a:t>
            </a:r>
          </a:p>
          <a:p>
            <a:pPr marL="457200" lvl="1" indent="0">
              <a:buNone/>
            </a:pPr>
            <a:endParaRPr lang="en-US" kern="0" dirty="0"/>
          </a:p>
        </p:txBody>
      </p:sp>
    </p:spTree>
    <p:extLst>
      <p:ext uri="{BB962C8B-B14F-4D97-AF65-F5344CB8AC3E}">
        <p14:creationId xmlns:p14="http://schemas.microsoft.com/office/powerpoint/2010/main" val="3262876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4048A-EE03-4114-8621-3CA0B10A5662}"/>
              </a:ext>
            </a:extLst>
          </p:cNvPr>
          <p:cNvSpPr>
            <a:spLocks noGrp="1"/>
          </p:cNvSpPr>
          <p:nvPr>
            <p:ph type="title"/>
          </p:nvPr>
        </p:nvSpPr>
        <p:spPr/>
        <p:txBody>
          <a:bodyPr/>
          <a:lstStyle/>
          <a:p>
            <a:r>
              <a:rPr lang="en-US" dirty="0"/>
              <a:t>Process for New Stuff:</a:t>
            </a:r>
          </a:p>
        </p:txBody>
      </p:sp>
      <p:sp>
        <p:nvSpPr>
          <p:cNvPr id="3" name="Content Placeholder 2">
            <a:extLst>
              <a:ext uri="{FF2B5EF4-FFF2-40B4-BE49-F238E27FC236}">
                <a16:creationId xmlns:a16="http://schemas.microsoft.com/office/drawing/2014/main" id="{AF9291DE-06FE-4BAC-B60F-1C5167097648}"/>
              </a:ext>
            </a:extLst>
          </p:cNvPr>
          <p:cNvSpPr>
            <a:spLocks noGrp="1"/>
          </p:cNvSpPr>
          <p:nvPr>
            <p:ph idx="1"/>
          </p:nvPr>
        </p:nvSpPr>
        <p:spPr/>
        <p:txBody>
          <a:bodyPr/>
          <a:lstStyle/>
          <a:p>
            <a:pPr marL="0" indent="0" algn="ctr">
              <a:buNone/>
            </a:pPr>
            <a:r>
              <a:rPr lang="en-US" sz="3200" dirty="0" err="1">
                <a:solidFill>
                  <a:srgbClr val="002060"/>
                </a:solidFill>
                <a:latin typeface="+mj-lt"/>
              </a:rPr>
              <a:t>SCTHz</a:t>
            </a:r>
            <a:r>
              <a:rPr lang="en-US" sz="3200" dirty="0">
                <a:solidFill>
                  <a:srgbClr val="002060"/>
                </a:solidFill>
                <a:latin typeface="+mj-lt"/>
              </a:rPr>
              <a:t>: Standing Committee THz </a:t>
            </a:r>
          </a:p>
          <a:p>
            <a:pPr marL="0" indent="0">
              <a:buNone/>
            </a:pPr>
            <a:endParaRPr lang="en-US" sz="3200" dirty="0">
              <a:solidFill>
                <a:srgbClr val="002060"/>
              </a:solidFill>
              <a:latin typeface="+mj-lt"/>
            </a:endParaRPr>
          </a:p>
          <a:p>
            <a:r>
              <a:rPr lang="en-US" dirty="0">
                <a:solidFill>
                  <a:srgbClr val="002060"/>
                </a:solidFill>
                <a:latin typeface="+mj-lt"/>
              </a:rPr>
              <a:t>Focused on research and applications of THz communications</a:t>
            </a:r>
          </a:p>
          <a:p>
            <a:r>
              <a:rPr lang="en-US" dirty="0">
                <a:solidFill>
                  <a:srgbClr val="002060"/>
                </a:solidFill>
                <a:latin typeface="+mj-lt"/>
              </a:rPr>
              <a:t>Meets at every interim and plenary session </a:t>
            </a:r>
          </a:p>
          <a:p>
            <a:r>
              <a:rPr lang="en-US" dirty="0">
                <a:solidFill>
                  <a:srgbClr val="002060"/>
                </a:solidFill>
                <a:latin typeface="+mj-lt"/>
              </a:rPr>
              <a:t>THz communications is seen as a key driver for the future e.g. one potential air interface for 6G</a:t>
            </a:r>
          </a:p>
          <a:p>
            <a:endParaRPr lang="en-US" dirty="0">
              <a:solidFill>
                <a:srgbClr val="002060"/>
              </a:solidFill>
              <a:latin typeface="+mj-lt"/>
            </a:endParaRPr>
          </a:p>
          <a:p>
            <a:endParaRPr lang="en-US" sz="3200" dirty="0">
              <a:solidFill>
                <a:srgbClr val="002060"/>
              </a:solidFill>
              <a:latin typeface="+mj-lt"/>
            </a:endParaRPr>
          </a:p>
          <a:p>
            <a:endParaRPr lang="en-US" dirty="0"/>
          </a:p>
        </p:txBody>
      </p:sp>
      <p:sp>
        <p:nvSpPr>
          <p:cNvPr id="4" name="Slide Number Placeholder 3">
            <a:extLst>
              <a:ext uri="{FF2B5EF4-FFF2-40B4-BE49-F238E27FC236}">
                <a16:creationId xmlns:a16="http://schemas.microsoft.com/office/drawing/2014/main" id="{3E0D18E8-C17F-447D-B2B0-9F511BF0F5D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945583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9B6A2-83AE-4191-B14C-5557DB257BAA}"/>
              </a:ext>
            </a:extLst>
          </p:cNvPr>
          <p:cNvSpPr>
            <a:spLocks noGrp="1"/>
          </p:cNvSpPr>
          <p:nvPr>
            <p:ph type="title"/>
          </p:nvPr>
        </p:nvSpPr>
        <p:spPr/>
        <p:txBody>
          <a:bodyPr/>
          <a:lstStyle/>
          <a:p>
            <a:r>
              <a:rPr lang="en-US" dirty="0"/>
              <a:t>Flow for new projects</a:t>
            </a:r>
          </a:p>
        </p:txBody>
      </p:sp>
      <p:sp>
        <p:nvSpPr>
          <p:cNvPr id="3" name="Content Placeholder 2">
            <a:extLst>
              <a:ext uri="{FF2B5EF4-FFF2-40B4-BE49-F238E27FC236}">
                <a16:creationId xmlns:a16="http://schemas.microsoft.com/office/drawing/2014/main" id="{0263E44B-809A-4D07-BA1D-EA037C0A36AF}"/>
              </a:ext>
            </a:extLst>
          </p:cNvPr>
          <p:cNvSpPr>
            <a:spLocks noGrp="1"/>
          </p:cNvSpPr>
          <p:nvPr>
            <p:ph idx="1"/>
          </p:nvPr>
        </p:nvSpPr>
        <p:spPr>
          <a:xfrm>
            <a:off x="767977" y="1371601"/>
            <a:ext cx="7764463" cy="754064"/>
          </a:xfrm>
        </p:spPr>
        <p:txBody>
          <a:bodyPr/>
          <a:lstStyle/>
          <a:p>
            <a:pPr marL="0" indent="0">
              <a:buNone/>
            </a:pPr>
            <a:r>
              <a:rPr lang="en-US" dirty="0"/>
              <a:t>From zero to PAR</a:t>
            </a:r>
          </a:p>
        </p:txBody>
      </p:sp>
      <p:sp>
        <p:nvSpPr>
          <p:cNvPr id="4" name="Slide Number Placeholder 3">
            <a:extLst>
              <a:ext uri="{FF2B5EF4-FFF2-40B4-BE49-F238E27FC236}">
                <a16:creationId xmlns:a16="http://schemas.microsoft.com/office/drawing/2014/main" id="{01332A48-3FEC-4CC1-84E2-7E6F747701A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
        <p:nvSpPr>
          <p:cNvPr id="5" name="Rectangle 4">
            <a:extLst>
              <a:ext uri="{FF2B5EF4-FFF2-40B4-BE49-F238E27FC236}">
                <a16:creationId xmlns:a16="http://schemas.microsoft.com/office/drawing/2014/main" id="{43530A06-6E45-4A12-8590-0AE99B78A13B}"/>
              </a:ext>
            </a:extLst>
          </p:cNvPr>
          <p:cNvSpPr/>
          <p:nvPr/>
        </p:nvSpPr>
        <p:spPr bwMode="auto">
          <a:xfrm>
            <a:off x="1187624" y="2132856"/>
            <a:ext cx="936104" cy="576064"/>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bg1"/>
                </a:solidFill>
                <a:effectLst/>
                <a:latin typeface="+mj-lt"/>
                <a:ea typeface="ＭＳ Ｐゴシック" charset="0"/>
                <a:cs typeface="ＭＳ Ｐゴシック" charset="0"/>
              </a:rPr>
              <a:t>Introduced in WNG</a:t>
            </a:r>
          </a:p>
        </p:txBody>
      </p:sp>
      <p:sp>
        <p:nvSpPr>
          <p:cNvPr id="6" name="Rectangle 5">
            <a:extLst>
              <a:ext uri="{FF2B5EF4-FFF2-40B4-BE49-F238E27FC236}">
                <a16:creationId xmlns:a16="http://schemas.microsoft.com/office/drawing/2014/main" id="{EC33271F-3EBE-48FA-8585-0F7CBB3788E8}"/>
              </a:ext>
            </a:extLst>
          </p:cNvPr>
          <p:cNvSpPr/>
          <p:nvPr/>
        </p:nvSpPr>
        <p:spPr bwMode="auto">
          <a:xfrm>
            <a:off x="2865512" y="2708920"/>
            <a:ext cx="1224136" cy="576064"/>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bg1"/>
                </a:solidFill>
                <a:effectLst/>
                <a:latin typeface="+mj-lt"/>
                <a:ea typeface="ＭＳ Ｐゴシック" charset="0"/>
                <a:cs typeface="ＭＳ Ｐゴシック" charset="0"/>
              </a:rPr>
              <a:t>Interest Group: participation?</a:t>
            </a:r>
          </a:p>
        </p:txBody>
      </p:sp>
      <p:sp>
        <p:nvSpPr>
          <p:cNvPr id="7" name="Rectangle 6">
            <a:extLst>
              <a:ext uri="{FF2B5EF4-FFF2-40B4-BE49-F238E27FC236}">
                <a16:creationId xmlns:a16="http://schemas.microsoft.com/office/drawing/2014/main" id="{EC936FEB-03A0-4613-B1E4-0905CA91C743}"/>
              </a:ext>
            </a:extLst>
          </p:cNvPr>
          <p:cNvSpPr/>
          <p:nvPr/>
        </p:nvSpPr>
        <p:spPr bwMode="auto">
          <a:xfrm>
            <a:off x="1187624" y="3284984"/>
            <a:ext cx="936104" cy="576064"/>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bg1"/>
                </a:solidFill>
                <a:effectLst/>
                <a:latin typeface="+mj-lt"/>
                <a:ea typeface="ＭＳ Ｐゴシック" charset="0"/>
                <a:cs typeface="ＭＳ Ｐゴシック" charset="0"/>
              </a:rPr>
              <a:t>Introduced in SCTHZ</a:t>
            </a:r>
          </a:p>
        </p:txBody>
      </p:sp>
      <p:sp>
        <p:nvSpPr>
          <p:cNvPr id="8" name="Rectangle 7">
            <a:extLst>
              <a:ext uri="{FF2B5EF4-FFF2-40B4-BE49-F238E27FC236}">
                <a16:creationId xmlns:a16="http://schemas.microsoft.com/office/drawing/2014/main" id="{881224E3-F820-46C4-8A1F-B3018CAC5ABA}"/>
              </a:ext>
            </a:extLst>
          </p:cNvPr>
          <p:cNvSpPr/>
          <p:nvPr/>
        </p:nvSpPr>
        <p:spPr bwMode="auto">
          <a:xfrm>
            <a:off x="4681080" y="2780928"/>
            <a:ext cx="1619112" cy="576064"/>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bg1"/>
                </a:solidFill>
                <a:effectLst/>
                <a:latin typeface="+mj-lt"/>
                <a:ea typeface="ＭＳ Ｐゴシック" charset="0"/>
                <a:cs typeface="ＭＳ Ｐゴシック" charset="0"/>
              </a:rPr>
              <a:t>Study Group: Define proposed project</a:t>
            </a:r>
          </a:p>
        </p:txBody>
      </p:sp>
      <p:sp>
        <p:nvSpPr>
          <p:cNvPr id="9" name="Rectangle 8">
            <a:extLst>
              <a:ext uri="{FF2B5EF4-FFF2-40B4-BE49-F238E27FC236}">
                <a16:creationId xmlns:a16="http://schemas.microsoft.com/office/drawing/2014/main" id="{A8A48A8C-6DB4-48DC-ABA2-E8FB33991F62}"/>
              </a:ext>
            </a:extLst>
          </p:cNvPr>
          <p:cNvSpPr/>
          <p:nvPr/>
        </p:nvSpPr>
        <p:spPr bwMode="auto">
          <a:xfrm>
            <a:off x="7041976" y="2932556"/>
            <a:ext cx="914400" cy="496444"/>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algn="ctr" eaLnBrk="1" hangingPunct="1">
              <a:buClr>
                <a:srgbClr val="000000"/>
              </a:buClr>
              <a:buSzPct val="100000"/>
              <a:buFont typeface="Times New Roman" charset="0"/>
              <a:buNone/>
            </a:pPr>
            <a:r>
              <a:rPr lang="en-US" dirty="0">
                <a:latin typeface="+mj-lt"/>
                <a:ea typeface="ＭＳ Ｐゴシック" charset="0"/>
                <a:cs typeface="ＭＳ Ｐゴシック" charset="0"/>
              </a:rPr>
              <a:t>WG Approval</a:t>
            </a:r>
          </a:p>
        </p:txBody>
      </p:sp>
      <p:sp>
        <p:nvSpPr>
          <p:cNvPr id="10" name="Rectangle 9">
            <a:extLst>
              <a:ext uri="{FF2B5EF4-FFF2-40B4-BE49-F238E27FC236}">
                <a16:creationId xmlns:a16="http://schemas.microsoft.com/office/drawing/2014/main" id="{75FA014D-CE4E-4504-AABC-744DEAAA5EE8}"/>
              </a:ext>
            </a:extLst>
          </p:cNvPr>
          <p:cNvSpPr/>
          <p:nvPr/>
        </p:nvSpPr>
        <p:spPr bwMode="auto">
          <a:xfrm>
            <a:off x="7194376" y="3724644"/>
            <a:ext cx="914400" cy="496444"/>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algn="ctr" eaLnBrk="1" hangingPunct="1">
              <a:buClr>
                <a:srgbClr val="000000"/>
              </a:buClr>
              <a:buSzPct val="100000"/>
              <a:buFont typeface="Times New Roman" charset="0"/>
              <a:buNone/>
            </a:pPr>
            <a:r>
              <a:rPr lang="en-US" dirty="0">
                <a:latin typeface="+mj-lt"/>
                <a:ea typeface="ＭＳ Ｐゴシック" charset="0"/>
                <a:cs typeface="ＭＳ Ｐゴシック" charset="0"/>
              </a:rPr>
              <a:t>EC Approval</a:t>
            </a:r>
          </a:p>
        </p:txBody>
      </p:sp>
      <p:sp>
        <p:nvSpPr>
          <p:cNvPr id="11" name="Rectangle 10">
            <a:extLst>
              <a:ext uri="{FF2B5EF4-FFF2-40B4-BE49-F238E27FC236}">
                <a16:creationId xmlns:a16="http://schemas.microsoft.com/office/drawing/2014/main" id="{B8121ADE-DD3E-4D06-B325-BA49679B43F5}"/>
              </a:ext>
            </a:extLst>
          </p:cNvPr>
          <p:cNvSpPr/>
          <p:nvPr/>
        </p:nvSpPr>
        <p:spPr bwMode="auto">
          <a:xfrm>
            <a:off x="7346776" y="4516732"/>
            <a:ext cx="914400" cy="496444"/>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algn="ctr" eaLnBrk="1" hangingPunct="1">
              <a:buClr>
                <a:srgbClr val="000000"/>
              </a:buClr>
              <a:buSzPct val="100000"/>
              <a:buFont typeface="Times New Roman" charset="0"/>
              <a:buNone/>
            </a:pPr>
            <a:r>
              <a:rPr lang="en-US" dirty="0">
                <a:latin typeface="+mj-lt"/>
                <a:ea typeface="ＭＳ Ｐゴシック" charset="0"/>
                <a:cs typeface="ＭＳ Ｐゴシック" charset="0"/>
              </a:rPr>
              <a:t>SASB Approval</a:t>
            </a:r>
          </a:p>
        </p:txBody>
      </p:sp>
      <p:cxnSp>
        <p:nvCxnSpPr>
          <p:cNvPr id="15" name="Connector: Elbow 14">
            <a:extLst>
              <a:ext uri="{FF2B5EF4-FFF2-40B4-BE49-F238E27FC236}">
                <a16:creationId xmlns:a16="http://schemas.microsoft.com/office/drawing/2014/main" id="{CA41A2A8-0248-404D-8865-84A445D1AABA}"/>
              </a:ext>
            </a:extLst>
          </p:cNvPr>
          <p:cNvCxnSpPr>
            <a:stCxn id="5" idx="3"/>
            <a:endCxn id="6" idx="1"/>
          </p:cNvCxnSpPr>
          <p:nvPr/>
        </p:nvCxnSpPr>
        <p:spPr bwMode="auto">
          <a:xfrm>
            <a:off x="2123728" y="2420888"/>
            <a:ext cx="741784" cy="576064"/>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Connector: Elbow 19">
            <a:extLst>
              <a:ext uri="{FF2B5EF4-FFF2-40B4-BE49-F238E27FC236}">
                <a16:creationId xmlns:a16="http://schemas.microsoft.com/office/drawing/2014/main" id="{BFD0DDE3-8890-41D9-8090-9BF57A86F403}"/>
              </a:ext>
            </a:extLst>
          </p:cNvPr>
          <p:cNvCxnSpPr>
            <a:stCxn id="6" idx="3"/>
            <a:endCxn id="8" idx="1"/>
          </p:cNvCxnSpPr>
          <p:nvPr/>
        </p:nvCxnSpPr>
        <p:spPr bwMode="auto">
          <a:xfrm>
            <a:off x="4089648" y="2996952"/>
            <a:ext cx="591432" cy="7200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Connector: Elbow 21">
            <a:extLst>
              <a:ext uri="{FF2B5EF4-FFF2-40B4-BE49-F238E27FC236}">
                <a16:creationId xmlns:a16="http://schemas.microsoft.com/office/drawing/2014/main" id="{36AB840A-25FD-4536-8849-A7CC091D6D71}"/>
              </a:ext>
            </a:extLst>
          </p:cNvPr>
          <p:cNvCxnSpPr>
            <a:stCxn id="7" idx="3"/>
            <a:endCxn id="6" idx="1"/>
          </p:cNvCxnSpPr>
          <p:nvPr/>
        </p:nvCxnSpPr>
        <p:spPr bwMode="auto">
          <a:xfrm flipV="1">
            <a:off x="2123728" y="2996952"/>
            <a:ext cx="741784" cy="576064"/>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Connector: Elbow 24">
            <a:extLst>
              <a:ext uri="{FF2B5EF4-FFF2-40B4-BE49-F238E27FC236}">
                <a16:creationId xmlns:a16="http://schemas.microsoft.com/office/drawing/2014/main" id="{D89E0475-0A19-49FA-9A3A-29016F07C6B6}"/>
              </a:ext>
            </a:extLst>
          </p:cNvPr>
          <p:cNvCxnSpPr>
            <a:stCxn id="9" idx="2"/>
            <a:endCxn id="10" idx="0"/>
          </p:cNvCxnSpPr>
          <p:nvPr/>
        </p:nvCxnSpPr>
        <p:spPr bwMode="auto">
          <a:xfrm rot="16200000" flipH="1">
            <a:off x="7427554" y="3500622"/>
            <a:ext cx="295644" cy="152400"/>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Connector: Elbow 26">
            <a:extLst>
              <a:ext uri="{FF2B5EF4-FFF2-40B4-BE49-F238E27FC236}">
                <a16:creationId xmlns:a16="http://schemas.microsoft.com/office/drawing/2014/main" id="{B3AB7514-FDC1-40FC-91FA-F6B56217EBBE}"/>
              </a:ext>
            </a:extLst>
          </p:cNvPr>
          <p:cNvCxnSpPr>
            <a:stCxn id="10" idx="2"/>
            <a:endCxn id="11" idx="0"/>
          </p:cNvCxnSpPr>
          <p:nvPr/>
        </p:nvCxnSpPr>
        <p:spPr bwMode="auto">
          <a:xfrm rot="16200000" flipH="1">
            <a:off x="7579954" y="4292710"/>
            <a:ext cx="295644" cy="152400"/>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Connector: Elbow 28">
            <a:extLst>
              <a:ext uri="{FF2B5EF4-FFF2-40B4-BE49-F238E27FC236}">
                <a16:creationId xmlns:a16="http://schemas.microsoft.com/office/drawing/2014/main" id="{C4FDBA8B-1758-4C69-B389-386AF4CD0850}"/>
              </a:ext>
            </a:extLst>
          </p:cNvPr>
          <p:cNvCxnSpPr>
            <a:stCxn id="8" idx="3"/>
            <a:endCxn id="9" idx="1"/>
          </p:cNvCxnSpPr>
          <p:nvPr/>
        </p:nvCxnSpPr>
        <p:spPr bwMode="auto">
          <a:xfrm>
            <a:off x="6300192" y="3068960"/>
            <a:ext cx="741784" cy="111818"/>
          </a:xfrm>
          <a:prstGeom prst="bentConnector3">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2" name="Oval 31">
            <a:extLst>
              <a:ext uri="{FF2B5EF4-FFF2-40B4-BE49-F238E27FC236}">
                <a16:creationId xmlns:a16="http://schemas.microsoft.com/office/drawing/2014/main" id="{CA3B4C1A-DADC-474D-B644-783F82722DDF}"/>
              </a:ext>
            </a:extLst>
          </p:cNvPr>
          <p:cNvSpPr/>
          <p:nvPr/>
        </p:nvSpPr>
        <p:spPr bwMode="auto">
          <a:xfrm>
            <a:off x="6594534" y="5582101"/>
            <a:ext cx="2418884" cy="432048"/>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latin typeface="+mj-lt"/>
                <a:ea typeface="ＭＳ Ｐゴシック" charset="0"/>
                <a:cs typeface="ＭＳ Ｐゴシック" charset="0"/>
              </a:rPr>
              <a:t>New standard project</a:t>
            </a:r>
            <a:endParaRPr kumimoji="0" lang="en-US" sz="1200" b="0" i="0" u="none" strike="noStrike" cap="none" normalizeH="0" baseline="0" dirty="0">
              <a:ln>
                <a:noFill/>
              </a:ln>
              <a:solidFill>
                <a:schemeClr val="bg1"/>
              </a:solidFill>
              <a:effectLst/>
              <a:latin typeface="+mj-lt"/>
              <a:ea typeface="ＭＳ Ｐゴシック" charset="0"/>
              <a:cs typeface="ＭＳ Ｐゴシック" charset="0"/>
            </a:endParaRPr>
          </a:p>
        </p:txBody>
      </p:sp>
      <p:cxnSp>
        <p:nvCxnSpPr>
          <p:cNvPr id="34" name="Straight Arrow Connector 33">
            <a:extLst>
              <a:ext uri="{FF2B5EF4-FFF2-40B4-BE49-F238E27FC236}">
                <a16:creationId xmlns:a16="http://schemas.microsoft.com/office/drawing/2014/main" id="{EE46E376-FD7E-4C7D-BFBA-725974C68A26}"/>
              </a:ext>
            </a:extLst>
          </p:cNvPr>
          <p:cNvCxnSpPr>
            <a:stCxn id="11" idx="2"/>
            <a:endCxn id="32" idx="0"/>
          </p:cNvCxnSpPr>
          <p:nvPr/>
        </p:nvCxnSpPr>
        <p:spPr bwMode="auto">
          <a:xfrm>
            <a:off x="7803976" y="5013176"/>
            <a:ext cx="0" cy="568925"/>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749365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825843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34628</TotalTime>
  <Words>867</Words>
  <Application>Microsoft Office PowerPoint</Application>
  <PresentationFormat>On-screen Show (4:3)</PresentationFormat>
  <Paragraphs>148</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Courier New</vt:lpstr>
      <vt:lpstr>Times New Roman</vt:lpstr>
      <vt:lpstr>Wingdings</vt:lpstr>
      <vt:lpstr>Office Theme</vt:lpstr>
      <vt:lpstr>PowerPoint Presentation</vt:lpstr>
      <vt:lpstr>Working Group for Wireless Specialty Networks (WSN) </vt:lpstr>
      <vt:lpstr>What is WSN?</vt:lpstr>
      <vt:lpstr>Working Group Facts</vt:lpstr>
      <vt:lpstr>Working Group Facts</vt:lpstr>
      <vt:lpstr>Process for New Stuff: </vt:lpstr>
      <vt:lpstr>Process for New Stuff:</vt:lpstr>
      <vt:lpstr>Flow for new projects</vt:lpstr>
      <vt:lpstr>Next Steps</vt:lpstr>
      <vt:lpstr>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196</cp:revision>
  <cp:lastPrinted>2000-03-07T00:55:37Z</cp:lastPrinted>
  <dcterms:created xsi:type="dcterms:W3CDTF">2016-01-17T22:48:36Z</dcterms:created>
  <dcterms:modified xsi:type="dcterms:W3CDTF">2021-11-02T01:02:18Z</dcterms:modified>
  <cp:category/>
</cp:coreProperties>
</file>