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handoutMasterIdLst>
    <p:handoutMasterId r:id="rId50"/>
  </p:handoutMasterIdLst>
  <p:sldIdLst>
    <p:sldId id="385" r:id="rId2"/>
    <p:sldId id="833" r:id="rId3"/>
    <p:sldId id="822" r:id="rId4"/>
    <p:sldId id="807" r:id="rId5"/>
    <p:sldId id="1336" r:id="rId6"/>
    <p:sldId id="825" r:id="rId7"/>
    <p:sldId id="1340" r:id="rId8"/>
    <p:sldId id="1337" r:id="rId9"/>
    <p:sldId id="824" r:id="rId10"/>
    <p:sldId id="1393" r:id="rId11"/>
    <p:sldId id="1394" r:id="rId12"/>
    <p:sldId id="826" r:id="rId13"/>
    <p:sldId id="827" r:id="rId14"/>
    <p:sldId id="837" r:id="rId15"/>
    <p:sldId id="839" r:id="rId16"/>
    <p:sldId id="843" r:id="rId17"/>
    <p:sldId id="595" r:id="rId18"/>
    <p:sldId id="821" r:id="rId19"/>
    <p:sldId id="274" r:id="rId20"/>
    <p:sldId id="594" r:id="rId21"/>
    <p:sldId id="596" r:id="rId22"/>
    <p:sldId id="597" r:id="rId23"/>
    <p:sldId id="276" r:id="rId24"/>
    <p:sldId id="280" r:id="rId25"/>
    <p:sldId id="598" r:id="rId26"/>
    <p:sldId id="599" r:id="rId27"/>
    <p:sldId id="600" r:id="rId28"/>
    <p:sldId id="828" r:id="rId29"/>
    <p:sldId id="848" r:id="rId30"/>
    <p:sldId id="840" r:id="rId31"/>
    <p:sldId id="841" r:id="rId32"/>
    <p:sldId id="842" r:id="rId33"/>
    <p:sldId id="830" r:id="rId34"/>
    <p:sldId id="831" r:id="rId35"/>
    <p:sldId id="834" r:id="rId36"/>
    <p:sldId id="835" r:id="rId37"/>
    <p:sldId id="836" r:id="rId38"/>
    <p:sldId id="845" r:id="rId39"/>
    <p:sldId id="844" r:id="rId40"/>
    <p:sldId id="613" r:id="rId41"/>
    <p:sldId id="856" r:id="rId42"/>
    <p:sldId id="829" r:id="rId43"/>
    <p:sldId id="1335" r:id="rId44"/>
    <p:sldId id="846" r:id="rId45"/>
    <p:sldId id="789" r:id="rId46"/>
    <p:sldId id="818" r:id="rId47"/>
    <p:sldId id="756" r:id="rId4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16">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300"/>
    <a:srgbClr val="FF540B"/>
    <a:srgbClr val="E7C4F0"/>
    <a:srgbClr val="FF6610"/>
    <a:srgbClr val="0432FF"/>
    <a:srgbClr val="FF8AD8"/>
    <a:srgbClr val="ECA5E8"/>
    <a:srgbClr val="00FDFF"/>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40" autoAdjust="0"/>
    <p:restoredTop sz="94953" autoAdjust="0"/>
  </p:normalViewPr>
  <p:slideViewPr>
    <p:cSldViewPr snapToGrid="0" snapToObjects="1">
      <p:cViewPr varScale="1">
        <p:scale>
          <a:sx n="56" d="100"/>
          <a:sy n="56" d="100"/>
        </p:scale>
        <p:origin x="192" y="2032"/>
      </p:cViewPr>
      <p:guideLst>
        <p:guide orient="horz" pos="14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72"/>
    </p:cViewPr>
  </p:sorterViewPr>
  <p:notesViewPr>
    <p:cSldViewPr snapToGrid="0" snapToObject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C3BA92D-39A2-2447-98CF-2DF05A9C53A0}" type="datetimeFigureOut">
              <a:rPr lang="en-US"/>
              <a:pPr>
                <a:defRPr/>
              </a:pPr>
              <a:t>2/22/24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599D66-0892-7B4D-9632-179EA01D3B9F}"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C16DC3C-9EF4-4046-BA7B-3B921F68FE0B}" type="datetimeFigureOut">
              <a:rPr lang="en-US"/>
              <a:pPr>
                <a:defRPr/>
              </a:pPr>
              <a:t>2/22/24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987BFE-8429-084B-A384-B0611F07D2CE}"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a:t>
            </a:fld>
            <a:endParaRPr lang="en-US"/>
          </a:p>
        </p:txBody>
      </p:sp>
    </p:spTree>
    <p:extLst>
      <p:ext uri="{BB962C8B-B14F-4D97-AF65-F5344CB8AC3E}">
        <p14:creationId xmlns:p14="http://schemas.microsoft.com/office/powerpoint/2010/main" val="3906347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13</a:t>
            </a:fld>
            <a:endParaRPr lang="en-US"/>
          </a:p>
        </p:txBody>
      </p:sp>
    </p:spTree>
    <p:extLst>
      <p:ext uri="{BB962C8B-B14F-4D97-AF65-F5344CB8AC3E}">
        <p14:creationId xmlns:p14="http://schemas.microsoft.com/office/powerpoint/2010/main" val="323743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15</a:t>
            </a:fld>
            <a:endParaRPr lang="en-US"/>
          </a:p>
        </p:txBody>
      </p:sp>
    </p:spTree>
    <p:extLst>
      <p:ext uri="{BB962C8B-B14F-4D97-AF65-F5344CB8AC3E}">
        <p14:creationId xmlns:p14="http://schemas.microsoft.com/office/powerpoint/2010/main" val="348904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16</a:t>
            </a:fld>
            <a:endParaRPr lang="en-US"/>
          </a:p>
        </p:txBody>
      </p:sp>
    </p:spTree>
    <p:extLst>
      <p:ext uri="{BB962C8B-B14F-4D97-AF65-F5344CB8AC3E}">
        <p14:creationId xmlns:p14="http://schemas.microsoft.com/office/powerpoint/2010/main" val="467555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18</a:t>
            </a:fld>
            <a:endParaRPr lang="en-US"/>
          </a:p>
        </p:txBody>
      </p:sp>
    </p:spTree>
    <p:extLst>
      <p:ext uri="{BB962C8B-B14F-4D97-AF65-F5344CB8AC3E}">
        <p14:creationId xmlns:p14="http://schemas.microsoft.com/office/powerpoint/2010/main" val="274745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29</a:t>
            </a:fld>
            <a:endParaRPr lang="en-US"/>
          </a:p>
        </p:txBody>
      </p:sp>
    </p:spTree>
    <p:extLst>
      <p:ext uri="{BB962C8B-B14F-4D97-AF65-F5344CB8AC3E}">
        <p14:creationId xmlns:p14="http://schemas.microsoft.com/office/powerpoint/2010/main" val="338104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31</a:t>
            </a:fld>
            <a:endParaRPr lang="en-US"/>
          </a:p>
        </p:txBody>
      </p:sp>
    </p:spTree>
    <p:extLst>
      <p:ext uri="{BB962C8B-B14F-4D97-AF65-F5344CB8AC3E}">
        <p14:creationId xmlns:p14="http://schemas.microsoft.com/office/powerpoint/2010/main" val="26454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32</a:t>
            </a:fld>
            <a:endParaRPr lang="en-US"/>
          </a:p>
        </p:txBody>
      </p:sp>
    </p:spTree>
    <p:extLst>
      <p:ext uri="{BB962C8B-B14F-4D97-AF65-F5344CB8AC3E}">
        <p14:creationId xmlns:p14="http://schemas.microsoft.com/office/powerpoint/2010/main" val="102902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34</a:t>
            </a:fld>
            <a:endParaRPr lang="en-US"/>
          </a:p>
        </p:txBody>
      </p:sp>
    </p:spTree>
    <p:extLst>
      <p:ext uri="{BB962C8B-B14F-4D97-AF65-F5344CB8AC3E}">
        <p14:creationId xmlns:p14="http://schemas.microsoft.com/office/powerpoint/2010/main" val="58906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35</a:t>
            </a:fld>
            <a:endParaRPr lang="en-US"/>
          </a:p>
        </p:txBody>
      </p:sp>
    </p:spTree>
    <p:extLst>
      <p:ext uri="{BB962C8B-B14F-4D97-AF65-F5344CB8AC3E}">
        <p14:creationId xmlns:p14="http://schemas.microsoft.com/office/powerpoint/2010/main" val="342103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36</a:t>
            </a:fld>
            <a:endParaRPr lang="en-US"/>
          </a:p>
        </p:txBody>
      </p:sp>
    </p:spTree>
    <p:extLst>
      <p:ext uri="{BB962C8B-B14F-4D97-AF65-F5344CB8AC3E}">
        <p14:creationId xmlns:p14="http://schemas.microsoft.com/office/powerpoint/2010/main" val="81157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a:t>
            </a:fld>
            <a:endParaRPr lang="en-US"/>
          </a:p>
        </p:txBody>
      </p:sp>
    </p:spTree>
    <p:extLst>
      <p:ext uri="{BB962C8B-B14F-4D97-AF65-F5344CB8AC3E}">
        <p14:creationId xmlns:p14="http://schemas.microsoft.com/office/powerpoint/2010/main" val="1801551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37</a:t>
            </a:fld>
            <a:endParaRPr lang="en-US"/>
          </a:p>
        </p:txBody>
      </p:sp>
    </p:spTree>
    <p:extLst>
      <p:ext uri="{BB962C8B-B14F-4D97-AF65-F5344CB8AC3E}">
        <p14:creationId xmlns:p14="http://schemas.microsoft.com/office/powerpoint/2010/main" val="310257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39</a:t>
            </a:fld>
            <a:endParaRPr lang="en-US"/>
          </a:p>
        </p:txBody>
      </p:sp>
    </p:spTree>
    <p:extLst>
      <p:ext uri="{BB962C8B-B14F-4D97-AF65-F5344CB8AC3E}">
        <p14:creationId xmlns:p14="http://schemas.microsoft.com/office/powerpoint/2010/main" val="97087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42</a:t>
            </a:fld>
            <a:endParaRPr lang="en-US"/>
          </a:p>
        </p:txBody>
      </p:sp>
    </p:spTree>
    <p:extLst>
      <p:ext uri="{BB962C8B-B14F-4D97-AF65-F5344CB8AC3E}">
        <p14:creationId xmlns:p14="http://schemas.microsoft.com/office/powerpoint/2010/main" val="707212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43</a:t>
            </a:fld>
            <a:endParaRPr lang="en-US"/>
          </a:p>
        </p:txBody>
      </p:sp>
    </p:spTree>
    <p:extLst>
      <p:ext uri="{BB962C8B-B14F-4D97-AF65-F5344CB8AC3E}">
        <p14:creationId xmlns:p14="http://schemas.microsoft.com/office/powerpoint/2010/main" val="3184717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45</a:t>
            </a:fld>
            <a:endParaRPr lang="en-US"/>
          </a:p>
        </p:txBody>
      </p:sp>
    </p:spTree>
    <p:extLst>
      <p:ext uri="{BB962C8B-B14F-4D97-AF65-F5344CB8AC3E}">
        <p14:creationId xmlns:p14="http://schemas.microsoft.com/office/powerpoint/2010/main" val="2151071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46</a:t>
            </a:fld>
            <a:endParaRPr lang="en-US"/>
          </a:p>
        </p:txBody>
      </p:sp>
    </p:spTree>
    <p:extLst>
      <p:ext uri="{BB962C8B-B14F-4D97-AF65-F5344CB8AC3E}">
        <p14:creationId xmlns:p14="http://schemas.microsoft.com/office/powerpoint/2010/main" val="839948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11109E3-1F78-D74C-90F3-E36E832CAE1F}" type="slidenum">
              <a:rPr lang="en-US" smtClean="0"/>
              <a:pPr>
                <a:defRPr/>
              </a:pPr>
              <a:t>47</a:t>
            </a:fld>
            <a:endParaRPr lang="en-US"/>
          </a:p>
        </p:txBody>
      </p:sp>
    </p:spTree>
    <p:extLst>
      <p:ext uri="{BB962C8B-B14F-4D97-AF65-F5344CB8AC3E}">
        <p14:creationId xmlns:p14="http://schemas.microsoft.com/office/powerpoint/2010/main" val="126552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6</a:t>
            </a:fld>
            <a:endParaRPr lang="en-US"/>
          </a:p>
        </p:txBody>
      </p:sp>
    </p:spTree>
    <p:extLst>
      <p:ext uri="{BB962C8B-B14F-4D97-AF65-F5344CB8AC3E}">
        <p14:creationId xmlns:p14="http://schemas.microsoft.com/office/powerpoint/2010/main" val="46378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7</a:t>
            </a:fld>
            <a:endParaRPr lang="en-US"/>
          </a:p>
        </p:txBody>
      </p:sp>
    </p:spTree>
    <p:extLst>
      <p:ext uri="{BB962C8B-B14F-4D97-AF65-F5344CB8AC3E}">
        <p14:creationId xmlns:p14="http://schemas.microsoft.com/office/powerpoint/2010/main" val="325444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8</a:t>
            </a:fld>
            <a:endParaRPr lang="en-US"/>
          </a:p>
        </p:txBody>
      </p:sp>
    </p:spTree>
    <p:extLst>
      <p:ext uri="{BB962C8B-B14F-4D97-AF65-F5344CB8AC3E}">
        <p14:creationId xmlns:p14="http://schemas.microsoft.com/office/powerpoint/2010/main" val="101521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9</a:t>
            </a:fld>
            <a:endParaRPr lang="en-US"/>
          </a:p>
        </p:txBody>
      </p:sp>
    </p:spTree>
    <p:extLst>
      <p:ext uri="{BB962C8B-B14F-4D97-AF65-F5344CB8AC3E}">
        <p14:creationId xmlns:p14="http://schemas.microsoft.com/office/powerpoint/2010/main" val="282424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10</a:t>
            </a:fld>
            <a:endParaRPr lang="en-US"/>
          </a:p>
        </p:txBody>
      </p:sp>
    </p:spTree>
    <p:extLst>
      <p:ext uri="{BB962C8B-B14F-4D97-AF65-F5344CB8AC3E}">
        <p14:creationId xmlns:p14="http://schemas.microsoft.com/office/powerpoint/2010/main" val="2118052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11</a:t>
            </a:fld>
            <a:endParaRPr lang="en-US"/>
          </a:p>
        </p:txBody>
      </p:sp>
    </p:spTree>
    <p:extLst>
      <p:ext uri="{BB962C8B-B14F-4D97-AF65-F5344CB8AC3E}">
        <p14:creationId xmlns:p14="http://schemas.microsoft.com/office/powerpoint/2010/main" val="1967261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02FF9-4628-B146-9948-95257A430692}" type="slidenum">
              <a:rPr lang="en-US" smtClean="0"/>
              <a:t>12</a:t>
            </a:fld>
            <a:endParaRPr lang="en-US"/>
          </a:p>
        </p:txBody>
      </p:sp>
    </p:spTree>
    <p:extLst>
      <p:ext uri="{BB962C8B-B14F-4D97-AF65-F5344CB8AC3E}">
        <p14:creationId xmlns:p14="http://schemas.microsoft.com/office/powerpoint/2010/main" val="315517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8.emf"/><Relationship Id="rId16" Type="http://schemas.openxmlformats.org/officeDocument/2006/relationships/image" Target="../media/image23.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4.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05055" cy="450663"/>
          </a:xfrm>
          <a:prstGeom prst="rect">
            <a:avLst/>
          </a:prstGeom>
        </p:spPr>
        <p:txBody>
          <a:bodyPr lIns="91440" tIns="45720" rIns="91440" bIns="45720"/>
          <a:lstStyle>
            <a:lvl1pPr>
              <a:defRPr>
                <a:solidFill>
                  <a:schemeClr val="accent6">
                    <a:lumMod val="50000"/>
                  </a:schemeClr>
                </a:solidFill>
                <a:latin typeface="+mj-lt"/>
              </a:defRPr>
            </a:lvl1pPr>
          </a:lstStyle>
          <a:p>
            <a:r>
              <a:rPr lang="en-US"/>
              <a:t>Click to edit Master title style</a:t>
            </a:r>
            <a:endParaRPr lang="en-US" dirty="0"/>
          </a:p>
        </p:txBody>
      </p:sp>
      <p:sp>
        <p:nvSpPr>
          <p:cNvPr id="6" name="Content Placeholder 5"/>
          <p:cNvSpPr>
            <a:spLocks noGrp="1"/>
          </p:cNvSpPr>
          <p:nvPr>
            <p:ph sz="quarter" idx="10"/>
          </p:nvPr>
        </p:nvSpPr>
        <p:spPr>
          <a:xfrm>
            <a:off x="812800" y="1470213"/>
            <a:ext cx="10543117"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marL="1371600" indent="0">
              <a:buNone/>
              <a:defRPr sz="1900">
                <a:solidFill>
                  <a:srgbClr val="000000"/>
                </a:solidFill>
              </a:defRPr>
            </a:lvl4pPr>
            <a:lvl5pPr>
              <a:defRPr sz="1900">
                <a:solidFill>
                  <a:srgbClr val="000000"/>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63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t="10075" b="8780"/>
          <a:stretch>
            <a:fillRect/>
          </a:stretch>
        </p:blipFill>
        <p:spPr bwMode="auto">
          <a:xfrm>
            <a:off x="0" y="684213"/>
            <a:ext cx="121920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790575"/>
            <a:ext cx="12192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75245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t="8972" b="7826"/>
          <a:stretch>
            <a:fillRect/>
          </a:stretch>
        </p:blipFill>
        <p:spPr bwMode="auto">
          <a:xfrm>
            <a:off x="0" y="654050"/>
            <a:ext cx="121920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691183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
            <a:ext cx="1219200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flipH="1">
            <a:off x="0" y="60801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0" y="6319838"/>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52DD39C1-3288-AE45-850A-6FEE846E69CD}"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pic>
        <p:nvPicPr>
          <p:cNvPr id="7" name="Picture 1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9"/>
          <p:cNvSpPr>
            <a:spLocks noGrp="1"/>
          </p:cNvSpPr>
          <p:nvPr>
            <p:ph type="title"/>
          </p:nvPr>
        </p:nvSpPr>
        <p:spPr>
          <a:xfrm>
            <a:off x="420624" y="48278"/>
            <a:ext cx="10208224"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98259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0554D260-09A2-C346-B587-68DA3B8C08EC}"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7" name="Oval 6"/>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Arc 12"/>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3"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30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5CF14DEB-0AEB-9444-BC82-23E8FF7C4393}"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8614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H="1">
            <a:off x="3175"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5AED5BC1-9329-5949-B329-EFF219C4B0C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9" name="Straight Connector 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Arc 12"/>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510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54F10749-14D1-A148-9830-ACCA17085CD1}"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450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DC94C3F9-D749-8741-A45B-924F0DF4CE99}"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23978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FEB19BCC-07AF-7F42-B07B-2F40A4E2A35F}"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396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871A671E-99B4-2147-BD8D-277064DA0D3A}"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3219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pic>
        <p:nvPicPr>
          <p:cNvPr id="8"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8325" y="5194300"/>
            <a:ext cx="11890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3082" y="0"/>
            <a:ext cx="10788321"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566928" y="3553576"/>
            <a:ext cx="10788321"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7" name="Text Placeholder 4"/>
          <p:cNvSpPr>
            <a:spLocks noGrp="1"/>
          </p:cNvSpPr>
          <p:nvPr>
            <p:ph type="body" sz="quarter" idx="11"/>
          </p:nvPr>
        </p:nvSpPr>
        <p:spPr>
          <a:xfrm>
            <a:off x="566928" y="4279392"/>
            <a:ext cx="10788321"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9" name="Text Placeholder 4"/>
          <p:cNvSpPr>
            <a:spLocks noGrp="1"/>
          </p:cNvSpPr>
          <p:nvPr>
            <p:ph type="body" sz="quarter" idx="12"/>
          </p:nvPr>
        </p:nvSpPr>
        <p:spPr>
          <a:xfrm>
            <a:off x="566928" y="4553712"/>
            <a:ext cx="10788321"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15" name="Text Placeholder 4"/>
          <p:cNvSpPr>
            <a:spLocks noGrp="1"/>
          </p:cNvSpPr>
          <p:nvPr>
            <p:ph type="body" sz="quarter" idx="13"/>
          </p:nvPr>
        </p:nvSpPr>
        <p:spPr>
          <a:xfrm>
            <a:off x="548639" y="2837138"/>
            <a:ext cx="10808208"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004568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A6CE8A68-E057-F241-A034-0C9CFC73D8B6}"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589892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2301BEB7-66D7-7248-AA67-65F693F8917D}"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550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0D1F99C-4C57-AD4A-B83E-F8DB40856E94}"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483281"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74"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5"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6"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7"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8"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9"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80"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81"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82"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8730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C1EBC6CA-5C84-1442-9583-11B221DD6412}"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309176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144AAE32-7264-3743-857B-D2FA7F32B42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560173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AF1FC29B-B37F-8C41-9806-1013A8A9303C}"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06866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C5322009-43DD-DB49-85F7-1D79142669CF}"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69657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3058D8A7-14BF-E444-BECE-C22BDDC1418C}"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2923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15C72DB-F623-9A4C-A73C-7B337E98EF59}"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98200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F0426D6A-B029-1F4C-A309-2E28B96017AE}"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3"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4"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5"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6"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7"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8"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9"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0"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1"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16632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738" y="5194300"/>
            <a:ext cx="1193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0863" y="1"/>
            <a:ext cx="10805054"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550863" y="3553574"/>
            <a:ext cx="10805054"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7" name="Text Placeholder 4"/>
          <p:cNvSpPr>
            <a:spLocks noGrp="1"/>
          </p:cNvSpPr>
          <p:nvPr>
            <p:ph type="body" sz="quarter" idx="11"/>
          </p:nvPr>
        </p:nvSpPr>
        <p:spPr>
          <a:xfrm>
            <a:off x="550863" y="4279392"/>
            <a:ext cx="10805054"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9" name="Text Placeholder 4"/>
          <p:cNvSpPr>
            <a:spLocks noGrp="1"/>
          </p:cNvSpPr>
          <p:nvPr>
            <p:ph type="body" sz="quarter" idx="12"/>
          </p:nvPr>
        </p:nvSpPr>
        <p:spPr>
          <a:xfrm>
            <a:off x="550863" y="4553415"/>
            <a:ext cx="10805054"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3" name="Text Placeholder 4"/>
          <p:cNvSpPr>
            <a:spLocks noGrp="1"/>
          </p:cNvSpPr>
          <p:nvPr>
            <p:ph type="body" sz="quarter" idx="14"/>
          </p:nvPr>
        </p:nvSpPr>
        <p:spPr>
          <a:xfrm>
            <a:off x="548640" y="2837138"/>
            <a:ext cx="10808208"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60417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12"/>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C2C4ADD4-141A-5F4A-B269-3B5F8D06088F}"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17" name="Straight Connector 16"/>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27"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0"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48"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4"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5"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46"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06721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DF43B24-B4CA-4B4E-AA4F-5B727ED712F0}"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46"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7"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8"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1"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2"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53"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54"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55"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6"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93445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EEF44816-E3B8-904A-99F7-E2663A6A2B11}"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25921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A921660E-2F8E-284A-8937-C7DFF6EEFD5D}"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9748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1C3BAE2-6B8C-494F-A33C-FF356A58ECC6}"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55989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72349B9E-8FC8-6244-A479-536D94C77EB9}"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1328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A8A03660-456A-CD48-ACF5-EF333D416602}"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9098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DD5976C6-987D-9C4B-9F37-251E0868A3A4}"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82136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1">
    <p:spTree>
      <p:nvGrpSpPr>
        <p:cNvPr id="1" name=""/>
        <p:cNvGrpSpPr/>
        <p:nvPr/>
      </p:nvGrpSpPr>
      <p:grpSpPr>
        <a:xfrm>
          <a:off x="0" y="0"/>
          <a:ext cx="0" cy="0"/>
          <a:chOff x="0" y="0"/>
          <a:chExt cx="0" cy="0"/>
        </a:xfrm>
      </p:grpSpPr>
      <p:pic>
        <p:nvPicPr>
          <p:cNvPr id="10"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7E9F5BD9-6157-3244-AFE1-4CD0F76AE7D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3" name="Oval 12"/>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0" name="Straight Connector 1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0"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48"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25"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6"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27136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2">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2CD305D1-0577-654E-ABB8-2E51593CF22A}"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1179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875213"/>
            <a:ext cx="11890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userDrawn="1"/>
        </p:nvSpPr>
        <p:spPr>
          <a:xfrm>
            <a:off x="1825625" y="6102350"/>
            <a:ext cx="44450"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p:cNvCxnSpPr/>
          <p:nvPr userDrawn="1"/>
        </p:nvCxnSpPr>
        <p:spPr>
          <a:xfrm flipH="1">
            <a:off x="0" y="6124575"/>
            <a:ext cx="1793875"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1892300" y="6124575"/>
            <a:ext cx="972185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userDrawn="1"/>
        </p:nvSpPr>
        <p:spPr>
          <a:xfrm flipH="1">
            <a:off x="11642725" y="6102350"/>
            <a:ext cx="44450"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p:cNvSpPr/>
          <p:nvPr userDrawn="1"/>
        </p:nvSpPr>
        <p:spPr>
          <a:xfrm flipH="1">
            <a:off x="11642725" y="3470275"/>
            <a:ext cx="44450" cy="46038"/>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V="1">
            <a:off x="1849438" y="3552825"/>
            <a:ext cx="0" cy="2530475"/>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userDrawn="1"/>
        </p:nvSpPr>
        <p:spPr>
          <a:xfrm rot="16200000">
            <a:off x="1847850" y="3495676"/>
            <a:ext cx="122237" cy="119062"/>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5" name="Straight Connector 14"/>
          <p:cNvCxnSpPr/>
          <p:nvPr userDrawn="1"/>
        </p:nvCxnSpPr>
        <p:spPr>
          <a:xfrm flipH="1">
            <a:off x="1898650" y="3494088"/>
            <a:ext cx="97155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itle 2"/>
          <p:cNvSpPr>
            <a:spLocks noGrp="1"/>
          </p:cNvSpPr>
          <p:nvPr>
            <p:ph type="title"/>
          </p:nvPr>
        </p:nvSpPr>
        <p:spPr>
          <a:xfrm>
            <a:off x="2228479" y="2020824"/>
            <a:ext cx="9299448" cy="1325880"/>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a:t>Click to edit Master title style</a:t>
            </a:r>
            <a:endParaRPr lang="en-US" dirty="0"/>
          </a:p>
        </p:txBody>
      </p:sp>
      <p:sp>
        <p:nvSpPr>
          <p:cNvPr id="32" name="Text Placeholder 4"/>
          <p:cNvSpPr>
            <a:spLocks noGrp="1"/>
          </p:cNvSpPr>
          <p:nvPr>
            <p:ph type="body" sz="quarter" idx="10"/>
          </p:nvPr>
        </p:nvSpPr>
        <p:spPr>
          <a:xfrm>
            <a:off x="2228479" y="4617720"/>
            <a:ext cx="9299448"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33" name="Text Placeholder 4"/>
          <p:cNvSpPr>
            <a:spLocks noGrp="1"/>
          </p:cNvSpPr>
          <p:nvPr>
            <p:ph type="body" sz="quarter" idx="11"/>
          </p:nvPr>
        </p:nvSpPr>
        <p:spPr>
          <a:xfrm>
            <a:off x="2228479" y="5199656"/>
            <a:ext cx="9299448" cy="390521"/>
          </a:xfrm>
          <a:prstGeom prst="rect">
            <a:avLst/>
          </a:prstGeom>
        </p:spPr>
        <p:txBody>
          <a:bodyPr lIns="0" tIns="0" rIns="0" bIns="0" anchor="b" anchorCtr="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34" name="Text Placeholder 4"/>
          <p:cNvSpPr>
            <a:spLocks noGrp="1"/>
          </p:cNvSpPr>
          <p:nvPr>
            <p:ph type="body" sz="quarter" idx="12"/>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17" name="Text Placeholder 4"/>
          <p:cNvSpPr>
            <a:spLocks noGrp="1"/>
          </p:cNvSpPr>
          <p:nvPr>
            <p:ph type="body" sz="quarter" idx="14"/>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475497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3">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748E8545-59D8-D14A-8134-A403DDF47825}"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416588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4">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BCF5769F-CD62-9B40-85EA-AE44424A5E43}"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804431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5">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1336C05D-F995-CF43-8620-06B605897C07}"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677906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6">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167515B9-EC6D-3845-B1D9-B50763134CC2}"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965970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7">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8A33BC7-AA53-2245-A37A-66FEE4735445}"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874514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8">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2713"/>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EFD52DEF-68D5-7045-AFC0-F735D5E2457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593961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4" name="Rectangle 3"/>
          <p:cNvSpPr/>
          <p:nvPr userDrawn="1"/>
        </p:nvSpPr>
        <p:spPr>
          <a:xfrm>
            <a:off x="3084513" y="685800"/>
            <a:ext cx="9107487" cy="1863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id-ID" altLang="en-US" sz="1300">
              <a:solidFill>
                <a:srgbClr val="FFFFFF"/>
              </a:solidFill>
              <a:ea typeface="Arial" charset="0"/>
              <a:cs typeface="Arial" charset="0"/>
            </a:endParaRPr>
          </a:p>
        </p:txBody>
      </p:sp>
      <p:sp>
        <p:nvSpPr>
          <p:cNvPr id="5" name="Text Placeholder 32"/>
          <p:cNvSpPr txBox="1">
            <a:spLocks/>
          </p:cNvSpPr>
          <p:nvPr userDrawn="1"/>
        </p:nvSpPr>
        <p:spPr bwMode="auto">
          <a:xfrm>
            <a:off x="3390900" y="1552575"/>
            <a:ext cx="8801100" cy="330200"/>
          </a:xfrm>
          <a:prstGeom prst="rect">
            <a:avLst/>
          </a:prstGeom>
          <a:noFill/>
          <a:ln>
            <a:noFill/>
          </a:ln>
          <a:extLst>
            <a:ext uri="{909E8E84-426E-40dd-AFC4-6F175D3DCCD1}"/>
            <a:ext uri="{91240B29-F687-4f45-9708-019B960494DF}"/>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eaLnBrk="1" fontAlgn="auto" hangingPunct="1">
              <a:spcBef>
                <a:spcPts val="0"/>
              </a:spcBef>
              <a:spcAft>
                <a:spcPts val="0"/>
              </a:spcAft>
              <a:defRPr/>
            </a:pPr>
            <a:r>
              <a:rPr lang="en-US" sz="2000">
                <a:solidFill>
                  <a:schemeClr val="bg1"/>
                </a:solidFill>
                <a:latin typeface="+mn-lt"/>
                <a:cs typeface="Arial"/>
              </a:rPr>
              <a:t>Visit us at </a:t>
            </a:r>
            <a:r>
              <a:rPr lang="en-US" sz="2000" b="1">
                <a:solidFill>
                  <a:schemeClr val="bg1"/>
                </a:solidFill>
                <a:latin typeface="+mn-lt"/>
                <a:cs typeface="Arial"/>
              </a:rPr>
              <a:t>icann.org</a:t>
            </a:r>
          </a:p>
        </p:txBody>
      </p:sp>
      <p:sp>
        <p:nvSpPr>
          <p:cNvPr id="6" name="Text Placeholder 33"/>
          <p:cNvSpPr txBox="1">
            <a:spLocks/>
          </p:cNvSpPr>
          <p:nvPr userDrawn="1"/>
        </p:nvSpPr>
        <p:spPr bwMode="auto">
          <a:xfrm>
            <a:off x="3390900" y="1049338"/>
            <a:ext cx="6973888" cy="325437"/>
          </a:xfrm>
          <a:prstGeom prst="rect">
            <a:avLst/>
          </a:prstGeom>
          <a:noFill/>
          <a:ln>
            <a:noFill/>
          </a:ln>
          <a:extLst>
            <a:ext uri="{909E8E84-426E-40dd-AFC4-6F175D3DCCD1}"/>
            <a:ext uri="{91240B29-F687-4f45-9708-019B960494DF}"/>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90000"/>
              </a:lnSpc>
              <a:spcBef>
                <a:spcPct val="20000"/>
              </a:spcBef>
              <a:spcAft>
                <a:spcPts val="0"/>
              </a:spcAft>
              <a:defRPr/>
            </a:pPr>
            <a:r>
              <a:rPr lang="en-AU" sz="2700" b="1">
                <a:solidFill>
                  <a:schemeClr val="bg1"/>
                </a:solidFill>
                <a:latin typeface="+mn-lt"/>
                <a:ea typeface="Segoe UI" charset="0"/>
                <a:cs typeface="Arial"/>
              </a:rPr>
              <a:t>Thank You and Questions</a:t>
            </a:r>
          </a:p>
        </p:txBody>
      </p:sp>
      <p:sp>
        <p:nvSpPr>
          <p:cNvPr id="7" name="Rectangle 6"/>
          <p:cNvSpPr/>
          <p:nvPr userDrawn="1"/>
        </p:nvSpPr>
        <p:spPr>
          <a:xfrm>
            <a:off x="0" y="685800"/>
            <a:ext cx="2976563" cy="186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id-ID" altLang="en-US" sz="1300">
              <a:solidFill>
                <a:srgbClr val="FFFFFF"/>
              </a:solidFill>
              <a:ea typeface="Arial" charset="0"/>
              <a:cs typeface="Arial" charset="0"/>
            </a:endParaRPr>
          </a:p>
        </p:txBody>
      </p:sp>
      <p:pic>
        <p:nvPicPr>
          <p:cNvPr id="8" name="Picture 15" descr="ICANN_Logo_W.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0" y="855663"/>
            <a:ext cx="1962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6"/>
          <p:cNvGrpSpPr>
            <a:grpSpLocks/>
          </p:cNvGrpSpPr>
          <p:nvPr userDrawn="1"/>
        </p:nvGrpSpPr>
        <p:grpSpPr bwMode="auto">
          <a:xfrm>
            <a:off x="3402013" y="4227513"/>
            <a:ext cx="3416300" cy="366712"/>
            <a:chOff x="5325979" y="4715893"/>
            <a:chExt cx="3416667" cy="365760"/>
          </a:xfrm>
        </p:grpSpPr>
        <p:sp>
          <p:nvSpPr>
            <p:cNvPr id="10" name="Text Placeholder 32"/>
            <p:cNvSpPr txBox="1">
              <a:spLocks/>
            </p:cNvSpPr>
            <p:nvPr/>
          </p:nvSpPr>
          <p:spPr>
            <a:xfrm>
              <a:off x="5792754" y="4734894"/>
              <a:ext cx="2949892" cy="3404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3"/>
                </a:rPr>
                <a:t>flickr.com/icann</a:t>
              </a:r>
              <a:endParaRPr lang="en-US" sz="1400">
                <a:solidFill>
                  <a:srgbClr val="0A304B"/>
                </a:solidFill>
                <a:latin typeface="+mn-lt"/>
                <a:ea typeface="Segoe UI" panose="020B0502040204020203" pitchFamily="34" charset="0"/>
                <a:cs typeface="Arial"/>
              </a:endParaRPr>
            </a:p>
          </p:txBody>
        </p:sp>
        <p:pic>
          <p:nvPicPr>
            <p:cNvPr id="11" name="Picture 18" descr="1420947842_social_style_3_flikr-128.png">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5979" y="471589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21"/>
          <p:cNvGrpSpPr>
            <a:grpSpLocks/>
          </p:cNvGrpSpPr>
          <p:nvPr userDrawn="1"/>
        </p:nvGrpSpPr>
        <p:grpSpPr bwMode="auto">
          <a:xfrm>
            <a:off x="3402013" y="4725988"/>
            <a:ext cx="3636962" cy="366712"/>
            <a:chOff x="1235726" y="5571713"/>
            <a:chExt cx="3636602" cy="365760"/>
          </a:xfrm>
        </p:grpSpPr>
        <p:sp>
          <p:nvSpPr>
            <p:cNvPr id="13" name="Text Placeholder 32"/>
            <p:cNvSpPr txBox="1">
              <a:spLocks/>
            </p:cNvSpPr>
            <p:nvPr/>
          </p:nvSpPr>
          <p:spPr>
            <a:xfrm>
              <a:off x="1702405" y="5592296"/>
              <a:ext cx="3169923" cy="33884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6"/>
                </a:rPr>
                <a:t>linkedin/company/icann</a:t>
              </a:r>
              <a:endParaRPr lang="en-US" sz="1400">
                <a:solidFill>
                  <a:srgbClr val="0A304B"/>
                </a:solidFill>
                <a:latin typeface="+mn-lt"/>
                <a:ea typeface="Segoe UI" panose="020B0502040204020203" pitchFamily="34" charset="0"/>
                <a:cs typeface="Arial"/>
              </a:endParaRPr>
            </a:p>
          </p:txBody>
        </p:sp>
        <p:pic>
          <p:nvPicPr>
            <p:cNvPr id="14" name="Picture 23" descr="1420948164_social_style_3_in-128.pn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35726" y="557171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4"/>
          <p:cNvGrpSpPr>
            <a:grpSpLocks/>
          </p:cNvGrpSpPr>
          <p:nvPr userDrawn="1"/>
        </p:nvGrpSpPr>
        <p:grpSpPr bwMode="auto">
          <a:xfrm>
            <a:off x="3402013" y="2733675"/>
            <a:ext cx="2809875" cy="366713"/>
            <a:chOff x="1235726" y="3073176"/>
            <a:chExt cx="2809587" cy="365760"/>
          </a:xfrm>
        </p:grpSpPr>
        <p:sp>
          <p:nvSpPr>
            <p:cNvPr id="16" name="Text Placeholder 32"/>
            <p:cNvSpPr txBox="1">
              <a:spLocks/>
            </p:cNvSpPr>
            <p:nvPr/>
          </p:nvSpPr>
          <p:spPr>
            <a:xfrm>
              <a:off x="1702403" y="3093760"/>
              <a:ext cx="2342910" cy="338842"/>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9"/>
                </a:rPr>
                <a:t>@icann</a:t>
              </a:r>
              <a:endParaRPr lang="en-US" sz="1400">
                <a:solidFill>
                  <a:srgbClr val="0A304B"/>
                </a:solidFill>
                <a:latin typeface="+mn-lt"/>
                <a:ea typeface="Segoe UI" panose="020B0502040204020203" pitchFamily="34" charset="0"/>
                <a:cs typeface="Arial"/>
              </a:endParaRPr>
            </a:p>
          </p:txBody>
        </p:sp>
        <p:pic>
          <p:nvPicPr>
            <p:cNvPr id="17" name="Picture 26" descr="1420948433_social_style_3_twiter-128.png">
              <a:hlinkClick r:id="rId10" action="ppaction://hlinkfile"/>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35726" y="30731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27"/>
          <p:cNvGrpSpPr>
            <a:grpSpLocks/>
          </p:cNvGrpSpPr>
          <p:nvPr userDrawn="1"/>
        </p:nvGrpSpPr>
        <p:grpSpPr bwMode="auto">
          <a:xfrm>
            <a:off x="3402013" y="3232150"/>
            <a:ext cx="3730625" cy="365125"/>
            <a:chOff x="1235727" y="3892739"/>
            <a:chExt cx="3730320" cy="365760"/>
          </a:xfrm>
        </p:grpSpPr>
        <p:sp>
          <p:nvSpPr>
            <p:cNvPr id="19" name="Text Placeholder 32"/>
            <p:cNvSpPr txBox="1">
              <a:spLocks/>
            </p:cNvSpPr>
            <p:nvPr/>
          </p:nvSpPr>
          <p:spPr>
            <a:xfrm>
              <a:off x="1702414" y="3913413"/>
              <a:ext cx="3263633" cy="338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12"/>
                </a:rPr>
                <a:t>facebook.com/icannorg </a:t>
              </a:r>
              <a:endParaRPr lang="en-US" sz="1400">
                <a:solidFill>
                  <a:srgbClr val="0A304B"/>
                </a:solidFill>
                <a:latin typeface="+mn-lt"/>
                <a:ea typeface="Segoe UI" panose="020B0502040204020203" pitchFamily="34" charset="0"/>
                <a:cs typeface="Arial"/>
              </a:endParaRPr>
            </a:p>
          </p:txBody>
        </p:sp>
        <p:pic>
          <p:nvPicPr>
            <p:cNvPr id="20" name="Picture 29" descr="1420948141_social_style_3_facebook-128.png">
              <a:hlinkClick r:id="rId13" action="ppaction://hlinkfile"/>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35727" y="389273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38"/>
          <p:cNvGrpSpPr>
            <a:grpSpLocks/>
          </p:cNvGrpSpPr>
          <p:nvPr userDrawn="1"/>
        </p:nvGrpSpPr>
        <p:grpSpPr bwMode="auto">
          <a:xfrm>
            <a:off x="3402013" y="3730625"/>
            <a:ext cx="3636962" cy="365125"/>
            <a:chOff x="1235726" y="4721075"/>
            <a:chExt cx="3636602" cy="365760"/>
          </a:xfrm>
        </p:grpSpPr>
        <p:pic>
          <p:nvPicPr>
            <p:cNvPr id="22" name="Picture 39" descr="1420948149_social_style_3_youtube-128.png">
              <a:hlinkClick r:id="rId15" action="ppaction://hlinkfile"/>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35726" y="472107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32"/>
            <p:cNvSpPr txBox="1">
              <a:spLocks/>
            </p:cNvSpPr>
            <p:nvPr/>
          </p:nvSpPr>
          <p:spPr>
            <a:xfrm>
              <a:off x="1702405" y="4735388"/>
              <a:ext cx="3169923" cy="338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17"/>
                </a:rPr>
                <a:t>youtube.com/icannnews</a:t>
              </a:r>
              <a:endParaRPr lang="en-US" sz="1400">
                <a:solidFill>
                  <a:srgbClr val="0A304B"/>
                </a:solidFill>
                <a:latin typeface="+mn-lt"/>
                <a:ea typeface="Segoe UI" panose="020B0502040204020203" pitchFamily="34" charset="0"/>
                <a:cs typeface="Arial"/>
              </a:endParaRPr>
            </a:p>
          </p:txBody>
        </p:sp>
      </p:grpSp>
      <p:grpSp>
        <p:nvGrpSpPr>
          <p:cNvPr id="24" name="Group 41"/>
          <p:cNvGrpSpPr>
            <a:grpSpLocks/>
          </p:cNvGrpSpPr>
          <p:nvPr userDrawn="1"/>
        </p:nvGrpSpPr>
        <p:grpSpPr bwMode="auto">
          <a:xfrm>
            <a:off x="3402013" y="5722938"/>
            <a:ext cx="2586037" cy="365125"/>
            <a:chOff x="5325979" y="3073176"/>
            <a:chExt cx="2586167" cy="365760"/>
          </a:xfrm>
        </p:grpSpPr>
        <p:sp>
          <p:nvSpPr>
            <p:cNvPr id="25" name="Text Placeholder 32"/>
            <p:cNvSpPr txBox="1">
              <a:spLocks/>
            </p:cNvSpPr>
            <p:nvPr/>
          </p:nvSpPr>
          <p:spPr>
            <a:xfrm>
              <a:off x="5792727" y="3093849"/>
              <a:ext cx="2119419" cy="3387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18"/>
                </a:rPr>
                <a:t>soundcloud/icann</a:t>
              </a:r>
              <a:endParaRPr lang="en-US" sz="1400">
                <a:solidFill>
                  <a:srgbClr val="0A304B"/>
                </a:solidFill>
                <a:latin typeface="+mn-lt"/>
                <a:ea typeface="Segoe UI" panose="020B0502040204020203" pitchFamily="34" charset="0"/>
                <a:cs typeface="Arial"/>
              </a:endParaRPr>
            </a:p>
          </p:txBody>
        </p:sp>
        <p:pic>
          <p:nvPicPr>
            <p:cNvPr id="26"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325979" y="30731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44"/>
          <p:cNvGrpSpPr>
            <a:grpSpLocks/>
          </p:cNvGrpSpPr>
          <p:nvPr userDrawn="1"/>
        </p:nvGrpSpPr>
        <p:grpSpPr bwMode="auto">
          <a:xfrm>
            <a:off x="3402013" y="5224463"/>
            <a:ext cx="3416300" cy="365125"/>
            <a:chOff x="5325979" y="5571713"/>
            <a:chExt cx="3416667" cy="365760"/>
          </a:xfrm>
        </p:grpSpPr>
        <p:sp>
          <p:nvSpPr>
            <p:cNvPr id="28" name="Text Placeholder 32"/>
            <p:cNvSpPr txBox="1">
              <a:spLocks/>
            </p:cNvSpPr>
            <p:nvPr/>
          </p:nvSpPr>
          <p:spPr>
            <a:xfrm>
              <a:off x="5792754" y="5592386"/>
              <a:ext cx="2949892" cy="3387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20"/>
                </a:rPr>
                <a:t>slideshare/icannpresentations</a:t>
              </a:r>
              <a:endParaRPr lang="en-US" sz="1400">
                <a:solidFill>
                  <a:srgbClr val="0A304B"/>
                </a:solidFill>
                <a:latin typeface="+mn-lt"/>
                <a:ea typeface="Segoe UI" panose="020B0502040204020203" pitchFamily="34" charset="0"/>
                <a:cs typeface="Arial"/>
              </a:endParaRPr>
            </a:p>
          </p:txBody>
        </p:sp>
        <p:pic>
          <p:nvPicPr>
            <p:cNvPr id="29" name="Picture 46" descr="1420948164_social_style_3_in-128.pn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25979" y="557171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 Placeholder 29"/>
          <p:cNvSpPr>
            <a:spLocks noGrp="1"/>
          </p:cNvSpPr>
          <p:nvPr>
            <p:ph type="body" sz="quarter" idx="10"/>
          </p:nvPr>
        </p:nvSpPr>
        <p:spPr>
          <a:xfrm>
            <a:off x="3391319" y="1865312"/>
            <a:ext cx="796459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a:t>Click to edit Master text styles</a:t>
            </a:r>
          </a:p>
        </p:txBody>
      </p:sp>
      <p:sp>
        <p:nvSpPr>
          <p:cNvPr id="31" name="Title 4"/>
          <p:cNvSpPr>
            <a:spLocks noGrp="1"/>
          </p:cNvSpPr>
          <p:nvPr>
            <p:ph type="title"/>
          </p:nvPr>
        </p:nvSpPr>
        <p:spPr>
          <a:xfrm>
            <a:off x="420624" y="42394"/>
            <a:ext cx="10547350" cy="531346"/>
          </a:xfrm>
          <a:prstGeom prst="rect">
            <a:avLst/>
          </a:prstGeom>
          <a:noFill/>
        </p:spPr>
        <p:txBody>
          <a:bodyPr lIns="91440" tIns="45720" rIns="91440" bIns="45720"/>
          <a:lstStyle>
            <a:lvl1pPr>
              <a:defRPr>
                <a:solidFill>
                  <a:schemeClr val="accent6">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13342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2"/>
          <p:cNvSpPr txBox="1">
            <a:spLocks/>
          </p:cNvSpPr>
          <p:nvPr userDrawn="1"/>
        </p:nvSpPr>
        <p:spPr bwMode="auto">
          <a:xfrm>
            <a:off x="2921000" y="2425700"/>
            <a:ext cx="8442325" cy="346075"/>
          </a:xfrm>
          <a:prstGeom prst="rect">
            <a:avLst/>
          </a:prstGeom>
          <a:noFill/>
          <a:ln>
            <a:noFill/>
          </a:ln>
          <a:extLst>
            <a:ext uri="{909E8E84-426E-40dd-AFC4-6F175D3DCCD1}"/>
            <a:ext uri="{91240B29-F687-4f45-9708-019B960494DF}"/>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mn-lt"/>
                <a:ea typeface="ＭＳ Ｐゴシック" charset="0"/>
                <a:cs typeface="+mn-cs"/>
              </a:rPr>
              <a:t>Rendez-vous sur </a:t>
            </a:r>
            <a:r>
              <a:rPr kumimoji="0" lang="es-MX" sz="1400" b="1" i="0" u="none" strike="noStrike" kern="1200" cap="none" spc="0" normalizeH="0" baseline="0" noProof="0" dirty="0">
                <a:ln>
                  <a:noFill/>
                </a:ln>
                <a:solidFill>
                  <a:prstClr val="white"/>
                </a:solidFill>
                <a:effectLst/>
                <a:uLnTx/>
                <a:uFillTx/>
                <a:latin typeface="+mn-lt"/>
                <a:ea typeface="ＭＳ Ｐゴシック" charset="0"/>
                <a:cs typeface="+mn-cs"/>
              </a:rPr>
              <a:t>icann.org</a:t>
            </a:r>
            <a:endParaRPr kumimoji="0" lang="es-MX" sz="1400" b="1" i="0" u="none" strike="noStrike" kern="1200" cap="none" spc="0" normalizeH="0" baseline="0" noProof="0" dirty="0">
              <a:ln>
                <a:noFill/>
              </a:ln>
              <a:solidFill>
                <a:prstClr val="white"/>
              </a:solidFill>
              <a:effectLst/>
              <a:uLnTx/>
              <a:uFillTx/>
              <a:latin typeface="+mn-lt"/>
              <a:ea typeface="ＭＳ Ｐゴシック" charset="0"/>
              <a:cs typeface="Arial"/>
            </a:endParaRPr>
          </a:p>
        </p:txBody>
      </p:sp>
      <p:sp>
        <p:nvSpPr>
          <p:cNvPr id="5" name="Text Placeholder 33"/>
          <p:cNvSpPr txBox="1">
            <a:spLocks/>
          </p:cNvSpPr>
          <p:nvPr userDrawn="1"/>
        </p:nvSpPr>
        <p:spPr bwMode="auto">
          <a:xfrm>
            <a:off x="498475" y="862013"/>
            <a:ext cx="9871075" cy="393700"/>
          </a:xfrm>
          <a:prstGeom prst="rect">
            <a:avLst/>
          </a:prstGeom>
          <a:noFill/>
          <a:ln>
            <a:noFill/>
          </a:ln>
          <a:extLst>
            <a:ext uri="{909E8E84-426E-40dd-AFC4-6F175D3DCCD1}"/>
            <a:ext uri="{91240B29-F687-4f45-9708-019B960494DF}"/>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90000"/>
              </a:lnSpc>
              <a:spcBef>
                <a:spcPct val="20000"/>
              </a:spcBef>
              <a:spcAft>
                <a:spcPts val="0"/>
              </a:spcAft>
              <a:defRPr/>
            </a:pPr>
            <a:endParaRPr lang="en-AU" sz="2700" b="1">
              <a:solidFill>
                <a:schemeClr val="bg1"/>
              </a:solidFill>
              <a:latin typeface="+mn-lt"/>
              <a:ea typeface="Segoe UI" charset="0"/>
              <a:cs typeface="Arial"/>
            </a:endParaRPr>
          </a:p>
        </p:txBody>
      </p:sp>
      <p:sp>
        <p:nvSpPr>
          <p:cNvPr id="6" name="Oval 5"/>
          <p:cNvSpPr/>
          <p:nvPr userDrawn="1"/>
        </p:nvSpPr>
        <p:spPr>
          <a:xfrm>
            <a:off x="527050" y="585788"/>
            <a:ext cx="46038"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userDrawn="1"/>
        </p:nvSpPr>
        <p:spPr>
          <a:xfrm>
            <a:off x="2422525" y="6297613"/>
            <a:ext cx="44450"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p:cNvCxnSpPr/>
          <p:nvPr userDrawn="1"/>
        </p:nvCxnSpPr>
        <p:spPr>
          <a:xfrm flipH="1">
            <a:off x="0" y="6319838"/>
            <a:ext cx="23876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2505075" y="6319838"/>
            <a:ext cx="9066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flipH="1">
            <a:off x="11615738" y="6297613"/>
            <a:ext cx="44450"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V="1">
            <a:off x="2446338" y="2281238"/>
            <a:ext cx="0" cy="39766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userDrawn="1"/>
        </p:nvSpPr>
        <p:spPr>
          <a:xfrm rot="16200000">
            <a:off x="2445544" y="2221707"/>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5" name="Straight Connector 14"/>
          <p:cNvCxnSpPr/>
          <p:nvPr userDrawn="1"/>
        </p:nvCxnSpPr>
        <p:spPr>
          <a:xfrm flipH="1">
            <a:off x="2505075" y="2220913"/>
            <a:ext cx="9066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11701463" y="6319838"/>
            <a:ext cx="49371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7338" y="1039813"/>
            <a:ext cx="4287837"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19413" y="2854325"/>
            <a:ext cx="31496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42899FE2-A8BD-A840-B3BF-6CB1A587BD54}"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20" name="Oval 19"/>
          <p:cNvSpPr/>
          <p:nvPr userDrawn="1"/>
        </p:nvSpPr>
        <p:spPr>
          <a:xfrm flipH="1">
            <a:off x="11615738" y="2197100"/>
            <a:ext cx="44450" cy="460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flipH="1">
            <a:off x="11701463" y="2219325"/>
            <a:ext cx="49371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hasCustomPrompt="1"/>
          </p:nvPr>
        </p:nvSpPr>
        <p:spPr>
          <a:xfrm>
            <a:off x="420624" y="42394"/>
            <a:ext cx="11808013" cy="531346"/>
          </a:xfrm>
          <a:prstGeom prst="rect">
            <a:avLst/>
          </a:prstGeom>
        </p:spPr>
        <p:txBody>
          <a:bodyPr lIns="91440" tIns="45720" rIns="91440" bIns="45720"/>
          <a:lstStyle>
            <a:lvl1pPr>
              <a:defRPr lang="en-US" smtClean="0">
                <a:solidFill>
                  <a:schemeClr val="bg1"/>
                </a:solidFill>
                <a:ea typeface="Segoe UI" charset="0"/>
              </a:defRPr>
            </a:lvl1pPr>
          </a:lstStyle>
          <a:p>
            <a:r>
              <a:rPr lang="fr-FR" dirty="0"/>
              <a:t>Contacter l’ICANN – Merci et questions</a:t>
            </a:r>
            <a:endParaRPr lang="en-US" dirty="0"/>
          </a:p>
        </p:txBody>
      </p:sp>
      <p:sp>
        <p:nvSpPr>
          <p:cNvPr id="2" name="Rectangle 1">
            <a:extLst>
              <a:ext uri="{FF2B5EF4-FFF2-40B4-BE49-F238E27FC236}">
                <a16:creationId xmlns:a16="http://schemas.microsoft.com/office/drawing/2014/main" id="{15A4F2FE-CDD5-1B47-3F1B-F63206D7A006}"/>
              </a:ext>
            </a:extLst>
          </p:cNvPr>
          <p:cNvSpPr/>
          <p:nvPr userDrawn="1"/>
        </p:nvSpPr>
        <p:spPr>
          <a:xfrm>
            <a:off x="3850306" y="1166922"/>
            <a:ext cx="3896332" cy="532270"/>
          </a:xfrm>
          <a:prstGeom prst="rect">
            <a:avLst/>
          </a:prstGeom>
          <a:solidFill>
            <a:srgbClr val="1768B1"/>
          </a:solidFill>
        </p:spPr>
        <p:txBody>
          <a:bodyPr wrap="square">
            <a:spAutoFit/>
          </a:bodyPr>
          <a:lstStyle/>
          <a:p>
            <a:r>
              <a:rPr lang="fr-FR" sz="2800" kern="1200" dirty="0">
                <a:solidFill>
                  <a:schemeClr val="bg1"/>
                </a:solidFill>
                <a:latin typeface="+mn-lt"/>
                <a:ea typeface="Source Sans Pro Light" panose="020B0403030403020204" pitchFamily="34" charset="0"/>
                <a:cs typeface="+mn-cs"/>
              </a:rPr>
              <a:t>Un monde, un Internet</a:t>
            </a:r>
            <a:endParaRPr lang="es-MX" sz="2800" kern="1200" dirty="0">
              <a:solidFill>
                <a:schemeClr val="bg1"/>
              </a:solidFill>
              <a:latin typeface="+mn-lt"/>
              <a:ea typeface="Source Sans Pro Light" panose="020B0403030403020204" pitchFamily="34" charset="0"/>
              <a:cs typeface="+mn-cs"/>
            </a:endParaRPr>
          </a:p>
        </p:txBody>
      </p:sp>
    </p:spTree>
    <p:extLst>
      <p:ext uri="{BB962C8B-B14F-4D97-AF65-F5344CB8AC3E}">
        <p14:creationId xmlns:p14="http://schemas.microsoft.com/office/powerpoint/2010/main" val="146231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Width Photo">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BF00AB56-E7EC-2F44-BEE3-08432AC09389}"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16764" y="616645"/>
            <a:ext cx="12225528" cy="5696712"/>
          </a:xfrm>
          <a:prstGeom prst="rect">
            <a:avLst/>
          </a:prstGeom>
          <a:ln w="19050">
            <a:solidFill>
              <a:schemeClr val="accent6">
                <a:lumMod val="50000"/>
              </a:schemeClr>
            </a:solidFill>
          </a:ln>
        </p:spPr>
        <p:txBody>
          <a:bodyPr/>
          <a:lstStyle>
            <a:lvl1pPr marL="0" indent="0">
              <a:buFontTx/>
              <a:buNone/>
              <a:defRPr/>
            </a:lvl1pPr>
          </a:lstStyle>
          <a:p>
            <a:pPr lvl="0"/>
            <a:r>
              <a:rPr lang="en-US" noProof="0"/>
              <a:t>Drag picture to placeholder or click icon to add</a:t>
            </a: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997662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roup 11"/>
          <p:cNvGrpSpPr>
            <a:grpSpLocks/>
          </p:cNvGrpSpPr>
          <p:nvPr userDrawn="1"/>
        </p:nvGrpSpPr>
        <p:grpSpPr bwMode="auto">
          <a:xfrm>
            <a:off x="0" y="2109788"/>
            <a:ext cx="12265025" cy="4759325"/>
            <a:chOff x="0" y="2110371"/>
            <a:chExt cx="9198524" cy="4759071"/>
          </a:xfrm>
        </p:grpSpPr>
        <p:sp>
          <p:nvSpPr>
            <p:cNvPr id="4" name="Freeform 3"/>
            <p:cNvSpPr/>
            <p:nvPr userDrawn="1"/>
          </p:nvSpPr>
          <p:spPr>
            <a:xfrm>
              <a:off x="0" y="2110371"/>
              <a:ext cx="9198524" cy="4759071"/>
            </a:xfrm>
            <a:custGeom>
              <a:avLst/>
              <a:gdLst>
                <a:gd name="connsiteX0" fmla="*/ 0 w 9198524"/>
                <a:gd name="connsiteY0" fmla="*/ 0 h 5515904"/>
                <a:gd name="connsiteX1" fmla="*/ 9198524 w 9198524"/>
                <a:gd name="connsiteY1" fmla="*/ 3014506 h 5515904"/>
                <a:gd name="connsiteX2" fmla="*/ 9198524 w 9198524"/>
                <a:gd name="connsiteY2" fmla="*/ 5477421 h 5515904"/>
                <a:gd name="connsiteX3" fmla="*/ 0 w 9198524"/>
                <a:gd name="connsiteY3" fmla="*/ 5515904 h 5515904"/>
                <a:gd name="connsiteX4" fmla="*/ 0 w 9198524"/>
                <a:gd name="connsiteY4" fmla="*/ 0 h 551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524" h="5515904">
                  <a:moveTo>
                    <a:pt x="0" y="0"/>
                  </a:moveTo>
                  <a:lnTo>
                    <a:pt x="9198524" y="3014506"/>
                  </a:lnTo>
                  <a:lnTo>
                    <a:pt x="9198524" y="5477421"/>
                  </a:lnTo>
                  <a:lnTo>
                    <a:pt x="0" y="5515904"/>
                  </a:lnTo>
                  <a:cubicBezTo>
                    <a:pt x="4276" y="3685821"/>
                    <a:pt x="8553" y="1855738"/>
                    <a:pt x="0" y="0"/>
                  </a:cubicBezTo>
                  <a:close/>
                </a:path>
              </a:pathLst>
            </a:custGeom>
            <a:solidFill>
              <a:srgbClr val="1768B1">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Freeform 4"/>
            <p:cNvSpPr/>
            <p:nvPr userDrawn="1"/>
          </p:nvSpPr>
          <p:spPr>
            <a:xfrm>
              <a:off x="0" y="3175526"/>
              <a:ext cx="9143757" cy="3693916"/>
            </a:xfrm>
            <a:custGeom>
              <a:avLst/>
              <a:gdLst>
                <a:gd name="connsiteX0" fmla="*/ 6029715 w 6029715"/>
                <a:gd name="connsiteY0" fmla="*/ 0 h 6875638"/>
                <a:gd name="connsiteX1" fmla="*/ 6029715 w 6029715"/>
                <a:gd name="connsiteY1" fmla="*/ 6875638 h 6875638"/>
                <a:gd name="connsiteX2" fmla="*/ 0 w 6029715"/>
                <a:gd name="connsiteY2" fmla="*/ 6875638 h 6875638"/>
                <a:gd name="connsiteX3" fmla="*/ 6029715 w 6029715"/>
                <a:gd name="connsiteY3" fmla="*/ 0 h 6875638"/>
              </a:gdLst>
              <a:ahLst/>
              <a:cxnLst>
                <a:cxn ang="0">
                  <a:pos x="connsiteX0" y="connsiteY0"/>
                </a:cxn>
                <a:cxn ang="0">
                  <a:pos x="connsiteX1" y="connsiteY1"/>
                </a:cxn>
                <a:cxn ang="0">
                  <a:pos x="connsiteX2" y="connsiteY2"/>
                </a:cxn>
                <a:cxn ang="0">
                  <a:pos x="connsiteX3" y="connsiteY3"/>
                </a:cxn>
              </a:cxnLst>
              <a:rect l="l" t="t" r="r" b="b"/>
              <a:pathLst>
                <a:path w="6029715" h="6875638">
                  <a:moveTo>
                    <a:pt x="6029715" y="0"/>
                  </a:moveTo>
                  <a:lnTo>
                    <a:pt x="6029715" y="6875638"/>
                  </a:lnTo>
                  <a:lnTo>
                    <a:pt x="0" y="6875638"/>
                  </a:lnTo>
                  <a:lnTo>
                    <a:pt x="6029715" y="0"/>
                  </a:lnTo>
                  <a:close/>
                </a:path>
              </a:pathLst>
            </a:custGeom>
            <a:solidFill>
              <a:srgbClr val="1768B1">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6" name="Picture 14" descr="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8250"/>
            <a:ext cx="12203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9102725" y="6415088"/>
            <a:ext cx="2844800"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en-US" altLang="en-US" sz="1400">
                <a:solidFill>
                  <a:srgbClr val="FFFFFF"/>
                </a:solidFill>
                <a:ea typeface="Arial" charset="0"/>
                <a:cs typeface="Arial" charset="0"/>
              </a:rPr>
              <a:t>   |   </a:t>
            </a:r>
            <a:fld id="{9B30C630-0188-2749-88C6-A0038318930B}" type="slidenum">
              <a:rPr lang="en-US" altLang="en-US" sz="1400">
                <a:solidFill>
                  <a:srgbClr val="FFFFFF"/>
                </a:solidFill>
                <a:ea typeface="Arial" charset="0"/>
                <a:cs typeface="Arial" charset="0"/>
              </a:rPr>
              <a:pPr algn="r" eaLnBrk="1" hangingPunct="1"/>
              <a:t>‹#›</a:t>
            </a:fld>
            <a:endParaRPr lang="en-US" altLang="en-US" sz="1400">
              <a:solidFill>
                <a:srgbClr val="FFFFFF"/>
              </a:solidFill>
              <a:ea typeface="Arial" charset="0"/>
              <a:cs typeface="Arial" charset="0"/>
            </a:endParaRPr>
          </a:p>
        </p:txBody>
      </p:sp>
      <p:sp>
        <p:nvSpPr>
          <p:cNvPr id="35" name="Title 19"/>
          <p:cNvSpPr>
            <a:spLocks noGrp="1"/>
          </p:cNvSpPr>
          <p:nvPr>
            <p:ph type="title"/>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158415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438" y="4878388"/>
            <a:ext cx="1193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userDrawn="1"/>
        </p:nvSpPr>
        <p:spPr>
          <a:xfrm>
            <a:off x="1825625" y="6102350"/>
            <a:ext cx="44450"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0" y="6124575"/>
            <a:ext cx="17938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1892300" y="6124575"/>
            <a:ext cx="97218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flipH="1">
            <a:off x="11642725" y="6102350"/>
            <a:ext cx="44450"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userDrawn="1"/>
        </p:nvSpPr>
        <p:spPr>
          <a:xfrm flipH="1">
            <a:off x="11642725" y="3470275"/>
            <a:ext cx="44450" cy="460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p:cNvCxnSpPr/>
          <p:nvPr userDrawn="1"/>
        </p:nvCxnSpPr>
        <p:spPr>
          <a:xfrm flipV="1">
            <a:off x="1849438" y="3552825"/>
            <a:ext cx="0" cy="253047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Arc 17"/>
          <p:cNvSpPr/>
          <p:nvPr userDrawn="1"/>
        </p:nvSpPr>
        <p:spPr>
          <a:xfrm rot="16200000">
            <a:off x="1847850" y="3495676"/>
            <a:ext cx="122237"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1898650" y="3494088"/>
            <a:ext cx="971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p:nvPr>
        </p:nvSpPr>
        <p:spPr>
          <a:xfrm>
            <a:off x="2228479" y="4617720"/>
            <a:ext cx="9295500"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1" name="Text Placeholder 4"/>
          <p:cNvSpPr>
            <a:spLocks noGrp="1"/>
          </p:cNvSpPr>
          <p:nvPr>
            <p:ph type="body" sz="quarter" idx="11"/>
          </p:nvPr>
        </p:nvSpPr>
        <p:spPr>
          <a:xfrm>
            <a:off x="2228479" y="5199656"/>
            <a:ext cx="9295500" cy="390521"/>
          </a:xfrm>
          <a:prstGeom prst="rect">
            <a:avLst/>
          </a:prstGeom>
        </p:spPr>
        <p:txBody>
          <a:bodyPr lIns="0" tIns="0" rIns="0" bIns="0" anchor="b" anchorCtr="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2" name="Text Placeholder 4"/>
          <p:cNvSpPr>
            <a:spLocks noGrp="1"/>
          </p:cNvSpPr>
          <p:nvPr>
            <p:ph type="body" sz="quarter" idx="12"/>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23" name="Title 2"/>
          <p:cNvSpPr>
            <a:spLocks noGrp="1"/>
          </p:cNvSpPr>
          <p:nvPr>
            <p:ph type="title"/>
          </p:nvPr>
        </p:nvSpPr>
        <p:spPr>
          <a:xfrm>
            <a:off x="2228479" y="2020824"/>
            <a:ext cx="9295500" cy="1325563"/>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a:t>Click to edit Master title style</a:t>
            </a:r>
            <a:endParaRPr lang="en-US" dirty="0"/>
          </a:p>
        </p:txBody>
      </p:sp>
      <p:sp>
        <p:nvSpPr>
          <p:cNvPr id="21" name="Text Placeholder 4"/>
          <p:cNvSpPr>
            <a:spLocks noGrp="1"/>
          </p:cNvSpPr>
          <p:nvPr>
            <p:ph type="body" sz="quarter" idx="14"/>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99495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2326059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3285189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3008375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426087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2664383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983050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12312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5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3982558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2869943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Regular" charset="0"/>
                <a:cs typeface="Arial Regular"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Regular" charset="0"/>
                <a:cs typeface="Arial Regular" charset="0"/>
              </a:rPr>
              <a:t>   |   </a:t>
            </a:r>
            <a:fld id="{D43A6F16-D3CF-4F46-B6D9-B3CAB1B87938}" type="slidenum">
              <a:rPr lang="en-US" sz="1400" b="0" i="0" smtClean="0">
                <a:solidFill>
                  <a:srgbClr val="FFFFFF"/>
                </a:solidFill>
                <a:latin typeface="Arial Regular" charset="0"/>
                <a:cs typeface="Arial Regular" charset="0"/>
              </a:rPr>
              <a:pPr algn="r"/>
              <a:t>‹#›</a:t>
            </a:fld>
            <a:endParaRPr lang="en-US" sz="1400" b="0" i="0" dirty="0">
              <a:solidFill>
                <a:srgbClr val="FFFFFF"/>
              </a:solidFill>
              <a:latin typeface="Arial Regular" charset="0"/>
              <a:cs typeface="Arial Regular" charset="0"/>
            </a:endParaRPr>
          </a:p>
        </p:txBody>
      </p:sp>
    </p:spTree>
    <p:extLst>
      <p:ext uri="{BB962C8B-B14F-4D97-AF65-F5344CB8AC3E}">
        <p14:creationId xmlns:p14="http://schemas.microsoft.com/office/powerpoint/2010/main" val="288717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47122" cy="450663"/>
          </a:xfrm>
          <a:prstGeom prst="rect">
            <a:avLst/>
          </a:prstGeom>
        </p:spPr>
        <p:txBody>
          <a:bodyPr lIns="91440" tIns="45720" rIns="9144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063655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7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4070682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746108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9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890871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0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94874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1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3608458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2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3001446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Section Header">
    <p:spTree>
      <p:nvGrpSpPr>
        <p:cNvPr id="1" name=""/>
        <p:cNvGrpSpPr/>
        <p:nvPr/>
      </p:nvGrpSpPr>
      <p:grpSpPr>
        <a:xfrm>
          <a:off x="0" y="0"/>
          <a:ext cx="0" cy="0"/>
          <a:chOff x="0" y="0"/>
          <a:chExt cx="0" cy="0"/>
        </a:xfrm>
      </p:grpSpPr>
      <p:sp>
        <p:nvSpPr>
          <p:cNvPr id="13" name="Title 19"/>
          <p:cNvSpPr>
            <a:spLocks noGrp="1"/>
          </p:cNvSpPr>
          <p:nvPr>
            <p:ph type="title" hasCustomPrompt="1"/>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dirty="0"/>
              <a:t>Click to edit title</a:t>
            </a:r>
          </a:p>
        </p:txBody>
      </p:sp>
      <p:pic>
        <p:nvPicPr>
          <p:cNvPr id="15" name="Picture 14"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16"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0" i="0" dirty="0">
                <a:solidFill>
                  <a:srgbClr val="FFFFFF"/>
                </a:solidFill>
                <a:latin typeface="Arial" charset="0"/>
                <a:cs typeface="Arial" charset="0"/>
              </a:rPr>
              <a:t>   |   </a:t>
            </a:r>
            <a:fld id="{D43A6F16-D3CF-4F46-B6D9-B3CAB1B87938}" type="slidenum">
              <a:rPr lang="en-US" sz="1400" b="0" i="0" smtClean="0">
                <a:solidFill>
                  <a:srgbClr val="FFFFFF"/>
                </a:solidFill>
                <a:latin typeface="Arial" charset="0"/>
                <a:cs typeface="Arial" charset="0"/>
              </a:rPr>
              <a:pPr algn="r"/>
              <a:t>‹#›</a:t>
            </a:fld>
            <a:endParaRPr lang="en-US" sz="1400" b="0" i="0" dirty="0">
              <a:solidFill>
                <a:srgbClr val="FFFFFF"/>
              </a:solidFill>
              <a:latin typeface="Arial" charset="0"/>
              <a:cs typeface="Arial" charset="0"/>
            </a:endParaRPr>
          </a:p>
        </p:txBody>
      </p:sp>
    </p:spTree>
    <p:extLst>
      <p:ext uri="{BB962C8B-B14F-4D97-AF65-F5344CB8AC3E}">
        <p14:creationId xmlns:p14="http://schemas.microsoft.com/office/powerpoint/2010/main" val="2788793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cxnSp>
        <p:nvCxnSpPr>
          <p:cNvPr id="4" name="Straight Connector 3"/>
          <p:cNvCxnSpPr/>
          <p:nvPr userDrawn="1"/>
        </p:nvCxnSpPr>
        <p:spPr>
          <a:xfrm flipH="1">
            <a:off x="0" y="60801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0" y="6319838"/>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B2AC7A22-F0D7-574A-83AB-A82FD40602EF}"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0" y="616645"/>
            <a:ext cx="12192000" cy="5696712"/>
          </a:xfrm>
          <a:prstGeom prst="rect">
            <a:avLst/>
          </a:prstGeom>
        </p:spPr>
        <p:txBody>
          <a:bodyPr/>
          <a:lstStyle>
            <a:lvl1pPr marL="0" indent="0">
              <a:buFontTx/>
              <a:buNone/>
              <a:defRPr/>
            </a:lvl1pPr>
          </a:lstStyle>
          <a:p>
            <a:pPr lvl="0"/>
            <a:r>
              <a:rPr lang="en-US" noProof="0"/>
              <a:t>Drag picture to placeholder or click icon to add</a:t>
            </a: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68974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99931139-5A4C-7145-A1AD-20532219DD72}"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24194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363"/>
            <a:ext cx="12192000" cy="528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p:cNvCxnSpPr/>
          <p:nvPr userDrawn="1"/>
        </p:nvCxnSpPr>
        <p:spPr>
          <a:xfrm flipH="1">
            <a:off x="0" y="608013"/>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H="1">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1FFE9BB7-BB75-E848-ABD2-28C6BC596575}"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8965" y="614512"/>
            <a:ext cx="4655184" cy="5696712"/>
          </a:xfrm>
          <a:prstGeom prst="rect">
            <a:avLst/>
          </a:prstGeom>
        </p:spPr>
        <p:txBody>
          <a:bodyPr/>
          <a:lstStyle>
            <a:lvl1pPr marL="0" indent="0">
              <a:buFont typeface="Arial" panose="020B0604020202020204" pitchFamily="34" charset="0"/>
              <a:buNone/>
              <a:defRPr/>
            </a:lvl1pPr>
          </a:lstStyle>
          <a:p>
            <a:pPr lvl="0"/>
            <a:r>
              <a:rPr lang="en-US" noProof="0"/>
              <a:t>Drag picture to placeholder or click icon to add</a:t>
            </a:r>
          </a:p>
        </p:txBody>
      </p:sp>
      <p:sp>
        <p:nvSpPr>
          <p:cNvPr id="12"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99988213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56A81DCD-8A82-3E40-BA06-914994F785B4}"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pic>
        <p:nvPicPr>
          <p:cNvPr id="1027" name="Picture 20"/>
          <p:cNvPicPr>
            <a:picLocks noChangeAspect="1"/>
          </p:cNvPicPr>
          <p:nvPr userDrawn="1"/>
        </p:nvPicPr>
        <p:blipFill>
          <a:blip r:embed="rId68">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p:cNvSpPr/>
          <p:nvPr userDrawn="1"/>
        </p:nvSpPr>
        <p:spPr>
          <a:xfrm>
            <a:off x="533400" y="585788"/>
            <a:ext cx="46038"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2" name="Straight Connector 31"/>
          <p:cNvCxnSpPr/>
          <p:nvPr userDrawn="1"/>
        </p:nvCxnSpPr>
        <p:spPr>
          <a:xfrm flipH="1">
            <a:off x="3175" y="608013"/>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5950" y="608013"/>
            <a:ext cx="1157605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a:off x="533400" y="6297613"/>
            <a:ext cx="46038" cy="4603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5" name="Straight Connector 34"/>
          <p:cNvCxnSpPr/>
          <p:nvPr userDrawn="1"/>
        </p:nvCxnSpPr>
        <p:spPr>
          <a:xfrm flipH="1">
            <a:off x="3175"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5950" y="6319838"/>
            <a:ext cx="10958513"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flipH="1">
            <a:off x="11606213" y="6297613"/>
            <a:ext cx="46037" cy="4603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8" name="Straight Connector 37"/>
          <p:cNvCxnSpPr/>
          <p:nvPr userDrawn="1"/>
        </p:nvCxnSpPr>
        <p:spPr>
          <a:xfrm>
            <a:off x="11696700"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20" r:id="rId1"/>
    <p:sldLayoutId id="2147484222" r:id="rId2"/>
    <p:sldLayoutId id="2147484223" r:id="rId3"/>
    <p:sldLayoutId id="2147484224" r:id="rId4"/>
    <p:sldLayoutId id="2147484225" r:id="rId5"/>
    <p:sldLayoutId id="2147484221"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 id="2147484255" r:id="rId36"/>
    <p:sldLayoutId id="2147484256" r:id="rId37"/>
    <p:sldLayoutId id="2147484257" r:id="rId38"/>
    <p:sldLayoutId id="2147484258" r:id="rId39"/>
    <p:sldLayoutId id="2147484259" r:id="rId40"/>
    <p:sldLayoutId id="2147484260" r:id="rId41"/>
    <p:sldLayoutId id="2147484261" r:id="rId42"/>
    <p:sldLayoutId id="2147484262" r:id="rId43"/>
    <p:sldLayoutId id="2147484263" r:id="rId44"/>
    <p:sldLayoutId id="2147484264" r:id="rId45"/>
    <p:sldLayoutId id="2147484265" r:id="rId46"/>
    <p:sldLayoutId id="2147484266" r:id="rId47"/>
    <p:sldLayoutId id="2147484267" r:id="rId48"/>
    <p:sldLayoutId id="2147484271" r:id="rId49"/>
    <p:sldLayoutId id="2147484277" r:id="rId50"/>
    <p:sldLayoutId id="2147484278" r:id="rId51"/>
    <p:sldLayoutId id="2147484279" r:id="rId52"/>
    <p:sldLayoutId id="2147484280" r:id="rId53"/>
    <p:sldLayoutId id="2147484282" r:id="rId54"/>
    <p:sldLayoutId id="2147484283" r:id="rId55"/>
    <p:sldLayoutId id="2147484284" r:id="rId56"/>
    <p:sldLayoutId id="2147484287" r:id="rId57"/>
    <p:sldLayoutId id="2147484288" r:id="rId58"/>
    <p:sldLayoutId id="2147484290" r:id="rId59"/>
    <p:sldLayoutId id="2147484291" r:id="rId60"/>
    <p:sldLayoutId id="2147484292" r:id="rId61"/>
    <p:sldLayoutId id="2147484293" r:id="rId62"/>
    <p:sldLayoutId id="2147484294" r:id="rId63"/>
    <p:sldLayoutId id="2147484295" r:id="rId64"/>
    <p:sldLayoutId id="2147484296" r:id="rId65"/>
    <p:sldLayoutId id="2147484297" r:id="rId66"/>
  </p:sldLayoutIdLst>
  <p:hf hdr="0" ftr="0" dt="0"/>
  <p:txStyles>
    <p:titleStyle>
      <a:lvl1pPr algn="l" defTabSz="457200" rtl="0" eaLnBrk="0" fontAlgn="base" hangingPunct="0">
        <a:spcBef>
          <a:spcPct val="0"/>
        </a:spcBef>
        <a:spcAft>
          <a:spcPct val="0"/>
        </a:spcAft>
        <a:defRPr lang="en-US" sz="2800" b="1" kern="1200">
          <a:solidFill>
            <a:srgbClr val="0C3459"/>
          </a:solidFill>
          <a:latin typeface="Arial"/>
          <a:ea typeface="Arial" charset="0"/>
          <a:cs typeface="Arial"/>
        </a:defRPr>
      </a:lvl1pPr>
      <a:lvl2pPr algn="l" defTabSz="457200" rtl="0" eaLnBrk="0" fontAlgn="base" hangingPunct="0">
        <a:spcBef>
          <a:spcPct val="0"/>
        </a:spcBef>
        <a:spcAft>
          <a:spcPct val="0"/>
        </a:spcAft>
        <a:defRPr sz="2800" b="1">
          <a:solidFill>
            <a:srgbClr val="0C3459"/>
          </a:solidFill>
          <a:latin typeface="Arial" charset="0"/>
          <a:ea typeface="Arial" charset="0"/>
          <a:cs typeface="Arial" charset="0"/>
        </a:defRPr>
      </a:lvl2pPr>
      <a:lvl3pPr algn="l" defTabSz="457200" rtl="0" eaLnBrk="0" fontAlgn="base" hangingPunct="0">
        <a:spcBef>
          <a:spcPct val="0"/>
        </a:spcBef>
        <a:spcAft>
          <a:spcPct val="0"/>
        </a:spcAft>
        <a:defRPr sz="2800" b="1">
          <a:solidFill>
            <a:srgbClr val="0C3459"/>
          </a:solidFill>
          <a:latin typeface="Arial" charset="0"/>
          <a:ea typeface="Arial" charset="0"/>
          <a:cs typeface="Arial" charset="0"/>
        </a:defRPr>
      </a:lvl3pPr>
      <a:lvl4pPr algn="l" defTabSz="457200" rtl="0" eaLnBrk="0" fontAlgn="base" hangingPunct="0">
        <a:spcBef>
          <a:spcPct val="0"/>
        </a:spcBef>
        <a:spcAft>
          <a:spcPct val="0"/>
        </a:spcAft>
        <a:defRPr sz="2800" b="1">
          <a:solidFill>
            <a:srgbClr val="0C3459"/>
          </a:solidFill>
          <a:latin typeface="Arial" charset="0"/>
          <a:ea typeface="Arial" charset="0"/>
          <a:cs typeface="Arial" charset="0"/>
        </a:defRPr>
      </a:lvl4pPr>
      <a:lvl5pPr algn="l" defTabSz="457200" rtl="0" eaLnBrk="0" fontAlgn="base" hangingPunct="0">
        <a:spcBef>
          <a:spcPct val="0"/>
        </a:spcBef>
        <a:spcAft>
          <a:spcPct val="0"/>
        </a:spcAft>
        <a:defRPr sz="2800" b="1">
          <a:solidFill>
            <a:srgbClr val="0C3459"/>
          </a:solidFill>
          <a:latin typeface="Arial" charset="0"/>
          <a:ea typeface="Arial" charset="0"/>
          <a:cs typeface="Arial" charset="0"/>
        </a:defRPr>
      </a:lvl5pPr>
      <a:lvl6pPr marL="457200" algn="l" defTabSz="457200" rtl="0" fontAlgn="base">
        <a:spcBef>
          <a:spcPct val="0"/>
        </a:spcBef>
        <a:spcAft>
          <a:spcPct val="0"/>
        </a:spcAft>
        <a:defRPr sz="2800" b="1">
          <a:solidFill>
            <a:srgbClr val="0C3459"/>
          </a:solidFill>
          <a:latin typeface="Arial" charset="0"/>
          <a:ea typeface="Arial" charset="0"/>
          <a:cs typeface="Arial" charset="0"/>
        </a:defRPr>
      </a:lvl6pPr>
      <a:lvl7pPr marL="914400" algn="l" defTabSz="457200" rtl="0" fontAlgn="base">
        <a:spcBef>
          <a:spcPct val="0"/>
        </a:spcBef>
        <a:spcAft>
          <a:spcPct val="0"/>
        </a:spcAft>
        <a:defRPr sz="2800" b="1">
          <a:solidFill>
            <a:srgbClr val="0C3459"/>
          </a:solidFill>
          <a:latin typeface="Arial" charset="0"/>
          <a:ea typeface="Arial" charset="0"/>
          <a:cs typeface="Arial" charset="0"/>
        </a:defRPr>
      </a:lvl7pPr>
      <a:lvl8pPr marL="1371600" algn="l" defTabSz="457200" rtl="0" fontAlgn="base">
        <a:spcBef>
          <a:spcPct val="0"/>
        </a:spcBef>
        <a:spcAft>
          <a:spcPct val="0"/>
        </a:spcAft>
        <a:defRPr sz="2800" b="1">
          <a:solidFill>
            <a:srgbClr val="0C3459"/>
          </a:solidFill>
          <a:latin typeface="Arial" charset="0"/>
          <a:ea typeface="Arial" charset="0"/>
          <a:cs typeface="Arial" charset="0"/>
        </a:defRPr>
      </a:lvl8pPr>
      <a:lvl9pPr marL="1828800" algn="l" defTabSz="457200" rtl="0" fontAlgn="base">
        <a:spcBef>
          <a:spcPct val="0"/>
        </a:spcBef>
        <a:spcAft>
          <a:spcPct val="0"/>
        </a:spcAft>
        <a:defRPr sz="2800" b="1">
          <a:solidFill>
            <a:srgbClr val="0C3459"/>
          </a:solidFill>
          <a:latin typeface="Arial" charset="0"/>
          <a:ea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svg"/><Relationship Id="rId11" Type="http://schemas.openxmlformats.org/officeDocument/2006/relationships/image" Target="../media/image28.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svg"/><Relationship Id="rId3" Type="http://schemas.openxmlformats.org/officeDocument/2006/relationships/image" Target="../media/image28.png"/><Relationship Id="rId7" Type="http://schemas.openxmlformats.org/officeDocument/2006/relationships/image" Target="../media/image40.sv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unicode.org/reports/tr15/"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hyperlink" Target="https://data.iana.org/TLD/tlds-alpha-by-domain.txt" TargetMode="External"/><Relationship Id="rId4" Type="http://schemas.openxmlformats.org/officeDocument/2006/relationships/hyperlink" Target="https://tools.ietf.org/html/rfc589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ray@receive.net"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mailto:ray@receive.net"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hyperlink" Target="https://uasg.tech/wp-content/uploads/documents/EAI-Software-Test%20Results-UASG030A.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hyperlink" Target="https://uasg.tech/wp-content/uploads/documents/UASG028-en-digital.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www.icann.org/resources/pages/second-level-lgr-2015-06-21-e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www.icann.org/resources/pages/lgr-toolset-2015-06-21-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uasg.tech/eai-check/" TargetMode="Externa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hyperlink" Target="https://uasg.tech/wp-content/uploads/2020/03/UASG_ICANN_Case_Study_UASG013C.2.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8.tiff"/><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hyperlink" Target="https://docs.google.com/forms/d/e/1FAIpQLScRg7caDnbgEo_r6UnP3s5OvtIMlE9btaM--sIWXukWbA52oQ/viewform" TargetMode="External"/><Relationship Id="rId3" Type="http://schemas.openxmlformats.org/officeDocument/2006/relationships/hyperlink" Target="mailto:info@uasg.tech" TargetMode="External"/><Relationship Id="rId7" Type="http://schemas.openxmlformats.org/officeDocument/2006/relationships/hyperlink" Target="https://uasg.tech/subscrib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community.icann.org/display/TUA" TargetMode="External"/><Relationship Id="rId5" Type="http://schemas.openxmlformats.org/officeDocument/2006/relationships/hyperlink" Target="https://uasg.tech/" TargetMode="External"/><Relationship Id="rId4" Type="http://schemas.openxmlformats.org/officeDocument/2006/relationships/hyperlink" Target="mailto:UAProgram@icann.org" TargetMode="External"/><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hyperlink" Target="https://uasg.tech/wp-content/uploads/documents/UASG021B-en-digital.pdf" TargetMode="External"/><Relationship Id="rId3" Type="http://schemas.openxmlformats.org/officeDocument/2006/relationships/hyperlink" Target="https://uasg.tech/" TargetMode="External"/><Relationship Id="rId7" Type="http://schemas.openxmlformats.org/officeDocument/2006/relationships/hyperlink" Target="https://uasg.tech/wp-content/uploads/documents/UASG012-en-digital.pdf" TargetMode="External"/><Relationship Id="rId12"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uasg.tech/wp-content/uploads/documents/UASG014-en-digital.pdf" TargetMode="External"/><Relationship Id="rId11" Type="http://schemas.openxmlformats.org/officeDocument/2006/relationships/hyperlink" Target="https://uasg.tech/wp-content/uploads/documents/UASG030-en-digital.pdf" TargetMode="External"/><Relationship Id="rId5" Type="http://schemas.openxmlformats.org/officeDocument/2006/relationships/hyperlink" Target="https://uasg.tech/wp-content/uploads/documents/UASG007-en-digital.pdf" TargetMode="External"/><Relationship Id="rId10" Type="http://schemas.openxmlformats.org/officeDocument/2006/relationships/hyperlink" Target="https://uasg.tech/wp-content/uploads/documents/UASG028-en-digital.pdf" TargetMode="External"/><Relationship Id="rId4" Type="http://schemas.openxmlformats.org/officeDocument/2006/relationships/hyperlink" Target="https://uasg.tech/wp-content/uploads/documents/UASG005-en-digital.pdf" TargetMode="External"/><Relationship Id="rId9" Type="http://schemas.openxmlformats.org/officeDocument/2006/relationships/hyperlink" Target="https://uasg.tech/wp-content/uploads/documents/UASG026-en-digital.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uasg.tech/wp-content/uploads/documents/UASG012-en-digital.pdf"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1"/>
          </p:nvPr>
        </p:nvSpPr>
        <p:spPr>
          <a:xfrm>
            <a:off x="2228478" y="3675379"/>
            <a:ext cx="9295500" cy="799098"/>
          </a:xfrm>
        </p:spPr>
        <p:txBody>
          <a:bodyPr anchor="t">
            <a:normAutofit/>
          </a:bodyPr>
          <a:lstStyle/>
          <a:p>
            <a:r>
              <a:rPr lang="fr-FR" b="1"/>
              <a:t>Programme pour la journée de l’UA</a:t>
            </a:r>
          </a:p>
        </p:txBody>
      </p:sp>
      <p:sp>
        <p:nvSpPr>
          <p:cNvPr id="36" name="Text Placeholder 35"/>
          <p:cNvSpPr>
            <a:spLocks noGrp="1"/>
          </p:cNvSpPr>
          <p:nvPr>
            <p:ph type="body" sz="quarter" idx="12"/>
          </p:nvPr>
        </p:nvSpPr>
        <p:spPr/>
        <p:txBody>
          <a:bodyPr/>
          <a:lstStyle/>
          <a:p>
            <a:r>
              <a:rPr lang="fr-FR"/>
              <a:t>Date</a:t>
            </a:r>
          </a:p>
        </p:txBody>
      </p:sp>
      <p:sp>
        <p:nvSpPr>
          <p:cNvPr id="33" name="Title 32"/>
          <p:cNvSpPr>
            <a:spLocks noGrp="1"/>
          </p:cNvSpPr>
          <p:nvPr>
            <p:ph type="title"/>
          </p:nvPr>
        </p:nvSpPr>
        <p:spPr>
          <a:xfrm>
            <a:off x="2228479" y="2020824"/>
            <a:ext cx="9295500" cy="1325563"/>
          </a:xfrm>
        </p:spPr>
        <p:txBody>
          <a:bodyPr>
            <a:normAutofit fontScale="90000"/>
          </a:bodyPr>
          <a:lstStyle/>
          <a:p>
            <a:r>
              <a:rPr lang="fr-FR" sz="3100"/>
              <a:t>Prise en charge des adresses électroniques internationalisées (EAI) par les serveurs de messagerie</a:t>
            </a:r>
          </a:p>
        </p:txBody>
      </p:sp>
      <p:sp>
        <p:nvSpPr>
          <p:cNvPr id="2" name="Text Placeholder 34">
            <a:extLst>
              <a:ext uri="{FF2B5EF4-FFF2-40B4-BE49-F238E27FC236}">
                <a16:creationId xmlns:a16="http://schemas.microsoft.com/office/drawing/2014/main" id="{40619DEB-83EE-5301-071D-E6FF2E52E2E2}"/>
              </a:ext>
            </a:extLst>
          </p:cNvPr>
          <p:cNvSpPr txBox="1">
            <a:spLocks/>
          </p:cNvSpPr>
          <p:nvPr/>
        </p:nvSpPr>
        <p:spPr>
          <a:xfrm>
            <a:off x="2228478" y="4635484"/>
            <a:ext cx="9295500" cy="799098"/>
          </a:xfrm>
          <a:prstGeom prst="rect">
            <a:avLst/>
          </a:prstGeom>
        </p:spPr>
        <p:txBody>
          <a:bodyPr lIns="0" tIns="0" rIns="0" bIns="0" anchor="t" anchorCtr="0">
            <a:normAutofit/>
          </a:bodyPr>
          <a:lstStyle>
            <a:lvl1pPr marL="0" indent="0" algn="l" defTabSz="457200" rtl="0" eaLnBrk="0" fontAlgn="base" hangingPunct="0">
              <a:spcBef>
                <a:spcPts val="0"/>
              </a:spcBef>
              <a:spcAft>
                <a:spcPct val="0"/>
              </a:spcAft>
              <a:buFont typeface="Arial" charset="0"/>
              <a:buNone/>
              <a:defRPr sz="1800" kern="1200">
                <a:solidFill>
                  <a:schemeClr val="bg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b="1"/>
              <a:t>Nom</a:t>
            </a:r>
          </a:p>
          <a:p>
            <a:r>
              <a:rPr lang="fr-FR" b="1"/>
              <a:t>Événement</a:t>
            </a:r>
          </a:p>
        </p:txBody>
      </p:sp>
    </p:spTree>
    <p:extLst>
      <p:ext uri="{BB962C8B-B14F-4D97-AF65-F5344CB8AC3E}">
        <p14:creationId xmlns:p14="http://schemas.microsoft.com/office/powerpoint/2010/main" val="325532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19C80D4A-C459-1EE7-3ABB-522D33F56F64}"/>
              </a:ext>
            </a:extLst>
          </p:cNvPr>
          <p:cNvGrpSpPr/>
          <p:nvPr/>
        </p:nvGrpSpPr>
        <p:grpSpPr>
          <a:xfrm>
            <a:off x="6186110" y="843744"/>
            <a:ext cx="5337770" cy="5057086"/>
            <a:chOff x="6190527" y="830541"/>
            <a:chExt cx="5337770" cy="5057086"/>
          </a:xfrm>
        </p:grpSpPr>
        <p:pic>
          <p:nvPicPr>
            <p:cNvPr id="87" name="Graphic 86" descr="Server with solid fill">
              <a:extLst>
                <a:ext uri="{FF2B5EF4-FFF2-40B4-BE49-F238E27FC236}">
                  <a16:creationId xmlns:a16="http://schemas.microsoft.com/office/drawing/2014/main" id="{E387110D-D34E-0E8A-625E-0F8C95E2E1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9504" y="2672008"/>
              <a:ext cx="914400" cy="914400"/>
            </a:xfrm>
            <a:prstGeom prst="rect">
              <a:avLst/>
            </a:prstGeom>
          </p:spPr>
        </p:pic>
        <p:pic>
          <p:nvPicPr>
            <p:cNvPr id="88" name="Graphic 87" descr="Server with solid fill">
              <a:extLst>
                <a:ext uri="{FF2B5EF4-FFF2-40B4-BE49-F238E27FC236}">
                  <a16:creationId xmlns:a16="http://schemas.microsoft.com/office/drawing/2014/main" id="{AD728F4F-1AB6-7848-179F-367D5471D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7192" y="2681350"/>
              <a:ext cx="914400" cy="914400"/>
            </a:xfrm>
            <a:prstGeom prst="rect">
              <a:avLst/>
            </a:prstGeom>
          </p:spPr>
        </p:pic>
        <p:pic>
          <p:nvPicPr>
            <p:cNvPr id="89" name="Graphic 88" descr="Server with solid fill">
              <a:extLst>
                <a:ext uri="{FF2B5EF4-FFF2-40B4-BE49-F238E27FC236}">
                  <a16:creationId xmlns:a16="http://schemas.microsoft.com/office/drawing/2014/main" id="{4474A020-5334-2875-4E08-9A60CDEBC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2218" y="2680047"/>
              <a:ext cx="914400" cy="914400"/>
            </a:xfrm>
            <a:prstGeom prst="rect">
              <a:avLst/>
            </a:prstGeom>
          </p:spPr>
        </p:pic>
        <p:pic>
          <p:nvPicPr>
            <p:cNvPr id="90" name="Graphic 89" descr="Server with solid fill">
              <a:extLst>
                <a:ext uri="{FF2B5EF4-FFF2-40B4-BE49-F238E27FC236}">
                  <a16:creationId xmlns:a16="http://schemas.microsoft.com/office/drawing/2014/main" id="{C8025C81-7DD6-A8E8-EA3B-7DBD1C947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8551" y="4419229"/>
              <a:ext cx="914400" cy="914400"/>
            </a:xfrm>
            <a:prstGeom prst="rect">
              <a:avLst/>
            </a:prstGeom>
          </p:spPr>
        </p:pic>
        <p:pic>
          <p:nvPicPr>
            <p:cNvPr id="91" name="Graphic 90" descr="Database outline">
              <a:extLst>
                <a:ext uri="{FF2B5EF4-FFF2-40B4-BE49-F238E27FC236}">
                  <a16:creationId xmlns:a16="http://schemas.microsoft.com/office/drawing/2014/main" id="{11AB968D-1619-D860-480A-A2A4DBD424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6269" y="4428571"/>
              <a:ext cx="914400" cy="914400"/>
            </a:xfrm>
            <a:prstGeom prst="rect">
              <a:avLst/>
            </a:prstGeom>
          </p:spPr>
        </p:pic>
        <p:sp>
          <p:nvSpPr>
            <p:cNvPr id="93" name="TextBox 92">
              <a:extLst>
                <a:ext uri="{FF2B5EF4-FFF2-40B4-BE49-F238E27FC236}">
                  <a16:creationId xmlns:a16="http://schemas.microsoft.com/office/drawing/2014/main" id="{D199698E-C97A-256C-66DC-4D1CA72F5A6B}"/>
                </a:ext>
              </a:extLst>
            </p:cNvPr>
            <p:cNvSpPr txBox="1"/>
            <p:nvPr/>
          </p:nvSpPr>
          <p:spPr>
            <a:xfrm>
              <a:off x="7980013" y="5352899"/>
              <a:ext cx="1501983" cy="276999"/>
            </a:xfrm>
            <a:prstGeom prst="rect">
              <a:avLst/>
            </a:prstGeom>
            <a:noFill/>
          </p:spPr>
          <p:txBody>
            <a:bodyPr wrap="square" lIns="0" tIns="0" rIns="0" bIns="0" rtlCol="0">
              <a:spAutoFit/>
            </a:bodyPr>
            <a:lstStyle/>
            <a:p>
              <a:pPr algn="ctr"/>
              <a:r>
                <a:rPr lang="fr-FR"/>
                <a:t>Stockage du courrier</a:t>
              </a:r>
            </a:p>
          </p:txBody>
        </p:sp>
        <p:sp>
          <p:nvSpPr>
            <p:cNvPr id="94" name="TextBox 93">
              <a:extLst>
                <a:ext uri="{FF2B5EF4-FFF2-40B4-BE49-F238E27FC236}">
                  <a16:creationId xmlns:a16="http://schemas.microsoft.com/office/drawing/2014/main" id="{423699F8-66A7-0066-FE1C-A92EB569D0D3}"/>
                </a:ext>
              </a:extLst>
            </p:cNvPr>
            <p:cNvSpPr txBox="1"/>
            <p:nvPr/>
          </p:nvSpPr>
          <p:spPr>
            <a:xfrm>
              <a:off x="9743530" y="5374612"/>
              <a:ext cx="1784767" cy="276999"/>
            </a:xfrm>
            <a:prstGeom prst="rect">
              <a:avLst/>
            </a:prstGeom>
            <a:noFill/>
          </p:spPr>
          <p:txBody>
            <a:bodyPr wrap="square" lIns="0" tIns="0" rIns="0" bIns="0" rtlCol="0">
              <a:spAutoFit/>
            </a:bodyPr>
            <a:lstStyle/>
            <a:p>
              <a:pPr algn="ctr"/>
              <a:r>
                <a:rPr lang="fr-FR"/>
                <a:t>MUA : Webmail</a:t>
              </a:r>
            </a:p>
          </p:txBody>
        </p:sp>
        <p:sp>
          <p:nvSpPr>
            <p:cNvPr id="95" name="TextBox 94">
              <a:extLst>
                <a:ext uri="{FF2B5EF4-FFF2-40B4-BE49-F238E27FC236}">
                  <a16:creationId xmlns:a16="http://schemas.microsoft.com/office/drawing/2014/main" id="{DDE89012-4C43-C437-D37A-00F0AC9E461B}"/>
                </a:ext>
              </a:extLst>
            </p:cNvPr>
            <p:cNvSpPr txBox="1"/>
            <p:nvPr/>
          </p:nvSpPr>
          <p:spPr>
            <a:xfrm>
              <a:off x="9832062" y="3553750"/>
              <a:ext cx="1501984" cy="553998"/>
            </a:xfrm>
            <a:prstGeom prst="rect">
              <a:avLst/>
            </a:prstGeom>
            <a:noFill/>
          </p:spPr>
          <p:txBody>
            <a:bodyPr wrap="square" lIns="0" tIns="0" rIns="0" bIns="0" rtlCol="0">
              <a:spAutoFit/>
            </a:bodyPr>
            <a:lstStyle/>
            <a:p>
              <a:pPr algn="ctr"/>
              <a:r>
                <a:rPr lang="fr-FR" dirty="0"/>
                <a:t>MSA pour l’expéditeur</a:t>
              </a:r>
            </a:p>
          </p:txBody>
        </p:sp>
        <p:sp>
          <p:nvSpPr>
            <p:cNvPr id="96" name="TextBox 95">
              <a:extLst>
                <a:ext uri="{FF2B5EF4-FFF2-40B4-BE49-F238E27FC236}">
                  <a16:creationId xmlns:a16="http://schemas.microsoft.com/office/drawing/2014/main" id="{07B45DF0-348E-D86D-7632-2DDBFA360D6D}"/>
                </a:ext>
              </a:extLst>
            </p:cNvPr>
            <p:cNvSpPr txBox="1"/>
            <p:nvPr/>
          </p:nvSpPr>
          <p:spPr>
            <a:xfrm>
              <a:off x="7970484" y="3586408"/>
              <a:ext cx="1501983" cy="553998"/>
            </a:xfrm>
            <a:prstGeom prst="rect">
              <a:avLst/>
            </a:prstGeom>
            <a:noFill/>
          </p:spPr>
          <p:txBody>
            <a:bodyPr wrap="square" lIns="0" tIns="0" rIns="0" bIns="0" rtlCol="0">
              <a:spAutoFit/>
            </a:bodyPr>
            <a:lstStyle/>
            <a:p>
              <a:pPr algn="ctr"/>
              <a:r>
                <a:rPr lang="fr-FR"/>
                <a:t>MTA pour l’expéditeur</a:t>
              </a:r>
            </a:p>
          </p:txBody>
        </p:sp>
        <p:sp>
          <p:nvSpPr>
            <p:cNvPr id="97" name="TextBox 96">
              <a:extLst>
                <a:ext uri="{FF2B5EF4-FFF2-40B4-BE49-F238E27FC236}">
                  <a16:creationId xmlns:a16="http://schemas.microsoft.com/office/drawing/2014/main" id="{5CC3F5B2-F3CF-7298-5186-E002B9B3669C}"/>
                </a:ext>
              </a:extLst>
            </p:cNvPr>
            <p:cNvSpPr txBox="1"/>
            <p:nvPr/>
          </p:nvSpPr>
          <p:spPr>
            <a:xfrm>
              <a:off x="6308189" y="3549967"/>
              <a:ext cx="1431471" cy="553998"/>
            </a:xfrm>
            <a:prstGeom prst="rect">
              <a:avLst/>
            </a:prstGeom>
            <a:noFill/>
          </p:spPr>
          <p:txBody>
            <a:bodyPr wrap="square" lIns="0" tIns="0" rIns="0" bIns="0" rtlCol="0">
              <a:spAutoFit/>
            </a:bodyPr>
            <a:lstStyle/>
            <a:p>
              <a:pPr algn="ctr"/>
              <a:r>
                <a:rPr lang="fr-FR"/>
                <a:t>MTA pour le destinataire</a:t>
              </a:r>
            </a:p>
          </p:txBody>
        </p:sp>
        <p:sp>
          <p:nvSpPr>
            <p:cNvPr id="98" name="TextBox 97">
              <a:extLst>
                <a:ext uri="{FF2B5EF4-FFF2-40B4-BE49-F238E27FC236}">
                  <a16:creationId xmlns:a16="http://schemas.microsoft.com/office/drawing/2014/main" id="{2699A504-3912-F483-AC76-A357FA4A1178}"/>
                </a:ext>
              </a:extLst>
            </p:cNvPr>
            <p:cNvSpPr txBox="1"/>
            <p:nvPr/>
          </p:nvSpPr>
          <p:spPr>
            <a:xfrm>
              <a:off x="6190527" y="5333629"/>
              <a:ext cx="1564931" cy="553998"/>
            </a:xfrm>
            <a:prstGeom prst="rect">
              <a:avLst/>
            </a:prstGeom>
            <a:noFill/>
          </p:spPr>
          <p:txBody>
            <a:bodyPr wrap="square" lIns="0" tIns="0" rIns="0" bIns="0" rtlCol="0">
              <a:spAutoFit/>
            </a:bodyPr>
            <a:lstStyle/>
            <a:p>
              <a:pPr algn="ctr"/>
              <a:r>
                <a:rPr lang="fr-FR"/>
                <a:t>MTA : filtre de spam</a:t>
              </a:r>
            </a:p>
          </p:txBody>
        </p:sp>
        <p:cxnSp>
          <p:nvCxnSpPr>
            <p:cNvPr id="100" name="Curved Connector 99">
              <a:extLst>
                <a:ext uri="{FF2B5EF4-FFF2-40B4-BE49-F238E27FC236}">
                  <a16:creationId xmlns:a16="http://schemas.microsoft.com/office/drawing/2014/main" id="{E71A4464-E2C6-C853-3294-29097DC9FCA8}"/>
                </a:ext>
              </a:extLst>
            </p:cNvPr>
            <p:cNvCxnSpPr>
              <a:cxnSpLocks/>
            </p:cNvCxnSpPr>
            <p:nvPr/>
          </p:nvCxnSpPr>
          <p:spPr>
            <a:xfrm rot="10800000" flipH="1" flipV="1">
              <a:off x="6534288" y="3173105"/>
              <a:ext cx="6333" cy="1739182"/>
            </a:xfrm>
            <a:prstGeom prst="curvedConnector3">
              <a:avLst>
                <a:gd name="adj1" fmla="val -360966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a:extLst>
                <a:ext uri="{FF2B5EF4-FFF2-40B4-BE49-F238E27FC236}">
                  <a16:creationId xmlns:a16="http://schemas.microsoft.com/office/drawing/2014/main" id="{13F5F1EC-44E2-C7C8-2B7C-3BE7586F8FA0}"/>
                </a:ext>
              </a:extLst>
            </p:cNvPr>
            <p:cNvCxnSpPr>
              <a:cxnSpLocks/>
              <a:stCxn id="87" idx="1"/>
              <a:endCxn id="88" idx="3"/>
            </p:cNvCxnSpPr>
            <p:nvPr/>
          </p:nvCxnSpPr>
          <p:spPr>
            <a:xfrm flipH="1">
              <a:off x="9181592" y="3129208"/>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F0B2AABD-6F99-2698-DB5C-CDEBFEFA23A8}"/>
                </a:ext>
              </a:extLst>
            </p:cNvPr>
            <p:cNvCxnSpPr>
              <a:cxnSpLocks/>
              <a:stCxn id="88" idx="1"/>
              <a:endCxn id="89" idx="3"/>
            </p:cNvCxnSpPr>
            <p:nvPr/>
          </p:nvCxnSpPr>
          <p:spPr>
            <a:xfrm flipH="1" flipV="1">
              <a:off x="7466618" y="3137247"/>
              <a:ext cx="800574"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4" name="Straight Arrow Connector 103">
              <a:extLst>
                <a:ext uri="{FF2B5EF4-FFF2-40B4-BE49-F238E27FC236}">
                  <a16:creationId xmlns:a16="http://schemas.microsoft.com/office/drawing/2014/main" id="{64F1753F-319F-7E61-77C1-AD064B0085A6}"/>
                </a:ext>
              </a:extLst>
            </p:cNvPr>
            <p:cNvCxnSpPr>
              <a:cxnSpLocks/>
              <a:stCxn id="90" idx="3"/>
              <a:endCxn id="91" idx="1"/>
            </p:cNvCxnSpPr>
            <p:nvPr/>
          </p:nvCxnSpPr>
          <p:spPr>
            <a:xfrm>
              <a:off x="7472951" y="4876429"/>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a:extLst>
                <a:ext uri="{FF2B5EF4-FFF2-40B4-BE49-F238E27FC236}">
                  <a16:creationId xmlns:a16="http://schemas.microsoft.com/office/drawing/2014/main" id="{77A91FAB-2CE7-F9EC-7065-6466682796CF}"/>
                </a:ext>
              </a:extLst>
            </p:cNvPr>
            <p:cNvCxnSpPr>
              <a:cxnSpLocks/>
              <a:stCxn id="91" idx="3"/>
            </p:cNvCxnSpPr>
            <p:nvPr/>
          </p:nvCxnSpPr>
          <p:spPr>
            <a:xfrm flipV="1">
              <a:off x="9210669" y="4876428"/>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134" name="Graphic 133" descr="Smart Phone with solid fill">
              <a:extLst>
                <a:ext uri="{FF2B5EF4-FFF2-40B4-BE49-F238E27FC236}">
                  <a16:creationId xmlns:a16="http://schemas.microsoft.com/office/drawing/2014/main" id="{EBBE0CB2-1808-E761-A27F-028BACCF3B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9114" y="830541"/>
              <a:ext cx="914400" cy="914400"/>
            </a:xfrm>
            <a:prstGeom prst="rect">
              <a:avLst/>
            </a:prstGeom>
          </p:spPr>
        </p:pic>
        <p:pic>
          <p:nvPicPr>
            <p:cNvPr id="136" name="Graphic 135" descr="Browser window with solid fill">
              <a:extLst>
                <a:ext uri="{FF2B5EF4-FFF2-40B4-BE49-F238E27FC236}">
                  <a16:creationId xmlns:a16="http://schemas.microsoft.com/office/drawing/2014/main" id="{6C868721-6726-2462-71B3-F67D66B34F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9504" y="4419228"/>
              <a:ext cx="914400" cy="914400"/>
            </a:xfrm>
            <a:prstGeom prst="rect">
              <a:avLst/>
            </a:prstGeom>
          </p:spPr>
        </p:pic>
        <p:sp>
          <p:nvSpPr>
            <p:cNvPr id="137" name="TextBox 136">
              <a:extLst>
                <a:ext uri="{FF2B5EF4-FFF2-40B4-BE49-F238E27FC236}">
                  <a16:creationId xmlns:a16="http://schemas.microsoft.com/office/drawing/2014/main" id="{14A6CDF1-1D78-DD22-D2FA-264D2B92D42C}"/>
                </a:ext>
              </a:extLst>
            </p:cNvPr>
            <p:cNvSpPr txBox="1"/>
            <p:nvPr/>
          </p:nvSpPr>
          <p:spPr>
            <a:xfrm>
              <a:off x="9628889" y="1744941"/>
              <a:ext cx="1784767" cy="830997"/>
            </a:xfrm>
            <a:prstGeom prst="rect">
              <a:avLst/>
            </a:prstGeom>
            <a:noFill/>
          </p:spPr>
          <p:txBody>
            <a:bodyPr wrap="square" lIns="0" tIns="0" rIns="0" bIns="0" rtlCol="0">
              <a:spAutoFit/>
            </a:bodyPr>
            <a:lstStyle/>
            <a:p>
              <a:pPr algn="ctr"/>
              <a:r>
                <a:rPr lang="fr-FR" dirty="0"/>
                <a:t>Application MUA pour mobile multifonction</a:t>
              </a:r>
            </a:p>
          </p:txBody>
        </p:sp>
        <p:cxnSp>
          <p:nvCxnSpPr>
            <p:cNvPr id="138" name="Curved Connector 137">
              <a:extLst>
                <a:ext uri="{FF2B5EF4-FFF2-40B4-BE49-F238E27FC236}">
                  <a16:creationId xmlns:a16="http://schemas.microsoft.com/office/drawing/2014/main" id="{4D213884-63FE-6C5D-2901-4EEEC40D3AD7}"/>
                </a:ext>
              </a:extLst>
            </p:cNvPr>
            <p:cNvCxnSpPr>
              <a:cxnSpLocks/>
            </p:cNvCxnSpPr>
            <p:nvPr/>
          </p:nvCxnSpPr>
          <p:spPr>
            <a:xfrm flipH="1">
              <a:off x="11177336" y="1287741"/>
              <a:ext cx="79610" cy="1841467"/>
            </a:xfrm>
            <a:prstGeom prst="curvedConnector3">
              <a:avLst>
                <a:gd name="adj1" fmla="val -287150"/>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grpSp>
      <p:sp>
        <p:nvSpPr>
          <p:cNvPr id="5" name="Title 4"/>
          <p:cNvSpPr>
            <a:spLocks noGrp="1"/>
          </p:cNvSpPr>
          <p:nvPr>
            <p:ph type="title"/>
          </p:nvPr>
        </p:nvSpPr>
        <p:spPr/>
        <p:txBody>
          <a:bodyPr/>
          <a:lstStyle/>
          <a:p>
            <a:r>
              <a:rPr lang="fr-FR"/>
              <a:t>Exemples de composantes d’un courrier électronique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1"/>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fr-FR" sz="2000">
                <a:solidFill>
                  <a:schemeClr val="accent1"/>
                </a:solidFill>
              </a:rPr>
              <a:t>MUA</a:t>
            </a:r>
            <a:r>
              <a:rPr lang="fr-FR" sz="2000"/>
              <a:t> (Mail User Agent) – Outlook, Thunderbird, le backend d’expédition d’Amazon, le sous-système webmail de Gmail, le formulaire de contact d’un serveur web.</a:t>
            </a:r>
          </a:p>
          <a:p>
            <a:r>
              <a:rPr lang="fr-FR" sz="2000">
                <a:solidFill>
                  <a:schemeClr val="accent1"/>
                </a:solidFill>
              </a:rPr>
              <a:t>MSA</a:t>
            </a:r>
            <a:r>
              <a:rPr lang="fr-FR" sz="2000"/>
              <a:t> (Mail Submission Agent) – Exchange, Postfix, Sendgrid, AWS Workmail.</a:t>
            </a:r>
          </a:p>
          <a:p>
            <a:r>
              <a:rPr lang="fr-FR" sz="2000">
                <a:solidFill>
                  <a:schemeClr val="accent1"/>
                </a:solidFill>
              </a:rPr>
              <a:t>MTA</a:t>
            </a:r>
            <a:r>
              <a:rPr lang="fr-FR" sz="2000"/>
              <a:t> (Mail Transfer Agent) – Postfix, Exim, Halon, Sendgrid, AWS Workmail.</a:t>
            </a:r>
          </a:p>
          <a:p>
            <a:r>
              <a:rPr lang="fr-FR" sz="2000">
                <a:solidFill>
                  <a:schemeClr val="accent1"/>
                </a:solidFill>
              </a:rPr>
              <a:t>MDA</a:t>
            </a:r>
            <a:r>
              <a:rPr lang="fr-FR" sz="2000"/>
              <a:t> (Mail Delivery Agent) – partie de Gmail et Exchange, parties de Zendesk. </a:t>
            </a:r>
          </a:p>
        </p:txBody>
      </p:sp>
    </p:spTree>
    <p:extLst>
      <p:ext uri="{BB962C8B-B14F-4D97-AF65-F5344CB8AC3E}">
        <p14:creationId xmlns:p14="http://schemas.microsoft.com/office/powerpoint/2010/main" val="108525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Exemples de composantes d’un courrier électronique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5300237" cy="5411449"/>
          </a:xfrm>
        </p:spPr>
        <p:txBody>
          <a:bodyPr/>
          <a:lstStyle/>
          <a:p>
            <a:r>
              <a:rPr lang="fr-FR" sz="2000">
                <a:solidFill>
                  <a:schemeClr val="accent1"/>
                </a:solidFill>
              </a:rPr>
              <a:t>MUA</a:t>
            </a:r>
            <a:r>
              <a:rPr lang="fr-FR" sz="2000"/>
              <a:t> (Mail User Agent) – Outlook, Thunderbird, le backend d’expédition d’Amazon, le sous-système webmail de Gmail, le formulaire de contact d’un serveur web.</a:t>
            </a:r>
          </a:p>
          <a:p>
            <a:r>
              <a:rPr lang="fr-FR" sz="2000">
                <a:solidFill>
                  <a:schemeClr val="accent1"/>
                </a:solidFill>
              </a:rPr>
              <a:t>MSA</a:t>
            </a:r>
            <a:r>
              <a:rPr lang="fr-FR" sz="2000"/>
              <a:t> (Mail Submission Agent) – Exchange, Postfix, Sendgrid, AWS Workmail.</a:t>
            </a:r>
          </a:p>
          <a:p>
            <a:r>
              <a:rPr lang="fr-FR" sz="2000">
                <a:solidFill>
                  <a:schemeClr val="accent1"/>
                </a:solidFill>
              </a:rPr>
              <a:t>MTA</a:t>
            </a:r>
            <a:r>
              <a:rPr lang="fr-FR" sz="2000"/>
              <a:t> (Mail Transfer Agent) – Postfix, Exim, Halon, Sendgrid, AWS Workmail.</a:t>
            </a:r>
          </a:p>
          <a:p>
            <a:r>
              <a:rPr lang="fr-FR" sz="2000">
                <a:solidFill>
                  <a:schemeClr val="accent1"/>
                </a:solidFill>
              </a:rPr>
              <a:t>MDA</a:t>
            </a:r>
            <a:r>
              <a:rPr lang="fr-FR" sz="2000"/>
              <a:t> (Mail Delivery Agent) – partie de Gmail et Exchange, parties de Zendesk. </a:t>
            </a:r>
          </a:p>
        </p:txBody>
      </p:sp>
      <p:grpSp>
        <p:nvGrpSpPr>
          <p:cNvPr id="46" name="Group 45">
            <a:extLst>
              <a:ext uri="{FF2B5EF4-FFF2-40B4-BE49-F238E27FC236}">
                <a16:creationId xmlns:a16="http://schemas.microsoft.com/office/drawing/2014/main" id="{6CCCD80B-1823-87DD-347A-8FC383764A9F}"/>
              </a:ext>
            </a:extLst>
          </p:cNvPr>
          <p:cNvGrpSpPr/>
          <p:nvPr/>
        </p:nvGrpSpPr>
        <p:grpSpPr>
          <a:xfrm>
            <a:off x="6096000" y="695436"/>
            <a:ext cx="5427880" cy="5411450"/>
            <a:chOff x="6096000" y="695436"/>
            <a:chExt cx="5427880" cy="5411450"/>
          </a:xfrm>
        </p:grpSpPr>
        <p:sp>
          <p:nvSpPr>
            <p:cNvPr id="47" name="Rectangle 46">
              <a:extLst>
                <a:ext uri="{FF2B5EF4-FFF2-40B4-BE49-F238E27FC236}">
                  <a16:creationId xmlns:a16="http://schemas.microsoft.com/office/drawing/2014/main" id="{89499A0A-ACAE-5FE0-B927-45DA30B244B6}"/>
                </a:ext>
              </a:extLst>
            </p:cNvPr>
            <p:cNvSpPr/>
            <p:nvPr/>
          </p:nvSpPr>
          <p:spPr>
            <a:xfrm>
              <a:off x="6096000" y="695436"/>
              <a:ext cx="5427880" cy="541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BE"/>
            </a:p>
          </p:txBody>
        </p:sp>
        <p:pic>
          <p:nvPicPr>
            <p:cNvPr id="48" name="Graphic 47" descr="Smart Phone with solid fill">
              <a:extLst>
                <a:ext uri="{FF2B5EF4-FFF2-40B4-BE49-F238E27FC236}">
                  <a16:creationId xmlns:a16="http://schemas.microsoft.com/office/drawing/2014/main" id="{D4E0EB1F-0513-BEC3-211D-9F2311EE39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1437" y="4422436"/>
              <a:ext cx="914400" cy="914400"/>
            </a:xfrm>
            <a:prstGeom prst="rect">
              <a:avLst/>
            </a:prstGeom>
          </p:spPr>
        </p:pic>
        <p:pic>
          <p:nvPicPr>
            <p:cNvPr id="49" name="Graphic 48" descr="Server with solid fill">
              <a:extLst>
                <a:ext uri="{FF2B5EF4-FFF2-40B4-BE49-F238E27FC236}">
                  <a16:creationId xmlns:a16="http://schemas.microsoft.com/office/drawing/2014/main" id="{A9B04C8F-56DA-A1D6-CBEC-0AD182CF9C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5087" y="2639358"/>
              <a:ext cx="914400" cy="914400"/>
            </a:xfrm>
            <a:prstGeom prst="rect">
              <a:avLst/>
            </a:prstGeom>
          </p:spPr>
        </p:pic>
        <p:pic>
          <p:nvPicPr>
            <p:cNvPr id="50" name="Graphic 49" descr="Server with solid fill">
              <a:extLst>
                <a:ext uri="{FF2B5EF4-FFF2-40B4-BE49-F238E27FC236}">
                  <a16:creationId xmlns:a16="http://schemas.microsoft.com/office/drawing/2014/main" id="{1A13E25A-3B2B-FFDC-A352-25D0F4529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2775" y="2648700"/>
              <a:ext cx="914400" cy="914400"/>
            </a:xfrm>
            <a:prstGeom prst="rect">
              <a:avLst/>
            </a:prstGeom>
          </p:spPr>
        </p:pic>
        <p:pic>
          <p:nvPicPr>
            <p:cNvPr id="51" name="Graphic 50" descr="Server with solid fill">
              <a:extLst>
                <a:ext uri="{FF2B5EF4-FFF2-40B4-BE49-F238E27FC236}">
                  <a16:creationId xmlns:a16="http://schemas.microsoft.com/office/drawing/2014/main" id="{E4454B9B-6A5F-26EC-519B-65486A5164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7802" y="2647397"/>
              <a:ext cx="914400" cy="914400"/>
            </a:xfrm>
            <a:prstGeom prst="rect">
              <a:avLst/>
            </a:prstGeom>
          </p:spPr>
        </p:pic>
        <p:pic>
          <p:nvPicPr>
            <p:cNvPr id="52" name="Graphic 51" descr="Server with solid fill">
              <a:extLst>
                <a:ext uri="{FF2B5EF4-FFF2-40B4-BE49-F238E27FC236}">
                  <a16:creationId xmlns:a16="http://schemas.microsoft.com/office/drawing/2014/main" id="{6AD20B44-7818-0DE5-307F-1EB7DE85AD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4134" y="4422437"/>
              <a:ext cx="914400" cy="914400"/>
            </a:xfrm>
            <a:prstGeom prst="rect">
              <a:avLst/>
            </a:prstGeom>
          </p:spPr>
        </p:pic>
        <p:pic>
          <p:nvPicPr>
            <p:cNvPr id="53" name="Graphic 52" descr="Database outline">
              <a:extLst>
                <a:ext uri="{FF2B5EF4-FFF2-40B4-BE49-F238E27FC236}">
                  <a16:creationId xmlns:a16="http://schemas.microsoft.com/office/drawing/2014/main" id="{FC80B031-C934-458C-13C3-578DA85197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91852" y="4431779"/>
              <a:ext cx="914400" cy="914400"/>
            </a:xfrm>
            <a:prstGeom prst="rect">
              <a:avLst/>
            </a:prstGeom>
          </p:spPr>
        </p:pic>
        <p:sp>
          <p:nvSpPr>
            <p:cNvPr id="55" name="TextBox 54">
              <a:extLst>
                <a:ext uri="{FF2B5EF4-FFF2-40B4-BE49-F238E27FC236}">
                  <a16:creationId xmlns:a16="http://schemas.microsoft.com/office/drawing/2014/main" id="{DC048ED0-F717-B901-6396-31A18C4ED4C3}"/>
                </a:ext>
              </a:extLst>
            </p:cNvPr>
            <p:cNvSpPr txBox="1"/>
            <p:nvPr/>
          </p:nvSpPr>
          <p:spPr>
            <a:xfrm>
              <a:off x="7975596" y="5356107"/>
              <a:ext cx="1501983" cy="276999"/>
            </a:xfrm>
            <a:prstGeom prst="rect">
              <a:avLst/>
            </a:prstGeom>
            <a:noFill/>
          </p:spPr>
          <p:txBody>
            <a:bodyPr wrap="square" lIns="0" tIns="0" rIns="0" bIns="0" rtlCol="0">
              <a:spAutoFit/>
            </a:bodyPr>
            <a:lstStyle/>
            <a:p>
              <a:pPr algn="ctr"/>
              <a:r>
                <a:rPr lang="fr-FR"/>
                <a:t>Stockage du courrier</a:t>
              </a:r>
            </a:p>
          </p:txBody>
        </p:sp>
        <p:sp>
          <p:nvSpPr>
            <p:cNvPr id="56" name="TextBox 55">
              <a:extLst>
                <a:ext uri="{FF2B5EF4-FFF2-40B4-BE49-F238E27FC236}">
                  <a16:creationId xmlns:a16="http://schemas.microsoft.com/office/drawing/2014/main" id="{AC2DE63F-080C-43CE-F1C4-0E96D0658875}"/>
                </a:ext>
              </a:extLst>
            </p:cNvPr>
            <p:cNvSpPr txBox="1"/>
            <p:nvPr/>
          </p:nvSpPr>
          <p:spPr>
            <a:xfrm>
              <a:off x="9739113" y="5377820"/>
              <a:ext cx="1784767" cy="553998"/>
            </a:xfrm>
            <a:prstGeom prst="rect">
              <a:avLst/>
            </a:prstGeom>
            <a:noFill/>
          </p:spPr>
          <p:txBody>
            <a:bodyPr wrap="square" lIns="0" tIns="0" rIns="0" bIns="0" rtlCol="0">
              <a:spAutoFit/>
            </a:bodyPr>
            <a:lstStyle/>
            <a:p>
              <a:pPr algn="ctr"/>
              <a:r>
                <a:rPr lang="fr-FR"/>
                <a:t>Application MUA pour mobile multifonction</a:t>
              </a:r>
            </a:p>
          </p:txBody>
        </p:sp>
        <p:sp>
          <p:nvSpPr>
            <p:cNvPr id="58" name="TextBox 57">
              <a:extLst>
                <a:ext uri="{FF2B5EF4-FFF2-40B4-BE49-F238E27FC236}">
                  <a16:creationId xmlns:a16="http://schemas.microsoft.com/office/drawing/2014/main" id="{8DA19A57-9C90-642C-BAD7-274877AD4ED1}"/>
                </a:ext>
              </a:extLst>
            </p:cNvPr>
            <p:cNvSpPr txBox="1"/>
            <p:nvPr/>
          </p:nvSpPr>
          <p:spPr>
            <a:xfrm>
              <a:off x="9827645" y="3521100"/>
              <a:ext cx="1501984" cy="553998"/>
            </a:xfrm>
            <a:prstGeom prst="rect">
              <a:avLst/>
            </a:prstGeom>
            <a:noFill/>
          </p:spPr>
          <p:txBody>
            <a:bodyPr wrap="square" lIns="0" tIns="0" rIns="0" bIns="0" rtlCol="0">
              <a:spAutoFit/>
            </a:bodyPr>
            <a:lstStyle/>
            <a:p>
              <a:pPr algn="ctr"/>
              <a:r>
                <a:rPr lang="fr-FR" dirty="0"/>
                <a:t>MSA pour l’expéditeur</a:t>
              </a:r>
            </a:p>
          </p:txBody>
        </p:sp>
        <p:sp>
          <p:nvSpPr>
            <p:cNvPr id="59" name="TextBox 58">
              <a:extLst>
                <a:ext uri="{FF2B5EF4-FFF2-40B4-BE49-F238E27FC236}">
                  <a16:creationId xmlns:a16="http://schemas.microsoft.com/office/drawing/2014/main" id="{13ADEE02-D5E1-AB7E-CE09-2EB16D1FDDCA}"/>
                </a:ext>
              </a:extLst>
            </p:cNvPr>
            <p:cNvSpPr txBox="1"/>
            <p:nvPr/>
          </p:nvSpPr>
          <p:spPr>
            <a:xfrm>
              <a:off x="7966067" y="3553758"/>
              <a:ext cx="1501983" cy="553998"/>
            </a:xfrm>
            <a:prstGeom prst="rect">
              <a:avLst/>
            </a:prstGeom>
            <a:noFill/>
          </p:spPr>
          <p:txBody>
            <a:bodyPr wrap="square" lIns="0" tIns="0" rIns="0" bIns="0" rtlCol="0">
              <a:spAutoFit/>
            </a:bodyPr>
            <a:lstStyle/>
            <a:p>
              <a:pPr algn="ctr"/>
              <a:r>
                <a:rPr lang="fr-FR"/>
                <a:t>MTA pour l’expéditeur</a:t>
              </a:r>
            </a:p>
          </p:txBody>
        </p:sp>
        <p:sp>
          <p:nvSpPr>
            <p:cNvPr id="61" name="TextBox 60">
              <a:extLst>
                <a:ext uri="{FF2B5EF4-FFF2-40B4-BE49-F238E27FC236}">
                  <a16:creationId xmlns:a16="http://schemas.microsoft.com/office/drawing/2014/main" id="{A27C22A3-B1B5-31DB-2BDB-61AC633AEF64}"/>
                </a:ext>
              </a:extLst>
            </p:cNvPr>
            <p:cNvSpPr txBox="1"/>
            <p:nvPr/>
          </p:nvSpPr>
          <p:spPr>
            <a:xfrm>
              <a:off x="6241100" y="3534849"/>
              <a:ext cx="1431471" cy="553998"/>
            </a:xfrm>
            <a:prstGeom prst="rect">
              <a:avLst/>
            </a:prstGeom>
            <a:noFill/>
          </p:spPr>
          <p:txBody>
            <a:bodyPr wrap="square" lIns="0" tIns="0" rIns="0" bIns="0" rtlCol="0">
              <a:spAutoFit/>
            </a:bodyPr>
            <a:lstStyle/>
            <a:p>
              <a:pPr algn="ctr"/>
              <a:r>
                <a:rPr lang="fr-FR"/>
                <a:t>MTA pour le destinataire</a:t>
              </a:r>
            </a:p>
          </p:txBody>
        </p:sp>
        <p:sp>
          <p:nvSpPr>
            <p:cNvPr id="62" name="TextBox 61">
              <a:extLst>
                <a:ext uri="{FF2B5EF4-FFF2-40B4-BE49-F238E27FC236}">
                  <a16:creationId xmlns:a16="http://schemas.microsoft.com/office/drawing/2014/main" id="{055D2234-A9A3-5DF8-7A01-E228BDFBD5B6}"/>
                </a:ext>
              </a:extLst>
            </p:cNvPr>
            <p:cNvSpPr txBox="1"/>
            <p:nvPr/>
          </p:nvSpPr>
          <p:spPr>
            <a:xfrm>
              <a:off x="6222537" y="5336837"/>
              <a:ext cx="1564931" cy="553998"/>
            </a:xfrm>
            <a:prstGeom prst="rect">
              <a:avLst/>
            </a:prstGeom>
            <a:noFill/>
          </p:spPr>
          <p:txBody>
            <a:bodyPr wrap="square" lIns="0" tIns="0" rIns="0" bIns="0" rtlCol="0">
              <a:spAutoFit/>
            </a:bodyPr>
            <a:lstStyle/>
            <a:p>
              <a:pPr algn="ctr"/>
              <a:r>
                <a:rPr lang="fr-FR"/>
                <a:t>MTA : filtre de spam</a:t>
              </a:r>
            </a:p>
          </p:txBody>
        </p:sp>
        <p:cxnSp>
          <p:nvCxnSpPr>
            <p:cNvPr id="64" name="Curved Connector 63">
              <a:extLst>
                <a:ext uri="{FF2B5EF4-FFF2-40B4-BE49-F238E27FC236}">
                  <a16:creationId xmlns:a16="http://schemas.microsoft.com/office/drawing/2014/main" id="{1E63C0B8-709D-714D-63A8-282A8A4A6F87}"/>
                </a:ext>
              </a:extLst>
            </p:cNvPr>
            <p:cNvCxnSpPr>
              <a:cxnSpLocks/>
            </p:cNvCxnSpPr>
            <p:nvPr/>
          </p:nvCxnSpPr>
          <p:spPr>
            <a:xfrm rot="10800000" flipH="1" flipV="1">
              <a:off x="6422299" y="2979094"/>
              <a:ext cx="6332" cy="2026046"/>
            </a:xfrm>
            <a:prstGeom prst="curvedConnector3">
              <a:avLst>
                <a:gd name="adj1" fmla="val -3610234"/>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5" name="Curved Connector 64">
              <a:extLst>
                <a:ext uri="{FF2B5EF4-FFF2-40B4-BE49-F238E27FC236}">
                  <a16:creationId xmlns:a16="http://schemas.microsoft.com/office/drawing/2014/main" id="{A899E380-7045-AEC8-375F-F465B5D000F9}"/>
                </a:ext>
              </a:extLst>
            </p:cNvPr>
            <p:cNvCxnSpPr>
              <a:cxnSpLocks/>
            </p:cNvCxnSpPr>
            <p:nvPr/>
          </p:nvCxnSpPr>
          <p:spPr>
            <a:xfrm>
              <a:off x="11316351" y="1292998"/>
              <a:ext cx="12700" cy="1552554"/>
            </a:xfrm>
            <a:prstGeom prst="curvedConnector3">
              <a:avLst>
                <a:gd name="adj1" fmla="val 2647063"/>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9060F959-378B-4468-5578-2789E0A42355}"/>
                </a:ext>
              </a:extLst>
            </p:cNvPr>
            <p:cNvCxnSpPr>
              <a:cxnSpLocks/>
              <a:stCxn id="49" idx="1"/>
              <a:endCxn id="50" idx="3"/>
            </p:cNvCxnSpPr>
            <p:nvPr/>
          </p:nvCxnSpPr>
          <p:spPr>
            <a:xfrm flipH="1">
              <a:off x="9177175" y="3096558"/>
              <a:ext cx="937912"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a:extLst>
                <a:ext uri="{FF2B5EF4-FFF2-40B4-BE49-F238E27FC236}">
                  <a16:creationId xmlns:a16="http://schemas.microsoft.com/office/drawing/2014/main" id="{74D53A68-F67A-A4B9-B514-CD4CBF07492A}"/>
                </a:ext>
              </a:extLst>
            </p:cNvPr>
            <p:cNvCxnSpPr>
              <a:cxnSpLocks/>
              <a:stCxn id="50" idx="1"/>
              <a:endCxn id="51" idx="3"/>
            </p:cNvCxnSpPr>
            <p:nvPr/>
          </p:nvCxnSpPr>
          <p:spPr>
            <a:xfrm flipH="1" flipV="1">
              <a:off x="7462202" y="3104597"/>
              <a:ext cx="800573" cy="130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a:extLst>
                <a:ext uri="{FF2B5EF4-FFF2-40B4-BE49-F238E27FC236}">
                  <a16:creationId xmlns:a16="http://schemas.microsoft.com/office/drawing/2014/main" id="{D455D83B-0B17-8C09-7ADF-9DC0F2581DB5}"/>
                </a:ext>
              </a:extLst>
            </p:cNvPr>
            <p:cNvCxnSpPr>
              <a:cxnSpLocks/>
              <a:stCxn id="52" idx="3"/>
              <a:endCxn id="53" idx="1"/>
            </p:cNvCxnSpPr>
            <p:nvPr/>
          </p:nvCxnSpPr>
          <p:spPr>
            <a:xfrm>
              <a:off x="7468534" y="4879637"/>
              <a:ext cx="823318" cy="9342"/>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71" name="Straight Arrow Connector 70">
              <a:extLst>
                <a:ext uri="{FF2B5EF4-FFF2-40B4-BE49-F238E27FC236}">
                  <a16:creationId xmlns:a16="http://schemas.microsoft.com/office/drawing/2014/main" id="{85328185-DABE-1832-57C1-E9B66296CD7A}"/>
                </a:ext>
              </a:extLst>
            </p:cNvPr>
            <p:cNvCxnSpPr>
              <a:cxnSpLocks/>
              <a:stCxn id="53" idx="3"/>
              <a:endCxn id="48" idx="1"/>
            </p:cNvCxnSpPr>
            <p:nvPr/>
          </p:nvCxnSpPr>
          <p:spPr>
            <a:xfrm flipV="1">
              <a:off x="9206252" y="4879636"/>
              <a:ext cx="915185" cy="9343"/>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pic>
          <p:nvPicPr>
            <p:cNvPr id="72" name="Graphic 71" descr="Server with solid fill">
              <a:extLst>
                <a:ext uri="{FF2B5EF4-FFF2-40B4-BE49-F238E27FC236}">
                  <a16:creationId xmlns:a16="http://schemas.microsoft.com/office/drawing/2014/main" id="{D03A04B4-396E-E7F4-E6A5-62127116EE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3875" y="830541"/>
              <a:ext cx="914400" cy="914400"/>
            </a:xfrm>
            <a:prstGeom prst="rect">
              <a:avLst/>
            </a:prstGeom>
          </p:spPr>
        </p:pic>
        <p:pic>
          <p:nvPicPr>
            <p:cNvPr id="73" name="Graphic 72" descr="Document with solid fill">
              <a:extLst>
                <a:ext uri="{FF2B5EF4-FFF2-40B4-BE49-F238E27FC236}">
                  <a16:creationId xmlns:a16="http://schemas.microsoft.com/office/drawing/2014/main" id="{6464928E-D048-0649-EA9E-365A374927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2841" y="830541"/>
              <a:ext cx="914400" cy="914400"/>
            </a:xfrm>
            <a:prstGeom prst="rect">
              <a:avLst/>
            </a:prstGeom>
          </p:spPr>
        </p:pic>
        <p:pic>
          <p:nvPicPr>
            <p:cNvPr id="74" name="Graphic 73" descr="Browser window with solid fill">
              <a:extLst>
                <a:ext uri="{FF2B5EF4-FFF2-40B4-BE49-F238E27FC236}">
                  <a16:creationId xmlns:a16="http://schemas.microsoft.com/office/drawing/2014/main" id="{E1CAF974-EB68-03FC-CC71-BF7AE6D1E4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76967" y="842922"/>
              <a:ext cx="914400" cy="914400"/>
            </a:xfrm>
            <a:prstGeom prst="rect">
              <a:avLst/>
            </a:prstGeom>
          </p:spPr>
        </p:pic>
        <p:cxnSp>
          <p:nvCxnSpPr>
            <p:cNvPr id="75" name="Straight Arrow Connector 74">
              <a:extLst>
                <a:ext uri="{FF2B5EF4-FFF2-40B4-BE49-F238E27FC236}">
                  <a16:creationId xmlns:a16="http://schemas.microsoft.com/office/drawing/2014/main" id="{9F9B2BDF-670C-69CE-9917-B970200EB2EB}"/>
                </a:ext>
              </a:extLst>
            </p:cNvPr>
            <p:cNvCxnSpPr>
              <a:cxnSpLocks/>
              <a:stCxn id="74" idx="3"/>
              <a:endCxn id="72" idx="1"/>
            </p:cNvCxnSpPr>
            <p:nvPr/>
          </p:nvCxnSpPr>
          <p:spPr>
            <a:xfrm flipV="1">
              <a:off x="7391367" y="1287741"/>
              <a:ext cx="852508" cy="12381"/>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6" name="TextBox 75">
              <a:extLst>
                <a:ext uri="{FF2B5EF4-FFF2-40B4-BE49-F238E27FC236}">
                  <a16:creationId xmlns:a16="http://schemas.microsoft.com/office/drawing/2014/main" id="{FB3E7E76-CC15-2013-201D-50C110CADC57}"/>
                </a:ext>
              </a:extLst>
            </p:cNvPr>
            <p:cNvSpPr txBox="1"/>
            <p:nvPr/>
          </p:nvSpPr>
          <p:spPr>
            <a:xfrm>
              <a:off x="7787468" y="1792335"/>
              <a:ext cx="1907613" cy="276999"/>
            </a:xfrm>
            <a:prstGeom prst="rect">
              <a:avLst/>
            </a:prstGeom>
            <a:noFill/>
          </p:spPr>
          <p:txBody>
            <a:bodyPr wrap="square" lIns="0" tIns="0" rIns="0" bIns="0" rtlCol="0">
              <a:spAutoFit/>
            </a:bodyPr>
            <a:lstStyle/>
            <a:p>
              <a:pPr algn="ctr"/>
              <a:r>
                <a:rPr lang="fr-FR"/>
                <a:t>Serveur web</a:t>
              </a:r>
            </a:p>
          </p:txBody>
        </p:sp>
        <p:sp>
          <p:nvSpPr>
            <p:cNvPr id="77" name="TextBox 76">
              <a:extLst>
                <a:ext uri="{FF2B5EF4-FFF2-40B4-BE49-F238E27FC236}">
                  <a16:creationId xmlns:a16="http://schemas.microsoft.com/office/drawing/2014/main" id="{F4353DD5-7FD5-CA8F-1F56-03F2999783CB}"/>
                </a:ext>
              </a:extLst>
            </p:cNvPr>
            <p:cNvSpPr txBox="1"/>
            <p:nvPr/>
          </p:nvSpPr>
          <p:spPr>
            <a:xfrm>
              <a:off x="6285983" y="1776720"/>
              <a:ext cx="1556461" cy="276999"/>
            </a:xfrm>
            <a:prstGeom prst="rect">
              <a:avLst/>
            </a:prstGeom>
            <a:noFill/>
          </p:spPr>
          <p:txBody>
            <a:bodyPr wrap="square" lIns="0" tIns="0" rIns="0" bIns="0" rtlCol="0">
              <a:spAutoFit/>
            </a:bodyPr>
            <a:lstStyle/>
            <a:p>
              <a:pPr algn="ctr"/>
              <a:r>
                <a:rPr lang="fr-FR"/>
                <a:t>Navigateur web</a:t>
              </a:r>
            </a:p>
          </p:txBody>
        </p:sp>
        <p:cxnSp>
          <p:nvCxnSpPr>
            <p:cNvPr id="78" name="Straight Arrow Connector 77">
              <a:extLst>
                <a:ext uri="{FF2B5EF4-FFF2-40B4-BE49-F238E27FC236}">
                  <a16:creationId xmlns:a16="http://schemas.microsoft.com/office/drawing/2014/main" id="{6D3A644B-2EC1-DBCC-BA85-5EBC30DEDF1F}"/>
                </a:ext>
              </a:extLst>
            </p:cNvPr>
            <p:cNvCxnSpPr>
              <a:cxnSpLocks/>
              <a:stCxn id="72" idx="3"/>
              <a:endCxn id="73" idx="1"/>
            </p:cNvCxnSpPr>
            <p:nvPr/>
          </p:nvCxnSpPr>
          <p:spPr>
            <a:xfrm>
              <a:off x="9158275" y="1287741"/>
              <a:ext cx="944566" cy="0"/>
            </a:xfrm>
            <a:prstGeom prst="straightConnector1">
              <a:avLst/>
            </a:prstGeom>
            <a:ln w="31750">
              <a:solidFill>
                <a:schemeClr val="bg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BF4D428B-2E38-44F7-A117-3964384CA064}"/>
                </a:ext>
              </a:extLst>
            </p:cNvPr>
            <p:cNvSpPr txBox="1"/>
            <p:nvPr/>
          </p:nvSpPr>
          <p:spPr>
            <a:xfrm>
              <a:off x="9695081" y="1799184"/>
              <a:ext cx="1784768" cy="553998"/>
            </a:xfrm>
            <a:prstGeom prst="rect">
              <a:avLst/>
            </a:prstGeom>
            <a:noFill/>
          </p:spPr>
          <p:txBody>
            <a:bodyPr wrap="square" lIns="0" tIns="0" rIns="0" bIns="0" rtlCol="0">
              <a:spAutoFit/>
            </a:bodyPr>
            <a:lstStyle/>
            <a:p>
              <a:pPr algn="ctr"/>
              <a:r>
                <a:rPr lang="fr-FR"/>
                <a:t>MUA : logiciel du formulaire de contact</a:t>
              </a:r>
            </a:p>
          </p:txBody>
        </p:sp>
      </p:grpSp>
    </p:spTree>
    <p:extLst>
      <p:ext uri="{BB962C8B-B14F-4D97-AF65-F5344CB8AC3E}">
        <p14:creationId xmlns:p14="http://schemas.microsoft.com/office/powerpoint/2010/main" val="27005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5093164"/>
          </a:xfrm>
        </p:spPr>
        <p:txBody>
          <a:bodyPr/>
          <a:lstStyle/>
          <a:p>
            <a:r>
              <a:rPr lang="fr-FR" sz="2400"/>
              <a:t>Ce qu’est l’EAI</a:t>
            </a:r>
          </a:p>
          <a:p>
            <a:pPr lvl="1"/>
            <a:r>
              <a:rPr lang="fr-FR" sz="2400"/>
              <a:t>La prise en charge de l’UTF8 pour :</a:t>
            </a:r>
          </a:p>
          <a:p>
            <a:pPr lvl="2"/>
            <a:r>
              <a:rPr lang="fr-FR" sz="2400"/>
              <a:t>le nom de la boîte de messagerie (avant le signe @)</a:t>
            </a:r>
          </a:p>
          <a:p>
            <a:pPr lvl="2"/>
            <a:r>
              <a:rPr lang="fr-FR" sz="2400"/>
              <a:t>le nom de domaine (après le signe @)</a:t>
            </a:r>
          </a:p>
          <a:p>
            <a:r>
              <a:rPr lang="fr-FR" sz="2400"/>
              <a:t>Ce que n’est pas l’EAI</a:t>
            </a:r>
          </a:p>
          <a:p>
            <a:pPr lvl="1"/>
            <a:r>
              <a:rPr lang="fr-FR" sz="2400"/>
              <a:t>La prise en charge de l’UTF8 dans :</a:t>
            </a:r>
          </a:p>
          <a:p>
            <a:pPr lvl="2"/>
            <a:r>
              <a:rPr lang="fr-FR" sz="2400"/>
              <a:t>la ligne Objet</a:t>
            </a:r>
          </a:p>
          <a:p>
            <a:pPr lvl="2"/>
            <a:r>
              <a:rPr lang="fr-FR" sz="2400"/>
              <a:t>les commentaires de l’adresse</a:t>
            </a:r>
          </a:p>
          <a:p>
            <a:pPr lvl="2"/>
            <a:r>
              <a:rPr lang="fr-FR" sz="2400"/>
              <a:t>le corps du message</a:t>
            </a:r>
          </a:p>
          <a:p>
            <a:pPr lvl="1"/>
            <a:r>
              <a:rPr lang="fr-FR" sz="2400"/>
              <a:t>MIME fournit tout cela dans le courrier conventionnel</a:t>
            </a:r>
          </a:p>
          <a:p>
            <a:pPr lvl="1"/>
            <a:r>
              <a:rPr lang="fr-FR" sz="2400"/>
              <a:t>Utilisation de tout ensemble de caractères autre que UTF-8</a:t>
            </a:r>
          </a:p>
        </p:txBody>
      </p:sp>
      <p:sp>
        <p:nvSpPr>
          <p:cNvPr id="5" name="Title 4"/>
          <p:cNvSpPr>
            <a:spLocks noGrp="1"/>
          </p:cNvSpPr>
          <p:nvPr>
            <p:ph type="title"/>
          </p:nvPr>
        </p:nvSpPr>
        <p:spPr/>
        <p:txBody>
          <a:bodyPr/>
          <a:lstStyle/>
          <a:p>
            <a:r>
              <a:rPr lang="fr-FR"/>
              <a:t>internationalisation des adresses de courrier électronique </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22486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0B304-9556-704B-91E5-9AF44BAD7782}"/>
              </a:ext>
            </a:extLst>
          </p:cNvPr>
          <p:cNvPicPr>
            <a:picLocks noChangeAspect="1"/>
          </p:cNvPicPr>
          <p:nvPr/>
        </p:nvPicPr>
        <p:blipFill>
          <a:blip r:embed="rId3"/>
          <a:stretch>
            <a:fillRect/>
          </a:stretch>
        </p:blipFill>
        <p:spPr>
          <a:xfrm>
            <a:off x="6588233" y="1127457"/>
            <a:ext cx="5625032" cy="1773768"/>
          </a:xfrm>
          <a:prstGeom prst="rect">
            <a:avLst/>
          </a:prstGeom>
        </p:spPr>
      </p:pic>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271769" y="975484"/>
            <a:ext cx="6448009" cy="5433435"/>
          </a:xfrm>
        </p:spPr>
        <p:txBody>
          <a:bodyPr/>
          <a:lstStyle/>
          <a:p>
            <a:r>
              <a:rPr lang="fr-FR" dirty="0">
                <a:solidFill>
                  <a:schemeClr val="accent1"/>
                </a:solidFill>
              </a:rPr>
              <a:t>Pas de prise en charge EAI </a:t>
            </a:r>
            <a:r>
              <a:rPr lang="fr-FR" dirty="0">
                <a:solidFill>
                  <a:schemeClr val="tx1"/>
                </a:solidFill>
              </a:rPr>
              <a:t>– </a:t>
            </a:r>
            <a:r>
              <a:rPr lang="fr-FR" dirty="0"/>
              <a:t>seules les adresses email ASCII sont prises en charge par les outils et services.</a:t>
            </a:r>
          </a:p>
          <a:p>
            <a:r>
              <a:rPr lang="fr-FR" dirty="0">
                <a:solidFill>
                  <a:schemeClr val="accent1"/>
                </a:solidFill>
              </a:rPr>
              <a:t>Niveau 1 </a:t>
            </a:r>
            <a:r>
              <a:rPr lang="fr-FR" dirty="0">
                <a:solidFill>
                  <a:schemeClr val="tx1"/>
                </a:solidFill>
              </a:rPr>
              <a:t>–</a:t>
            </a:r>
            <a:r>
              <a:rPr lang="fr-FR" dirty="0">
                <a:solidFill>
                  <a:schemeClr val="accent1"/>
                </a:solidFill>
              </a:rPr>
              <a:t> </a:t>
            </a:r>
            <a:r>
              <a:rPr lang="fr-FR" dirty="0"/>
              <a:t>Peut échanger du courrier électronique avec des adresses EAI</a:t>
            </a:r>
          </a:p>
          <a:p>
            <a:pPr lvl="1"/>
            <a:r>
              <a:rPr lang="fr-FR" dirty="0"/>
              <a:t>Reçoit du courrier électronique d’une adresse EAI</a:t>
            </a:r>
          </a:p>
          <a:p>
            <a:pPr lvl="1"/>
            <a:r>
              <a:rPr lang="fr-FR" dirty="0"/>
              <a:t>Envoie du courrier électronique à une adresse EAI</a:t>
            </a:r>
          </a:p>
          <a:p>
            <a:pPr lvl="1"/>
            <a:r>
              <a:rPr lang="fr-FR" dirty="0"/>
              <a:t>Ne peut pas créer une boîte de messagerie et un nom de domaine en UTF8</a:t>
            </a:r>
          </a:p>
          <a:p>
            <a:r>
              <a:rPr lang="fr-FR" dirty="0">
                <a:solidFill>
                  <a:schemeClr val="accent1"/>
                </a:solidFill>
              </a:rPr>
              <a:t>Niveau 2 </a:t>
            </a:r>
            <a:r>
              <a:rPr lang="fr-FR" dirty="0">
                <a:solidFill>
                  <a:schemeClr val="tx1"/>
                </a:solidFill>
              </a:rPr>
              <a:t>–</a:t>
            </a:r>
            <a:r>
              <a:rPr lang="fr-FR" dirty="0"/>
              <a:t> Niveau 1 + peut créer des adresses EAI</a:t>
            </a:r>
          </a:p>
          <a:p>
            <a:pPr lvl="1"/>
            <a:r>
              <a:rPr lang="fr-FR" dirty="0"/>
              <a:t>Reçoit du courrier électronique d’une adresse EAI</a:t>
            </a:r>
          </a:p>
          <a:p>
            <a:pPr lvl="1"/>
            <a:r>
              <a:rPr lang="fr-FR" dirty="0"/>
              <a:t>Envoie du courrier électronique à une adresse EAI</a:t>
            </a:r>
          </a:p>
          <a:p>
            <a:pPr lvl="1"/>
            <a:r>
              <a:rPr lang="fr-FR" dirty="0"/>
              <a:t>Peut créer une boîte de messagerie et un nom de domaine en UTF8</a:t>
            </a:r>
          </a:p>
          <a:p>
            <a:pPr lvl="1"/>
            <a:endParaRPr lang="en-US" dirty="0"/>
          </a:p>
          <a:p>
            <a:pPr lvl="1"/>
            <a:endParaRPr lang="en-US" dirty="0"/>
          </a:p>
        </p:txBody>
      </p:sp>
      <p:sp>
        <p:nvSpPr>
          <p:cNvPr id="5" name="Title 4"/>
          <p:cNvSpPr>
            <a:spLocks noGrp="1"/>
          </p:cNvSpPr>
          <p:nvPr>
            <p:ph type="title"/>
          </p:nvPr>
        </p:nvSpPr>
        <p:spPr/>
        <p:txBody>
          <a:bodyPr/>
          <a:lstStyle/>
          <a:p>
            <a:r>
              <a:rPr lang="fr-FR"/>
              <a:t>Niveaux de mise en œuvre de l’EAI</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153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fr-FR"/>
              <a:t>Questionnaire</a:t>
            </a:r>
          </a:p>
        </p:txBody>
      </p:sp>
    </p:spTree>
    <p:extLst>
      <p:ext uri="{BB962C8B-B14F-4D97-AF65-F5344CB8AC3E}">
        <p14:creationId xmlns:p14="http://schemas.microsoft.com/office/powerpoint/2010/main" val="263887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5" y="1015806"/>
            <a:ext cx="10910923" cy="4769222"/>
          </a:xfrm>
        </p:spPr>
        <p:txBody>
          <a:bodyPr/>
          <a:lstStyle/>
          <a:p>
            <a:pPr marL="0" indent="0">
              <a:buNone/>
            </a:pPr>
            <a:r>
              <a:rPr lang="fr-FR" sz="2400"/>
              <a:t>Les applications présentent aux utilisateurs les noms de domaine internationalisés (IDN) et l’internationalisation des adresses électroniques (EAI) dans le(s) format(s) d’encodage suivant(s) :</a:t>
            </a:r>
          </a:p>
          <a:p>
            <a:pPr marL="457200" indent="-457200">
              <a:buFont typeface="+mj-lt"/>
              <a:buAutoNum type="alphaLcPeriod"/>
            </a:pPr>
            <a:r>
              <a:rPr lang="fr-FR" sz="2400"/>
              <a:t>ASCII</a:t>
            </a:r>
          </a:p>
          <a:p>
            <a:pPr marL="457200" indent="-457200">
              <a:buFont typeface="+mj-lt"/>
              <a:buAutoNum type="alphaLcPeriod"/>
            </a:pPr>
            <a:r>
              <a:rPr lang="fr-FR" sz="2400"/>
              <a:t>UTF-8</a:t>
            </a:r>
          </a:p>
          <a:p>
            <a:pPr marL="457200" indent="-457200">
              <a:buFont typeface="+mj-lt"/>
              <a:buAutoNum type="alphaLcPeriod"/>
            </a:pPr>
            <a:r>
              <a:rPr lang="fr-FR" sz="2400"/>
              <a:t>UTF-16</a:t>
            </a:r>
          </a:p>
          <a:p>
            <a:pPr marL="457200" indent="-457200">
              <a:buFont typeface="+mj-lt"/>
              <a:buAutoNum type="alphaLcPeriod"/>
            </a:pPr>
            <a:r>
              <a:rPr lang="fr-FR" sz="2400"/>
              <a:t>UTF-32</a:t>
            </a:r>
          </a:p>
          <a:p>
            <a:pPr marL="457200" indent="-457200">
              <a:buFont typeface="+mj-lt"/>
              <a:buAutoNum type="alphaLcPeriod"/>
            </a:pPr>
            <a:r>
              <a:rPr lang="fr-FR" sz="2400"/>
              <a:t>Quelques-unes des réponses ci-dessus</a:t>
            </a:r>
          </a:p>
          <a:p>
            <a:endParaRPr lang="en-US" sz="28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fr-FR"/>
              <a:t>Questionnaire 1</a:t>
            </a:r>
          </a:p>
        </p:txBody>
      </p:sp>
    </p:spTree>
    <p:extLst>
      <p:ext uri="{BB962C8B-B14F-4D97-AF65-F5344CB8AC3E}">
        <p14:creationId xmlns:p14="http://schemas.microsoft.com/office/powerpoint/2010/main" val="391255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fr-FR" sz="2400"/>
              <a:t>Le domaine </a:t>
            </a:r>
            <a:r>
              <a:rPr lang="fr-FR" sz="2400">
                <a:solidFill>
                  <a:srgbClr val="FF0000"/>
                </a:solidFill>
              </a:rPr>
              <a:t>.ieee </a:t>
            </a:r>
            <a:r>
              <a:rPr lang="fr-FR" sz="2400"/>
              <a:t>est-il un domaine de premier niveau valide ? </a:t>
            </a:r>
            <a:r>
              <a:rPr lang="fr-FR" sz="1800"/>
              <a:t> </a:t>
            </a:r>
          </a:p>
          <a:p>
            <a:endParaRPr lang="en-US" sz="28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fr-FR"/>
              <a:t>Questionnaire 2</a:t>
            </a:r>
          </a:p>
        </p:txBody>
      </p:sp>
    </p:spTree>
    <p:extLst>
      <p:ext uri="{BB962C8B-B14F-4D97-AF65-F5344CB8AC3E}">
        <p14:creationId xmlns:p14="http://schemas.microsoft.com/office/powerpoint/2010/main" val="317892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fr-FR"/>
              <a:t>Configurer pour la prise en charge de l’EAI</a:t>
            </a:r>
          </a:p>
        </p:txBody>
      </p:sp>
    </p:spTree>
    <p:extLst>
      <p:ext uri="{BB962C8B-B14F-4D97-AF65-F5344CB8AC3E}">
        <p14:creationId xmlns:p14="http://schemas.microsoft.com/office/powerpoint/2010/main" val="399095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687295" y="1075766"/>
            <a:ext cx="10682514" cy="4769222"/>
          </a:xfrm>
        </p:spPr>
        <p:txBody>
          <a:bodyPr/>
          <a:lstStyle/>
          <a:p>
            <a:r>
              <a:rPr lang="fr-FR" sz="2000" dirty="0"/>
              <a:t>Normaliser la chaîne Unicode (UTF-8) avant de la traiter, de la stocker, etc. Pour les IDN, utiliser la </a:t>
            </a:r>
            <a:r>
              <a:rPr lang="fr-FR" sz="2000" dirty="0">
                <a:hlinkClick r:id="rId3"/>
              </a:rPr>
              <a:t>forme NFC</a:t>
            </a:r>
            <a:r>
              <a:rPr lang="fr-FR" sz="2000" dirty="0"/>
              <a:t> : e + ` (</a:t>
            </a:r>
            <a:r>
              <a:rPr lang="fr-FR" sz="2000" dirty="0" err="1"/>
              <a:t>è</a:t>
            </a:r>
            <a:r>
              <a:rPr lang="fr-FR" sz="2000" dirty="0"/>
              <a:t> : U+0065 U+0300) </a:t>
            </a:r>
            <a:r>
              <a:rPr lang="fr-FR" sz="2000" dirty="0">
                <a:sym typeface="Wingdings" pitchFamily="2" charset="2"/>
              </a:rPr>
              <a:t></a:t>
            </a:r>
            <a:r>
              <a:rPr lang="fr-FR" sz="2000" dirty="0"/>
              <a:t> </a:t>
            </a:r>
            <a:r>
              <a:rPr lang="fr-FR" sz="2000" dirty="0" err="1"/>
              <a:t>è</a:t>
            </a:r>
            <a:r>
              <a:rPr lang="fr-FR" sz="2000" dirty="0"/>
              <a:t> (U+00E8).</a:t>
            </a:r>
          </a:p>
          <a:p>
            <a:r>
              <a:rPr lang="fr-FR" sz="2000" dirty="0"/>
              <a:t>Prendre en charge les deux </a:t>
            </a:r>
            <a:r>
              <a:rPr lang="fr-FR" sz="2000" dirty="0">
                <a:hlinkClick r:id="rId4"/>
              </a:rPr>
              <a:t>représentations des étiquettes IDN</a:t>
            </a:r>
            <a:r>
              <a:rPr lang="fr-FR" sz="2000" dirty="0"/>
              <a:t> : l’étiquette U et l’étiquette A. L’étiquette U sert à l’affichage et à la comparaison ; l’étiquette A sert au traitement :</a:t>
            </a:r>
          </a:p>
          <a:p>
            <a:pPr lvl="1"/>
            <a:r>
              <a:rPr lang="fr-FR" sz="2000" dirty="0" err="1"/>
              <a:t>exâmple</a:t>
            </a:r>
            <a:r>
              <a:rPr lang="fr-FR" sz="2000" dirty="0"/>
              <a:t> =&gt; </a:t>
            </a:r>
            <a:r>
              <a:rPr lang="fr-FR" sz="2000" dirty="0" err="1"/>
              <a:t>exmple-xta</a:t>
            </a:r>
            <a:r>
              <a:rPr lang="fr-FR" sz="2000" dirty="0"/>
              <a:t> =&gt; </a:t>
            </a:r>
            <a:r>
              <a:rPr lang="fr-FR" sz="2000" dirty="0" err="1"/>
              <a:t>xn</a:t>
            </a:r>
            <a:r>
              <a:rPr lang="fr-FR" sz="2000" dirty="0"/>
              <a:t>–</a:t>
            </a:r>
            <a:r>
              <a:rPr lang="fr-FR" sz="2000" dirty="0" err="1"/>
              <a:t>exmple-xta</a:t>
            </a:r>
            <a:r>
              <a:rPr lang="fr-FR" sz="2000" dirty="0"/>
              <a:t>.</a:t>
            </a:r>
          </a:p>
          <a:p>
            <a:r>
              <a:rPr lang="fr-FR" sz="2000" dirty="0"/>
              <a:t>Toujours utiliser l’IDNA2008, et non l’ancienne version IDNA2003.</a:t>
            </a:r>
          </a:p>
          <a:p>
            <a:r>
              <a:rPr lang="fr-FR" sz="2000" dirty="0"/>
              <a:t>Ne pas utiliser de code/bibliothèques contenant une liste statique de domaines de premier niveau (TLD), car ceux-ci changent souvent. Voir la </a:t>
            </a:r>
            <a:r>
              <a:rPr lang="fr-FR" sz="2000" dirty="0">
                <a:hlinkClick r:id="rId5"/>
              </a:rPr>
              <a:t>liste de TLD publiée par IANA</a:t>
            </a:r>
            <a:r>
              <a:rPr lang="fr-FR" sz="2000" dirty="0"/>
              <a:t>, qui est régulièrement mise à jour.</a:t>
            </a:r>
          </a:p>
          <a:p>
            <a:r>
              <a:rPr lang="fr-FR" sz="2000" dirty="0"/>
              <a:t>Ne pas utiliser de regex pour la validation de la saisie par l’utilisateur d’identifiants internationalisés. Utiliser les bibliothèques IDNA2008 pour les IDN ; la partie locale de l’EAI peut être difficile à valider.</a:t>
            </a:r>
          </a:p>
        </p:txBody>
      </p:sp>
      <p:sp>
        <p:nvSpPr>
          <p:cNvPr id="5" name="Title 4"/>
          <p:cNvSpPr>
            <a:spLocks noGrp="1"/>
          </p:cNvSpPr>
          <p:nvPr>
            <p:ph type="title"/>
          </p:nvPr>
        </p:nvSpPr>
        <p:spPr/>
        <p:txBody>
          <a:bodyPr/>
          <a:lstStyle/>
          <a:p>
            <a:r>
              <a:rPr lang="fr-FR"/>
              <a:t>Conditions préalables à la mise en place de l’EAI</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6"/>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978378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2"/>
          <p:cNvSpPr/>
          <p:nvPr/>
        </p:nvSpPr>
        <p:spPr>
          <a:xfrm>
            <a:off x="451298" y="1016451"/>
            <a:ext cx="10566472" cy="4409988"/>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lnSpcReduction="10000"/>
          </a:bodyPr>
          <a:lstStyle/>
          <a:p>
            <a:pPr marL="343080" indent="-342360">
              <a:spcBef>
                <a:spcPts val="2001"/>
              </a:spcBef>
              <a:buClr>
                <a:srgbClr val="000000"/>
              </a:buClr>
              <a:buSzPct val="75000"/>
              <a:buFont typeface="Wingdings" charset="2"/>
              <a:buChar char=""/>
            </a:pPr>
            <a:r>
              <a:rPr lang="fr-FR" sz="2400">
                <a:solidFill>
                  <a:srgbClr val="000000"/>
                </a:solidFill>
                <a:latin typeface="Arial"/>
              </a:rPr>
              <a:t>Lors de l’envoi d’un courrier électronique à user@example.com, le serveur de courrier électronique de destination est identifié au moyen d’une requête au DNS demandant les enregistrements MX du domaine.</a:t>
            </a:r>
          </a:p>
          <a:p>
            <a:pPr marL="343080" indent="-342360">
              <a:spcBef>
                <a:spcPts val="2001"/>
              </a:spcBef>
              <a:buClr>
                <a:srgbClr val="000000"/>
              </a:buClr>
              <a:buSzPct val="75000"/>
              <a:buFont typeface="Wingdings" charset="2"/>
              <a:buChar char=""/>
            </a:pPr>
            <a:r>
              <a:rPr lang="fr-FR" sz="2400">
                <a:solidFill>
                  <a:srgbClr val="000000"/>
                </a:solidFill>
                <a:latin typeface="Arial"/>
              </a:rPr>
              <a:t>Par exemple, les enregistrements MX pour exemple.com pourraient être les suivants :</a:t>
            </a:r>
          </a:p>
          <a:p>
            <a:pPr marL="798480" lvl="1" indent="-340560">
              <a:spcBef>
                <a:spcPts val="499"/>
              </a:spcBef>
              <a:buClr>
                <a:srgbClr val="000000"/>
              </a:buClr>
              <a:buSzPct val="75000"/>
              <a:buFont typeface="Wingdings" charset="2"/>
              <a:buChar char=""/>
            </a:pPr>
            <a:r>
              <a:rPr lang="fr-FR" sz="2400">
                <a:solidFill>
                  <a:srgbClr val="000000"/>
                </a:solidFill>
                <a:latin typeface="Arial"/>
              </a:rPr>
              <a:t>MX 10 server1.example.com ;</a:t>
            </a:r>
          </a:p>
          <a:p>
            <a:pPr marL="798480" lvl="1" indent="-340560">
              <a:spcBef>
                <a:spcPts val="499"/>
              </a:spcBef>
              <a:buClr>
                <a:srgbClr val="000000"/>
              </a:buClr>
              <a:buSzPct val="75000"/>
              <a:buFont typeface="Wingdings" charset="2"/>
              <a:buChar char=""/>
            </a:pPr>
            <a:r>
              <a:rPr lang="fr-FR" sz="2400">
                <a:solidFill>
                  <a:srgbClr val="000000"/>
                </a:solidFill>
                <a:latin typeface="Arial"/>
              </a:rPr>
              <a:t>MX 10 server2.example.com ;</a:t>
            </a:r>
          </a:p>
          <a:p>
            <a:pPr marL="798480" lvl="1" indent="-340560">
              <a:spcBef>
                <a:spcPts val="499"/>
              </a:spcBef>
              <a:buClr>
                <a:srgbClr val="000000"/>
              </a:buClr>
              <a:buSzPct val="75000"/>
              <a:buFont typeface="Wingdings" charset="2"/>
              <a:buChar char=""/>
            </a:pPr>
            <a:r>
              <a:rPr lang="fr-FR" sz="2400">
                <a:solidFill>
                  <a:srgbClr val="000000"/>
                </a:solidFill>
                <a:latin typeface="Arial"/>
              </a:rPr>
              <a:t>MX 20 server3.example.com ;</a:t>
            </a:r>
          </a:p>
          <a:p>
            <a:pPr marL="343080" indent="-342360">
              <a:spcBef>
                <a:spcPts val="2001"/>
              </a:spcBef>
              <a:buClr>
                <a:srgbClr val="000000"/>
              </a:buClr>
              <a:buSzPct val="75000"/>
              <a:buFont typeface="Wingdings" charset="2"/>
              <a:buChar char=""/>
            </a:pPr>
            <a:r>
              <a:rPr lang="fr-FR" sz="2400">
                <a:solidFill>
                  <a:srgbClr val="000000"/>
                </a:solidFill>
              </a:rPr>
              <a:t>Le serveur de messagerie de l’expéditeur essaiera alors de se connecter au serveur 1 ou au serveur 2 puisqu’ils ont la même priorité (10). Si aucun ne répond, il essaiera alors le serveur 3, de priorité inférieure (20).</a:t>
            </a:r>
          </a:p>
          <a:p>
            <a:pPr marL="798480" lvl="1" indent="-340560">
              <a:spcBef>
                <a:spcPts val="499"/>
              </a:spcBef>
              <a:buClr>
                <a:srgbClr val="000000"/>
              </a:buClr>
              <a:buSzPct val="75000"/>
              <a:buFont typeface="Wingdings" charset="2"/>
              <a:buChar char=""/>
            </a:pPr>
            <a:r>
              <a:rPr lang="fr-FR" sz="2400">
                <a:solidFill>
                  <a:srgbClr val="000000"/>
                </a:solidFill>
              </a:rPr>
              <a:t>Plus le chiffre est élevé, plus la priorité est faible.</a:t>
            </a:r>
          </a:p>
          <a:p>
            <a:pPr marL="341280" indent="-340560">
              <a:spcBef>
                <a:spcPts val="499"/>
              </a:spcBef>
              <a:buClr>
                <a:srgbClr val="000000"/>
              </a:buClr>
              <a:buSzPct val="75000"/>
              <a:buFont typeface="Wingdings" charset="2"/>
              <a:buChar char=""/>
            </a:pPr>
            <a:endParaRPr lang="en-ZA" sz="2400" spc="-1" dirty="0">
              <a:latin typeface="Arial"/>
            </a:endParaRPr>
          </a:p>
          <a:p>
            <a:pPr>
              <a:spcBef>
                <a:spcPts val="2001"/>
              </a:spcBef>
            </a:pPr>
            <a:endParaRPr lang="en-ZA" sz="2400" spc="-1" dirty="0">
              <a:latin typeface="Arial"/>
            </a:endParaRPr>
          </a:p>
        </p:txBody>
      </p:sp>
      <p:sp>
        <p:nvSpPr>
          <p:cNvPr id="2" name="Title 1">
            <a:extLst>
              <a:ext uri="{FF2B5EF4-FFF2-40B4-BE49-F238E27FC236}">
                <a16:creationId xmlns:a16="http://schemas.microsoft.com/office/drawing/2014/main" id="{68F8A6AC-4A3B-B34B-961B-9E5DE60AE6E9}"/>
              </a:ext>
            </a:extLst>
          </p:cNvPr>
          <p:cNvSpPr>
            <a:spLocks noGrp="1"/>
          </p:cNvSpPr>
          <p:nvPr>
            <p:ph type="title"/>
          </p:nvPr>
        </p:nvSpPr>
        <p:spPr>
          <a:xfrm>
            <a:off x="451298" y="0"/>
            <a:ext cx="10847122" cy="450663"/>
          </a:xfrm>
        </p:spPr>
        <p:txBody>
          <a:bodyPr/>
          <a:lstStyle/>
          <a:p>
            <a:r>
              <a:rPr lang="fr-FR" sz="2500" dirty="0"/>
              <a:t>Courrier électronique : comment trouver le serveur de destination</a:t>
            </a:r>
            <a:br>
              <a:rPr lang="fr-FR" sz="2500" dirty="0"/>
            </a:br>
            <a:endParaRPr lang="fr-FR" sz="2500" dirty="0"/>
          </a:p>
        </p:txBody>
      </p:sp>
      <p:pic>
        <p:nvPicPr>
          <p:cNvPr id="3" name="Picture 2">
            <a:extLst>
              <a:ext uri="{FF2B5EF4-FFF2-40B4-BE49-F238E27FC236}">
                <a16:creationId xmlns:a16="http://schemas.microsoft.com/office/drawing/2014/main" id="{60D5F8F7-45EF-38A4-DB81-7AB3599993C0}"/>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942069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804566" cy="1701535"/>
          </a:xfrm>
        </p:spPr>
        <p:txBody>
          <a:bodyPr/>
          <a:lstStyle/>
          <a:p>
            <a:r>
              <a:rPr lang="fr-FR"/>
              <a:t>Introduction à l’internationalisation des adresses de courrier électronique </a:t>
            </a:r>
          </a:p>
        </p:txBody>
      </p:sp>
    </p:spTree>
    <p:extLst>
      <p:ext uri="{BB962C8B-B14F-4D97-AF65-F5344CB8AC3E}">
        <p14:creationId xmlns:p14="http://schemas.microsoft.com/office/powerpoint/2010/main" val="391188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9239" y="46180"/>
            <a:ext cx="10805055" cy="450663"/>
          </a:xfrm>
        </p:spPr>
        <p:txBody>
          <a:bodyPr>
            <a:noAutofit/>
          </a:bodyPr>
          <a:lstStyle/>
          <a:p>
            <a:r>
              <a:rPr lang="fr-FR" dirty="0"/>
              <a:t>Modifications du protocole de courrier électronique pour l’EAI</a:t>
            </a:r>
          </a:p>
        </p:txBody>
      </p:sp>
      <p:sp>
        <p:nvSpPr>
          <p:cNvPr id="3" name="Content Placeholder 2"/>
          <p:cNvSpPr>
            <a:spLocks noGrp="1"/>
          </p:cNvSpPr>
          <p:nvPr>
            <p:ph sz="quarter" idx="10"/>
          </p:nvPr>
        </p:nvSpPr>
        <p:spPr>
          <a:xfrm>
            <a:off x="546130" y="1289149"/>
            <a:ext cx="10805055" cy="4418241"/>
          </a:xfrm>
        </p:spPr>
        <p:txBody>
          <a:bodyPr>
            <a:normAutofit/>
          </a:bodyPr>
          <a:lstStyle/>
          <a:p>
            <a:r>
              <a:rPr lang="fr-FR" sz="2400" dirty="0"/>
              <a:t>SMTP :</a:t>
            </a:r>
          </a:p>
          <a:p>
            <a:pPr lvl="1"/>
            <a:r>
              <a:rPr lang="fr-FR" sz="2400" dirty="0"/>
              <a:t>est amélioré pour assurer la prise en charge de l’EAI ;</a:t>
            </a:r>
          </a:p>
          <a:p>
            <a:pPr lvl="1"/>
            <a:r>
              <a:rPr lang="fr-FR" sz="2400" dirty="0"/>
              <a:t>dispose d’un indicateur de signalisation (SMTPUTF8) précisant la prise en charge de l’EAI;</a:t>
            </a:r>
          </a:p>
          <a:p>
            <a:pPr lvl="1"/>
            <a:r>
              <a:rPr lang="fr-FR" sz="2400" dirty="0"/>
              <a:t>pour que le courrier électronique arrive à destination, tous les serveurs SMTP de la voie de transmission doivent prendre en charge l’EAI.</a:t>
            </a:r>
          </a:p>
          <a:p>
            <a:r>
              <a:rPr lang="fr-FR" sz="2400" dirty="0"/>
              <a:t>POP/IMAP :</a:t>
            </a:r>
          </a:p>
          <a:p>
            <a:pPr lvl="1"/>
            <a:r>
              <a:rPr lang="fr-FR" sz="2400" dirty="0"/>
              <a:t>sont améliorés pour assurer la prise en charge correcte de l’EAI ;</a:t>
            </a:r>
          </a:p>
          <a:p>
            <a:pPr lvl="1"/>
            <a:r>
              <a:rPr lang="fr-FR" sz="2400" dirty="0"/>
              <a:t>dispose d’un indicateur de signalisation précisant la prise en charge de l’EAI.</a:t>
            </a:r>
          </a:p>
          <a:p>
            <a:endParaRPr lang="en-US" sz="2400" dirty="0"/>
          </a:p>
        </p:txBody>
      </p:sp>
      <p:pic>
        <p:nvPicPr>
          <p:cNvPr id="2" name="Picture 1">
            <a:extLst>
              <a:ext uri="{FF2B5EF4-FFF2-40B4-BE49-F238E27FC236}">
                <a16:creationId xmlns:a16="http://schemas.microsoft.com/office/drawing/2014/main" id="{E30FD3A7-EC38-6D0C-8C1B-83BF1757F610}"/>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390105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fr-FR"/>
              <a:t>Exemple SMTPUTF8</a:t>
            </a:r>
          </a:p>
        </p:txBody>
      </p:sp>
      <p:sp>
        <p:nvSpPr>
          <p:cNvPr id="7" name="Google Shape;152;p28">
            <a:extLst>
              <a:ext uri="{FF2B5EF4-FFF2-40B4-BE49-F238E27FC236}">
                <a16:creationId xmlns:a16="http://schemas.microsoft.com/office/drawing/2014/main" id="{D7096F23-3519-524C-A045-D22EC642F5D2}"/>
              </a:ext>
            </a:extLst>
          </p:cNvPr>
          <p:cNvSpPr txBox="1">
            <a:spLocks/>
          </p:cNvSpPr>
          <p:nvPr/>
        </p:nvSpPr>
        <p:spPr>
          <a:xfrm>
            <a:off x="1675719" y="2351584"/>
            <a:ext cx="8520600" cy="34164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600"/>
              </a:spcAft>
              <a:buNone/>
            </a:pPr>
            <a:r>
              <a:rPr lang="fr-FR" sz="2400"/>
              <a:t>S : &lt;connect&gt;</a:t>
            </a:r>
            <a:br>
              <a:rPr lang="fr-FR" sz="2400"/>
            </a:br>
            <a:r>
              <a:rPr lang="fr-FR" sz="2400"/>
              <a:t>R : 220 receive.net ESMTP </a:t>
            </a:r>
            <a:br>
              <a:rPr lang="fr-FR" sz="2400"/>
            </a:br>
            <a:r>
              <a:rPr lang="fr-FR" sz="2400"/>
              <a:t>S : EHLO sender.org</a:t>
            </a:r>
            <a:br>
              <a:rPr lang="fr-FR" sz="2400"/>
            </a:br>
            <a:r>
              <a:rPr lang="fr-FR" sz="2400"/>
              <a:t>R : 250-8BITMIME</a:t>
            </a:r>
            <a:br>
              <a:rPr lang="fr-FR" sz="2400"/>
            </a:br>
            <a:r>
              <a:rPr lang="fr-FR" sz="2400"/>
              <a:t>R : 250-</a:t>
            </a:r>
            <a:r>
              <a:rPr lang="fr-FR" sz="2400" b="1" u="sng"/>
              <a:t>SMTPUTF8</a:t>
            </a:r>
            <a:br>
              <a:rPr lang="fr-FR" sz="2400"/>
            </a:br>
            <a:r>
              <a:rPr lang="fr-FR" sz="2400"/>
              <a:t>R : 250 PIPELINING</a:t>
            </a:r>
            <a:br>
              <a:rPr lang="fr-FR" sz="2400"/>
            </a:br>
            <a:r>
              <a:rPr lang="fr-FR" sz="2400"/>
              <a:t>S : À PARTIR DE :&lt;猫王@普遍接受-测试.世界&gt; </a:t>
            </a:r>
            <a:r>
              <a:rPr lang="fr-FR" sz="2400" b="1" u="sng"/>
              <a:t>SMTPUTF8</a:t>
            </a:r>
            <a:br>
              <a:rPr lang="fr-FR" sz="2400"/>
            </a:br>
            <a:r>
              <a:rPr lang="fr-FR" sz="2400"/>
              <a:t>R : 250 Expéditeur accepté</a:t>
            </a:r>
            <a:br>
              <a:rPr lang="fr-FR" sz="2400"/>
            </a:br>
            <a:r>
              <a:rPr lang="fr-FR" sz="2400"/>
              <a:t>S:RCPT TO:&lt;</a:t>
            </a:r>
            <a:r>
              <a:rPr lang="fr-FR" sz="2400" u="sng">
                <a:solidFill>
                  <a:schemeClr val="hlink"/>
                </a:solidFill>
                <a:hlinkClick r:id="rId2"/>
              </a:rPr>
              <a:t>ray@receive.net</a:t>
            </a:r>
            <a:r>
              <a:rPr lang="fr-FR" sz="2400"/>
              <a:t>&gt;</a:t>
            </a:r>
            <a:br>
              <a:rPr lang="fr-FR" sz="2400"/>
            </a:br>
            <a:r>
              <a:rPr lang="fr-FR" sz="2400"/>
              <a:t>R:250 Destinataire accepté</a:t>
            </a:r>
          </a:p>
        </p:txBody>
      </p:sp>
      <p:pic>
        <p:nvPicPr>
          <p:cNvPr id="8" name="Google Shape;105;p21">
            <a:extLst>
              <a:ext uri="{FF2B5EF4-FFF2-40B4-BE49-F238E27FC236}">
                <a16:creationId xmlns:a16="http://schemas.microsoft.com/office/drawing/2014/main" id="{E6215851-1351-6548-A455-F6B9E450B977}"/>
              </a:ext>
            </a:extLst>
          </p:cNvPr>
          <p:cNvPicPr preferRelativeResize="0"/>
          <p:nvPr/>
        </p:nvPicPr>
        <p:blipFill>
          <a:blip r:embed="rId3">
            <a:alphaModFix/>
          </a:blip>
          <a:stretch>
            <a:fillRect/>
          </a:stretch>
        </p:blipFill>
        <p:spPr>
          <a:xfrm>
            <a:off x="1362635" y="681001"/>
            <a:ext cx="10012111" cy="1221455"/>
          </a:xfrm>
          <a:prstGeom prst="rect">
            <a:avLst/>
          </a:prstGeom>
          <a:noFill/>
          <a:ln>
            <a:noFill/>
          </a:ln>
        </p:spPr>
      </p:pic>
      <p:sp>
        <p:nvSpPr>
          <p:cNvPr id="9" name="ZoneTexte 1">
            <a:extLst>
              <a:ext uri="{FF2B5EF4-FFF2-40B4-BE49-F238E27FC236}">
                <a16:creationId xmlns:a16="http://schemas.microsoft.com/office/drawing/2014/main" id="{D44670A7-1002-914E-956D-E6CFB1249F2E}"/>
              </a:ext>
            </a:extLst>
          </p:cNvPr>
          <p:cNvSpPr txBox="1"/>
          <p:nvPr/>
        </p:nvSpPr>
        <p:spPr>
          <a:xfrm>
            <a:off x="5060773" y="951780"/>
            <a:ext cx="654908" cy="246221"/>
          </a:xfrm>
          <a:prstGeom prst="rect">
            <a:avLst/>
          </a:prstGeom>
          <a:noFill/>
        </p:spPr>
        <p:txBody>
          <a:bodyPr wrap="square" lIns="0" tIns="0" rIns="0" bIns="0" rtlCol="0">
            <a:spAutoFit/>
          </a:bodyPr>
          <a:lstStyle/>
          <a:p>
            <a:r>
              <a:rPr lang="fr-FR" sz="1600" dirty="0">
                <a:cs typeface="Source Sans Pro"/>
              </a:rPr>
              <a:t>SMTP</a:t>
            </a:r>
          </a:p>
        </p:txBody>
      </p:sp>
      <p:sp>
        <p:nvSpPr>
          <p:cNvPr id="10" name="ZoneTexte 2">
            <a:extLst>
              <a:ext uri="{FF2B5EF4-FFF2-40B4-BE49-F238E27FC236}">
                <a16:creationId xmlns:a16="http://schemas.microsoft.com/office/drawing/2014/main" id="{A62F375F-E3F7-A444-8083-A2F1E7EAC0A4}"/>
              </a:ext>
            </a:extLst>
          </p:cNvPr>
          <p:cNvSpPr txBox="1"/>
          <p:nvPr/>
        </p:nvSpPr>
        <p:spPr>
          <a:xfrm>
            <a:off x="4384473" y="1665475"/>
            <a:ext cx="197708" cy="369332"/>
          </a:xfrm>
          <a:prstGeom prst="rect">
            <a:avLst/>
          </a:prstGeom>
          <a:noFill/>
        </p:spPr>
        <p:txBody>
          <a:bodyPr wrap="square" lIns="0" tIns="0" rIns="0" bIns="0" rtlCol="0">
            <a:spAutoFit/>
          </a:bodyPr>
          <a:lstStyle/>
          <a:p>
            <a:r>
              <a:rPr lang="fr-FR" sz="2400" b="1">
                <a:cs typeface="Source Sans Pro"/>
              </a:rPr>
              <a:t>S</a:t>
            </a:r>
          </a:p>
        </p:txBody>
      </p:sp>
      <p:sp>
        <p:nvSpPr>
          <p:cNvPr id="11" name="ZoneTexte 4">
            <a:extLst>
              <a:ext uri="{FF2B5EF4-FFF2-40B4-BE49-F238E27FC236}">
                <a16:creationId xmlns:a16="http://schemas.microsoft.com/office/drawing/2014/main" id="{D06650EA-0FCB-FB45-A217-1D7944F8CEE0}"/>
              </a:ext>
            </a:extLst>
          </p:cNvPr>
          <p:cNvSpPr txBox="1"/>
          <p:nvPr/>
        </p:nvSpPr>
        <p:spPr>
          <a:xfrm>
            <a:off x="6110293" y="1686990"/>
            <a:ext cx="222420" cy="369332"/>
          </a:xfrm>
          <a:prstGeom prst="rect">
            <a:avLst/>
          </a:prstGeom>
          <a:noFill/>
        </p:spPr>
        <p:txBody>
          <a:bodyPr wrap="square" lIns="0" tIns="0" rIns="0" bIns="0" rtlCol="0">
            <a:spAutoFit/>
          </a:bodyPr>
          <a:lstStyle/>
          <a:p>
            <a:r>
              <a:rPr lang="fr-FR" sz="2400" b="1">
                <a:cs typeface="Source Sans Pro"/>
              </a:rPr>
              <a:t>R</a:t>
            </a:r>
          </a:p>
        </p:txBody>
      </p:sp>
      <p:sp>
        <p:nvSpPr>
          <p:cNvPr id="12" name="ZoneTexte 5">
            <a:extLst>
              <a:ext uri="{FF2B5EF4-FFF2-40B4-BE49-F238E27FC236}">
                <a16:creationId xmlns:a16="http://schemas.microsoft.com/office/drawing/2014/main" id="{50F99B0B-389D-CC4D-9A9A-B6CB3A3EED56}"/>
              </a:ext>
            </a:extLst>
          </p:cNvPr>
          <p:cNvSpPr txBox="1"/>
          <p:nvPr/>
        </p:nvSpPr>
        <p:spPr>
          <a:xfrm>
            <a:off x="3646098" y="2099657"/>
            <a:ext cx="6305976" cy="276999"/>
          </a:xfrm>
          <a:prstGeom prst="rect">
            <a:avLst/>
          </a:prstGeom>
          <a:noFill/>
        </p:spPr>
        <p:txBody>
          <a:bodyPr wrap="square" lIns="0" tIns="0" rIns="0" bIns="0" rtlCol="0">
            <a:spAutoFit/>
          </a:bodyPr>
          <a:lstStyle/>
          <a:p>
            <a:r>
              <a:rPr lang="fr-FR" dirty="0"/>
              <a:t>Le serveur S transmet un courrier électronique au serveur R</a:t>
            </a:r>
          </a:p>
        </p:txBody>
      </p:sp>
      <p:sp>
        <p:nvSpPr>
          <p:cNvPr id="13" name="ZoneTexte 6">
            <a:extLst>
              <a:ext uri="{FF2B5EF4-FFF2-40B4-BE49-F238E27FC236}">
                <a16:creationId xmlns:a16="http://schemas.microsoft.com/office/drawing/2014/main" id="{7A5F845F-E997-2340-B4B5-50F8082E5EC4}"/>
              </a:ext>
            </a:extLst>
          </p:cNvPr>
          <p:cNvSpPr txBox="1"/>
          <p:nvPr/>
        </p:nvSpPr>
        <p:spPr>
          <a:xfrm>
            <a:off x="6613146" y="2577440"/>
            <a:ext cx="4501538" cy="553998"/>
          </a:xfrm>
          <a:prstGeom prst="rect">
            <a:avLst/>
          </a:prstGeom>
          <a:noFill/>
        </p:spPr>
        <p:txBody>
          <a:bodyPr wrap="square" lIns="0" tIns="0" rIns="0" bIns="0" rtlCol="0">
            <a:spAutoFit/>
          </a:bodyPr>
          <a:lstStyle/>
          <a:p>
            <a:pPr algn="ctr"/>
            <a:r>
              <a:rPr lang="fr-FR" dirty="0"/>
              <a:t>Signalisation spécifique SMTPUTF8 (prise en charge de l’EAI)</a:t>
            </a:r>
          </a:p>
        </p:txBody>
      </p:sp>
      <p:cxnSp>
        <p:nvCxnSpPr>
          <p:cNvPr id="14" name="Connecteur droit avec flèche 8">
            <a:extLst>
              <a:ext uri="{FF2B5EF4-FFF2-40B4-BE49-F238E27FC236}">
                <a16:creationId xmlns:a16="http://schemas.microsoft.com/office/drawing/2014/main" id="{E1B32064-B380-DC43-B87A-85C7218C4E0F}"/>
              </a:ext>
            </a:extLst>
          </p:cNvPr>
          <p:cNvCxnSpPr>
            <a:cxnSpLocks/>
            <a:stCxn id="13" idx="1"/>
          </p:cNvCxnSpPr>
          <p:nvPr/>
        </p:nvCxnSpPr>
        <p:spPr>
          <a:xfrm flipH="1">
            <a:off x="4579852" y="2854439"/>
            <a:ext cx="2033294" cy="1712440"/>
          </a:xfrm>
          <a:prstGeom prst="straightConnector1">
            <a:avLst/>
          </a:prstGeom>
          <a:ln w="127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0">
            <a:extLst>
              <a:ext uri="{FF2B5EF4-FFF2-40B4-BE49-F238E27FC236}">
                <a16:creationId xmlns:a16="http://schemas.microsoft.com/office/drawing/2014/main" id="{957E5E97-96AA-0E4A-A3FA-21737884A431}"/>
              </a:ext>
            </a:extLst>
          </p:cNvPr>
          <p:cNvCxnSpPr>
            <a:cxnSpLocks/>
          </p:cNvCxnSpPr>
          <p:nvPr/>
        </p:nvCxnSpPr>
        <p:spPr>
          <a:xfrm flipH="1">
            <a:off x="4579852" y="3196289"/>
            <a:ext cx="4023179" cy="90787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6" name="Connecteur droit avec flèche 14">
            <a:extLst>
              <a:ext uri="{FF2B5EF4-FFF2-40B4-BE49-F238E27FC236}">
                <a16:creationId xmlns:a16="http://schemas.microsoft.com/office/drawing/2014/main" id="{669484D7-2998-6348-ACB6-DF8EA4FCA917}"/>
              </a:ext>
            </a:extLst>
          </p:cNvPr>
          <p:cNvCxnSpPr>
            <a:cxnSpLocks/>
          </p:cNvCxnSpPr>
          <p:nvPr/>
        </p:nvCxnSpPr>
        <p:spPr>
          <a:xfrm>
            <a:off x="8603032" y="3196288"/>
            <a:ext cx="260883" cy="1400426"/>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881B49B4-9C81-9503-7EE1-4515AA692049}"/>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3192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fr-FR"/>
              <a:t>Exemple SMTPUTF8</a:t>
            </a:r>
          </a:p>
        </p:txBody>
      </p:sp>
      <p:sp>
        <p:nvSpPr>
          <p:cNvPr id="7" name="Google Shape;158;p29">
            <a:extLst>
              <a:ext uri="{FF2B5EF4-FFF2-40B4-BE49-F238E27FC236}">
                <a16:creationId xmlns:a16="http://schemas.microsoft.com/office/drawing/2014/main" id="{F96B6563-0B4B-CC42-A279-A05D786FAD10}"/>
              </a:ext>
            </a:extLst>
          </p:cNvPr>
          <p:cNvSpPr txBox="1">
            <a:spLocks/>
          </p:cNvSpPr>
          <p:nvPr/>
        </p:nvSpPr>
        <p:spPr>
          <a:xfrm>
            <a:off x="1835700" y="1214894"/>
            <a:ext cx="8520600" cy="4417411"/>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400" dirty="0"/>
              <a:t>S:DATA</a:t>
            </a:r>
            <a:br>
              <a:rPr lang="fr-FR" sz="2400" dirty="0"/>
            </a:br>
            <a:r>
              <a:rPr lang="fr-FR" sz="2400" dirty="0"/>
              <a:t>R:354 Envoyez votre message</a:t>
            </a:r>
            <a:br>
              <a:rPr lang="fr-FR" sz="2400" dirty="0"/>
            </a:br>
            <a:r>
              <a:rPr lang="fr-FR" sz="2400" dirty="0"/>
              <a:t>S:À partir de : </a:t>
            </a:r>
            <a:r>
              <a:rPr lang="fr-FR" sz="2400" dirty="0" err="1"/>
              <a:t>猫王</a:t>
            </a:r>
            <a:r>
              <a:rPr lang="fr-FR" sz="2400" dirty="0"/>
              <a:t> &lt;</a:t>
            </a:r>
            <a:r>
              <a:rPr lang="fr-FR" sz="2400" dirty="0" err="1"/>
              <a:t>猫王@普遍接受-测试.世界</a:t>
            </a:r>
            <a:r>
              <a:rPr lang="fr-FR" sz="2400" dirty="0"/>
              <a:t>&gt;</a:t>
            </a:r>
            <a:br>
              <a:rPr lang="fr-FR" sz="2400" dirty="0"/>
            </a:br>
            <a:r>
              <a:rPr lang="fr-FR" sz="2400" dirty="0"/>
              <a:t>S:À : </a:t>
            </a:r>
            <a:r>
              <a:rPr lang="fr-FR" sz="2400" u="sng" dirty="0">
                <a:solidFill>
                  <a:schemeClr val="hlink"/>
                </a:solidFill>
                <a:hlinkClick r:id="rId2"/>
              </a:rPr>
              <a:t>ray@receive.net</a:t>
            </a:r>
            <a:br>
              <a:rPr lang="fr-FR" sz="2400" dirty="0"/>
            </a:br>
            <a:r>
              <a:rPr lang="fr-FR" sz="2400" dirty="0" err="1"/>
              <a:t>S:Objet</a:t>
            </a:r>
            <a:r>
              <a:rPr lang="fr-FR" sz="2400" dirty="0"/>
              <a:t> : </a:t>
            </a:r>
            <a:r>
              <a:rPr lang="fr-FR" sz="2400" dirty="0" err="1"/>
              <a:t>我们要吃午饭吗</a:t>
            </a:r>
            <a:r>
              <a:rPr lang="fr-FR" sz="2400" dirty="0"/>
              <a:t>?</a:t>
            </a:r>
            <a:br>
              <a:rPr lang="fr-FR" sz="2400" dirty="0"/>
            </a:br>
            <a:r>
              <a:rPr lang="fr-FR" sz="2400" dirty="0"/>
              <a:t>S :</a:t>
            </a:r>
            <a:br>
              <a:rPr lang="fr-FR" sz="2400" dirty="0"/>
            </a:br>
            <a:r>
              <a:rPr lang="fr-FR" sz="2400" dirty="0" err="1"/>
              <a:t>S:Déjeuner</a:t>
            </a:r>
            <a:r>
              <a:rPr lang="fr-FR" sz="2400" dirty="0"/>
              <a:t> à 12 h 30, qu’en penses-tu ?</a:t>
            </a:r>
            <a:br>
              <a:rPr lang="fr-FR" sz="2400" dirty="0"/>
            </a:br>
            <a:r>
              <a:rPr lang="fr-FR" sz="2400" dirty="0"/>
              <a:t>S :</a:t>
            </a:r>
            <a:br>
              <a:rPr lang="fr-FR" sz="2400" dirty="0"/>
            </a:br>
            <a:r>
              <a:rPr lang="fr-FR" sz="2400" dirty="0"/>
              <a:t>R:250 Message accepté 389dck343fg34 </a:t>
            </a:r>
            <a:br>
              <a:rPr lang="fr-FR" sz="2400" dirty="0"/>
            </a:br>
            <a:r>
              <a:rPr lang="fr-FR" sz="2400" dirty="0"/>
              <a:t>S:QUITTER</a:t>
            </a:r>
            <a:br>
              <a:rPr lang="fr-FR" sz="2400" dirty="0"/>
            </a:br>
            <a:r>
              <a:rPr lang="fr-FR" sz="2400" dirty="0"/>
              <a:t>R:221 </a:t>
            </a:r>
            <a:r>
              <a:rPr lang="fr-FR" sz="2400" dirty="0" err="1"/>
              <a:t>Sayonara</a:t>
            </a:r>
            <a:endParaRPr lang="fr-FR" sz="2400" dirty="0"/>
          </a:p>
          <a:p>
            <a:pPr marL="0" indent="0">
              <a:spcBef>
                <a:spcPts val="1600"/>
              </a:spcBef>
              <a:spcAft>
                <a:spcPts val="1600"/>
              </a:spcAft>
              <a:buNone/>
            </a:pPr>
            <a:endParaRPr lang="en-US" dirty="0"/>
          </a:p>
        </p:txBody>
      </p:sp>
      <p:sp>
        <p:nvSpPr>
          <p:cNvPr id="9" name="Google Shape;160;p29">
            <a:extLst>
              <a:ext uri="{FF2B5EF4-FFF2-40B4-BE49-F238E27FC236}">
                <a16:creationId xmlns:a16="http://schemas.microsoft.com/office/drawing/2014/main" id="{2EACC933-2FC3-DA4A-A8FE-B6FCB4380FE3}"/>
              </a:ext>
            </a:extLst>
          </p:cNvPr>
          <p:cNvSpPr/>
          <p:nvPr/>
        </p:nvSpPr>
        <p:spPr>
          <a:xfrm>
            <a:off x="8506046" y="2073728"/>
            <a:ext cx="429267" cy="1881583"/>
          </a:xfrm>
          <a:prstGeom prst="rightBrace">
            <a:avLst>
              <a:gd name="adj1" fmla="val 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61;p29">
            <a:extLst>
              <a:ext uri="{FF2B5EF4-FFF2-40B4-BE49-F238E27FC236}">
                <a16:creationId xmlns:a16="http://schemas.microsoft.com/office/drawing/2014/main" id="{391FAE28-59EB-124B-B86F-CCFE714F9478}"/>
              </a:ext>
            </a:extLst>
          </p:cNvPr>
          <p:cNvSpPr txBox="1"/>
          <p:nvPr/>
        </p:nvSpPr>
        <p:spPr>
          <a:xfrm>
            <a:off x="9065289" y="2721250"/>
            <a:ext cx="2096700" cy="458700"/>
          </a:xfrm>
          <a:prstGeom prst="rect">
            <a:avLst/>
          </a:prstGeom>
          <a:noFill/>
          <a:ln>
            <a:noFill/>
          </a:ln>
        </p:spPr>
        <p:txBody>
          <a:bodyPr spcFirstLastPara="1" wrap="square" lIns="91425" tIns="91425" rIns="91425" bIns="91425" anchor="t" anchorCtr="0">
            <a:noAutofit/>
          </a:bodyPr>
          <a:lstStyle/>
          <a:p>
            <a:r>
              <a:rPr lang="fr-FR"/>
              <a:t>Message électronique envoyé</a:t>
            </a:r>
          </a:p>
        </p:txBody>
      </p:sp>
      <p:pic>
        <p:nvPicPr>
          <p:cNvPr id="2" name="Picture 1">
            <a:extLst>
              <a:ext uri="{FF2B5EF4-FFF2-40B4-BE49-F238E27FC236}">
                <a16:creationId xmlns:a16="http://schemas.microsoft.com/office/drawing/2014/main" id="{589DADAA-1883-2C9A-F87C-19CBD741F09B}"/>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402370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CustomShape 2"/>
          <p:cNvSpPr/>
          <p:nvPr/>
        </p:nvSpPr>
        <p:spPr>
          <a:xfrm>
            <a:off x="934496" y="3909701"/>
            <a:ext cx="9873411" cy="225684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lnSpcReduction="10000"/>
          </a:bodyPr>
          <a:lstStyle/>
          <a:p>
            <a:pPr marL="343080" indent="-342360">
              <a:spcBef>
                <a:spcPts val="2001"/>
              </a:spcBef>
              <a:buClr>
                <a:srgbClr val="000000"/>
              </a:buClr>
              <a:buSzPct val="75000"/>
              <a:buFont typeface="Wingdings" charset="2"/>
              <a:buChar char=""/>
            </a:pPr>
            <a:r>
              <a:rPr lang="fr-FR" sz="2000" dirty="0">
                <a:solidFill>
                  <a:srgbClr val="000000"/>
                </a:solidFill>
                <a:latin typeface="Arial"/>
              </a:rPr>
              <a:t>Le mélange est également très courant : logiciel de messagerie électronique pour un des utilisateurs, messagerie Web pour l’autre.</a:t>
            </a:r>
          </a:p>
          <a:p>
            <a:pPr marL="343080" indent="-342360">
              <a:spcBef>
                <a:spcPts val="2001"/>
              </a:spcBef>
              <a:buClr>
                <a:srgbClr val="000000"/>
              </a:buClr>
              <a:buSzPct val="75000"/>
              <a:buFont typeface="Wingdings" charset="2"/>
              <a:buChar char=""/>
            </a:pPr>
            <a:r>
              <a:rPr lang="fr-FR" sz="2000" dirty="0">
                <a:solidFill>
                  <a:srgbClr val="000000"/>
                </a:solidFill>
                <a:latin typeface="Arial"/>
              </a:rPr>
              <a:t>Le serveur de messagerie est le MTA ; les serveurs source et destination sont respectivement le MSA et le MDA.</a:t>
            </a:r>
          </a:p>
          <a:p>
            <a:pPr marL="343080" indent="-342360">
              <a:spcBef>
                <a:spcPts val="2001"/>
              </a:spcBef>
              <a:buClr>
                <a:srgbClr val="000000"/>
              </a:buClr>
              <a:buSzPct val="75000"/>
              <a:buFont typeface="Wingdings" charset="2"/>
              <a:buChar char=""/>
            </a:pPr>
            <a:r>
              <a:rPr lang="fr-FR" sz="2000" dirty="0">
                <a:solidFill>
                  <a:srgbClr val="000000"/>
                </a:solidFill>
                <a:latin typeface="Arial"/>
              </a:rPr>
              <a:t>Le logiciel de l’utilisateur de messagerie peut être installé sur un ordinateur de bureau, un ordinateur portable ou un téléphone portable.</a:t>
            </a:r>
          </a:p>
        </p:txBody>
      </p:sp>
      <p:pic>
        <p:nvPicPr>
          <p:cNvPr id="402" name="Google Shape;117;p23"/>
          <p:cNvPicPr/>
          <p:nvPr/>
        </p:nvPicPr>
        <p:blipFill>
          <a:blip r:embed="rId2"/>
          <a:stretch/>
        </p:blipFill>
        <p:spPr>
          <a:xfrm>
            <a:off x="1749537" y="951071"/>
            <a:ext cx="6323760" cy="780480"/>
          </a:xfrm>
          <a:prstGeom prst="rect">
            <a:avLst/>
          </a:prstGeom>
          <a:ln>
            <a:noFill/>
          </a:ln>
        </p:spPr>
      </p:pic>
      <p:pic>
        <p:nvPicPr>
          <p:cNvPr id="403" name="Google Shape;119;p23"/>
          <p:cNvPicPr/>
          <p:nvPr/>
        </p:nvPicPr>
        <p:blipFill>
          <a:blip r:embed="rId3"/>
          <a:stretch/>
        </p:blipFill>
        <p:spPr>
          <a:xfrm>
            <a:off x="1749537" y="2320151"/>
            <a:ext cx="6323760" cy="780480"/>
          </a:xfrm>
          <a:prstGeom prst="rect">
            <a:avLst/>
          </a:prstGeom>
          <a:ln>
            <a:noFill/>
          </a:ln>
        </p:spPr>
      </p:pic>
      <p:sp>
        <p:nvSpPr>
          <p:cNvPr id="404" name="CustomShape 3"/>
          <p:cNvSpPr/>
          <p:nvPr/>
        </p:nvSpPr>
        <p:spPr>
          <a:xfrm>
            <a:off x="2290233" y="1795631"/>
            <a:ext cx="8041850" cy="276999"/>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fr-FR" dirty="0">
                <a:solidFill>
                  <a:srgbClr val="0A1F24"/>
                </a:solidFill>
                <a:latin typeface="Arial"/>
                <a:ea typeface="DejaVu Sans"/>
              </a:rPr>
              <a:t>Utilisation d’un logiciel de messagerie électronique par les deux utilisateurs.</a:t>
            </a:r>
          </a:p>
        </p:txBody>
      </p:sp>
      <p:sp>
        <p:nvSpPr>
          <p:cNvPr id="405" name="CustomShape 4"/>
          <p:cNvSpPr/>
          <p:nvPr/>
        </p:nvSpPr>
        <p:spPr>
          <a:xfrm>
            <a:off x="2290233" y="3164033"/>
            <a:ext cx="6323759" cy="276999"/>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fr-FR" dirty="0">
                <a:solidFill>
                  <a:srgbClr val="0A1F24"/>
                </a:solidFill>
                <a:latin typeface="Arial"/>
                <a:ea typeface="DejaVu Sans"/>
              </a:rPr>
              <a:t>Utilisation d’une messagerie Web par les deux utilisateurs.</a:t>
            </a:r>
          </a:p>
        </p:txBody>
      </p:sp>
      <p:sp>
        <p:nvSpPr>
          <p:cNvPr id="2" name="Title 1">
            <a:extLst>
              <a:ext uri="{FF2B5EF4-FFF2-40B4-BE49-F238E27FC236}">
                <a16:creationId xmlns:a16="http://schemas.microsoft.com/office/drawing/2014/main" id="{6B85EBC8-1F34-BE42-BD3C-EC478A232318}"/>
              </a:ext>
            </a:extLst>
          </p:cNvPr>
          <p:cNvSpPr>
            <a:spLocks noGrp="1"/>
          </p:cNvSpPr>
          <p:nvPr>
            <p:ph type="title"/>
          </p:nvPr>
        </p:nvSpPr>
        <p:spPr/>
        <p:txBody>
          <a:bodyPr/>
          <a:lstStyle/>
          <a:p>
            <a:r>
              <a:rPr lang="fr-FR"/>
              <a:t>Voie de transmission du courrier électronique</a:t>
            </a:r>
            <a:br>
              <a:rPr lang="fr-FR"/>
            </a:br>
            <a:endParaRPr lang="fr-FR"/>
          </a:p>
        </p:txBody>
      </p:sp>
      <p:pic>
        <p:nvPicPr>
          <p:cNvPr id="3" name="Picture 2">
            <a:extLst>
              <a:ext uri="{FF2B5EF4-FFF2-40B4-BE49-F238E27FC236}">
                <a16:creationId xmlns:a16="http://schemas.microsoft.com/office/drawing/2014/main" id="{82387937-E558-9FA5-7FF7-5ED8D47EC51E}"/>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4101485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2"/>
          <p:cNvSpPr/>
          <p:nvPr/>
        </p:nvSpPr>
        <p:spPr>
          <a:xfrm>
            <a:off x="420625" y="1076411"/>
            <a:ext cx="11406614" cy="4544899"/>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77500" lnSpcReduction="20000"/>
          </a:bodyPr>
          <a:lstStyle/>
          <a:p>
            <a:pPr marL="343080" indent="-342360">
              <a:spcBef>
                <a:spcPts val="2001"/>
              </a:spcBef>
              <a:buClr>
                <a:srgbClr val="000000"/>
              </a:buClr>
              <a:buSzPct val="75000"/>
              <a:buFont typeface="Wingdings" charset="2"/>
              <a:buChar char=""/>
            </a:pPr>
            <a:r>
              <a:rPr lang="fr-FR" sz="2400">
                <a:solidFill>
                  <a:srgbClr val="000000"/>
                </a:solidFill>
                <a:latin typeface="Arial"/>
              </a:rPr>
              <a:t>Chaque utilisateur d’une communication par courrier électronique choisit son propre environnement/logiciel/configuration de courrier électronique de manière indépendante.</a:t>
            </a:r>
          </a:p>
          <a:p>
            <a:pPr marL="343080" indent="-342360">
              <a:spcBef>
                <a:spcPts val="2001"/>
              </a:spcBef>
              <a:buClr>
                <a:srgbClr val="000000"/>
              </a:buClr>
              <a:buSzPct val="75000"/>
              <a:buFont typeface="Wingdings" charset="2"/>
              <a:buChar char=""/>
            </a:pPr>
            <a:r>
              <a:rPr lang="fr-FR" sz="2400">
                <a:solidFill>
                  <a:srgbClr val="000000"/>
                </a:solidFill>
                <a:latin typeface="Arial"/>
              </a:rPr>
              <a:t>L’expéditeur ne connaît pas l’environnement de messagerie électronique du destinataire, autrement dit :</a:t>
            </a:r>
          </a:p>
          <a:p>
            <a:pPr marL="798480" lvl="1" indent="-340560">
              <a:spcBef>
                <a:spcPts val="499"/>
              </a:spcBef>
              <a:buClr>
                <a:srgbClr val="000000"/>
              </a:buClr>
              <a:buSzPct val="75000"/>
              <a:buFont typeface="Wingdings" charset="2"/>
              <a:buChar char=""/>
            </a:pPr>
            <a:r>
              <a:rPr lang="fr-FR" sz="2400">
                <a:solidFill>
                  <a:srgbClr val="000000"/>
                </a:solidFill>
                <a:latin typeface="Arial"/>
              </a:rPr>
              <a:t>il ne sait pas quels protocoles sont utilisés pour délivrer le courrier électronique ;</a:t>
            </a:r>
          </a:p>
          <a:p>
            <a:pPr marL="798480" lvl="1" indent="-340560">
              <a:spcBef>
                <a:spcPts val="499"/>
              </a:spcBef>
              <a:buClr>
                <a:srgbClr val="000000"/>
              </a:buClr>
              <a:buSzPct val="75000"/>
              <a:buFont typeface="Wingdings" charset="2"/>
              <a:buChar char=""/>
            </a:pPr>
            <a:r>
              <a:rPr lang="fr-FR" sz="2400">
                <a:solidFill>
                  <a:srgbClr val="000000"/>
                </a:solidFill>
                <a:latin typeface="Arial"/>
              </a:rPr>
              <a:t>il ne sait pas si la messagerie électronique du destinataire prend en charge certaines fonctionnalités.</a:t>
            </a:r>
          </a:p>
          <a:p>
            <a:pPr marL="343080" indent="-342360">
              <a:spcBef>
                <a:spcPts val="2001"/>
              </a:spcBef>
              <a:buClr>
                <a:srgbClr val="000000"/>
              </a:buClr>
              <a:buSzPct val="75000"/>
              <a:buFont typeface="Wingdings" charset="2"/>
              <a:buChar char=""/>
            </a:pPr>
            <a:r>
              <a:rPr lang="fr-FR" sz="2400">
                <a:solidFill>
                  <a:srgbClr val="000000"/>
                </a:solidFill>
              </a:rPr>
              <a:t>La transmission s’effectue à travers une chaîne de serveurs de courrier électronique.</a:t>
            </a:r>
          </a:p>
          <a:p>
            <a:pPr marL="798480" lvl="1" indent="-340560">
              <a:spcBef>
                <a:spcPts val="499"/>
              </a:spcBef>
              <a:buClr>
                <a:srgbClr val="000000"/>
              </a:buClr>
              <a:buSzPct val="75000"/>
              <a:buFont typeface="Wingdings" charset="2"/>
              <a:buChar char=""/>
            </a:pPr>
            <a:r>
              <a:rPr lang="fr-FR" sz="2400">
                <a:solidFill>
                  <a:srgbClr val="000000"/>
                </a:solidFill>
              </a:rPr>
              <a:t>Le nombre de serveurs de messagerie n’est pas connu.</a:t>
            </a:r>
          </a:p>
          <a:p>
            <a:pPr marL="798480" lvl="1" indent="-340560">
              <a:spcBef>
                <a:spcPts val="499"/>
              </a:spcBef>
              <a:buClr>
                <a:srgbClr val="000000"/>
              </a:buClr>
              <a:buSzPct val="75000"/>
              <a:buFont typeface="Wingdings" charset="2"/>
              <a:buChar char=""/>
            </a:pPr>
            <a:r>
              <a:rPr lang="fr-FR" sz="2400">
                <a:solidFill>
                  <a:srgbClr val="000000"/>
                </a:solidFill>
              </a:rPr>
              <a:t>Dans la chaîne effective de serveurs :</a:t>
            </a:r>
          </a:p>
          <a:p>
            <a:pPr marL="1255680" lvl="2" indent="-340560">
              <a:spcBef>
                <a:spcPts val="499"/>
              </a:spcBef>
              <a:buClr>
                <a:srgbClr val="000000"/>
              </a:buClr>
              <a:buFont typeface="Arial"/>
              <a:buChar char="•"/>
            </a:pPr>
            <a:r>
              <a:rPr lang="fr-FR" sz="2400">
                <a:solidFill>
                  <a:srgbClr val="000000"/>
                </a:solidFill>
              </a:rPr>
              <a:t>est inconnue au départ ;</a:t>
            </a:r>
          </a:p>
          <a:p>
            <a:pPr marL="1255680" lvl="2" indent="-340560">
              <a:spcBef>
                <a:spcPts val="499"/>
              </a:spcBef>
              <a:buClr>
                <a:srgbClr val="000000"/>
              </a:buClr>
              <a:buFont typeface="Arial"/>
              <a:buChar char="•"/>
            </a:pPr>
            <a:r>
              <a:rPr lang="fr-FR" sz="2400">
                <a:solidFill>
                  <a:srgbClr val="000000"/>
                </a:solidFill>
              </a:rPr>
              <a:t>peut être différente pour tout courriel envoyé ultérieurement.</a:t>
            </a:r>
          </a:p>
          <a:p>
            <a:pPr marL="798480" lvl="1" indent="-340560">
              <a:spcBef>
                <a:spcPts val="499"/>
              </a:spcBef>
              <a:buClr>
                <a:srgbClr val="000000"/>
              </a:buClr>
              <a:buSzPct val="75000"/>
              <a:buFont typeface="Wingdings" charset="2"/>
              <a:buChar char=""/>
            </a:pPr>
            <a:r>
              <a:rPr lang="fr-FR" sz="2400">
                <a:solidFill>
                  <a:srgbClr val="000000"/>
                </a:solidFill>
              </a:rPr>
              <a:t>La voie de transmission et l’expéditeur ignorent les fonctionnalités prises en charge par chaque serveur de messagerie.</a:t>
            </a:r>
          </a:p>
          <a:p>
            <a:pPr marL="798480" lvl="1" indent="-340560">
              <a:spcBef>
                <a:spcPts val="499"/>
              </a:spcBef>
              <a:buClr>
                <a:srgbClr val="000000"/>
              </a:buClr>
              <a:buSzPct val="75000"/>
              <a:buFont typeface="Wingdings" charset="2"/>
              <a:buChar char=""/>
            </a:pPr>
            <a:r>
              <a:rPr lang="fr-FR" sz="2400">
                <a:solidFill>
                  <a:srgbClr val="000000"/>
                </a:solidFill>
              </a:rPr>
              <a:t>Les fonctionnalités ne sont découvertes qu’un saut à la fois (c’est-à-dire le saut suivant).</a:t>
            </a:r>
          </a:p>
          <a:p>
            <a:pPr marL="341280" indent="-340560">
              <a:spcBef>
                <a:spcPts val="499"/>
              </a:spcBef>
              <a:buClr>
                <a:srgbClr val="000000"/>
              </a:buClr>
              <a:buSzPct val="75000"/>
              <a:buFont typeface="Wingdings" charset="2"/>
              <a:buChar char=""/>
            </a:pPr>
            <a:endParaRPr lang="en-ZA" sz="2400" spc="-1" dirty="0">
              <a:latin typeface="Arial"/>
            </a:endParaRPr>
          </a:p>
        </p:txBody>
      </p:sp>
      <p:sp>
        <p:nvSpPr>
          <p:cNvPr id="2" name="Title 1">
            <a:extLst>
              <a:ext uri="{FF2B5EF4-FFF2-40B4-BE49-F238E27FC236}">
                <a16:creationId xmlns:a16="http://schemas.microsoft.com/office/drawing/2014/main" id="{B0FBE554-67A1-BA42-8308-0B53C7E6D7F1}"/>
              </a:ext>
            </a:extLst>
          </p:cNvPr>
          <p:cNvSpPr>
            <a:spLocks noGrp="1"/>
          </p:cNvSpPr>
          <p:nvPr>
            <p:ph type="title"/>
          </p:nvPr>
        </p:nvSpPr>
        <p:spPr>
          <a:xfrm>
            <a:off x="1" y="46180"/>
            <a:ext cx="11267746" cy="549243"/>
          </a:xfrm>
        </p:spPr>
        <p:txBody>
          <a:bodyPr/>
          <a:lstStyle/>
          <a:p>
            <a:r>
              <a:rPr lang="fr-FR" sz="2000" dirty="0"/>
              <a:t>Points à prendre en compte eu égard aux voies de transmission du courrier électronique</a:t>
            </a:r>
            <a:br>
              <a:rPr lang="fr-FR" sz="2000" dirty="0"/>
            </a:br>
            <a:endParaRPr lang="fr-FR" sz="2000" dirty="0"/>
          </a:p>
        </p:txBody>
      </p:sp>
      <p:pic>
        <p:nvPicPr>
          <p:cNvPr id="3" name="Picture 2">
            <a:extLst>
              <a:ext uri="{FF2B5EF4-FFF2-40B4-BE49-F238E27FC236}">
                <a16:creationId xmlns:a16="http://schemas.microsoft.com/office/drawing/2014/main" id="{344F6D05-83B4-94A2-A4BC-A2E1A6A3FF01}"/>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1019784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190" y="46180"/>
            <a:ext cx="11178490" cy="550041"/>
          </a:xfrm>
        </p:spPr>
        <p:txBody>
          <a:bodyPr>
            <a:noAutofit/>
          </a:bodyPr>
          <a:lstStyle/>
          <a:p>
            <a:r>
              <a:rPr lang="fr-FR" sz="2400" dirty="0"/>
              <a:t>Aspects liés aux changements de protocoles dans la voie de transmission</a:t>
            </a:r>
          </a:p>
        </p:txBody>
      </p:sp>
      <p:sp>
        <p:nvSpPr>
          <p:cNvPr id="11" name="Google Shape;197;p35">
            <a:extLst>
              <a:ext uri="{FF2B5EF4-FFF2-40B4-BE49-F238E27FC236}">
                <a16:creationId xmlns:a16="http://schemas.microsoft.com/office/drawing/2014/main" id="{840CABAC-C641-E543-ADCE-041500BA9A46}"/>
              </a:ext>
            </a:extLst>
          </p:cNvPr>
          <p:cNvSpPr txBox="1">
            <a:spLocks/>
          </p:cNvSpPr>
          <p:nvPr/>
        </p:nvSpPr>
        <p:spPr>
          <a:xfrm>
            <a:off x="1645079" y="3429000"/>
            <a:ext cx="8520600" cy="2500745"/>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2400"/>
              <a:t>Pour envoyer et recevoir un courrier électronique avec l’EAI : </a:t>
            </a:r>
          </a:p>
          <a:p>
            <a:pPr lvl="1">
              <a:spcBef>
                <a:spcPts val="0"/>
              </a:spcBef>
            </a:pPr>
            <a:r>
              <a:rPr lang="fr-FR" sz="2400" u="sng"/>
              <a:t>toutes les parties impliquées dans la voie de transmission d’un courrier électronique doivent être à jour pour que l’EAI soit prise en charge ;</a:t>
            </a:r>
          </a:p>
          <a:p>
            <a:pPr lvl="1">
              <a:spcBef>
                <a:spcPts val="0"/>
              </a:spcBef>
            </a:pPr>
            <a:r>
              <a:rPr lang="fr-FR" sz="2400"/>
              <a:t>il suffit qu’un seul serveur SMTP de la voie de transmission ne prenne pas en charge l’EAI pour que la livraison du courrier électronique échoue.</a:t>
            </a:r>
          </a:p>
        </p:txBody>
      </p:sp>
      <p:pic>
        <p:nvPicPr>
          <p:cNvPr id="12" name="Google Shape;198;p35">
            <a:extLst>
              <a:ext uri="{FF2B5EF4-FFF2-40B4-BE49-F238E27FC236}">
                <a16:creationId xmlns:a16="http://schemas.microsoft.com/office/drawing/2014/main" id="{B8EC4275-6E1D-0049-ACDA-517A944686AC}"/>
              </a:ext>
            </a:extLst>
          </p:cNvPr>
          <p:cNvPicPr preferRelativeResize="0"/>
          <p:nvPr/>
        </p:nvPicPr>
        <p:blipFill>
          <a:blip r:embed="rId2">
            <a:alphaModFix/>
          </a:blip>
          <a:stretch>
            <a:fillRect/>
          </a:stretch>
        </p:blipFill>
        <p:spPr>
          <a:xfrm>
            <a:off x="779972" y="928255"/>
            <a:ext cx="10805055" cy="1346886"/>
          </a:xfrm>
          <a:prstGeom prst="rect">
            <a:avLst/>
          </a:prstGeom>
          <a:noFill/>
          <a:ln>
            <a:noFill/>
          </a:ln>
        </p:spPr>
      </p:pic>
      <p:cxnSp>
        <p:nvCxnSpPr>
          <p:cNvPr id="13" name="Connecteur droit avec flèche 6">
            <a:extLst>
              <a:ext uri="{FF2B5EF4-FFF2-40B4-BE49-F238E27FC236}">
                <a16:creationId xmlns:a16="http://schemas.microsoft.com/office/drawing/2014/main" id="{2A128F3D-612C-C340-8A21-7E84B01055A9}"/>
              </a:ext>
            </a:extLst>
          </p:cNvPr>
          <p:cNvCxnSpPr>
            <a:cxnSpLocks/>
          </p:cNvCxnSpPr>
          <p:nvPr/>
        </p:nvCxnSpPr>
        <p:spPr>
          <a:xfrm flipH="1" flipV="1">
            <a:off x="2402541" y="1977080"/>
            <a:ext cx="2779059" cy="1346890"/>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4" name="Connecteur droit avec flèche 9">
            <a:extLst>
              <a:ext uri="{FF2B5EF4-FFF2-40B4-BE49-F238E27FC236}">
                <a16:creationId xmlns:a16="http://schemas.microsoft.com/office/drawing/2014/main" id="{FAB2C844-A96E-1D47-8735-C1A6438CBD7C}"/>
              </a:ext>
            </a:extLst>
          </p:cNvPr>
          <p:cNvCxnSpPr>
            <a:cxnSpLocks/>
          </p:cNvCxnSpPr>
          <p:nvPr/>
        </p:nvCxnSpPr>
        <p:spPr>
          <a:xfrm flipH="1" flipV="1">
            <a:off x="4141694" y="1977079"/>
            <a:ext cx="1039906" cy="1346891"/>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1">
            <a:extLst>
              <a:ext uri="{FF2B5EF4-FFF2-40B4-BE49-F238E27FC236}">
                <a16:creationId xmlns:a16="http://schemas.microsoft.com/office/drawing/2014/main" id="{66FF3126-3FF3-EE41-AEAA-C0AA1FA15C64}"/>
              </a:ext>
            </a:extLst>
          </p:cNvPr>
          <p:cNvCxnSpPr>
            <a:cxnSpLocks/>
          </p:cNvCxnSpPr>
          <p:nvPr/>
        </p:nvCxnSpPr>
        <p:spPr>
          <a:xfrm flipV="1">
            <a:off x="5181600" y="1977081"/>
            <a:ext cx="827902" cy="134688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6" name="Connecteur droit avec flèche 13">
            <a:extLst>
              <a:ext uri="{FF2B5EF4-FFF2-40B4-BE49-F238E27FC236}">
                <a16:creationId xmlns:a16="http://schemas.microsoft.com/office/drawing/2014/main" id="{4770A288-13F5-4F41-8451-AE4B7D5BE500}"/>
              </a:ext>
            </a:extLst>
          </p:cNvPr>
          <p:cNvCxnSpPr>
            <a:cxnSpLocks/>
          </p:cNvCxnSpPr>
          <p:nvPr/>
        </p:nvCxnSpPr>
        <p:spPr>
          <a:xfrm flipV="1">
            <a:off x="5181600" y="1991782"/>
            <a:ext cx="2635624" cy="133218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5936452A-6FCC-FF45-A507-DAB7A29652C1}"/>
              </a:ext>
            </a:extLst>
          </p:cNvPr>
          <p:cNvCxnSpPr>
            <a:cxnSpLocks/>
          </p:cNvCxnSpPr>
          <p:nvPr/>
        </p:nvCxnSpPr>
        <p:spPr>
          <a:xfrm flipV="1">
            <a:off x="5181600" y="1991782"/>
            <a:ext cx="4805082" cy="1332188"/>
          </a:xfrm>
          <a:prstGeom prst="straightConnector1">
            <a:avLst/>
          </a:prstGeom>
          <a:ln w="28575">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FA050795-315C-CDF1-B2C0-E84C0948C638}"/>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4103664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40980" y="1488858"/>
            <a:ext cx="9788920" cy="4543747"/>
          </a:xfrm>
        </p:spPr>
        <p:txBody>
          <a:bodyPr>
            <a:normAutofit/>
          </a:bodyPr>
          <a:lstStyle/>
          <a:p>
            <a:pPr>
              <a:lnSpc>
                <a:spcPct val="114000"/>
              </a:lnSpc>
            </a:pPr>
            <a:r>
              <a:rPr lang="fr-FR" sz="2400"/>
              <a:t>Que se passe-t-il lorsqu’un serveur de transfert de courrier (SMTP) de la voie de transmission ne prend pas en charge l’EAI ?</a:t>
            </a:r>
          </a:p>
          <a:p>
            <a:pPr lvl="1">
              <a:lnSpc>
                <a:spcPct val="114000"/>
              </a:lnSpc>
            </a:pPr>
            <a:r>
              <a:rPr lang="fr-FR" sz="2400"/>
              <a:t>Le dernier serveur essayant de transmettre au prochain saut :</a:t>
            </a:r>
          </a:p>
          <a:p>
            <a:pPr lvl="2">
              <a:lnSpc>
                <a:spcPct val="114000"/>
              </a:lnSpc>
            </a:pPr>
            <a:r>
              <a:rPr lang="fr-FR" sz="2400"/>
              <a:t>renvoie à l’utilisateur expéditeur un rapport indiquant qu’il a été impossible de faire parvenir le courrier au destinataire ;</a:t>
            </a:r>
          </a:p>
          <a:p>
            <a:pPr lvl="2">
              <a:lnSpc>
                <a:spcPct val="114000"/>
              </a:lnSpc>
            </a:pPr>
            <a:r>
              <a:rPr lang="fr-FR" sz="2400"/>
              <a:t>abandonne le courrier électronique.</a:t>
            </a:r>
          </a:p>
          <a:p>
            <a:pPr lvl="1">
              <a:lnSpc>
                <a:spcPct val="114000"/>
              </a:lnSpc>
            </a:pPr>
            <a:r>
              <a:rPr lang="fr-FR" sz="2400"/>
              <a:t>Semblable au rapport que reçoit l’expéditeur lorsqu’une adresse de courrier électronique n’existe pas.</a:t>
            </a:r>
          </a:p>
        </p:txBody>
      </p:sp>
      <p:pic>
        <p:nvPicPr>
          <p:cNvPr id="2" name="Picture 1">
            <a:extLst>
              <a:ext uri="{FF2B5EF4-FFF2-40B4-BE49-F238E27FC236}">
                <a16:creationId xmlns:a16="http://schemas.microsoft.com/office/drawing/2014/main" id="{610318D7-EE9B-4DDA-4C49-BC2F80E207CF}"/>
              </a:ext>
            </a:extLst>
          </p:cNvPr>
          <p:cNvPicPr>
            <a:picLocks noChangeAspect="1"/>
          </p:cNvPicPr>
          <p:nvPr/>
        </p:nvPicPr>
        <p:blipFill>
          <a:blip r:embed="rId2"/>
          <a:stretch>
            <a:fillRect/>
          </a:stretch>
        </p:blipFill>
        <p:spPr>
          <a:xfrm>
            <a:off x="10902950" y="32733"/>
            <a:ext cx="1241861" cy="563488"/>
          </a:xfrm>
          <a:prstGeom prst="rect">
            <a:avLst/>
          </a:prstGeom>
        </p:spPr>
      </p:pic>
      <p:sp>
        <p:nvSpPr>
          <p:cNvPr id="7" name="Title 5">
            <a:extLst>
              <a:ext uri="{FF2B5EF4-FFF2-40B4-BE49-F238E27FC236}">
                <a16:creationId xmlns:a16="http://schemas.microsoft.com/office/drawing/2014/main" id="{828AFAA3-83F8-3137-6074-B6AC31B8851A}"/>
              </a:ext>
            </a:extLst>
          </p:cNvPr>
          <p:cNvSpPr>
            <a:spLocks noGrp="1"/>
          </p:cNvSpPr>
          <p:nvPr>
            <p:ph type="title"/>
          </p:nvPr>
        </p:nvSpPr>
        <p:spPr>
          <a:xfrm>
            <a:off x="47190" y="46180"/>
            <a:ext cx="11178490" cy="550041"/>
          </a:xfrm>
        </p:spPr>
        <p:txBody>
          <a:bodyPr>
            <a:noAutofit/>
          </a:bodyPr>
          <a:lstStyle/>
          <a:p>
            <a:r>
              <a:rPr lang="fr-FR" sz="2400" dirty="0"/>
              <a:t>Aspects liés aux changements de protocoles dans la voie de transmission</a:t>
            </a:r>
          </a:p>
        </p:txBody>
      </p:sp>
    </p:spTree>
    <p:extLst>
      <p:ext uri="{BB962C8B-B14F-4D97-AF65-F5344CB8AC3E}">
        <p14:creationId xmlns:p14="http://schemas.microsoft.com/office/powerpoint/2010/main" val="388595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fr-FR"/>
              <a:t>Autres points à prendre en compte</a:t>
            </a:r>
          </a:p>
        </p:txBody>
      </p:sp>
      <p:sp>
        <p:nvSpPr>
          <p:cNvPr id="3" name="Content Placeholder 2"/>
          <p:cNvSpPr>
            <a:spLocks noGrp="1"/>
          </p:cNvSpPr>
          <p:nvPr>
            <p:ph sz="quarter" idx="10"/>
          </p:nvPr>
        </p:nvSpPr>
        <p:spPr>
          <a:xfrm>
            <a:off x="834659" y="1103509"/>
            <a:ext cx="10391020" cy="4735285"/>
          </a:xfrm>
        </p:spPr>
        <p:txBody>
          <a:bodyPr>
            <a:noAutofit/>
          </a:bodyPr>
          <a:lstStyle/>
          <a:p>
            <a:pPr>
              <a:lnSpc>
                <a:spcPct val="114000"/>
              </a:lnSpc>
              <a:spcBef>
                <a:spcPts val="600"/>
              </a:spcBef>
            </a:pPr>
            <a:r>
              <a:rPr lang="fr-FR" sz="2000" dirty="0"/>
              <a:t>Casse : </a:t>
            </a:r>
          </a:p>
          <a:p>
            <a:pPr lvl="1">
              <a:lnSpc>
                <a:spcPct val="114000"/>
              </a:lnSpc>
              <a:spcBef>
                <a:spcPts val="600"/>
              </a:spcBef>
            </a:pPr>
            <a:r>
              <a:rPr lang="fr-FR" sz="2000" dirty="0"/>
              <a:t>en ASCII, les utilisateurs s’attendent à ce que les adresses de courrier électronique traitent les minuscules et les majuscules de manière équivalente. Donc </a:t>
            </a:r>
            <a:r>
              <a:rPr lang="fr-FR" sz="2000" dirty="0" err="1"/>
              <a:t>PETER@example.com</a:t>
            </a:r>
            <a:r>
              <a:rPr lang="fr-FR" sz="2000" dirty="0"/>
              <a:t> et </a:t>
            </a:r>
            <a:r>
              <a:rPr lang="fr-FR" sz="2000" dirty="0" err="1"/>
              <a:t>peter@example.com</a:t>
            </a:r>
            <a:r>
              <a:rPr lang="fr-FR" sz="2000" dirty="0"/>
              <a:t> aboutiront à la même boîte de messagerie ;</a:t>
            </a:r>
          </a:p>
          <a:p>
            <a:pPr lvl="1">
              <a:lnSpc>
                <a:spcPct val="114000"/>
              </a:lnSpc>
              <a:spcBef>
                <a:spcPts val="600"/>
              </a:spcBef>
            </a:pPr>
            <a:r>
              <a:rPr lang="fr-FR" sz="2000" dirty="0"/>
              <a:t>en règle générale, pour l’EAI, ce traitement de la casse n’est pas automatiquement mis en œuvre dans la plupart des logiciels compatibles avec l’EAI.</a:t>
            </a:r>
          </a:p>
          <a:p>
            <a:pPr>
              <a:lnSpc>
                <a:spcPct val="114000"/>
              </a:lnSpc>
              <a:spcBef>
                <a:spcPts val="600"/>
              </a:spcBef>
            </a:pPr>
            <a:r>
              <a:rPr lang="fr-FR" sz="2000" dirty="0"/>
              <a:t>SPAM : </a:t>
            </a:r>
          </a:p>
          <a:p>
            <a:pPr lvl="1">
              <a:lnSpc>
                <a:spcPct val="114000"/>
              </a:lnSpc>
              <a:spcBef>
                <a:spcPts val="600"/>
              </a:spcBef>
            </a:pPr>
            <a:r>
              <a:rPr lang="fr-FR" sz="2000" dirty="0"/>
              <a:t>les emails EAI peuvent être considérés comme du spam par les logiciels de filtrage de celui-ci, même lorsque les enregistrements SPF/DKIM appropriés sont activés.</a:t>
            </a:r>
          </a:p>
          <a:p>
            <a:pPr>
              <a:lnSpc>
                <a:spcPct val="114000"/>
              </a:lnSpc>
              <a:spcBef>
                <a:spcPts val="600"/>
              </a:spcBef>
            </a:pPr>
            <a:r>
              <a:rPr lang="fr-FR" sz="2000" dirty="0"/>
              <a:t>Logiciels/services : </a:t>
            </a:r>
          </a:p>
          <a:p>
            <a:pPr lvl="1">
              <a:lnSpc>
                <a:spcPct val="114000"/>
              </a:lnSpc>
              <a:spcBef>
                <a:spcPts val="600"/>
              </a:spcBef>
            </a:pPr>
            <a:r>
              <a:rPr lang="fr-FR" sz="2000" dirty="0"/>
              <a:t>tous les logiciels et services serveur/client ne prennent pas en charge l’EAI.</a:t>
            </a:r>
          </a:p>
        </p:txBody>
      </p:sp>
      <p:pic>
        <p:nvPicPr>
          <p:cNvPr id="2" name="Picture 1">
            <a:extLst>
              <a:ext uri="{FF2B5EF4-FFF2-40B4-BE49-F238E27FC236}">
                <a16:creationId xmlns:a16="http://schemas.microsoft.com/office/drawing/2014/main" id="{DFBC9076-0A48-1C3D-D99C-502EFC0C4285}"/>
              </a:ext>
            </a:extLst>
          </p:cNvPr>
          <p:cNvPicPr>
            <a:picLocks noChangeAspect="1"/>
          </p:cNvPicPr>
          <p:nvPr/>
        </p:nvPicPr>
        <p:blipFill>
          <a:blip r:embed="rId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220634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2514" y="1439476"/>
            <a:ext cx="11364686" cy="1701535"/>
          </a:xfrm>
        </p:spPr>
        <p:txBody>
          <a:bodyPr/>
          <a:lstStyle/>
          <a:p>
            <a:pPr algn="ctr"/>
            <a:r>
              <a:rPr lang="fr-FR" sz="3600" dirty="0"/>
              <a:t>Prise en charge de l’EAI par les principaux services et logiciels de messagerie</a:t>
            </a:r>
          </a:p>
        </p:txBody>
      </p:sp>
    </p:spTree>
    <p:extLst>
      <p:ext uri="{BB962C8B-B14F-4D97-AF65-F5344CB8AC3E}">
        <p14:creationId xmlns:p14="http://schemas.microsoft.com/office/powerpoint/2010/main" val="3834076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75264"/>
            <a:ext cx="11178490" cy="464110"/>
          </a:xfrm>
        </p:spPr>
        <p:txBody>
          <a:bodyPr/>
          <a:lstStyle/>
          <a:p>
            <a:r>
              <a:rPr lang="fr-FR" sz="2250" dirty="0"/>
              <a:t>Prise en charge de l’EAI par les principaux services et logiciels de messagerie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Rectangle 2">
            <a:extLst>
              <a:ext uri="{FF2B5EF4-FFF2-40B4-BE49-F238E27FC236}">
                <a16:creationId xmlns:a16="http://schemas.microsoft.com/office/drawing/2014/main" id="{9F83E4C9-8936-5547-885A-72BB83BBB173}"/>
              </a:ext>
            </a:extLst>
          </p:cNvPr>
          <p:cNvSpPr/>
          <p:nvPr/>
        </p:nvSpPr>
        <p:spPr>
          <a:xfrm>
            <a:off x="7989757" y="1127134"/>
            <a:ext cx="4035132" cy="1015663"/>
          </a:xfrm>
          <a:prstGeom prst="rect">
            <a:avLst/>
          </a:prstGeom>
        </p:spPr>
        <p:txBody>
          <a:bodyPr wrap="square">
            <a:spAutoFit/>
          </a:bodyPr>
          <a:lstStyle/>
          <a:p>
            <a:r>
              <a:rPr lang="fr-FR" sz="2000"/>
              <a:t>Consulter les résultats détaillés des tests dans la ressource </a:t>
            </a:r>
            <a:r>
              <a:rPr lang="fr-FR" sz="2000">
                <a:hlinkClick r:id="rId4"/>
              </a:rPr>
              <a:t>UASG030A : EAI Software Test Results</a:t>
            </a:r>
          </a:p>
        </p:txBody>
      </p:sp>
      <p:pic>
        <p:nvPicPr>
          <p:cNvPr id="6" name="Picture 5" descr="Table&#10;&#10;Description automatically generated">
            <a:extLst>
              <a:ext uri="{FF2B5EF4-FFF2-40B4-BE49-F238E27FC236}">
                <a16:creationId xmlns:a16="http://schemas.microsoft.com/office/drawing/2014/main" id="{6251A1A0-A6F5-674B-81AA-C77A8BC1D7A5}"/>
              </a:ext>
            </a:extLst>
          </p:cNvPr>
          <p:cNvPicPr>
            <a:picLocks noChangeAspect="1"/>
          </p:cNvPicPr>
          <p:nvPr/>
        </p:nvPicPr>
        <p:blipFill>
          <a:blip r:embed="rId5"/>
          <a:stretch>
            <a:fillRect/>
          </a:stretch>
        </p:blipFill>
        <p:spPr>
          <a:xfrm>
            <a:off x="1179002" y="671420"/>
            <a:ext cx="6046484" cy="5515159"/>
          </a:xfrm>
          <a:prstGeom prst="rect">
            <a:avLst/>
          </a:prstGeom>
        </p:spPr>
      </p:pic>
    </p:spTree>
    <p:extLst>
      <p:ext uri="{BB962C8B-B14F-4D97-AF65-F5344CB8AC3E}">
        <p14:creationId xmlns:p14="http://schemas.microsoft.com/office/powerpoint/2010/main" val="247170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8BD06-17DB-4584-AF10-02AE8394A149}"/>
              </a:ext>
            </a:extLst>
          </p:cNvPr>
          <p:cNvSpPr>
            <a:spLocks noGrp="1"/>
          </p:cNvSpPr>
          <p:nvPr>
            <p:ph type="title"/>
          </p:nvPr>
        </p:nvSpPr>
        <p:spPr>
          <a:xfrm>
            <a:off x="132250" y="69542"/>
            <a:ext cx="11206768" cy="547943"/>
          </a:xfrm>
        </p:spPr>
        <p:txBody>
          <a:bodyPr>
            <a:noAutofit/>
          </a:bodyPr>
          <a:lstStyle/>
          <a:p>
            <a:r>
              <a:rPr lang="fr-FR" sz="2100" dirty="0"/>
              <a:t>Acceptation universelle des noms de domaine et adresses de courrier électronique</a:t>
            </a:r>
          </a:p>
        </p:txBody>
      </p:sp>
      <p:sp>
        <p:nvSpPr>
          <p:cNvPr id="4" name="Rectangle 3">
            <a:extLst>
              <a:ext uri="{FF2B5EF4-FFF2-40B4-BE49-F238E27FC236}">
                <a16:creationId xmlns:a16="http://schemas.microsoft.com/office/drawing/2014/main" id="{4CA36FDA-29B9-254C-8975-5ABB15D41994}"/>
              </a:ext>
            </a:extLst>
          </p:cNvPr>
          <p:cNvSpPr/>
          <p:nvPr/>
        </p:nvSpPr>
        <p:spPr>
          <a:xfrm>
            <a:off x="926617" y="1536174"/>
            <a:ext cx="10327341" cy="4154984"/>
          </a:xfrm>
          <a:prstGeom prst="rect">
            <a:avLst/>
          </a:prstGeom>
        </p:spPr>
        <p:txBody>
          <a:bodyPr wrap="square">
            <a:spAutoFit/>
          </a:bodyPr>
          <a:lstStyle/>
          <a:p>
            <a:pPr algn="ctr"/>
            <a:r>
              <a:rPr lang="fr-FR" sz="2400" b="1" dirty="0">
                <a:latin typeface="Arial" panose="020B0604020202020204" pitchFamily="34" charset="0"/>
                <a:cs typeface="Arial" panose="020B0604020202020204" pitchFamily="34" charset="0"/>
              </a:rPr>
              <a:t>Objectif</a:t>
            </a:r>
          </a:p>
          <a:p>
            <a:pPr algn="ctr"/>
            <a:r>
              <a:rPr lang="fr-FR" sz="2400" dirty="0">
                <a:latin typeface="Arial" panose="020B0604020202020204" pitchFamily="34" charset="0"/>
                <a:cs typeface="Arial" panose="020B0604020202020204" pitchFamily="34" charset="0"/>
              </a:rPr>
              <a:t>Prise en charge de tous les noms de domaine et adresses de courrier électronique par toutes les applications logicielles.</a:t>
            </a:r>
          </a:p>
          <a:p>
            <a:pPr algn="ctr"/>
            <a:endParaRPr lang="en-US"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 </a:t>
            </a:r>
            <a:br>
              <a:rPr lang="fr-FR" sz="2400" dirty="0">
                <a:latin typeface="Arial" panose="020B0604020202020204" pitchFamily="34" charset="0"/>
                <a:cs typeface="Arial" panose="020B0604020202020204" pitchFamily="34" charset="0"/>
              </a:rPr>
            </a:br>
            <a:endParaRPr lang="fr-FR" sz="2400"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r>
              <a:rPr lang="fr-FR" sz="2400" b="1" dirty="0">
                <a:latin typeface="Arial" panose="020B0604020202020204" pitchFamily="34" charset="0"/>
                <a:cs typeface="Arial" panose="020B0604020202020204" pitchFamily="34" charset="0"/>
              </a:rPr>
              <a:t>Effet</a:t>
            </a:r>
          </a:p>
          <a:p>
            <a:pPr algn="ctr">
              <a:buSzPct val="75000"/>
            </a:pPr>
            <a:r>
              <a:rPr lang="fr-FR" sz="2400" dirty="0">
                <a:latin typeface="Arial" panose="020B0604020202020204" pitchFamily="34" charset="0"/>
                <a:cs typeface="Arial" panose="020B0604020202020204" pitchFamily="34" charset="0"/>
              </a:rPr>
              <a:t>Promouvoir le choix des consommateurs, améliorer la concurrence et fournir un accès plus large aux utilisateurs finaux.</a:t>
            </a:r>
          </a:p>
        </p:txBody>
      </p:sp>
      <p:pic>
        <p:nvPicPr>
          <p:cNvPr id="5" name="Picture 4">
            <a:extLst>
              <a:ext uri="{FF2B5EF4-FFF2-40B4-BE49-F238E27FC236}">
                <a16:creationId xmlns:a16="http://schemas.microsoft.com/office/drawing/2014/main" id="{0AC1B50C-EDBD-8641-99F1-BC6C9BFBF4F2}"/>
              </a:ext>
            </a:extLst>
          </p:cNvPr>
          <p:cNvPicPr>
            <a:picLocks noChangeAspect="1"/>
          </p:cNvPicPr>
          <p:nvPr/>
        </p:nvPicPr>
        <p:blipFill>
          <a:blip r:embed="rId2"/>
          <a:stretch>
            <a:fillRect/>
          </a:stretch>
        </p:blipFill>
        <p:spPr>
          <a:xfrm>
            <a:off x="10902950" y="32733"/>
            <a:ext cx="1241861" cy="563488"/>
          </a:xfrm>
          <a:prstGeom prst="rect">
            <a:avLst/>
          </a:prstGeom>
        </p:spPr>
      </p:pic>
      <p:grpSp>
        <p:nvGrpSpPr>
          <p:cNvPr id="6" name="Group 5">
            <a:extLst>
              <a:ext uri="{FF2B5EF4-FFF2-40B4-BE49-F238E27FC236}">
                <a16:creationId xmlns:a16="http://schemas.microsoft.com/office/drawing/2014/main" id="{55255C7D-13CB-134D-8DFF-BD06822A13DC}"/>
              </a:ext>
            </a:extLst>
          </p:cNvPr>
          <p:cNvGrpSpPr/>
          <p:nvPr/>
        </p:nvGrpSpPr>
        <p:grpSpPr>
          <a:xfrm>
            <a:off x="1566121" y="2908859"/>
            <a:ext cx="9048332" cy="1295462"/>
            <a:chOff x="1927228" y="5269981"/>
            <a:chExt cx="7921353" cy="976513"/>
          </a:xfrm>
        </p:grpSpPr>
        <p:grpSp>
          <p:nvGrpSpPr>
            <p:cNvPr id="7" name="Group 6">
              <a:extLst>
                <a:ext uri="{FF2B5EF4-FFF2-40B4-BE49-F238E27FC236}">
                  <a16:creationId xmlns:a16="http://schemas.microsoft.com/office/drawing/2014/main" id="{C5A9A148-1189-604C-915D-FD1B81715167}"/>
                </a:ext>
              </a:extLst>
            </p:cNvPr>
            <p:cNvGrpSpPr/>
            <p:nvPr/>
          </p:nvGrpSpPr>
          <p:grpSpPr>
            <a:xfrm>
              <a:off x="1927228" y="5273672"/>
              <a:ext cx="1302251" cy="972822"/>
              <a:chOff x="820555" y="1643185"/>
              <a:chExt cx="2011680" cy="1644160"/>
            </a:xfrm>
          </p:grpSpPr>
          <p:sp>
            <p:nvSpPr>
              <p:cNvPr id="24" name="Rectangle 23">
                <a:extLst>
                  <a:ext uri="{FF2B5EF4-FFF2-40B4-BE49-F238E27FC236}">
                    <a16:creationId xmlns:a16="http://schemas.microsoft.com/office/drawing/2014/main" id="{753B0FFF-D62B-BA42-9EA7-DEF0A2F5543A}"/>
                  </a:ext>
                </a:extLst>
              </p:cNvPr>
              <p:cNvSpPr/>
              <p:nvPr/>
            </p:nvSpPr>
            <p:spPr>
              <a:xfrm>
                <a:off x="820555" y="2835439"/>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Accepter</a:t>
                </a:r>
              </a:p>
            </p:txBody>
          </p:sp>
          <p:sp>
            <p:nvSpPr>
              <p:cNvPr id="25" name="Rectangle 24">
                <a:extLst>
                  <a:ext uri="{FF2B5EF4-FFF2-40B4-BE49-F238E27FC236}">
                    <a16:creationId xmlns:a16="http://schemas.microsoft.com/office/drawing/2014/main" id="{FB509CDC-38A5-3E44-BA9F-0B43F0AB760C}"/>
                  </a:ext>
                </a:extLst>
              </p:cNvPr>
              <p:cNvSpPr>
                <a:spLocks/>
              </p:cNvSpPr>
              <p:nvPr/>
            </p:nvSpPr>
            <p:spPr>
              <a:xfrm>
                <a:off x="820555"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pic>
            <p:nvPicPr>
              <p:cNvPr id="26" name="Picture 25" descr="ua-capability-icons_wht_Accept.png">
                <a:extLst>
                  <a:ext uri="{FF2B5EF4-FFF2-40B4-BE49-F238E27FC236}">
                    <a16:creationId xmlns:a16="http://schemas.microsoft.com/office/drawing/2014/main" id="{A3FC9F62-C8A6-104F-A7BF-5D02A5953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630" y="1900022"/>
                <a:ext cx="562359" cy="643725"/>
              </a:xfrm>
              <a:prstGeom prst="rect">
                <a:avLst/>
              </a:prstGeom>
            </p:spPr>
          </p:pic>
        </p:grpSp>
        <p:grpSp>
          <p:nvGrpSpPr>
            <p:cNvPr id="8" name="Group 7">
              <a:extLst>
                <a:ext uri="{FF2B5EF4-FFF2-40B4-BE49-F238E27FC236}">
                  <a16:creationId xmlns:a16="http://schemas.microsoft.com/office/drawing/2014/main" id="{AE29E730-3E39-8049-B0C6-604B4668396D}"/>
                </a:ext>
              </a:extLst>
            </p:cNvPr>
            <p:cNvGrpSpPr/>
            <p:nvPr/>
          </p:nvGrpSpPr>
          <p:grpSpPr>
            <a:xfrm>
              <a:off x="3582203" y="5273672"/>
              <a:ext cx="1314106" cy="967039"/>
              <a:chOff x="3554360" y="1646720"/>
              <a:chExt cx="2029993" cy="1634387"/>
            </a:xfrm>
          </p:grpSpPr>
          <p:sp>
            <p:nvSpPr>
              <p:cNvPr id="21" name="Rectangle 20">
                <a:extLst>
                  <a:ext uri="{FF2B5EF4-FFF2-40B4-BE49-F238E27FC236}">
                    <a16:creationId xmlns:a16="http://schemas.microsoft.com/office/drawing/2014/main" id="{6F8FD134-8EFA-D841-8A37-364D64D4E499}"/>
                  </a:ext>
                </a:extLst>
              </p:cNvPr>
              <p:cNvSpPr>
                <a:spLocks/>
              </p:cNvSpPr>
              <p:nvPr/>
            </p:nvSpPr>
            <p:spPr>
              <a:xfrm>
                <a:off x="3554360" y="1646720"/>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22" name="Rectangle 21">
                <a:extLst>
                  <a:ext uri="{FF2B5EF4-FFF2-40B4-BE49-F238E27FC236}">
                    <a16:creationId xmlns:a16="http://schemas.microsoft.com/office/drawing/2014/main" id="{9610E1AF-5059-4948-88FF-11A20D84E186}"/>
                  </a:ext>
                </a:extLst>
              </p:cNvPr>
              <p:cNvSpPr/>
              <p:nvPr/>
            </p:nvSpPr>
            <p:spPr>
              <a:xfrm>
                <a:off x="3572673" y="2829201"/>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Valider</a:t>
                </a:r>
              </a:p>
            </p:txBody>
          </p:sp>
          <p:pic>
            <p:nvPicPr>
              <p:cNvPr id="23" name="Picture 22" descr="ua-capability-icons_wht_Validate.png">
                <a:extLst>
                  <a:ext uri="{FF2B5EF4-FFF2-40B4-BE49-F238E27FC236}">
                    <a16:creationId xmlns:a16="http://schemas.microsoft.com/office/drawing/2014/main" id="{BB8C988F-291A-784C-A6A5-AED620465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348" y="1895569"/>
                <a:ext cx="779705" cy="643725"/>
              </a:xfrm>
              <a:prstGeom prst="rect">
                <a:avLst/>
              </a:prstGeom>
            </p:spPr>
          </p:pic>
        </p:grpSp>
        <p:grpSp>
          <p:nvGrpSpPr>
            <p:cNvPr id="9" name="Group 8">
              <a:extLst>
                <a:ext uri="{FF2B5EF4-FFF2-40B4-BE49-F238E27FC236}">
                  <a16:creationId xmlns:a16="http://schemas.microsoft.com/office/drawing/2014/main" id="{1E3E800B-2439-F042-A9FC-FFF438C6D884}"/>
                </a:ext>
              </a:extLst>
            </p:cNvPr>
            <p:cNvGrpSpPr/>
            <p:nvPr/>
          </p:nvGrpSpPr>
          <p:grpSpPr>
            <a:xfrm>
              <a:off x="6892153" y="5269981"/>
              <a:ext cx="1302251" cy="968544"/>
              <a:chOff x="6331693" y="1643185"/>
              <a:chExt cx="2011680" cy="1636930"/>
            </a:xfrm>
          </p:grpSpPr>
          <p:sp>
            <p:nvSpPr>
              <p:cNvPr id="18" name="Rectangle 17">
                <a:extLst>
                  <a:ext uri="{FF2B5EF4-FFF2-40B4-BE49-F238E27FC236}">
                    <a16:creationId xmlns:a16="http://schemas.microsoft.com/office/drawing/2014/main" id="{A19C5217-5055-A349-A69E-4CEEE01447AE}"/>
                  </a:ext>
                </a:extLst>
              </p:cNvPr>
              <p:cNvSpPr>
                <a:spLocks/>
              </p:cNvSpPr>
              <p:nvPr/>
            </p:nvSpPr>
            <p:spPr>
              <a:xfrm>
                <a:off x="6331693" y="1643185"/>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19" name="Rectangle 18">
                <a:extLst>
                  <a:ext uri="{FF2B5EF4-FFF2-40B4-BE49-F238E27FC236}">
                    <a16:creationId xmlns:a16="http://schemas.microsoft.com/office/drawing/2014/main" id="{209AF5EA-C7F7-8949-BAE7-999C4072E6A1}"/>
                  </a:ext>
                </a:extLst>
              </p:cNvPr>
              <p:cNvSpPr/>
              <p:nvPr/>
            </p:nvSpPr>
            <p:spPr>
              <a:xfrm>
                <a:off x="6331693" y="2828209"/>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Stocker</a:t>
                </a:r>
              </a:p>
            </p:txBody>
          </p:sp>
          <p:pic>
            <p:nvPicPr>
              <p:cNvPr id="20" name="Picture 19" descr="ua-capability-icons_wht_Store.png">
                <a:extLst>
                  <a:ext uri="{FF2B5EF4-FFF2-40B4-BE49-F238E27FC236}">
                    <a16:creationId xmlns:a16="http://schemas.microsoft.com/office/drawing/2014/main" id="{55AEF64D-1014-CA43-92AC-C28675F72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490" y="1900022"/>
                <a:ext cx="647296" cy="647296"/>
              </a:xfrm>
              <a:prstGeom prst="rect">
                <a:avLst/>
              </a:prstGeom>
            </p:spPr>
          </p:pic>
        </p:grpSp>
        <p:grpSp>
          <p:nvGrpSpPr>
            <p:cNvPr id="10" name="Group 9">
              <a:extLst>
                <a:ext uri="{FF2B5EF4-FFF2-40B4-BE49-F238E27FC236}">
                  <a16:creationId xmlns:a16="http://schemas.microsoft.com/office/drawing/2014/main" id="{8FE7A928-6B2B-D149-9E3D-E8D67BAD1CF9}"/>
                </a:ext>
              </a:extLst>
            </p:cNvPr>
            <p:cNvGrpSpPr/>
            <p:nvPr/>
          </p:nvGrpSpPr>
          <p:grpSpPr>
            <a:xfrm>
              <a:off x="5237178" y="5269981"/>
              <a:ext cx="1302251" cy="970730"/>
              <a:chOff x="2202899" y="3852184"/>
              <a:chExt cx="2011680" cy="1640625"/>
            </a:xfrm>
          </p:grpSpPr>
          <p:sp>
            <p:nvSpPr>
              <p:cNvPr id="15" name="Rectangle 14">
                <a:extLst>
                  <a:ext uri="{FF2B5EF4-FFF2-40B4-BE49-F238E27FC236}">
                    <a16:creationId xmlns:a16="http://schemas.microsoft.com/office/drawing/2014/main" id="{19AF2BE2-43A4-CC42-A89A-9361309A6856}"/>
                  </a:ext>
                </a:extLst>
              </p:cNvPr>
              <p:cNvSpPr>
                <a:spLocks/>
              </p:cNvSpPr>
              <p:nvPr/>
            </p:nvSpPr>
            <p:spPr>
              <a:xfrm>
                <a:off x="2202899"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16" name="Rectangle 15">
                <a:extLst>
                  <a:ext uri="{FF2B5EF4-FFF2-40B4-BE49-F238E27FC236}">
                    <a16:creationId xmlns:a16="http://schemas.microsoft.com/office/drawing/2014/main" id="{E72A64C5-D2D2-0641-8BFE-7A7EEF8B4300}"/>
                  </a:ext>
                </a:extLst>
              </p:cNvPr>
              <p:cNvSpPr/>
              <p:nvPr/>
            </p:nvSpPr>
            <p:spPr>
              <a:xfrm>
                <a:off x="2202899" y="5040903"/>
                <a:ext cx="2011680"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Traiter</a:t>
                </a:r>
              </a:p>
            </p:txBody>
          </p:sp>
          <p:pic>
            <p:nvPicPr>
              <p:cNvPr id="17" name="Picture 16" descr="ua-capability-icons_wht_Process.png">
                <a:extLst>
                  <a:ext uri="{FF2B5EF4-FFF2-40B4-BE49-F238E27FC236}">
                    <a16:creationId xmlns:a16="http://schemas.microsoft.com/office/drawing/2014/main" id="{9C85F0AF-F102-FF46-A99C-175B877B4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759" y="4119754"/>
                <a:ext cx="1027282" cy="632806"/>
              </a:xfrm>
              <a:prstGeom prst="rect">
                <a:avLst/>
              </a:prstGeom>
            </p:spPr>
          </p:pic>
        </p:grpSp>
        <p:grpSp>
          <p:nvGrpSpPr>
            <p:cNvPr id="11" name="Group 10">
              <a:extLst>
                <a:ext uri="{FF2B5EF4-FFF2-40B4-BE49-F238E27FC236}">
                  <a16:creationId xmlns:a16="http://schemas.microsoft.com/office/drawing/2014/main" id="{87E2B7F1-96BF-4F43-891A-7B4E2B3C1DA2}"/>
                </a:ext>
              </a:extLst>
            </p:cNvPr>
            <p:cNvGrpSpPr/>
            <p:nvPr/>
          </p:nvGrpSpPr>
          <p:grpSpPr>
            <a:xfrm>
              <a:off x="8546330" y="5275764"/>
              <a:ext cx="1302251" cy="970730"/>
              <a:chOff x="4943583" y="3852184"/>
              <a:chExt cx="2011680" cy="1640625"/>
            </a:xfrm>
          </p:grpSpPr>
          <p:sp>
            <p:nvSpPr>
              <p:cNvPr id="12" name="Rectangle 11">
                <a:extLst>
                  <a:ext uri="{FF2B5EF4-FFF2-40B4-BE49-F238E27FC236}">
                    <a16:creationId xmlns:a16="http://schemas.microsoft.com/office/drawing/2014/main" id="{D1BFDF30-349B-E24F-AB98-84F90FEDAA78}"/>
                  </a:ext>
                </a:extLst>
              </p:cNvPr>
              <p:cNvSpPr>
                <a:spLocks/>
              </p:cNvSpPr>
              <p:nvPr/>
            </p:nvSpPr>
            <p:spPr>
              <a:xfrm>
                <a:off x="4943583" y="3852184"/>
                <a:ext cx="2011680" cy="1188720"/>
              </a:xfrm>
              <a:prstGeom prst="rect">
                <a:avLst/>
              </a:prstGeom>
              <a:solidFill>
                <a:srgbClr val="ED92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00">
                  <a:solidFill>
                    <a:schemeClr val="accent1">
                      <a:lumMod val="40000"/>
                      <a:lumOff val="60000"/>
                    </a:schemeClr>
                  </a:solidFill>
                </a:endParaRPr>
              </a:p>
            </p:txBody>
          </p:sp>
          <p:sp>
            <p:nvSpPr>
              <p:cNvPr id="13" name="Rectangle 12">
                <a:extLst>
                  <a:ext uri="{FF2B5EF4-FFF2-40B4-BE49-F238E27FC236}">
                    <a16:creationId xmlns:a16="http://schemas.microsoft.com/office/drawing/2014/main" id="{FEF55CE9-2650-AA40-8961-6407A9809694}"/>
                  </a:ext>
                </a:extLst>
              </p:cNvPr>
              <p:cNvSpPr/>
              <p:nvPr/>
            </p:nvSpPr>
            <p:spPr>
              <a:xfrm>
                <a:off x="4946287" y="5040903"/>
                <a:ext cx="2008976" cy="451906"/>
              </a:xfrm>
              <a:prstGeom prst="rect">
                <a:avLst/>
              </a:prstGeom>
            </p:spPr>
            <p:txBody>
              <a:bodyPr wrap="square" lIns="0" tIns="0" bIns="0">
                <a:spAutoFit/>
              </a:bodyPr>
              <a:lstStyle/>
              <a:p>
                <a:pPr algn="ctr"/>
                <a:r>
                  <a:rPr lang="fr-FR" sz="2000">
                    <a:solidFill>
                      <a:srgbClr val="000000"/>
                    </a:solidFill>
                    <a:latin typeface="Source Sans Pro Light"/>
                    <a:cs typeface="Source Sans Pro Light"/>
                  </a:rPr>
                  <a:t>Afficher</a:t>
                </a:r>
              </a:p>
            </p:txBody>
          </p:sp>
          <p:pic>
            <p:nvPicPr>
              <p:cNvPr id="14" name="Picture 13" descr="ua-capability-icons_wht_Display.png">
                <a:extLst>
                  <a:ext uri="{FF2B5EF4-FFF2-40B4-BE49-F238E27FC236}">
                    <a16:creationId xmlns:a16="http://schemas.microsoft.com/office/drawing/2014/main" id="{5335CEBD-96A7-1D48-9F7D-294B56A756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1163" y="4126903"/>
                <a:ext cx="489490" cy="633398"/>
              </a:xfrm>
              <a:prstGeom prst="rect">
                <a:avLst/>
              </a:prstGeom>
            </p:spPr>
          </p:pic>
        </p:grpSp>
      </p:grpSp>
    </p:spTree>
    <p:extLst>
      <p:ext uri="{BB962C8B-B14F-4D97-AF65-F5344CB8AC3E}">
        <p14:creationId xmlns:p14="http://schemas.microsoft.com/office/powerpoint/2010/main" val="296139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fr-FR"/>
              <a:t>Questionnaire</a:t>
            </a:r>
          </a:p>
        </p:txBody>
      </p:sp>
    </p:spTree>
    <p:extLst>
      <p:ext uri="{BB962C8B-B14F-4D97-AF65-F5344CB8AC3E}">
        <p14:creationId xmlns:p14="http://schemas.microsoft.com/office/powerpoint/2010/main" val="414164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fr-FR" sz="2000" dirty="0"/>
              <a:t>Pour que l’internationalisation des adresses électroniques (EAI) fonctionne, il faut que les MTA prennent en charge l’indicateur de signalisation SMTPUTF8.</a:t>
            </a:r>
          </a:p>
          <a:p>
            <a:pPr marL="0" indent="0">
              <a:buNone/>
            </a:pPr>
            <a:r>
              <a:rPr lang="fr-FR" sz="2000" dirty="0"/>
              <a:t>– Vrai ou faux ? </a:t>
            </a:r>
            <a:endParaRPr lang="fr-FR" sz="2400" dirty="0"/>
          </a:p>
          <a:p>
            <a:endParaRPr lang="en-US" sz="24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fr-FR"/>
              <a:t>Questionnaire 3</a:t>
            </a:r>
          </a:p>
        </p:txBody>
      </p:sp>
    </p:spTree>
    <p:extLst>
      <p:ext uri="{BB962C8B-B14F-4D97-AF65-F5344CB8AC3E}">
        <p14:creationId xmlns:p14="http://schemas.microsoft.com/office/powerpoint/2010/main" val="99629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fr-FR" sz="2000"/>
              <a:t>Parmi les énoncés suivants, lesquels sont </a:t>
            </a:r>
            <a:r>
              <a:rPr lang="fr-FR" sz="2000" i="1"/>
              <a:t>Vrais</a:t>
            </a:r>
            <a:r>
              <a:rPr lang="fr-FR" sz="2000"/>
              <a:t> lors de l’envoi et de la réception d’un courrier électronique avec EAI :  </a:t>
            </a:r>
          </a:p>
          <a:p>
            <a:pPr marL="457200" indent="-457200">
              <a:buFont typeface="+mj-lt"/>
              <a:buAutoNum type="alphaLcParenR"/>
            </a:pPr>
            <a:r>
              <a:rPr lang="fr-FR" sz="2000"/>
              <a:t>Toutes les parties/nodes impliquées dans la voie de transmission d’un courrier électronique doivent être à jour pour que l’EAI soit prise en charge.</a:t>
            </a:r>
          </a:p>
          <a:p>
            <a:pPr marL="457200" indent="-457200">
              <a:buFont typeface="+mj-lt"/>
              <a:buAutoNum type="alphaLcParenR"/>
            </a:pPr>
            <a:r>
              <a:rPr lang="fr-FR" sz="2000"/>
              <a:t>Il suffit qu’un seul serveur SMTP de la voie de transmission ne prenne pas en charge l’EAI pour que la livraison du courrier électronique échoue.</a:t>
            </a:r>
          </a:p>
          <a:p>
            <a:pPr marL="457200" indent="-457200">
              <a:buFont typeface="+mj-lt"/>
              <a:buAutoNum type="alphaLcParenR"/>
            </a:pPr>
            <a:r>
              <a:rPr lang="fr-FR" sz="2000"/>
              <a:t>Les serveurs POP/IMAP peuvent acheminer les emails déclassés vers les clients de messagerie électronique non conforme à l’EAI, mais cela n’est pas recommandé.</a:t>
            </a:r>
          </a:p>
          <a:p>
            <a:pPr marL="457200" indent="-457200">
              <a:buFont typeface="+mj-lt"/>
              <a:buAutoNum type="alphaLcParenR"/>
            </a:pPr>
            <a:r>
              <a:rPr lang="fr-FR" sz="2000"/>
              <a:t>Aucune de ces réponses.</a:t>
            </a:r>
          </a:p>
          <a:p>
            <a:endParaRPr lang="en-US" sz="2400" dirty="0"/>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fr-FR"/>
              <a:t>Questionnaire 4</a:t>
            </a:r>
          </a:p>
        </p:txBody>
      </p:sp>
    </p:spTree>
    <p:extLst>
      <p:ext uri="{BB962C8B-B14F-4D97-AF65-F5344CB8AC3E}">
        <p14:creationId xmlns:p14="http://schemas.microsoft.com/office/powerpoint/2010/main" val="573752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10100029" cy="1701535"/>
          </a:xfrm>
        </p:spPr>
        <p:txBody>
          <a:bodyPr/>
          <a:lstStyle/>
          <a:p>
            <a:pPr algn="ctr"/>
            <a:r>
              <a:rPr lang="fr-FR" sz="3600" dirty="0"/>
              <a:t>Points à prendre en compte eu égard aux noms de messagerie utilisant l’EAI </a:t>
            </a:r>
          </a:p>
        </p:txBody>
      </p:sp>
    </p:spTree>
    <p:extLst>
      <p:ext uri="{BB962C8B-B14F-4D97-AF65-F5344CB8AC3E}">
        <p14:creationId xmlns:p14="http://schemas.microsoft.com/office/powerpoint/2010/main" val="621773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2" y="938064"/>
            <a:ext cx="10805055" cy="5208130"/>
          </a:xfrm>
        </p:spPr>
        <p:txBody>
          <a:bodyPr/>
          <a:lstStyle/>
          <a:p>
            <a:r>
              <a:rPr lang="fr-FR" sz="1800" dirty="0">
                <a:hlinkClick r:id="rId3"/>
              </a:rPr>
              <a:t>UASG028</a:t>
            </a:r>
            <a:r>
              <a:rPr lang="fr-FR" sz="1800" dirty="0"/>
              <a:t> – Aspects liés au nommage des messageries internationalisées.</a:t>
            </a:r>
          </a:p>
          <a:p>
            <a:r>
              <a:rPr lang="fr-FR" sz="1800" dirty="0"/>
              <a:t>Scripts pris en charge :</a:t>
            </a:r>
          </a:p>
          <a:p>
            <a:pPr lvl="1"/>
            <a:r>
              <a:rPr lang="fr-FR" sz="1800" dirty="0"/>
              <a:t>soyez au fait des attentes de vos utilisateurs liées aux systèmes d’écriture pour la partie nom de messagerie et la partie nom de domaine ; </a:t>
            </a:r>
          </a:p>
          <a:p>
            <a:pPr lvl="1"/>
            <a:r>
              <a:rPr lang="fr-FR" sz="1800" dirty="0"/>
              <a:t>comprenez les complexités liées à la mise à disposition d’autres scripts (par exemple, la sécurité, la confusion, etc.).</a:t>
            </a:r>
          </a:p>
          <a:p>
            <a:r>
              <a:rPr lang="fr-FR" sz="1800" dirty="0"/>
              <a:t> Longueur d’une chaîne de nom de messagerie :</a:t>
            </a:r>
          </a:p>
          <a:p>
            <a:pPr lvl="1"/>
            <a:r>
              <a:rPr lang="fr-FR" sz="1800" dirty="0"/>
              <a:t>soyez au fait des contraintes de votre système et des attentes des utilisateurs ;</a:t>
            </a:r>
          </a:p>
          <a:p>
            <a:pPr lvl="1"/>
            <a:r>
              <a:rPr lang="fr-FR" sz="1800" dirty="0"/>
              <a:t>envisagez la même politique ou une politique similaire que pour les noms de messagerie en ASCII.</a:t>
            </a:r>
          </a:p>
          <a:p>
            <a:r>
              <a:rPr lang="fr-FR" sz="1800" dirty="0"/>
              <a:t>Mélange de scripts :</a:t>
            </a:r>
          </a:p>
          <a:p>
            <a:pPr lvl="1"/>
            <a:r>
              <a:rPr lang="fr-FR" sz="1800" dirty="0"/>
              <a:t>autorisez un mélange de scripts limité en cas de nécessité claire de l’utilisateur fondée sur les pratiques locales ;</a:t>
            </a:r>
          </a:p>
          <a:p>
            <a:pPr lvl="1"/>
            <a:r>
              <a:rPr lang="fr-FR" sz="1800" dirty="0"/>
              <a:t>pensez aux problèmes de sécurité et au risque de confusion que peut entraîner le mélange de scripts pour le nom de messagerie et le nom de domaine.</a:t>
            </a:r>
          </a:p>
        </p:txBody>
      </p:sp>
      <p:sp>
        <p:nvSpPr>
          <p:cNvPr id="5" name="Title 4"/>
          <p:cNvSpPr>
            <a:spLocks noGrp="1"/>
          </p:cNvSpPr>
          <p:nvPr>
            <p:ph type="title"/>
          </p:nvPr>
        </p:nvSpPr>
        <p:spPr>
          <a:xfrm>
            <a:off x="165444" y="46180"/>
            <a:ext cx="10805055" cy="550041"/>
          </a:xfrm>
        </p:spPr>
        <p:txBody>
          <a:bodyPr/>
          <a:lstStyle/>
          <a:p>
            <a:r>
              <a:rPr lang="fr-FR" sz="2300" dirty="0"/>
              <a:t>Points à prendre en compte eu égard aux noms de messagerie utilisant l’EAI </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64605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42042" y="965994"/>
            <a:ext cx="10952575" cy="4769222"/>
          </a:xfrm>
        </p:spPr>
        <p:txBody>
          <a:bodyPr/>
          <a:lstStyle/>
          <a:p>
            <a:r>
              <a:rPr lang="fr-FR" sz="2000" dirty="0"/>
              <a:t>Prévention des chaînes invalides et des chaînes à l’interprétation instable :</a:t>
            </a:r>
          </a:p>
          <a:p>
            <a:pPr lvl="1"/>
            <a:r>
              <a:rPr lang="fr-FR" sz="2000" dirty="0"/>
              <a:t>vérifiez si les </a:t>
            </a:r>
            <a:r>
              <a:rPr lang="fr-FR" sz="2000" dirty="0">
                <a:hlinkClick r:id="rId3"/>
              </a:rPr>
              <a:t>Tables de référence des IDN </a:t>
            </a:r>
            <a:r>
              <a:rPr lang="fr-FR" sz="2000" dirty="0"/>
              <a:t>correspondent à la chaîne de messagerie souhaitée et les mettre à jour selon les besoins ;</a:t>
            </a:r>
          </a:p>
          <a:p>
            <a:pPr lvl="1"/>
            <a:r>
              <a:rPr lang="fr-FR" sz="2000" dirty="0"/>
              <a:t>utilisez un outil de validation de chaînes (par exemple </a:t>
            </a:r>
            <a:r>
              <a:rPr lang="fr-FR" sz="2000" dirty="0">
                <a:hlinkClick r:id="rId4"/>
              </a:rPr>
              <a:t>LGR Tool</a:t>
            </a:r>
            <a:r>
              <a:rPr lang="fr-FR" sz="2000" dirty="0"/>
              <a:t>) afin de valider les chaînes de messagerie.</a:t>
            </a:r>
          </a:p>
          <a:p>
            <a:r>
              <a:rPr lang="fr-FR" sz="2000" dirty="0"/>
              <a:t>Points liés aux scripts écrits de droite à gauche :</a:t>
            </a:r>
          </a:p>
          <a:p>
            <a:pPr lvl="1"/>
            <a:r>
              <a:rPr lang="fr-FR" sz="2000" dirty="0"/>
              <a:t>évitez le mélange de scripts pour les scripts écrits de droite à gauche, car cela peut prêter à confusion et entraîner des problèmes liés à la sécurité.</a:t>
            </a:r>
          </a:p>
          <a:p>
            <a:r>
              <a:rPr lang="fr-FR" sz="2000" dirty="0"/>
              <a:t>Points liés aux alias et aux noms affichés :</a:t>
            </a:r>
          </a:p>
          <a:p>
            <a:pPr lvl="1"/>
            <a:r>
              <a:rPr lang="fr-FR" sz="2000" dirty="0"/>
              <a:t>envisagez l’ajout d’une option « création d’alias » à l’interface utilisateur pour le processus de sélection du nom de messagerie. Un alias ASCII peut être autorisé avec un nom de messagerie EAI ;</a:t>
            </a:r>
          </a:p>
          <a:p>
            <a:pPr lvl="1"/>
            <a:r>
              <a:rPr lang="fr-FR" sz="2000" dirty="0"/>
              <a:t>vous pouvez éventuellement permettre à l’utilisateur d’ajouter des alias supplémentaires plus tard.</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5"/>
          <a:stretch>
            <a:fillRect/>
          </a:stretch>
        </p:blipFill>
        <p:spPr>
          <a:xfrm>
            <a:off x="10902950" y="32733"/>
            <a:ext cx="1241861" cy="563488"/>
          </a:xfrm>
          <a:prstGeom prst="rect">
            <a:avLst/>
          </a:prstGeom>
        </p:spPr>
      </p:pic>
      <p:sp>
        <p:nvSpPr>
          <p:cNvPr id="4" name="Title 4">
            <a:extLst>
              <a:ext uri="{FF2B5EF4-FFF2-40B4-BE49-F238E27FC236}">
                <a16:creationId xmlns:a16="http://schemas.microsoft.com/office/drawing/2014/main" id="{52841E13-FDEE-992D-91A7-16D6841D7BBA}"/>
              </a:ext>
            </a:extLst>
          </p:cNvPr>
          <p:cNvSpPr>
            <a:spLocks noGrp="1"/>
          </p:cNvSpPr>
          <p:nvPr>
            <p:ph type="title"/>
          </p:nvPr>
        </p:nvSpPr>
        <p:spPr>
          <a:xfrm>
            <a:off x="165444" y="46180"/>
            <a:ext cx="10805055" cy="550041"/>
          </a:xfrm>
        </p:spPr>
        <p:txBody>
          <a:bodyPr/>
          <a:lstStyle/>
          <a:p>
            <a:r>
              <a:rPr lang="fr-FR" sz="2300" dirty="0"/>
              <a:t>Points à prendre en compte eu égard aux noms de messagerie utilisant l’EAI </a:t>
            </a:r>
          </a:p>
        </p:txBody>
      </p:sp>
    </p:spTree>
    <p:extLst>
      <p:ext uri="{BB962C8B-B14F-4D97-AF65-F5344CB8AC3E}">
        <p14:creationId xmlns:p14="http://schemas.microsoft.com/office/powerpoint/2010/main" val="1899274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2" y="1360579"/>
            <a:ext cx="10952575" cy="4769222"/>
          </a:xfrm>
        </p:spPr>
        <p:txBody>
          <a:bodyPr/>
          <a:lstStyle/>
          <a:p>
            <a:r>
              <a:rPr lang="fr-FR" sz="2000"/>
              <a:t>Signes et symboles :</a:t>
            </a:r>
          </a:p>
          <a:p>
            <a:pPr lvl="1"/>
            <a:r>
              <a:rPr lang="fr-FR" sz="2000"/>
              <a:t>évitez d’utiliser des signes et symboles, en particulier ceux qui n’existent pas sur les claviers/dispositifs de saisie de votre utilisateur ;</a:t>
            </a:r>
          </a:p>
          <a:p>
            <a:pPr lvl="1"/>
            <a:r>
              <a:rPr lang="fr-FR" sz="2000"/>
              <a:t>lorsque votre marché l’exige, le point (.), le tiret bas (_), le trait d’union (-) et le signe plus (+) sont couramment utilisés ;</a:t>
            </a:r>
          </a:p>
          <a:p>
            <a:pPr lvl="1"/>
            <a:r>
              <a:rPr lang="fr-FR" sz="2000"/>
              <a:t>évaluez l’utilisation de signes supplémentaires (le cas échéant) et assurez-vous qu’elle n’engendre pas de problèmes de sécurité.</a:t>
            </a:r>
          </a:p>
          <a:p>
            <a:r>
              <a:rPr lang="fr-FR" sz="2000"/>
              <a:t>Normalisation de caractères Unicode :</a:t>
            </a:r>
          </a:p>
          <a:p>
            <a:pPr lvl="1"/>
            <a:r>
              <a:rPr lang="fr-FR" sz="2000"/>
              <a:t>déterminez le type de normalisation de votre système de messagerie ;</a:t>
            </a:r>
          </a:p>
          <a:p>
            <a:pPr lvl="1"/>
            <a:r>
              <a:rPr lang="fr-FR" sz="2000"/>
              <a:t>assurez-vous que votre logiciel de messagerie effectue des comparaisons de noms indépendantes des formes normalisées ;</a:t>
            </a:r>
          </a:p>
          <a:p>
            <a:pPr lvl="1"/>
            <a:r>
              <a:rPr lang="fr-FR" sz="2000"/>
              <a:t>s’il est possible de sélectionner un type de normalisation, privilégiez la forme NFC.</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4" name="Title 4">
            <a:extLst>
              <a:ext uri="{FF2B5EF4-FFF2-40B4-BE49-F238E27FC236}">
                <a16:creationId xmlns:a16="http://schemas.microsoft.com/office/drawing/2014/main" id="{01F0C843-4D48-DDCD-344D-15DC09AACF67}"/>
              </a:ext>
            </a:extLst>
          </p:cNvPr>
          <p:cNvSpPr>
            <a:spLocks noGrp="1"/>
          </p:cNvSpPr>
          <p:nvPr>
            <p:ph type="title"/>
          </p:nvPr>
        </p:nvSpPr>
        <p:spPr>
          <a:xfrm>
            <a:off x="165444" y="46180"/>
            <a:ext cx="10805055" cy="550041"/>
          </a:xfrm>
        </p:spPr>
        <p:txBody>
          <a:bodyPr/>
          <a:lstStyle/>
          <a:p>
            <a:r>
              <a:rPr lang="fr-FR" sz="2300" dirty="0"/>
              <a:t>Points à prendre en compte eu égard aux noms de messagerie utilisant l’EAI </a:t>
            </a:r>
          </a:p>
        </p:txBody>
      </p:sp>
    </p:spTree>
    <p:extLst>
      <p:ext uri="{BB962C8B-B14F-4D97-AF65-F5344CB8AC3E}">
        <p14:creationId xmlns:p14="http://schemas.microsoft.com/office/powerpoint/2010/main" val="1983279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754742" y="1038059"/>
            <a:ext cx="10952575" cy="4769222"/>
          </a:xfrm>
        </p:spPr>
        <p:txBody>
          <a:bodyPr/>
          <a:lstStyle/>
          <a:p>
            <a:r>
              <a:rPr lang="fr-FR" sz="1800" dirty="0"/>
              <a:t>Points liés à l’équivalence :</a:t>
            </a:r>
          </a:p>
          <a:p>
            <a:pPr lvl="1"/>
            <a:r>
              <a:rPr lang="fr-FR" sz="1800" dirty="0"/>
              <a:t>définissez une politique permettant de déterminer les noms de messagerie « identiques » ou équivalents qui s’appliqueront à votre système en fonction du système d’écriture, des attentes des utilisateurs et des capacités techniques de votre mise en œuvre ;</a:t>
            </a:r>
          </a:p>
          <a:p>
            <a:pPr lvl="1"/>
            <a:r>
              <a:rPr lang="fr-FR" sz="1800" dirty="0"/>
              <a:t>la politique devra tenir compte des tables d’IDN, de la casse, des séparateurs, des nombres et des symboles ;.</a:t>
            </a:r>
          </a:p>
          <a:p>
            <a:pPr lvl="1"/>
            <a:r>
              <a:rPr lang="fr-FR" sz="1800" dirty="0"/>
              <a:t>évitez d’autoriser la création de deux messageries avec des noms de messagerie équivalents ;</a:t>
            </a:r>
          </a:p>
          <a:p>
            <a:pPr lvl="1"/>
            <a:r>
              <a:rPr lang="fr-FR" sz="1800" dirty="0"/>
              <a:t>publiez votre politique afin de permettre aux utilisateurs finaux de comprendre quels caractères et combinaisons seront jugés valides et quels caractères et combinaisons pourraient avoir des équivalents.</a:t>
            </a:r>
          </a:p>
          <a:p>
            <a:r>
              <a:rPr lang="fr-FR" sz="1800" dirty="0"/>
              <a:t>Autres points à prendre en compte :</a:t>
            </a:r>
          </a:p>
          <a:p>
            <a:pPr lvl="1"/>
            <a:r>
              <a:rPr lang="fr-FR" sz="1800" dirty="0"/>
              <a:t>écrivez les noms de domaine avec leurs noms internationalisés non ASCII ; évitez d’afficher le nom alternatif « </a:t>
            </a:r>
            <a:r>
              <a:rPr lang="fr-FR" sz="1800" dirty="0" err="1"/>
              <a:t>xn</a:t>
            </a:r>
            <a:r>
              <a:rPr lang="fr-FR" sz="1800" dirty="0"/>
              <a:t>– » ;</a:t>
            </a:r>
          </a:p>
          <a:p>
            <a:pPr lvl="1"/>
            <a:r>
              <a:rPr lang="fr-FR" sz="1800" dirty="0"/>
              <a:t>étant donné que certains clients de messagerie pourraient ne pas lier automatiquement les formes d’étiquette U et d’étiquette A des noms de messagerie d’adresse électronique, assurez-vous de la correspondance des deux étiquettes.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4" name="Title 4">
            <a:extLst>
              <a:ext uri="{FF2B5EF4-FFF2-40B4-BE49-F238E27FC236}">
                <a16:creationId xmlns:a16="http://schemas.microsoft.com/office/drawing/2014/main" id="{F7704305-0FFA-DB70-796B-FAD9F4F1A8C3}"/>
              </a:ext>
            </a:extLst>
          </p:cNvPr>
          <p:cNvSpPr>
            <a:spLocks noGrp="1"/>
          </p:cNvSpPr>
          <p:nvPr>
            <p:ph type="title"/>
          </p:nvPr>
        </p:nvSpPr>
        <p:spPr>
          <a:xfrm>
            <a:off x="165444" y="46180"/>
            <a:ext cx="10805055" cy="550041"/>
          </a:xfrm>
        </p:spPr>
        <p:txBody>
          <a:bodyPr/>
          <a:lstStyle/>
          <a:p>
            <a:r>
              <a:rPr lang="fr-FR" sz="2300" dirty="0"/>
              <a:t>Points à prendre en compte eu égard aux noms de messagerie utilisant l’EAI </a:t>
            </a:r>
          </a:p>
        </p:txBody>
      </p:sp>
    </p:spTree>
    <p:extLst>
      <p:ext uri="{BB962C8B-B14F-4D97-AF65-F5344CB8AC3E}">
        <p14:creationId xmlns:p14="http://schemas.microsoft.com/office/powerpoint/2010/main" val="360379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fr-FR"/>
              <a:t>Questionnaire</a:t>
            </a:r>
          </a:p>
        </p:txBody>
      </p:sp>
    </p:spTree>
    <p:extLst>
      <p:ext uri="{BB962C8B-B14F-4D97-AF65-F5344CB8AC3E}">
        <p14:creationId xmlns:p14="http://schemas.microsoft.com/office/powerpoint/2010/main" val="1082629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41366" y="1015806"/>
            <a:ext cx="10682514" cy="4769222"/>
          </a:xfrm>
        </p:spPr>
        <p:txBody>
          <a:bodyPr/>
          <a:lstStyle/>
          <a:p>
            <a:pPr marL="0" indent="0">
              <a:buNone/>
            </a:pPr>
            <a:r>
              <a:rPr lang="fr-FR" sz="2000"/>
              <a:t>Lesquels des énoncés suivants sont </a:t>
            </a:r>
            <a:r>
              <a:rPr lang="fr-FR" sz="2000" i="1"/>
              <a:t>Faux</a:t>
            </a:r>
            <a:r>
              <a:rPr lang="fr-FR" sz="2000"/>
              <a:t> ?</a:t>
            </a:r>
          </a:p>
          <a:p>
            <a:pPr marL="457200" indent="-457200">
              <a:buFont typeface="+mj-lt"/>
              <a:buAutoNum type="alphaLcParenR"/>
            </a:pPr>
            <a:r>
              <a:rPr lang="fr-FR" sz="2000"/>
              <a:t>L’acceptation universelle (UA) correspond à l’état dans lequel tous les noms de domaine et les adresses électroniques valides sont acceptés, validés, stockés, traités et affichés correctement et de façon uniforme.</a:t>
            </a:r>
          </a:p>
          <a:p>
            <a:pPr marL="457200" indent="-457200">
              <a:buFont typeface="+mj-lt"/>
              <a:buAutoNum type="alphaLcParenR"/>
            </a:pPr>
            <a:r>
              <a:rPr lang="fr-FR" sz="2000"/>
              <a:t>Pour parvenir à l’acceptation universelle, les applications et systèmes Internet doivent traiter tous les domaines de premier niveau (TLD) de manière uniforme, entre autres les nouveaux TLD génériques et tous les TLD internationalisés.</a:t>
            </a:r>
          </a:p>
          <a:p>
            <a:pPr marL="457200" indent="-457200">
              <a:buFont typeface="+mj-lt"/>
              <a:buAutoNum type="alphaLcParenR"/>
            </a:pPr>
            <a:r>
              <a:rPr lang="fr-FR" sz="2000"/>
              <a:t>Tous les noms de domaines devraient être validés vis-à-vis de la norme IDNA2003 portant sur les noms de domaine internationalisés dans les applications.</a:t>
            </a:r>
          </a:p>
          <a:p>
            <a:pPr marL="457200" indent="-457200">
              <a:buFont typeface="+mj-lt"/>
              <a:buAutoNum type="alphaLcParenR"/>
            </a:pPr>
            <a:r>
              <a:rPr lang="fr-FR" sz="2000"/>
              <a:t>L’étiquette A représente une étiquette de domaine au format Unicode UTF8.</a:t>
            </a:r>
          </a:p>
          <a:p>
            <a:pPr marL="457200" indent="-457200">
              <a:buFont typeface="+mj-lt"/>
              <a:buAutoNum type="alphaLcParenR"/>
            </a:pPr>
            <a:r>
              <a:rPr lang="fr-FR" sz="2000"/>
              <a:t>Le format de l’étiquette A est utilisé pour représenter les noms de messageries internationalisées.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sp>
        <p:nvSpPr>
          <p:cNvPr id="3" name="Title 2">
            <a:extLst>
              <a:ext uri="{FF2B5EF4-FFF2-40B4-BE49-F238E27FC236}">
                <a16:creationId xmlns:a16="http://schemas.microsoft.com/office/drawing/2014/main" id="{27B9B07C-C611-6748-A390-99D3B637128B}"/>
              </a:ext>
            </a:extLst>
          </p:cNvPr>
          <p:cNvSpPr>
            <a:spLocks noGrp="1"/>
          </p:cNvSpPr>
          <p:nvPr>
            <p:ph type="title"/>
          </p:nvPr>
        </p:nvSpPr>
        <p:spPr/>
        <p:txBody>
          <a:bodyPr/>
          <a:lstStyle/>
          <a:p>
            <a:r>
              <a:rPr lang="fr-FR"/>
              <a:t>Questionnaire 5</a:t>
            </a:r>
          </a:p>
        </p:txBody>
      </p:sp>
    </p:spTree>
    <p:extLst>
      <p:ext uri="{BB962C8B-B14F-4D97-AF65-F5344CB8AC3E}">
        <p14:creationId xmlns:p14="http://schemas.microsoft.com/office/powerpoint/2010/main" val="403343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sz="2400" dirty="0"/>
              <a:t>Catégories de noms de domaine et d’adresses de courrier électronique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24441" y="862003"/>
            <a:ext cx="10543117" cy="5389942"/>
          </a:xfrm>
        </p:spPr>
        <p:txBody>
          <a:bodyPr/>
          <a:lstStyle/>
          <a:p>
            <a:pPr lvl="0"/>
            <a:r>
              <a:rPr lang="fr-FR" dirty="0"/>
              <a:t>Il est désormais possible d’avoir des noms de domaine et des adresses électroniques dans les langues locales :</a:t>
            </a:r>
          </a:p>
          <a:p>
            <a:pPr lvl="1"/>
            <a:r>
              <a:rPr lang="fr-FR" dirty="0"/>
              <a:t>Noms de domaine internationalisés (IDN)</a:t>
            </a:r>
          </a:p>
          <a:p>
            <a:pPr lvl="1"/>
            <a:r>
              <a:rPr lang="fr-FR" dirty="0"/>
              <a:t>Internationalisation des adresses de courrier électronique (EAI)</a:t>
            </a:r>
          </a:p>
          <a:p>
            <a:pPr lvl="1"/>
            <a:r>
              <a:rPr lang="fr-FR" dirty="0"/>
              <a:t>Utilisation du Format UTF8 d’Unicode pour les IDN et l’EAI</a:t>
            </a:r>
          </a:p>
          <a:p>
            <a:pPr lvl="0"/>
            <a:r>
              <a:rPr lang="fr-FR" dirty="0"/>
              <a:t>Noms de domaine</a:t>
            </a:r>
          </a:p>
          <a:p>
            <a:pPr lvl="1"/>
            <a:r>
              <a:rPr lang="fr-FR" b="1" dirty="0"/>
              <a:t>Nouveaux</a:t>
            </a:r>
            <a:r>
              <a:rPr lang="fr-FR" dirty="0"/>
              <a:t> noms de domaine de premier niveau :		</a:t>
            </a:r>
            <a:r>
              <a:rPr lang="fr-FR" dirty="0" err="1"/>
              <a:t>example.</a:t>
            </a:r>
            <a:r>
              <a:rPr lang="fr-FR" dirty="0" err="1">
                <a:solidFill>
                  <a:srgbClr val="FF0000"/>
                </a:solidFill>
              </a:rPr>
              <a:t>sky</a:t>
            </a:r>
            <a:endParaRPr lang="fr-FR" dirty="0">
              <a:solidFill>
                <a:srgbClr val="FF0000"/>
              </a:solidFill>
            </a:endParaRPr>
          </a:p>
          <a:p>
            <a:pPr lvl="1"/>
            <a:r>
              <a:rPr lang="fr-FR" dirty="0"/>
              <a:t>Noms de domaine de premier niveau </a:t>
            </a:r>
            <a:r>
              <a:rPr lang="fr-FR" b="1" dirty="0"/>
              <a:t>plus longs</a:t>
            </a:r>
            <a:r>
              <a:rPr lang="fr-FR" dirty="0"/>
              <a:t> :		</a:t>
            </a:r>
            <a:r>
              <a:rPr lang="fr-FR" dirty="0" err="1"/>
              <a:t>example.</a:t>
            </a:r>
            <a:r>
              <a:rPr lang="fr-FR" dirty="0" err="1">
                <a:solidFill>
                  <a:srgbClr val="FF0000"/>
                </a:solidFill>
              </a:rPr>
              <a:t>abudhabi</a:t>
            </a:r>
            <a:endParaRPr lang="fr-FR" dirty="0">
              <a:solidFill>
                <a:srgbClr val="FF0000"/>
              </a:solidFill>
            </a:endParaRPr>
          </a:p>
          <a:p>
            <a:pPr lvl="1"/>
            <a:r>
              <a:rPr lang="fr-FR" dirty="0"/>
              <a:t>Noms de domaine </a:t>
            </a:r>
            <a:r>
              <a:rPr lang="fr-FR" b="1" dirty="0"/>
              <a:t>internationalisés</a:t>
            </a:r>
            <a:r>
              <a:rPr lang="fr-FR" dirty="0"/>
              <a:t>					</a:t>
            </a:r>
            <a:r>
              <a:rPr lang="fr-FR" dirty="0" err="1">
                <a:solidFill>
                  <a:srgbClr val="FF0000"/>
                </a:solidFill>
              </a:rPr>
              <a:t>普遍接受-测试.世界</a:t>
            </a:r>
            <a:endParaRPr lang="fr-FR" dirty="0">
              <a:solidFill>
                <a:srgbClr val="FF0000"/>
              </a:solidFill>
            </a:endParaRPr>
          </a:p>
          <a:p>
            <a:pPr lvl="0"/>
            <a:r>
              <a:rPr lang="fr-FR" dirty="0"/>
              <a:t>Adresses de courrier électronique internationalisées (EAI)</a:t>
            </a:r>
          </a:p>
          <a:p>
            <a:pPr lvl="1"/>
            <a:r>
              <a:rPr lang="fr-FR" dirty="0"/>
              <a:t>ASCII@IDN											</a:t>
            </a:r>
            <a:r>
              <a:rPr lang="fr-FR" dirty="0" err="1"/>
              <a:t>marc@</a:t>
            </a:r>
            <a:r>
              <a:rPr lang="fr-FR" dirty="0" err="1">
                <a:solidFill>
                  <a:srgbClr val="FF0000"/>
                </a:solidFill>
              </a:rPr>
              <a:t>société</a:t>
            </a:r>
            <a:r>
              <a:rPr lang="fr-FR" dirty="0" err="1"/>
              <a:t>.org</a:t>
            </a:r>
            <a:endParaRPr lang="fr-FR" dirty="0"/>
          </a:p>
          <a:p>
            <a:pPr lvl="1"/>
            <a:r>
              <a:rPr lang="fr-FR" dirty="0"/>
              <a:t>UTF8@ASCII											</a:t>
            </a:r>
            <a:r>
              <a:rPr lang="fr-FR" dirty="0" err="1">
                <a:solidFill>
                  <a:srgbClr val="FF0000"/>
                </a:solidFill>
              </a:rPr>
              <a:t>ईमेल</a:t>
            </a:r>
            <a:r>
              <a:rPr lang="fr-FR" dirty="0" err="1"/>
              <a:t>@example.com</a:t>
            </a:r>
            <a:endParaRPr lang="fr-FR" dirty="0"/>
          </a:p>
          <a:p>
            <a:pPr lvl="1"/>
            <a:r>
              <a:rPr lang="fr-FR" dirty="0"/>
              <a:t>UTF8@IDN											</a:t>
            </a:r>
            <a:r>
              <a:rPr lang="fr-FR" dirty="0" err="1">
                <a:solidFill>
                  <a:srgbClr val="FF0000"/>
                </a:solidFill>
              </a:rPr>
              <a:t>测试@普遍接受-测试.世界</a:t>
            </a:r>
            <a:endParaRPr lang="fr-FR" dirty="0">
              <a:solidFill>
                <a:srgbClr val="FF0000"/>
              </a:solidFill>
            </a:endParaRPr>
          </a:p>
          <a:p>
            <a:pPr lvl="1"/>
            <a:r>
              <a:rPr lang="fr-FR" dirty="0"/>
              <a:t>UTF@IDN ; scripts de droite à gauche					</a:t>
            </a:r>
            <a:r>
              <a:rPr lang="fr-FR" dirty="0" err="1">
                <a:solidFill>
                  <a:srgbClr val="FF0000"/>
                </a:solidFill>
              </a:rPr>
              <a:t>موقع.مثال@میل-ای</a:t>
            </a:r>
            <a:r>
              <a:rPr lang="fr-FR" dirty="0"/>
              <a:t>		</a:t>
            </a:r>
          </a:p>
          <a:p>
            <a:pPr marL="0" indent="0">
              <a:buNone/>
            </a:pPr>
            <a:endParaRPr lang="en-US" dirty="0"/>
          </a:p>
        </p:txBody>
      </p:sp>
      <p:pic>
        <p:nvPicPr>
          <p:cNvPr id="26" name="Picture 25">
            <a:extLst>
              <a:ext uri="{FF2B5EF4-FFF2-40B4-BE49-F238E27FC236}">
                <a16:creationId xmlns:a16="http://schemas.microsoft.com/office/drawing/2014/main" id="{BEA9148D-896E-9E4F-995D-F147C62A935A}"/>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349383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430810" cy="1701535"/>
          </a:xfrm>
        </p:spPr>
        <p:txBody>
          <a:bodyPr/>
          <a:lstStyle/>
          <a:p>
            <a:pPr algn="ctr"/>
            <a:r>
              <a:rPr lang="fr-FR" dirty="0"/>
              <a:t>Vos applications logicielles sont-elles compatibles avec l’UA ?</a:t>
            </a:r>
          </a:p>
        </p:txBody>
      </p:sp>
    </p:spTree>
    <p:extLst>
      <p:ext uri="{BB962C8B-B14F-4D97-AF65-F5344CB8AC3E}">
        <p14:creationId xmlns:p14="http://schemas.microsoft.com/office/powerpoint/2010/main" val="88932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Vérification de l’EAI</a:t>
            </a:r>
          </a:p>
        </p:txBody>
      </p:sp>
      <p:sp>
        <p:nvSpPr>
          <p:cNvPr id="3" name="Content Placeholder 2"/>
          <p:cNvSpPr>
            <a:spLocks noGrp="1"/>
          </p:cNvSpPr>
          <p:nvPr>
            <p:ph sz="quarter" idx="10"/>
          </p:nvPr>
        </p:nvSpPr>
        <p:spPr>
          <a:xfrm>
            <a:off x="682562" y="739044"/>
            <a:ext cx="10677100" cy="5293842"/>
          </a:xfrm>
        </p:spPr>
        <p:txBody>
          <a:bodyPr/>
          <a:lstStyle/>
          <a:p>
            <a:r>
              <a:rPr lang="fr-FR" sz="2000"/>
              <a:t>Vérifiez si votre serveur de messagerie prend en charge l’internationalisation des adresses électroniques (EAI) : </a:t>
            </a:r>
          </a:p>
          <a:p>
            <a:pPr lvl="1"/>
            <a:r>
              <a:rPr lang="fr-FR" sz="2000">
                <a:latin typeface="Arial" panose="020B0604020202020204" pitchFamily="34" charset="0"/>
                <a:cs typeface="Arial" panose="020B0604020202020204" pitchFamily="34" charset="0"/>
                <a:hlinkClick r:id="rId2"/>
              </a:rPr>
              <a:t>https://uasg.tech/eai-check/</a:t>
            </a:r>
            <a:r>
              <a:rPr lang="fr-FR" sz="2000">
                <a:latin typeface="Arial" panose="020B0604020202020204" pitchFamily="34" charset="0"/>
                <a:cs typeface="Arial" panose="020B0604020202020204" pitchFamily="34" charset="0"/>
              </a:rPr>
              <a:t> </a:t>
            </a:r>
          </a:p>
          <a:p>
            <a:pPr lvl="1"/>
            <a:endParaRPr lang="en-US" sz="2000" dirty="0"/>
          </a:p>
          <a:p>
            <a:endParaRPr lang="en-US" sz="2000" dirty="0"/>
          </a:p>
          <a:p>
            <a:endParaRPr lang="en-US" sz="2000" dirty="0"/>
          </a:p>
          <a:p>
            <a:endParaRPr lang="en-US" sz="2000" dirty="0"/>
          </a:p>
          <a:p>
            <a:endParaRPr lang="en-US" dirty="0"/>
          </a:p>
        </p:txBody>
      </p:sp>
      <p:pic>
        <p:nvPicPr>
          <p:cNvPr id="6" name="Picture 5">
            <a:extLst>
              <a:ext uri="{FF2B5EF4-FFF2-40B4-BE49-F238E27FC236}">
                <a16:creationId xmlns:a16="http://schemas.microsoft.com/office/drawing/2014/main" id="{B0AFB733-20E6-7346-9DD8-246B211B9D89}"/>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5C042572-198F-FF44-88B6-E237D22F6E83}"/>
              </a:ext>
            </a:extLst>
          </p:cNvPr>
          <p:cNvPicPr>
            <a:picLocks noChangeAspect="1"/>
          </p:cNvPicPr>
          <p:nvPr/>
        </p:nvPicPr>
        <p:blipFill rotWithShape="1">
          <a:blip r:embed="rId4">
            <a:extLst>
              <a:ext uri="{28A0092B-C50C-407E-A947-70E740481C1C}">
                <a14:useLocalDpi xmlns:a14="http://schemas.microsoft.com/office/drawing/2010/main" val="0"/>
              </a:ext>
            </a:extLst>
          </a:blip>
          <a:srcRect l="3867" t="18548" r="5909" b="7725"/>
          <a:stretch/>
        </p:blipFill>
        <p:spPr>
          <a:xfrm>
            <a:off x="1965953" y="1752147"/>
            <a:ext cx="8260094" cy="4535919"/>
          </a:xfrm>
          <a:prstGeom prst="rect">
            <a:avLst/>
          </a:prstGeom>
        </p:spPr>
      </p:pic>
    </p:spTree>
    <p:extLst>
      <p:ext uri="{BB962C8B-B14F-4D97-AF65-F5344CB8AC3E}">
        <p14:creationId xmlns:p14="http://schemas.microsoft.com/office/powerpoint/2010/main" val="3010516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190" y="63795"/>
            <a:ext cx="11178490" cy="496843"/>
          </a:xfrm>
        </p:spPr>
        <p:txBody>
          <a:bodyPr/>
          <a:lstStyle/>
          <a:p>
            <a:r>
              <a:rPr lang="fr-FR" sz="2300" dirty="0"/>
              <a:t>Parcours de l’ICANN vers la préparation à l’acceptation universelle – modèle</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891366"/>
            <a:ext cx="7257773" cy="4746626"/>
          </a:xfrm>
        </p:spPr>
        <p:txBody>
          <a:bodyPr/>
          <a:lstStyle/>
          <a:p>
            <a:r>
              <a:rPr lang="fr-FR" dirty="0"/>
              <a:t>Étape 1 : mise à jour des services afin d’assurer la prise en charge des nouveaux TLD ASCII courts et longs.</a:t>
            </a:r>
          </a:p>
          <a:p>
            <a:r>
              <a:rPr lang="fr-FR" dirty="0"/>
              <a:t>Étape 2 : mise à jour des services pour assurer la prise en charge des noms de domaine internationalisés (IDN) non ASCII en Unicode (étiquette U) et les représentations IDN basées sur ASCII au format </a:t>
            </a:r>
            <a:r>
              <a:rPr lang="fr-FR" dirty="0" err="1"/>
              <a:t>Punycode</a:t>
            </a:r>
            <a:r>
              <a:rPr lang="fr-FR" dirty="0"/>
              <a:t> 3 (étiquette A).</a:t>
            </a:r>
          </a:p>
          <a:p>
            <a:r>
              <a:rPr lang="fr-FR" dirty="0"/>
              <a:t>Étape 3 : mise à jour de l’infrastructure et des services pour assurer la prise en charge des adresses de courrier électronique non ASCII.</a:t>
            </a:r>
          </a:p>
          <a:p>
            <a:pPr lvl="1"/>
            <a:r>
              <a:rPr lang="fr-FR" dirty="0"/>
              <a:t>Remarque : pour qu’une infrastructure soit jugée conforme, toutes ses composantes doivent être déjà compatibles avec l’internationalisation des adresses électroniques (EAI).</a:t>
            </a:r>
          </a:p>
          <a:p>
            <a:pPr marL="457200" lvl="1" indent="0">
              <a:buNone/>
            </a:pPr>
            <a:endParaRPr lang="en-US" dirty="0"/>
          </a:p>
          <a:p>
            <a:r>
              <a:rPr lang="fr-FR" dirty="0"/>
              <a:t>Voir les détails dans </a:t>
            </a:r>
            <a:r>
              <a:rPr lang="fr-FR" dirty="0">
                <a:hlinkClick r:id="rId3"/>
              </a:rPr>
              <a:t>l’étude de cas de l’ICANN.</a:t>
            </a:r>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4"/>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D5946471-6B8F-284B-A21E-F1FB18E5EE74}"/>
              </a:ext>
            </a:extLst>
          </p:cNvPr>
          <p:cNvPicPr>
            <a:picLocks noChangeAspect="1"/>
          </p:cNvPicPr>
          <p:nvPr/>
        </p:nvPicPr>
        <p:blipFill>
          <a:blip r:embed="rId5"/>
          <a:stretch>
            <a:fillRect/>
          </a:stretch>
        </p:blipFill>
        <p:spPr>
          <a:xfrm>
            <a:off x="8347133" y="784708"/>
            <a:ext cx="3557630" cy="5288583"/>
          </a:xfrm>
          <a:prstGeom prst="rect">
            <a:avLst/>
          </a:prstGeom>
        </p:spPr>
      </p:pic>
    </p:spTree>
    <p:extLst>
      <p:ext uri="{BB962C8B-B14F-4D97-AF65-F5344CB8AC3E}">
        <p14:creationId xmlns:p14="http://schemas.microsoft.com/office/powerpoint/2010/main" val="375249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Prochaines étapes et soutien de la communauté</a:t>
            </a:r>
          </a:p>
        </p:txBody>
      </p:sp>
      <p:sp>
        <p:nvSpPr>
          <p:cNvPr id="4" name="Content Placeholder 3">
            <a:extLst>
              <a:ext uri="{FF2B5EF4-FFF2-40B4-BE49-F238E27FC236}">
                <a16:creationId xmlns:a16="http://schemas.microsoft.com/office/drawing/2014/main" id="{4A733B2F-47D5-42AE-81CF-737E5878B6C4}"/>
              </a:ext>
            </a:extLst>
          </p:cNvPr>
          <p:cNvSpPr>
            <a:spLocks noGrp="1"/>
          </p:cNvSpPr>
          <p:nvPr>
            <p:ph sz="quarter" idx="10"/>
          </p:nvPr>
        </p:nvSpPr>
        <p:spPr>
          <a:xfrm>
            <a:off x="812801" y="930569"/>
            <a:ext cx="10412878" cy="5380290"/>
          </a:xfrm>
        </p:spPr>
        <p:txBody>
          <a:bodyPr/>
          <a:lstStyle/>
          <a:p>
            <a:r>
              <a:rPr lang="fr-FR" sz="1700" dirty="0"/>
              <a:t>L’UASG et l’ICANN poursuivent l’analyse des lacunes, l’adoption de mesures correctives, la formation et la sensibilisation :</a:t>
            </a:r>
          </a:p>
          <a:p>
            <a:pPr lvl="1"/>
            <a:r>
              <a:rPr lang="fr-FR" sz="1700" dirty="0"/>
              <a:t>analyse des lacunes – médias sociaux, navigateurs, langages de programmation, outils EAI, etc. ; </a:t>
            </a:r>
          </a:p>
          <a:p>
            <a:pPr lvl="1"/>
            <a:r>
              <a:rPr lang="fr-FR" sz="1700" dirty="0"/>
              <a:t>mesures correctives – participation à des forums technologiques (par exemple GitHub) et signalement de bogues ;</a:t>
            </a:r>
          </a:p>
          <a:p>
            <a:pPr lvl="1"/>
            <a:r>
              <a:rPr lang="fr-FR" sz="1700" dirty="0"/>
              <a:t>formation et sensibilisation – par le biais d’initiatives locales et d’ambassadeurs.</a:t>
            </a:r>
          </a:p>
          <a:p>
            <a:pPr marL="0" indent="0">
              <a:buNone/>
            </a:pPr>
            <a:r>
              <a:rPr lang="fr-FR" sz="1700" dirty="0"/>
              <a:t>Nous demandons à la communauté de contribuer à la préparation à l’UA et de montrer l’exemple :</a:t>
            </a:r>
          </a:p>
          <a:p>
            <a:pPr marL="457200" indent="-457200">
              <a:buFont typeface="+mj-lt"/>
              <a:buAutoNum type="arabicPeriod"/>
            </a:pPr>
            <a:r>
              <a:rPr lang="fr-FR" sz="1700" b="1" dirty="0"/>
              <a:t>en faisant connaître </a:t>
            </a:r>
            <a:r>
              <a:rPr lang="fr-FR" sz="1700" dirty="0"/>
              <a:t>les problèmes techniques rencontrés au sein de la communauté ;</a:t>
            </a:r>
          </a:p>
          <a:p>
            <a:pPr marL="457200" indent="-457200">
              <a:buFont typeface="+mj-lt"/>
              <a:buAutoNum type="arabicPeriod"/>
            </a:pPr>
            <a:r>
              <a:rPr lang="fr-FR" sz="1700" b="1" dirty="0"/>
              <a:t>en mettant à niveau leurs systèmes et en utilisant des systèmes prêts pour l’UA </a:t>
            </a:r>
            <a:r>
              <a:rPr lang="fr-FR" sz="1700" dirty="0"/>
              <a:t>en tant que communauté pour créer la demande nécessaire (mise à niveau des serveurs de messagerie, utilisation du courrier électronique dans la langue locale ;</a:t>
            </a:r>
          </a:p>
          <a:p>
            <a:pPr marL="457200" indent="-457200">
              <a:buFont typeface="+mj-lt"/>
              <a:buAutoNum type="arabicPeriod"/>
            </a:pPr>
            <a:r>
              <a:rPr lang="fr-FR" sz="1700" b="1" dirty="0"/>
              <a:t>en plaidant plus largement </a:t>
            </a:r>
            <a:r>
              <a:rPr lang="fr-FR" sz="1700" dirty="0"/>
              <a:t>pour la prise en charge de l’UA dans leurs systèmes (par exemple, services publics en ligne, organisations du secteur privé, etc.).</a:t>
            </a:r>
          </a:p>
          <a:p>
            <a:pPr marL="0" indent="0">
              <a:buNone/>
            </a:pPr>
            <a:r>
              <a:rPr lang="fr-FR" sz="1700" dirty="0"/>
              <a:t>Ces activités peuvent être entreprises en collaboration avec l’Initiative locale et les ambassadeurs de l’UA.</a:t>
            </a:r>
          </a:p>
        </p:txBody>
      </p:sp>
      <p:pic>
        <p:nvPicPr>
          <p:cNvPr id="6" name="Picture 5">
            <a:extLst>
              <a:ext uri="{FF2B5EF4-FFF2-40B4-BE49-F238E27FC236}">
                <a16:creationId xmlns:a16="http://schemas.microsoft.com/office/drawing/2014/main" id="{48DBD555-1B30-154C-B63A-6D74109AF787}"/>
              </a:ext>
            </a:extLst>
          </p:cNvPr>
          <p:cNvPicPr>
            <a:picLocks noChangeAspect="1"/>
          </p:cNvPicPr>
          <p:nvPr/>
        </p:nvPicPr>
        <p:blipFill>
          <a:blip r:embed="rId3"/>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271866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2850" y="1308848"/>
            <a:ext cx="9215903" cy="1701535"/>
          </a:xfrm>
        </p:spPr>
        <p:txBody>
          <a:bodyPr/>
          <a:lstStyle/>
          <a:p>
            <a:r>
              <a:rPr lang="fr-FR"/>
              <a:t>Impliquez-vous !</a:t>
            </a:r>
          </a:p>
        </p:txBody>
      </p:sp>
    </p:spTree>
    <p:extLst>
      <p:ext uri="{BB962C8B-B14F-4D97-AF65-F5344CB8AC3E}">
        <p14:creationId xmlns:p14="http://schemas.microsoft.com/office/powerpoint/2010/main" val="263006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12800" y="1470213"/>
            <a:ext cx="10805055" cy="4769222"/>
          </a:xfrm>
        </p:spPr>
        <p:txBody>
          <a:bodyPr/>
          <a:lstStyle/>
          <a:p>
            <a:r>
              <a:rPr lang="fr-FR" sz="2000"/>
              <a:t>Pour en savoir plus, envoyez un courriel à </a:t>
            </a:r>
            <a:r>
              <a:rPr lang="fr-FR" sz="2000">
                <a:hlinkClick r:id="rId3"/>
              </a:rPr>
              <a:t>info@uasg.tech</a:t>
            </a:r>
            <a:r>
              <a:rPr lang="fr-FR" sz="2000"/>
              <a:t> ou à </a:t>
            </a:r>
            <a:r>
              <a:rPr lang="fr-FR" sz="2000">
                <a:hlinkClick r:id="rId4"/>
              </a:rPr>
              <a:t>UAProgram@icann.org</a:t>
            </a:r>
            <a:r>
              <a:rPr lang="fr-FR" sz="2000"/>
              <a:t>.</a:t>
            </a:r>
          </a:p>
          <a:p>
            <a:r>
              <a:rPr lang="fr-FR" sz="2000"/>
              <a:t>Consultez tous les documents et toutes les présentations portant sur l’UA sur </a:t>
            </a:r>
            <a:r>
              <a:rPr lang="fr-FR" sz="2000">
                <a:hlinkClick r:id="rId5"/>
              </a:rPr>
              <a:t>https://uasg.tech</a:t>
            </a:r>
          </a:p>
          <a:p>
            <a:endParaRPr lang="en-US" sz="2000" dirty="0"/>
          </a:p>
          <a:p>
            <a:r>
              <a:rPr lang="fr-FR" sz="2000"/>
              <a:t>Trouvez les détails des travaux en cours à partir des pages wiki : </a:t>
            </a:r>
            <a:r>
              <a:rPr lang="fr-FR" sz="2000">
                <a:hlinkClick r:id="rId6"/>
              </a:rPr>
              <a:t>https://community.icann.org/display/TUA</a:t>
            </a:r>
          </a:p>
          <a:p>
            <a:r>
              <a:rPr lang="fr-FR" sz="2000"/>
              <a:t>Inscrivez-vous pour contribuer à ou suivre la liste de discussion de l’UA : </a:t>
            </a:r>
            <a:r>
              <a:rPr lang="fr-FR" sz="2000">
                <a:hlinkClick r:id="rId7"/>
              </a:rPr>
              <a:t>https://uasg.tech/subscribe</a:t>
            </a:r>
          </a:p>
          <a:p>
            <a:r>
              <a:rPr lang="fr-FR" sz="2000"/>
              <a:t>Inscrivez-vous pour participer aux groupes de travail consacrés à l’UA </a:t>
            </a:r>
            <a:r>
              <a:rPr lang="fr-FR" sz="2000">
                <a:hlinkClick r:id="rId8"/>
              </a:rPr>
              <a:t>ici</a:t>
            </a:r>
          </a:p>
        </p:txBody>
      </p:sp>
      <p:sp>
        <p:nvSpPr>
          <p:cNvPr id="5" name="Title 4"/>
          <p:cNvSpPr>
            <a:spLocks noGrp="1"/>
          </p:cNvSpPr>
          <p:nvPr>
            <p:ph type="title"/>
          </p:nvPr>
        </p:nvSpPr>
        <p:spPr/>
        <p:txBody>
          <a:bodyPr/>
          <a:lstStyle/>
          <a:p>
            <a:r>
              <a:rPr lang="fr-FR"/>
              <a:t>Impliquez-vous !</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9"/>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3481660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73086AE0-0EB2-9B4A-B8A3-2A9FF067E38C}"/>
              </a:ext>
            </a:extLst>
          </p:cNvPr>
          <p:cNvSpPr>
            <a:spLocks noGrp="1"/>
          </p:cNvSpPr>
          <p:nvPr>
            <p:ph sz="quarter" idx="10"/>
          </p:nvPr>
        </p:nvSpPr>
        <p:spPr>
          <a:xfrm>
            <a:off x="833124" y="1497006"/>
            <a:ext cx="10805055" cy="4528240"/>
          </a:xfrm>
        </p:spPr>
        <p:txBody>
          <a:bodyPr/>
          <a:lstStyle/>
          <a:p>
            <a:r>
              <a:rPr lang="fr-FR" sz="2000"/>
              <a:t>Pour une liste complète des rapports, voir </a:t>
            </a:r>
            <a:r>
              <a:rPr lang="fr-FR" sz="2000">
                <a:hlinkClick r:id="rId3"/>
              </a:rPr>
              <a:t>https://uasg.tech</a:t>
            </a:r>
            <a:r>
              <a:rPr lang="fr-FR" sz="2000"/>
              <a:t>.</a:t>
            </a:r>
          </a:p>
          <a:p>
            <a:pPr lvl="1"/>
            <a:r>
              <a:rPr lang="fr-FR" sz="2000"/>
              <a:t>Petit guide de l’acceptation universelle : </a:t>
            </a:r>
            <a:r>
              <a:rPr lang="fr-FR" sz="2000">
                <a:hlinkClick r:id="rId4"/>
              </a:rPr>
              <a:t>UASG005</a:t>
            </a:r>
          </a:p>
          <a:p>
            <a:pPr lvl="1"/>
            <a:r>
              <a:rPr lang="fr-FR" sz="2000"/>
              <a:t>Introduction à l’acceptation universelle : </a:t>
            </a:r>
            <a:r>
              <a:rPr lang="fr-FR" sz="2000">
                <a:hlinkClick r:id="rId5"/>
              </a:rPr>
              <a:t>UASG007</a:t>
            </a:r>
          </a:p>
          <a:p>
            <a:pPr lvl="1"/>
            <a:r>
              <a:rPr lang="fr-FR" sz="2000"/>
              <a:t>Petit guide de l’EAI : </a:t>
            </a:r>
            <a:r>
              <a:rPr lang="fr-FR" sz="2000">
                <a:hlinkClick r:id="rId6"/>
              </a:rPr>
              <a:t>UASG014</a:t>
            </a:r>
          </a:p>
          <a:p>
            <a:pPr lvl="1"/>
            <a:r>
              <a:rPr lang="fr-FR" sz="2000"/>
              <a:t>EAI – Une perspective technique : </a:t>
            </a:r>
            <a:r>
              <a:rPr lang="fr-FR" sz="2000">
                <a:hlinkClick r:id="rId7"/>
              </a:rPr>
              <a:t>UASG012</a:t>
            </a:r>
          </a:p>
          <a:p>
            <a:pPr lvl="1"/>
            <a:r>
              <a:rPr lang="fr-FR" sz="2000"/>
              <a:t>EAI – Évaluation des principaux services et logiciels de messagerie : </a:t>
            </a:r>
            <a:r>
              <a:rPr lang="fr-FR" sz="2000">
                <a:hlinkClick r:id="rId8"/>
              </a:rPr>
              <a:t>UASG021B</a:t>
            </a:r>
          </a:p>
          <a:p>
            <a:pPr lvl="1"/>
            <a:r>
              <a:rPr lang="fr-FR" sz="2000"/>
              <a:t>Cadre de préparation à l’acceptation universelle : </a:t>
            </a:r>
            <a:r>
              <a:rPr lang="fr-FR" sz="2000">
                <a:hlinkClick r:id="rId9"/>
              </a:rPr>
              <a:t>UASG026</a:t>
            </a:r>
          </a:p>
          <a:p>
            <a:pPr lvl="1"/>
            <a:r>
              <a:rPr lang="fr-FR" sz="2000"/>
              <a:t>Aspects liés au nommage des messageries internationalisées : </a:t>
            </a:r>
            <a:r>
              <a:rPr lang="fr-FR" sz="2000">
                <a:hlinkClick r:id="rId10"/>
              </a:rPr>
              <a:t>UASG028</a:t>
            </a:r>
          </a:p>
          <a:p>
            <a:pPr lvl="1"/>
            <a:r>
              <a:rPr lang="fr-FR" sz="2000"/>
              <a:t>Rapport d’évaluation de la prise en charge des EAI des services et logiciels de messagerie : </a:t>
            </a:r>
            <a:r>
              <a:rPr lang="fr-FR" sz="2000">
                <a:hlinkClick r:id="rId11"/>
              </a:rPr>
              <a:t>UASG030</a:t>
            </a:r>
          </a:p>
          <a:p>
            <a:endParaRPr lang="en-US" sz="2400" dirty="0"/>
          </a:p>
          <a:p>
            <a:endParaRPr lang="en-US" dirty="0"/>
          </a:p>
        </p:txBody>
      </p:sp>
      <p:sp>
        <p:nvSpPr>
          <p:cNvPr id="5" name="Title 4"/>
          <p:cNvSpPr>
            <a:spLocks noGrp="1"/>
          </p:cNvSpPr>
          <p:nvPr>
            <p:ph type="title"/>
          </p:nvPr>
        </p:nvSpPr>
        <p:spPr/>
        <p:txBody>
          <a:bodyPr/>
          <a:lstStyle/>
          <a:p>
            <a:r>
              <a:rPr lang="fr-FR"/>
              <a:t>Quelques ressources pertinentes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12"/>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602106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xfrm>
            <a:off x="420688" y="42863"/>
            <a:ext cx="11807825"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fr-FR" dirty="0">
                <a:latin typeface="Arial" charset="0"/>
                <a:cs typeface="Segoe UI" charset="0"/>
              </a:rPr>
              <a:t>Échangez avec l’ICANN – Remerciements et questions</a:t>
            </a:r>
          </a:p>
        </p:txBody>
      </p:sp>
    </p:spTree>
    <p:extLst>
      <p:ext uri="{BB962C8B-B14F-4D97-AF65-F5344CB8AC3E}">
        <p14:creationId xmlns:p14="http://schemas.microsoft.com/office/powerpoint/2010/main" val="186543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C9993-228B-44C2-BDEE-DA87AC7A4B5E}"/>
              </a:ext>
            </a:extLst>
          </p:cNvPr>
          <p:cNvSpPr>
            <a:spLocks noGrp="1"/>
          </p:cNvSpPr>
          <p:nvPr>
            <p:ph type="title"/>
          </p:nvPr>
        </p:nvSpPr>
        <p:spPr>
          <a:xfrm>
            <a:off x="59510" y="48277"/>
            <a:ext cx="11208236" cy="547943"/>
          </a:xfrm>
        </p:spPr>
        <p:txBody>
          <a:bodyPr/>
          <a:lstStyle/>
          <a:p>
            <a:r>
              <a:rPr lang="fr-FR" sz="2300" dirty="0"/>
              <a:t>Prise en charge de l’EAI dans les adresses de courrier électronique de gTLD</a:t>
            </a:r>
          </a:p>
        </p:txBody>
      </p:sp>
      <p:pic>
        <p:nvPicPr>
          <p:cNvPr id="30" name="Picture 29">
            <a:extLst>
              <a:ext uri="{FF2B5EF4-FFF2-40B4-BE49-F238E27FC236}">
                <a16:creationId xmlns:a16="http://schemas.microsoft.com/office/drawing/2014/main" id="{F4F726FC-2B94-D136-589F-7C071772F5BF}"/>
              </a:ext>
            </a:extLst>
          </p:cNvPr>
          <p:cNvPicPr>
            <a:picLocks noChangeAspect="1"/>
          </p:cNvPicPr>
          <p:nvPr/>
        </p:nvPicPr>
        <p:blipFill>
          <a:blip r:embed="rId2"/>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4895EC40-991A-92E8-5706-E46B0CF5D2F7}"/>
              </a:ext>
            </a:extLst>
          </p:cNvPr>
          <p:cNvPicPr>
            <a:picLocks noChangeAspect="1"/>
          </p:cNvPicPr>
          <p:nvPr/>
        </p:nvPicPr>
        <p:blipFill>
          <a:blip r:embed="rId3"/>
          <a:stretch>
            <a:fillRect/>
          </a:stretch>
        </p:blipFill>
        <p:spPr>
          <a:xfrm>
            <a:off x="59509" y="1257300"/>
            <a:ext cx="12085302" cy="4702629"/>
          </a:xfrm>
          <a:prstGeom prst="rect">
            <a:avLst/>
          </a:prstGeom>
        </p:spPr>
      </p:pic>
    </p:spTree>
    <p:extLst>
      <p:ext uri="{BB962C8B-B14F-4D97-AF65-F5344CB8AC3E}">
        <p14:creationId xmlns:p14="http://schemas.microsoft.com/office/powerpoint/2010/main" val="403517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0111C86-D13C-B30C-F4F7-1B8F73C9505A}"/>
              </a:ext>
            </a:extLst>
          </p:cNvPr>
          <p:cNvGrpSpPr/>
          <p:nvPr/>
        </p:nvGrpSpPr>
        <p:grpSpPr>
          <a:xfrm>
            <a:off x="7895533" y="1292552"/>
            <a:ext cx="3938202" cy="4417258"/>
            <a:chOff x="7895533" y="1292552"/>
            <a:chExt cx="3938202" cy="4417258"/>
          </a:xfrm>
        </p:grpSpPr>
        <p:pic>
          <p:nvPicPr>
            <p:cNvPr id="7" name="Picture 6">
              <a:extLst>
                <a:ext uri="{FF2B5EF4-FFF2-40B4-BE49-F238E27FC236}">
                  <a16:creationId xmlns:a16="http://schemas.microsoft.com/office/drawing/2014/main" id="{74A5AA12-B7CF-8CDA-5F1A-D479148400B0}"/>
                </a:ext>
              </a:extLst>
            </p:cNvPr>
            <p:cNvPicPr>
              <a:picLocks noChangeAspect="1"/>
            </p:cNvPicPr>
            <p:nvPr/>
          </p:nvPicPr>
          <p:blipFill>
            <a:blip r:embed="rId3"/>
            <a:stretch>
              <a:fillRect/>
            </a:stretch>
          </p:blipFill>
          <p:spPr>
            <a:xfrm>
              <a:off x="7895533" y="1292552"/>
              <a:ext cx="3938202" cy="3882511"/>
            </a:xfrm>
            <a:prstGeom prst="rect">
              <a:avLst/>
            </a:prstGeom>
          </p:spPr>
        </p:pic>
        <p:sp>
          <p:nvSpPr>
            <p:cNvPr id="13" name="TextBox 12">
              <a:extLst>
                <a:ext uri="{FF2B5EF4-FFF2-40B4-BE49-F238E27FC236}">
                  <a16:creationId xmlns:a16="http://schemas.microsoft.com/office/drawing/2014/main" id="{B941706D-7E36-7DA0-D30D-84EAFD3562FA}"/>
                </a:ext>
              </a:extLst>
            </p:cNvPr>
            <p:cNvSpPr txBox="1"/>
            <p:nvPr/>
          </p:nvSpPr>
          <p:spPr>
            <a:xfrm>
              <a:off x="7895533" y="5432811"/>
              <a:ext cx="3938201" cy="276999"/>
            </a:xfrm>
            <a:prstGeom prst="rect">
              <a:avLst/>
            </a:prstGeom>
            <a:noFill/>
          </p:spPr>
          <p:txBody>
            <a:bodyPr wrap="square" lIns="0" tIns="0" rIns="0" bIns="0" rtlCol="0">
              <a:spAutoFit/>
            </a:bodyPr>
            <a:lstStyle/>
            <a:p>
              <a:pPr algn="ctr"/>
              <a:r>
                <a:rPr lang="fr-FR"/>
                <a:t>Outlook montrant l’EAI</a:t>
              </a:r>
            </a:p>
          </p:txBody>
        </p:sp>
      </p:grpSp>
      <p:sp>
        <p:nvSpPr>
          <p:cNvPr id="21" name="Oval 20">
            <a:extLst>
              <a:ext uri="{FF2B5EF4-FFF2-40B4-BE49-F238E27FC236}">
                <a16:creationId xmlns:a16="http://schemas.microsoft.com/office/drawing/2014/main" id="{68D243DE-F680-D36D-8AB1-AE0E531E7215}"/>
              </a:ext>
            </a:extLst>
          </p:cNvPr>
          <p:cNvSpPr/>
          <p:nvPr/>
        </p:nvSpPr>
        <p:spPr>
          <a:xfrm>
            <a:off x="8507186" y="3095308"/>
            <a:ext cx="2057400" cy="1084806"/>
          </a:xfrm>
          <a:prstGeom prst="ellipse">
            <a:avLst/>
          </a:prstGeom>
          <a:noFill/>
          <a:ln>
            <a:solidFill>
              <a:srgbClr val="FF93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BE"/>
          </a:p>
        </p:txBody>
      </p:sp>
      <p:sp>
        <p:nvSpPr>
          <p:cNvPr id="11" name="Content Placeholder 3">
            <a:extLst>
              <a:ext uri="{FF2B5EF4-FFF2-40B4-BE49-F238E27FC236}">
                <a16:creationId xmlns:a16="http://schemas.microsoft.com/office/drawing/2014/main" id="{2824CADD-4E7A-3441-9B10-9EB05AE7EC97}"/>
              </a:ext>
            </a:extLst>
          </p:cNvPr>
          <p:cNvSpPr>
            <a:spLocks noGrp="1"/>
          </p:cNvSpPr>
          <p:nvPr>
            <p:ph sz="quarter" idx="10"/>
          </p:nvPr>
        </p:nvSpPr>
        <p:spPr>
          <a:xfrm>
            <a:off x="358266" y="815443"/>
            <a:ext cx="7003826" cy="5348779"/>
          </a:xfrm>
        </p:spPr>
        <p:txBody>
          <a:bodyPr/>
          <a:lstStyle/>
          <a:p>
            <a:r>
              <a:rPr lang="fr-FR" sz="1800" dirty="0">
                <a:solidFill>
                  <a:schemeClr val="accent1"/>
                </a:solidFill>
              </a:rPr>
              <a:t>Services de messagerie gratuits</a:t>
            </a:r>
            <a:r>
              <a:rPr lang="fr-FR" sz="1800" dirty="0"/>
              <a:t> – l’EAI est prise en charge par Gmail, Office365 et divers services de moindre importance.</a:t>
            </a:r>
          </a:p>
          <a:p>
            <a:r>
              <a:rPr lang="fr-FR" sz="1800" dirty="0">
                <a:solidFill>
                  <a:schemeClr val="accent1"/>
                </a:solidFill>
              </a:rPr>
              <a:t>Produits de messagerie</a:t>
            </a:r>
            <a:r>
              <a:rPr lang="fr-FR" sz="1800" dirty="0"/>
              <a:t> – l’EAI est prise en charge par Microsoft Exchange à partir de la version 2019, Outlook, iPhone Mail sous certaines conditions, etc.</a:t>
            </a:r>
          </a:p>
          <a:p>
            <a:r>
              <a:rPr lang="fr-FR" sz="1800" dirty="0">
                <a:solidFill>
                  <a:schemeClr val="accent1"/>
                </a:solidFill>
              </a:rPr>
              <a:t>Logiciels à code ouvert</a:t>
            </a:r>
            <a:r>
              <a:rPr lang="fr-FR" sz="1800" dirty="0"/>
              <a:t> – l’EAI est prise en charge par les MTA </a:t>
            </a:r>
            <a:r>
              <a:rPr lang="fr-FR" sz="1800" dirty="0" err="1"/>
              <a:t>Postfix</a:t>
            </a:r>
            <a:r>
              <a:rPr lang="fr-FR" sz="1800" dirty="0"/>
              <a:t> et </a:t>
            </a:r>
            <a:r>
              <a:rPr lang="fr-FR" sz="1800" dirty="0" err="1"/>
              <a:t>Exim</a:t>
            </a:r>
            <a:r>
              <a:rPr lang="fr-FR" sz="1800" dirty="0"/>
              <a:t>, le programme client Thunderbird, et la prise en charge de courrier en Java, Ruby et Python, etc.</a:t>
            </a:r>
          </a:p>
          <a:p>
            <a:r>
              <a:rPr lang="fr-FR" sz="1800" dirty="0">
                <a:solidFill>
                  <a:schemeClr val="accent1"/>
                </a:solidFill>
              </a:rPr>
              <a:t>Fournisseurs de services de courrier électronique</a:t>
            </a:r>
            <a:r>
              <a:rPr lang="fr-FR" sz="1800" dirty="0"/>
              <a:t> – certaines sociétés telles que </a:t>
            </a:r>
            <a:r>
              <a:rPr lang="fr-FR" sz="1800" dirty="0" err="1"/>
              <a:t>Elastic</a:t>
            </a:r>
            <a:r>
              <a:rPr lang="fr-FR" sz="1800" dirty="0"/>
              <a:t> Email, </a:t>
            </a:r>
            <a:r>
              <a:rPr lang="fr-FR" sz="1800" dirty="0" err="1"/>
              <a:t>Mailgun</a:t>
            </a:r>
            <a:r>
              <a:rPr lang="fr-FR" sz="1800" dirty="0"/>
              <a:t>, Return Path, etc., peuvent envoyer du courrier (« votre commande a été expédiée ») aux adresses EAI ; beaucoup d’autres offrent une prise en charge partielle.</a:t>
            </a:r>
          </a:p>
          <a:p>
            <a:r>
              <a:rPr lang="fr-FR" sz="1800" dirty="0">
                <a:solidFill>
                  <a:schemeClr val="accent1"/>
                </a:solidFill>
              </a:rPr>
              <a:t>Autres logiciels de messagerie</a:t>
            </a:r>
            <a:r>
              <a:rPr lang="fr-FR" sz="1800" dirty="0"/>
              <a:t> – les bibliothèques compatibles avec l’EAI ont des centaines de milliers ou des millions de téléchargements.</a:t>
            </a:r>
          </a:p>
        </p:txBody>
      </p:sp>
      <p:sp>
        <p:nvSpPr>
          <p:cNvPr id="5" name="Title 4"/>
          <p:cNvSpPr>
            <a:spLocks noGrp="1"/>
          </p:cNvSpPr>
          <p:nvPr>
            <p:ph type="title"/>
          </p:nvPr>
        </p:nvSpPr>
        <p:spPr/>
        <p:txBody>
          <a:bodyPr/>
          <a:lstStyle/>
          <a:p>
            <a:r>
              <a:rPr lang="fr-FR" sz="2400" dirty="0"/>
              <a:t>Prise en charge de l’EAI dans les principaux logiciels et services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4"/>
          <a:stretch>
            <a:fillRect/>
          </a:stretch>
        </p:blipFill>
        <p:spPr>
          <a:xfrm>
            <a:off x="10902950" y="32733"/>
            <a:ext cx="1241861" cy="563488"/>
          </a:xfrm>
          <a:prstGeom prst="rect">
            <a:avLst/>
          </a:prstGeom>
        </p:spPr>
      </p:pic>
    </p:spTree>
    <p:extLst>
      <p:ext uri="{BB962C8B-B14F-4D97-AF65-F5344CB8AC3E}">
        <p14:creationId xmlns:p14="http://schemas.microsoft.com/office/powerpoint/2010/main" val="280518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2824CADD-4E7A-3441-9B10-9EB05AE7EC97}"/>
              </a:ext>
            </a:extLst>
          </p:cNvPr>
          <p:cNvSpPr>
            <a:spLocks noGrp="1"/>
          </p:cNvSpPr>
          <p:nvPr>
            <p:ph sz="quarter" idx="10"/>
          </p:nvPr>
        </p:nvSpPr>
        <p:spPr>
          <a:xfrm>
            <a:off x="358266" y="794178"/>
            <a:ext cx="7003826" cy="5348779"/>
          </a:xfrm>
        </p:spPr>
        <p:txBody>
          <a:bodyPr/>
          <a:lstStyle/>
          <a:p>
            <a:r>
              <a:rPr lang="fr-FR" sz="1800" dirty="0">
                <a:solidFill>
                  <a:schemeClr val="accent1"/>
                </a:solidFill>
              </a:rPr>
              <a:t>Services de messagerie gratuits</a:t>
            </a:r>
            <a:r>
              <a:rPr lang="fr-FR" sz="1800" dirty="0"/>
              <a:t> – l’EAI est prise en charge par Gmail, Office365 et divers services de moindre importance.</a:t>
            </a:r>
          </a:p>
          <a:p>
            <a:r>
              <a:rPr lang="fr-FR" sz="1800" dirty="0">
                <a:solidFill>
                  <a:schemeClr val="accent1"/>
                </a:solidFill>
              </a:rPr>
              <a:t>Produits de messagerie</a:t>
            </a:r>
            <a:r>
              <a:rPr lang="fr-FR" sz="1800" dirty="0"/>
              <a:t> – l’EAI est prise en charge par Microsoft Exchange à partir de la version 2019, Outlook, iPhone Mail sous certaines conditions, etc.</a:t>
            </a:r>
          </a:p>
          <a:p>
            <a:r>
              <a:rPr lang="fr-FR" sz="1800" dirty="0">
                <a:solidFill>
                  <a:schemeClr val="accent1"/>
                </a:solidFill>
              </a:rPr>
              <a:t>Logiciels à code ouvert</a:t>
            </a:r>
            <a:r>
              <a:rPr lang="fr-FR" sz="1800" dirty="0"/>
              <a:t> – l’EAI est prise en charge par les MTA </a:t>
            </a:r>
            <a:r>
              <a:rPr lang="fr-FR" sz="1800" dirty="0" err="1"/>
              <a:t>Postfix</a:t>
            </a:r>
            <a:r>
              <a:rPr lang="fr-FR" sz="1800" dirty="0"/>
              <a:t> et </a:t>
            </a:r>
            <a:r>
              <a:rPr lang="fr-FR" sz="1800" dirty="0" err="1"/>
              <a:t>Exim</a:t>
            </a:r>
            <a:r>
              <a:rPr lang="fr-FR" sz="1800" dirty="0"/>
              <a:t>, le programme client Thunderbird, et la prise en charge de courrier en Java, Ruby et Python, etc.</a:t>
            </a:r>
          </a:p>
          <a:p>
            <a:r>
              <a:rPr lang="fr-FR" sz="1800" dirty="0">
                <a:solidFill>
                  <a:schemeClr val="accent1"/>
                </a:solidFill>
              </a:rPr>
              <a:t>Fournisseurs de services de courrier électronique</a:t>
            </a:r>
            <a:r>
              <a:rPr lang="fr-FR" sz="1800" dirty="0"/>
              <a:t> – certaines sociétés telles que </a:t>
            </a:r>
            <a:r>
              <a:rPr lang="fr-FR" sz="1800" dirty="0" err="1"/>
              <a:t>Elastic</a:t>
            </a:r>
            <a:r>
              <a:rPr lang="fr-FR" sz="1800" dirty="0"/>
              <a:t> Email, </a:t>
            </a:r>
            <a:r>
              <a:rPr lang="fr-FR" sz="1800" dirty="0" err="1"/>
              <a:t>Mailgun</a:t>
            </a:r>
            <a:r>
              <a:rPr lang="fr-FR" sz="1800" dirty="0"/>
              <a:t>, Return Path, etc., peuvent envoyer du courrier (« votre commande a été expédiée ») aux adresses EAI ; beaucoup d’autres offrent une prise en charge partielle.</a:t>
            </a:r>
          </a:p>
          <a:p>
            <a:r>
              <a:rPr lang="fr-FR" sz="1800" dirty="0">
                <a:solidFill>
                  <a:schemeClr val="accent1"/>
                </a:solidFill>
              </a:rPr>
              <a:t>Autres logiciels de messagerie</a:t>
            </a:r>
            <a:r>
              <a:rPr lang="fr-FR" sz="1800" dirty="0"/>
              <a:t> – les bibliothèques compatibles avec l’EAI ont des centaines de milliers ou des millions de téléchargements.</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grpSp>
        <p:nvGrpSpPr>
          <p:cNvPr id="2" name="Group 1">
            <a:extLst>
              <a:ext uri="{FF2B5EF4-FFF2-40B4-BE49-F238E27FC236}">
                <a16:creationId xmlns:a16="http://schemas.microsoft.com/office/drawing/2014/main" id="{8E2E5FDC-ED3D-50DB-155B-6DDA3D8655BA}"/>
              </a:ext>
            </a:extLst>
          </p:cNvPr>
          <p:cNvGrpSpPr/>
          <p:nvPr/>
        </p:nvGrpSpPr>
        <p:grpSpPr>
          <a:xfrm>
            <a:off x="7919572" y="1292552"/>
            <a:ext cx="3914162" cy="4434843"/>
            <a:chOff x="6846276" y="861682"/>
            <a:chExt cx="3914162" cy="4434843"/>
          </a:xfrm>
          <a:solidFill>
            <a:schemeClr val="bg1"/>
          </a:solidFill>
        </p:grpSpPr>
        <p:pic>
          <p:nvPicPr>
            <p:cNvPr id="3" name="Picture 2">
              <a:extLst>
                <a:ext uri="{FF2B5EF4-FFF2-40B4-BE49-F238E27FC236}">
                  <a16:creationId xmlns:a16="http://schemas.microsoft.com/office/drawing/2014/main" id="{9A3B1E61-9A6E-0FCF-DEF2-014414D7833B}"/>
                </a:ext>
              </a:extLst>
            </p:cNvPr>
            <p:cNvPicPr>
              <a:picLocks noChangeAspect="1"/>
            </p:cNvPicPr>
            <p:nvPr/>
          </p:nvPicPr>
          <p:blipFill>
            <a:blip r:embed="rId4"/>
            <a:stretch>
              <a:fillRect/>
            </a:stretch>
          </p:blipFill>
          <p:spPr>
            <a:xfrm>
              <a:off x="6846276" y="861682"/>
              <a:ext cx="3890121" cy="3900096"/>
            </a:xfrm>
            <a:prstGeom prst="rect">
              <a:avLst/>
            </a:prstGeom>
            <a:grpFill/>
          </p:spPr>
        </p:pic>
        <p:sp>
          <p:nvSpPr>
            <p:cNvPr id="4" name="TextBox 3">
              <a:extLst>
                <a:ext uri="{FF2B5EF4-FFF2-40B4-BE49-F238E27FC236}">
                  <a16:creationId xmlns:a16="http://schemas.microsoft.com/office/drawing/2014/main" id="{91A70D6E-77FE-AD47-6F1E-9272A20F8484}"/>
                </a:ext>
              </a:extLst>
            </p:cNvPr>
            <p:cNvSpPr txBox="1"/>
            <p:nvPr/>
          </p:nvSpPr>
          <p:spPr>
            <a:xfrm>
              <a:off x="6870317" y="5019526"/>
              <a:ext cx="3890121" cy="276999"/>
            </a:xfrm>
            <a:prstGeom prst="rect">
              <a:avLst/>
            </a:prstGeom>
            <a:grpFill/>
          </p:spPr>
          <p:txBody>
            <a:bodyPr wrap="square" lIns="0" tIns="0" rIns="0" bIns="0" rtlCol="0">
              <a:spAutoFit/>
            </a:bodyPr>
            <a:lstStyle/>
            <a:p>
              <a:pPr algn="ctr"/>
              <a:r>
                <a:rPr lang="fr-FR"/>
                <a:t>iPhone Mail</a:t>
              </a:r>
            </a:p>
          </p:txBody>
        </p:sp>
      </p:grpSp>
      <p:sp>
        <p:nvSpPr>
          <p:cNvPr id="8" name="Title 4">
            <a:extLst>
              <a:ext uri="{FF2B5EF4-FFF2-40B4-BE49-F238E27FC236}">
                <a16:creationId xmlns:a16="http://schemas.microsoft.com/office/drawing/2014/main" id="{4E361762-1A36-11CB-7218-C905BBF63D88}"/>
              </a:ext>
            </a:extLst>
          </p:cNvPr>
          <p:cNvSpPr>
            <a:spLocks noGrp="1"/>
          </p:cNvSpPr>
          <p:nvPr>
            <p:ph type="title"/>
          </p:nvPr>
        </p:nvSpPr>
        <p:spPr>
          <a:xfrm>
            <a:off x="420624" y="46180"/>
            <a:ext cx="10805055" cy="450663"/>
          </a:xfrm>
        </p:spPr>
        <p:txBody>
          <a:bodyPr/>
          <a:lstStyle/>
          <a:p>
            <a:r>
              <a:rPr lang="fr-FR" sz="2400" dirty="0"/>
              <a:t>Prise en charge de l’EAI dans les principaux logiciels et services</a:t>
            </a:r>
          </a:p>
        </p:txBody>
      </p:sp>
    </p:spTree>
    <p:extLst>
      <p:ext uri="{BB962C8B-B14F-4D97-AF65-F5344CB8AC3E}">
        <p14:creationId xmlns:p14="http://schemas.microsoft.com/office/powerpoint/2010/main" val="219106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Structure des messages de courrier électronique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6" name="Picture 5">
            <a:extLst>
              <a:ext uri="{FF2B5EF4-FFF2-40B4-BE49-F238E27FC236}">
                <a16:creationId xmlns:a16="http://schemas.microsoft.com/office/drawing/2014/main" id="{5FD94CF0-7AF4-9841-9853-C57D1C29225C}"/>
              </a:ext>
            </a:extLst>
          </p:cNvPr>
          <p:cNvPicPr>
            <a:picLocks noChangeAspect="1"/>
          </p:cNvPicPr>
          <p:nvPr/>
        </p:nvPicPr>
        <p:blipFill rotWithShape="1">
          <a:blip r:embed="rId4"/>
          <a:srcRect t="5232" r="21790" b="3148"/>
          <a:stretch/>
        </p:blipFill>
        <p:spPr>
          <a:xfrm>
            <a:off x="7172415" y="1393393"/>
            <a:ext cx="4972395" cy="3933495"/>
          </a:xfrm>
          <a:prstGeom prst="rect">
            <a:avLst/>
          </a:prstGeom>
        </p:spPr>
      </p:pic>
      <p:sp>
        <p:nvSpPr>
          <p:cNvPr id="11" name="Content Placeholder 3">
            <a:extLst>
              <a:ext uri="{FF2B5EF4-FFF2-40B4-BE49-F238E27FC236}">
                <a16:creationId xmlns:a16="http://schemas.microsoft.com/office/drawing/2014/main" id="{2824CADD-4E7A-3441-9B10-9EB05AE7EC97}"/>
              </a:ext>
            </a:extLst>
          </p:cNvPr>
          <p:cNvSpPr>
            <a:spLocks noGrp="1"/>
          </p:cNvSpPr>
          <p:nvPr>
            <p:ph sz="quarter" idx="10"/>
          </p:nvPr>
        </p:nvSpPr>
        <p:spPr>
          <a:xfrm>
            <a:off x="358267" y="900503"/>
            <a:ext cx="7029008" cy="5348779"/>
          </a:xfrm>
        </p:spPr>
        <p:txBody>
          <a:bodyPr/>
          <a:lstStyle/>
          <a:p>
            <a:r>
              <a:rPr lang="fr-FR" sz="2000" dirty="0">
                <a:solidFill>
                  <a:schemeClr val="accent1"/>
                </a:solidFill>
              </a:rPr>
              <a:t>Enveloppe</a:t>
            </a:r>
            <a:r>
              <a:rPr lang="fr-FR" sz="2000" dirty="0"/>
              <a:t> – Informations qui accompagnent un message en transit, entre autres la ou les adresses auxquelles il est envoyé et l’adresse de retour à laquelle des rapports d’erreur ou de défaillance peuvent être envoyés.</a:t>
            </a:r>
          </a:p>
          <a:p>
            <a:r>
              <a:rPr lang="fr-FR" sz="2000" dirty="0">
                <a:solidFill>
                  <a:schemeClr val="accent1"/>
                </a:solidFill>
              </a:rPr>
              <a:t>En-tête de message</a:t>
            </a:r>
            <a:r>
              <a:rPr lang="fr-FR" sz="2000" dirty="0"/>
              <a:t> – Une série de champs structurés avec un nom d’en-tête tel que À partir de : À : ou Objet : suivi du contenu de l’en-tête</a:t>
            </a:r>
          </a:p>
          <a:p>
            <a:pPr lvl="1"/>
            <a:r>
              <a:rPr lang="fr-FR" sz="2000" dirty="0"/>
              <a:t>Format libre, tel qu’Objet :</a:t>
            </a:r>
          </a:p>
          <a:p>
            <a:pPr lvl="1"/>
            <a:r>
              <a:rPr lang="fr-FR" sz="2000" dirty="0"/>
              <a:t>Format fixe, tel que Date : et Identifiant du message :</a:t>
            </a:r>
          </a:p>
          <a:p>
            <a:pPr lvl="1"/>
            <a:r>
              <a:rPr lang="fr-FR" sz="2000" dirty="0"/>
              <a:t>Combinaison de format fixe et libre, comme les adresses À :, À partir de : et Cc : avec des adresses en format fixe et un texte de commentaire en format libre.</a:t>
            </a:r>
          </a:p>
          <a:p>
            <a:r>
              <a:rPr lang="fr-FR" sz="2000" dirty="0">
                <a:solidFill>
                  <a:schemeClr val="accent1"/>
                </a:solidFill>
              </a:rPr>
              <a:t>Corps du message</a:t>
            </a:r>
            <a:r>
              <a:rPr lang="fr-FR" sz="2000" dirty="0"/>
              <a:t> – Le contenu d’un message, qui peut être un texte non formaté ou une ou plusieurs parties MIME formatées ou codées.</a:t>
            </a:r>
          </a:p>
        </p:txBody>
      </p:sp>
      <p:sp>
        <p:nvSpPr>
          <p:cNvPr id="12" name="Content Placeholder 3">
            <a:extLst>
              <a:ext uri="{FF2B5EF4-FFF2-40B4-BE49-F238E27FC236}">
                <a16:creationId xmlns:a16="http://schemas.microsoft.com/office/drawing/2014/main" id="{9F60F5CA-AA0E-4D42-AB4E-1309B31D9635}"/>
              </a:ext>
            </a:extLst>
          </p:cNvPr>
          <p:cNvSpPr txBox="1">
            <a:spLocks/>
          </p:cNvSpPr>
          <p:nvPr/>
        </p:nvSpPr>
        <p:spPr>
          <a:xfrm>
            <a:off x="8288822" y="5369107"/>
            <a:ext cx="3133061" cy="418978"/>
          </a:xfrm>
          <a:prstGeom prst="rect">
            <a:avLst/>
          </a:prstGeom>
        </p:spPr>
        <p:txBody>
          <a:bodyPr lIns="0" tIns="0" rIns="0" bIns="0"/>
          <a:lstStyle>
            <a:lvl1pPr marL="342900" indent="-342900" algn="l" defTabSz="457200" rtl="0" eaLnBrk="0" fontAlgn="base" hangingPunct="0">
              <a:spcBef>
                <a:spcPts val="2000"/>
              </a:spcBef>
              <a:spcAft>
                <a:spcPts val="0"/>
              </a:spcAft>
              <a:buClr>
                <a:srgbClr val="000000"/>
              </a:buClr>
              <a:buSzPct val="75000"/>
              <a:buFont typeface="Wingdings" panose="05000000000000000000" pitchFamily="2" charset="2"/>
              <a:buChar char=""/>
              <a:defRPr sz="1900" kern="1200">
                <a:solidFill>
                  <a:srgbClr val="000000"/>
                </a:solidFill>
                <a:latin typeface="+mn-lt"/>
                <a:ea typeface="+mn-ea"/>
                <a:cs typeface="+mn-cs"/>
              </a:defRPr>
            </a:lvl1pPr>
            <a:lvl2pPr marL="798513" indent="-341313" algn="l" defTabSz="457200" rtl="0" eaLnBrk="0" fontAlgn="base" hangingPunct="0">
              <a:spcBef>
                <a:spcPts val="500"/>
              </a:spcBef>
              <a:spcAft>
                <a:spcPct val="0"/>
              </a:spcAft>
              <a:buSzPct val="75000"/>
              <a:buFont typeface="Wingdings" panose="05000000000000000000" pitchFamily="2" charset="2"/>
              <a:buChar char=""/>
              <a:defRPr sz="1900" kern="1200">
                <a:solidFill>
                  <a:srgbClr val="000000"/>
                </a:solidFill>
                <a:latin typeface="+mn-lt"/>
                <a:ea typeface="+mn-ea"/>
                <a:cs typeface="+mn-cs"/>
              </a:defRPr>
            </a:lvl2pPr>
            <a:lvl3pPr marL="1255713" indent="-341313" algn="l" defTabSz="457200" rtl="0" eaLnBrk="0" fontAlgn="base" hangingPunct="0">
              <a:spcBef>
                <a:spcPts val="500"/>
              </a:spcBef>
              <a:spcAft>
                <a:spcPct val="0"/>
              </a:spcAft>
              <a:buFont typeface="Arial" panose="020B0604020202020204" pitchFamily="34" charset="0"/>
              <a:buChar char="•"/>
              <a:defRPr sz="1900" kern="1200">
                <a:solidFill>
                  <a:srgbClr val="000000"/>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900" kern="1200">
                <a:solidFill>
                  <a:srgbClr val="000000"/>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9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fr-FR" sz="2000" dirty="0"/>
              <a:t>Pour en savoir plus, voir </a:t>
            </a:r>
            <a:r>
              <a:rPr lang="fr-FR" sz="2000" dirty="0">
                <a:hlinkClick r:id="rId5"/>
              </a:rPr>
              <a:t>EAI : A Technical Overview</a:t>
            </a:r>
          </a:p>
        </p:txBody>
      </p:sp>
    </p:spTree>
    <p:extLst>
      <p:ext uri="{BB962C8B-B14F-4D97-AF65-F5344CB8AC3E}">
        <p14:creationId xmlns:p14="http://schemas.microsoft.com/office/powerpoint/2010/main" val="171831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a:t>Systèmes de courrier électronique</a:t>
            </a:r>
          </a:p>
        </p:txBody>
      </p:sp>
      <p:pic>
        <p:nvPicPr>
          <p:cNvPr id="10" name="Picture 9">
            <a:extLst>
              <a:ext uri="{FF2B5EF4-FFF2-40B4-BE49-F238E27FC236}">
                <a16:creationId xmlns:a16="http://schemas.microsoft.com/office/drawing/2014/main" id="{51AB4471-B117-7941-922D-BB3E4BC9B065}"/>
              </a:ext>
            </a:extLst>
          </p:cNvPr>
          <p:cNvPicPr>
            <a:picLocks noChangeAspect="1"/>
          </p:cNvPicPr>
          <p:nvPr/>
        </p:nvPicPr>
        <p:blipFill>
          <a:blip r:embed="rId3"/>
          <a:stretch>
            <a:fillRect/>
          </a:stretch>
        </p:blipFill>
        <p:spPr>
          <a:xfrm>
            <a:off x="10902950" y="32733"/>
            <a:ext cx="1241861" cy="563488"/>
          </a:xfrm>
          <a:prstGeom prst="rect">
            <a:avLst/>
          </a:prstGeom>
        </p:spPr>
      </p:pic>
      <p:pic>
        <p:nvPicPr>
          <p:cNvPr id="2" name="Picture 1">
            <a:extLst>
              <a:ext uri="{FF2B5EF4-FFF2-40B4-BE49-F238E27FC236}">
                <a16:creationId xmlns:a16="http://schemas.microsoft.com/office/drawing/2014/main" id="{3D14A1BF-7739-7C46-90AA-80A50EE2A849}"/>
              </a:ext>
            </a:extLst>
          </p:cNvPr>
          <p:cNvPicPr>
            <a:picLocks noChangeAspect="1"/>
          </p:cNvPicPr>
          <p:nvPr/>
        </p:nvPicPr>
        <p:blipFill rotWithShape="1">
          <a:blip r:embed="rId4"/>
          <a:srcRect l="5267" r="4665"/>
          <a:stretch/>
        </p:blipFill>
        <p:spPr>
          <a:xfrm>
            <a:off x="7461444" y="1274430"/>
            <a:ext cx="4683367" cy="3402500"/>
          </a:xfrm>
          <a:prstGeom prst="rect">
            <a:avLst/>
          </a:prstGeom>
        </p:spPr>
      </p:pic>
      <p:sp>
        <p:nvSpPr>
          <p:cNvPr id="8" name="Content Placeholder 3">
            <a:extLst>
              <a:ext uri="{FF2B5EF4-FFF2-40B4-BE49-F238E27FC236}">
                <a16:creationId xmlns:a16="http://schemas.microsoft.com/office/drawing/2014/main" id="{F1808436-F257-AE4A-9742-7FF8BBC6ADDC}"/>
              </a:ext>
            </a:extLst>
          </p:cNvPr>
          <p:cNvSpPr>
            <a:spLocks noGrp="1"/>
          </p:cNvSpPr>
          <p:nvPr>
            <p:ph sz="quarter" idx="10"/>
          </p:nvPr>
        </p:nvSpPr>
        <p:spPr>
          <a:xfrm>
            <a:off x="420625" y="929390"/>
            <a:ext cx="6984516" cy="5411449"/>
          </a:xfrm>
        </p:spPr>
        <p:txBody>
          <a:bodyPr/>
          <a:lstStyle/>
          <a:p>
            <a:r>
              <a:rPr lang="fr-FR" sz="1600" dirty="0">
                <a:solidFill>
                  <a:schemeClr val="accent1"/>
                </a:solidFill>
              </a:rPr>
              <a:t>MUA</a:t>
            </a:r>
            <a:r>
              <a:rPr lang="fr-FR" sz="1600" dirty="0"/>
              <a:t> – pour Mail User Agent ou client de messagerie – programme client qu’une personne utilise pour envoyer, recevoir et gérer son courrier électronique.</a:t>
            </a:r>
          </a:p>
          <a:p>
            <a:r>
              <a:rPr lang="fr-FR" sz="1600" dirty="0">
                <a:solidFill>
                  <a:schemeClr val="accent1"/>
                </a:solidFill>
              </a:rPr>
              <a:t>MSA</a:t>
            </a:r>
            <a:r>
              <a:rPr lang="fr-FR" sz="1600" dirty="0"/>
              <a:t> – pour Mail </a:t>
            </a:r>
            <a:r>
              <a:rPr lang="fr-FR" sz="1600" dirty="0" err="1"/>
              <a:t>Submission</a:t>
            </a:r>
            <a:r>
              <a:rPr lang="fr-FR" sz="1600" dirty="0"/>
              <a:t> Agent ou agent de courrier électronique soumis – programme serveur qui reçoit le courrier électronique d’un MUA et le prépare pour la transmission et la distribution.</a:t>
            </a:r>
          </a:p>
          <a:p>
            <a:r>
              <a:rPr lang="fr-FR" sz="1600" dirty="0">
                <a:solidFill>
                  <a:schemeClr val="accent1"/>
                </a:solidFill>
              </a:rPr>
              <a:t>MTA</a:t>
            </a:r>
            <a:r>
              <a:rPr lang="fr-FR" sz="1600" dirty="0"/>
              <a:t> – pour Mail Transfer Agent ou agent de transfert de courrier électronique – programme serveur qui envoie et reçoit du courrier électronique vers et depuis d’autres hôtes Internet. Un MTA peut recevoir du courrier électronique d’un MSA et/ou distribuer du courrier à un MDA.</a:t>
            </a:r>
          </a:p>
          <a:p>
            <a:r>
              <a:rPr lang="fr-FR" sz="1600" dirty="0">
                <a:solidFill>
                  <a:schemeClr val="accent1"/>
                </a:solidFill>
              </a:rPr>
              <a:t>MDA</a:t>
            </a:r>
            <a:r>
              <a:rPr lang="fr-FR" sz="1600" dirty="0"/>
              <a:t> – pour Mail Delivery Agent ou agent de distribution de courrier électronique – programme serveur qui gère le courrier électronique entrant et le stocke habituellement dans une boîte de messagerie ou dans un dossier.</a:t>
            </a:r>
          </a:p>
        </p:txBody>
      </p:sp>
      <p:sp>
        <p:nvSpPr>
          <p:cNvPr id="6" name="Content Placeholder 3">
            <a:extLst>
              <a:ext uri="{FF2B5EF4-FFF2-40B4-BE49-F238E27FC236}">
                <a16:creationId xmlns:a16="http://schemas.microsoft.com/office/drawing/2014/main" id="{519EAA06-AF0C-9241-B82B-DA05372D043F}"/>
              </a:ext>
            </a:extLst>
          </p:cNvPr>
          <p:cNvSpPr txBox="1">
            <a:spLocks/>
          </p:cNvSpPr>
          <p:nvPr/>
        </p:nvSpPr>
        <p:spPr>
          <a:xfrm>
            <a:off x="420624" y="5310169"/>
            <a:ext cx="10642118" cy="573471"/>
          </a:xfrm>
          <a:prstGeom prst="rect">
            <a:avLst/>
          </a:prstGeom>
        </p:spPr>
        <p:txBody>
          <a:bodyPr lIns="0" tIns="0" rIns="0" bIns="0"/>
          <a:lstStyle>
            <a:lvl1pPr marL="342900" indent="-342900" algn="l" defTabSz="457200" rtl="0" eaLnBrk="0" fontAlgn="base" hangingPunct="0">
              <a:spcBef>
                <a:spcPts val="2000"/>
              </a:spcBef>
              <a:spcAft>
                <a:spcPts val="0"/>
              </a:spcAft>
              <a:buClr>
                <a:srgbClr val="000000"/>
              </a:buClr>
              <a:buSzPct val="75000"/>
              <a:buFont typeface="Wingdings" panose="05000000000000000000" pitchFamily="2" charset="2"/>
              <a:buChar char=""/>
              <a:defRPr sz="1900" kern="1200">
                <a:solidFill>
                  <a:srgbClr val="000000"/>
                </a:solidFill>
                <a:latin typeface="+mn-lt"/>
                <a:ea typeface="+mn-ea"/>
                <a:cs typeface="+mn-cs"/>
              </a:defRPr>
            </a:lvl1pPr>
            <a:lvl2pPr marL="798513" indent="-341313" algn="l" defTabSz="457200" rtl="0" eaLnBrk="0" fontAlgn="base" hangingPunct="0">
              <a:spcBef>
                <a:spcPts val="500"/>
              </a:spcBef>
              <a:spcAft>
                <a:spcPct val="0"/>
              </a:spcAft>
              <a:buSzPct val="75000"/>
              <a:buFont typeface="Wingdings" panose="05000000000000000000" pitchFamily="2" charset="2"/>
              <a:buChar char=""/>
              <a:defRPr sz="1900" kern="1200">
                <a:solidFill>
                  <a:srgbClr val="000000"/>
                </a:solidFill>
                <a:latin typeface="+mn-lt"/>
                <a:ea typeface="+mn-ea"/>
                <a:cs typeface="+mn-cs"/>
              </a:defRPr>
            </a:lvl2pPr>
            <a:lvl3pPr marL="1255713" indent="-341313" algn="l" defTabSz="457200" rtl="0" eaLnBrk="0" fontAlgn="base" hangingPunct="0">
              <a:spcBef>
                <a:spcPts val="500"/>
              </a:spcBef>
              <a:spcAft>
                <a:spcPct val="0"/>
              </a:spcAft>
              <a:buFont typeface="Arial" panose="020B0604020202020204" pitchFamily="34" charset="0"/>
              <a:buChar char="•"/>
              <a:defRPr sz="1900" kern="1200">
                <a:solidFill>
                  <a:srgbClr val="000000"/>
                </a:solidFill>
                <a:latin typeface="+mn-lt"/>
                <a:ea typeface="+mn-ea"/>
                <a:cs typeface="+mn-cs"/>
              </a:defRPr>
            </a:lvl3pPr>
            <a:lvl4pPr marL="1371600" indent="0" algn="l" defTabSz="457200" rtl="0" eaLnBrk="0" fontAlgn="base" hangingPunct="0">
              <a:spcBef>
                <a:spcPct val="20000"/>
              </a:spcBef>
              <a:spcAft>
                <a:spcPct val="0"/>
              </a:spcAft>
              <a:buFont typeface="Arial" charset="0"/>
              <a:buNone/>
              <a:defRPr sz="1900" kern="1200">
                <a:solidFill>
                  <a:srgbClr val="000000"/>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19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fr-FR" sz="2000" dirty="0"/>
              <a:t>Il crée et traite l’enveloppe du courrier électronique, ainsi que l’en-tête et le corps du message. Pour assurer la compatibilité avec l’EAI, il faut améliorer le MDA afin qu’il puisse traiter le texte Unicode en format UTF8.  				  Pour en savoir plus, voir </a:t>
            </a:r>
            <a:r>
              <a:rPr lang="fr-FR" sz="2000" dirty="0">
                <a:hlinkClick r:id="rId5"/>
              </a:rPr>
              <a:t>EAI : A Technical Overview.</a:t>
            </a:r>
          </a:p>
        </p:txBody>
      </p:sp>
    </p:spTree>
    <p:extLst>
      <p:ext uri="{BB962C8B-B14F-4D97-AF65-F5344CB8AC3E}">
        <p14:creationId xmlns:p14="http://schemas.microsoft.com/office/powerpoint/2010/main" val="1691987221"/>
      </p:ext>
    </p:extLst>
  </p:cSld>
  <p:clrMapOvr>
    <a:masterClrMapping/>
  </p:clrMapOvr>
</p:sld>
</file>

<file path=ppt/theme/theme1.xml><?xml version="1.0" encoding="utf-8"?>
<a:theme xmlns:a="http://schemas.openxmlformats.org/drawingml/2006/main" name="ICANN PPT_Arial_16x9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APT-Presentation-26072017" id="{AA49E00F-9AA3-F742-AFFA-5D348C96265D}" vid="{0A417597-D941-CA49-AF8B-3E3E6D22B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41414</TotalTime>
  <Words>4169</Words>
  <Application>Microsoft Macintosh PowerPoint</Application>
  <PresentationFormat>Widescreen</PresentationFormat>
  <Paragraphs>320</Paragraphs>
  <Slides>47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Regular</vt:lpstr>
      <vt:lpstr>Calibri</vt:lpstr>
      <vt:lpstr>Source Sans Pro Light</vt:lpstr>
      <vt:lpstr>Wingdings</vt:lpstr>
      <vt:lpstr>ICANN PPT_Arial_16x9_June 2017_potx</vt:lpstr>
      <vt:lpstr>Prise en charge des adresses électroniques internationalisées (EAI) par les serveurs de messagerie</vt:lpstr>
      <vt:lpstr>Introduction à l’internationalisation des adresses de courrier électronique </vt:lpstr>
      <vt:lpstr>Acceptation universelle des noms de domaine et adresses de courrier électronique</vt:lpstr>
      <vt:lpstr>Catégories de noms de domaine et d’adresses de courrier électronique</vt:lpstr>
      <vt:lpstr>Prise en charge de l’EAI dans les adresses de courrier électronique de gTLD</vt:lpstr>
      <vt:lpstr>Prise en charge de l’EAI dans les principaux logiciels et services</vt:lpstr>
      <vt:lpstr>Prise en charge de l’EAI dans les principaux logiciels et services</vt:lpstr>
      <vt:lpstr>Structure des messages de courrier électronique</vt:lpstr>
      <vt:lpstr>Systèmes de courrier électronique</vt:lpstr>
      <vt:lpstr>Exemples de composantes d’un courrier électronique</vt:lpstr>
      <vt:lpstr>Exemples de composantes d’un courrier électronique</vt:lpstr>
      <vt:lpstr>internationalisation des adresses de courrier électronique </vt:lpstr>
      <vt:lpstr>Niveaux de mise en œuvre de l’EAI</vt:lpstr>
      <vt:lpstr>Questionnaire</vt:lpstr>
      <vt:lpstr>Questionnaire 1</vt:lpstr>
      <vt:lpstr>Questionnaire 2</vt:lpstr>
      <vt:lpstr>Configurer pour la prise en charge de l’EAI</vt:lpstr>
      <vt:lpstr>Conditions préalables à la mise en place de l’EAI</vt:lpstr>
      <vt:lpstr>Courrier électronique : comment trouver le serveur de destination </vt:lpstr>
      <vt:lpstr>Modifications du protocole de courrier électronique pour l’EAI</vt:lpstr>
      <vt:lpstr>Exemple SMTPUTF8</vt:lpstr>
      <vt:lpstr>Exemple SMTPUTF8</vt:lpstr>
      <vt:lpstr>Voie de transmission du courrier électronique </vt:lpstr>
      <vt:lpstr>Points à prendre en compte eu égard aux voies de transmission du courrier électronique </vt:lpstr>
      <vt:lpstr>Aspects liés aux changements de protocoles dans la voie de transmission</vt:lpstr>
      <vt:lpstr>Aspects liés aux changements de protocoles dans la voie de transmission</vt:lpstr>
      <vt:lpstr>Autres points à prendre en compte</vt:lpstr>
      <vt:lpstr>Prise en charge de l’EAI par les principaux services et logiciels de messagerie</vt:lpstr>
      <vt:lpstr>Prise en charge de l’EAI par les principaux services et logiciels de messagerie</vt:lpstr>
      <vt:lpstr>Questionnaire</vt:lpstr>
      <vt:lpstr>Questionnaire 3</vt:lpstr>
      <vt:lpstr>Questionnaire 4</vt:lpstr>
      <vt:lpstr>Points à prendre en compte eu égard aux noms de messagerie utilisant l’EAI </vt:lpstr>
      <vt:lpstr>Points à prendre en compte eu égard aux noms de messagerie utilisant l’EAI </vt:lpstr>
      <vt:lpstr>Points à prendre en compte eu égard aux noms de messagerie utilisant l’EAI </vt:lpstr>
      <vt:lpstr>Points à prendre en compte eu égard aux noms de messagerie utilisant l’EAI </vt:lpstr>
      <vt:lpstr>Points à prendre en compte eu égard aux noms de messagerie utilisant l’EAI </vt:lpstr>
      <vt:lpstr>Questionnaire</vt:lpstr>
      <vt:lpstr>Questionnaire 5</vt:lpstr>
      <vt:lpstr>Vos applications logicielles sont-elles compatibles avec l’UA ?</vt:lpstr>
      <vt:lpstr>Vérification de l’EAI</vt:lpstr>
      <vt:lpstr>Parcours de l’ICANN vers la préparation à l’acceptation universelle – modèle</vt:lpstr>
      <vt:lpstr>Prochaines étapes et soutien de la communauté</vt:lpstr>
      <vt:lpstr>Impliquez-vous !</vt:lpstr>
      <vt:lpstr>Impliquez-vous !</vt:lpstr>
      <vt:lpstr>Quelques ressources pertinentes</vt:lpstr>
      <vt:lpstr>Échangez avec l’ICANN – Remerciements et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 (150 character limit)</dc:title>
  <dc:creator>Julio Polito</dc:creator>
  <cp:lastModifiedBy>Elif Mantarcı</cp:lastModifiedBy>
  <cp:revision>455</cp:revision>
  <cp:lastPrinted>2018-09-21T10:58:18Z</cp:lastPrinted>
  <dcterms:created xsi:type="dcterms:W3CDTF">2017-05-30T19:34:46Z</dcterms:created>
  <dcterms:modified xsi:type="dcterms:W3CDTF">2024-02-22T12:40:52Z</dcterms:modified>
</cp:coreProperties>
</file>