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85" r:id="rId2"/>
    <p:sldId id="833" r:id="rId3"/>
    <p:sldId id="822" r:id="rId4"/>
    <p:sldId id="807" r:id="rId5"/>
    <p:sldId id="1336" r:id="rId6"/>
    <p:sldId id="825" r:id="rId7"/>
    <p:sldId id="1340" r:id="rId8"/>
    <p:sldId id="1337" r:id="rId9"/>
    <p:sldId id="824" r:id="rId10"/>
    <p:sldId id="1393" r:id="rId11"/>
    <p:sldId id="1394" r:id="rId12"/>
    <p:sldId id="826" r:id="rId13"/>
    <p:sldId id="827" r:id="rId14"/>
    <p:sldId id="837" r:id="rId15"/>
    <p:sldId id="839" r:id="rId16"/>
    <p:sldId id="843" r:id="rId17"/>
    <p:sldId id="595" r:id="rId18"/>
    <p:sldId id="821" r:id="rId19"/>
    <p:sldId id="274" r:id="rId20"/>
    <p:sldId id="594" r:id="rId21"/>
    <p:sldId id="596" r:id="rId22"/>
    <p:sldId id="597" r:id="rId23"/>
    <p:sldId id="276" r:id="rId24"/>
    <p:sldId id="280" r:id="rId25"/>
    <p:sldId id="598" r:id="rId26"/>
    <p:sldId id="599" r:id="rId27"/>
    <p:sldId id="600" r:id="rId28"/>
    <p:sldId id="828" r:id="rId29"/>
    <p:sldId id="848" r:id="rId30"/>
    <p:sldId id="840" r:id="rId31"/>
    <p:sldId id="841" r:id="rId32"/>
    <p:sldId id="842" r:id="rId33"/>
    <p:sldId id="830" r:id="rId34"/>
    <p:sldId id="831" r:id="rId35"/>
    <p:sldId id="834" r:id="rId36"/>
    <p:sldId id="835" r:id="rId37"/>
    <p:sldId id="836" r:id="rId38"/>
    <p:sldId id="845" r:id="rId39"/>
    <p:sldId id="844" r:id="rId40"/>
    <p:sldId id="613" r:id="rId41"/>
    <p:sldId id="856" r:id="rId42"/>
    <p:sldId id="829" r:id="rId43"/>
    <p:sldId id="1335" r:id="rId44"/>
    <p:sldId id="846" r:id="rId45"/>
    <p:sldId id="789" r:id="rId46"/>
    <p:sldId id="818" r:id="rId47"/>
    <p:sldId id="756" r:id="rId48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6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FF540B"/>
    <a:srgbClr val="E7C4F0"/>
    <a:srgbClr val="FF6610"/>
    <a:srgbClr val="0432FF"/>
    <a:srgbClr val="FF8AD8"/>
    <a:srgbClr val="ECA5E8"/>
    <a:srgbClr val="00FDFF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66" autoAdjust="0"/>
    <p:restoredTop sz="94145" autoAdjust="0"/>
  </p:normalViewPr>
  <p:slideViewPr>
    <p:cSldViewPr snapToGrid="0" snapToObjects="1">
      <p:cViewPr>
        <p:scale>
          <a:sx n="91" d="100"/>
          <a:sy n="91" d="100"/>
        </p:scale>
        <p:origin x="1128" y="392"/>
      </p:cViewPr>
      <p:guideLst>
        <p:guide orient="horz" pos="141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5272"/>
    </p:cViewPr>
  </p:sorterViewPr>
  <p:notesViewPr>
    <p:cSldViewPr snapToGrid="0" snapToObjects="1">
      <p:cViewPr varScale="1">
        <p:scale>
          <a:sx n="81" d="100"/>
          <a:sy n="81" d="100"/>
        </p:scale>
        <p:origin x="3894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C3BA92D-39A2-2447-98CF-2DF05A9C53A0}" type="datetimeFigureOut">
              <a:rPr lang="en-US"/>
              <a:pPr>
                <a:defRPr/>
              </a:pPr>
              <a:t>2/22/24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3599D66-0892-7B4D-9632-179EA01D3B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C16DC3C-9EF4-4046-BA7B-3B921F68FE0B}" type="datetimeFigureOut">
              <a:rPr lang="en-US"/>
              <a:pPr>
                <a:defRPr/>
              </a:pPr>
              <a:t>2/22/24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3987BFE-8429-084B-A384-B0611F07D2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47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37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46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55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53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47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35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27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063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389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573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518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706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735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987BFE-8429-084B-A384-B0611F07D2CE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5693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127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176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713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489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80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1109E3-1F78-D74C-90F3-E36E832CAE1F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26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83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49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13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45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52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61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72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hyperlink" Target="facebook.com/icannorg" TargetMode="External"/><Relationship Id="rId18" Type="http://schemas.openxmlformats.org/officeDocument/2006/relationships/hyperlink" Target="https://soundcloud.com/icann" TargetMode="External"/><Relationship Id="rId3" Type="http://schemas.openxmlformats.org/officeDocument/2006/relationships/hyperlink" Target="https://www.flickr.com/photos/icann" TargetMode="External"/><Relationship Id="rId7" Type="http://schemas.openxmlformats.org/officeDocument/2006/relationships/hyperlink" Target="linkedin.com/company/icann" TargetMode="External"/><Relationship Id="rId12" Type="http://schemas.openxmlformats.org/officeDocument/2006/relationships/hyperlink" Target="https://www.facebook.com/icannorg" TargetMode="External"/><Relationship Id="rId17" Type="http://schemas.openxmlformats.org/officeDocument/2006/relationships/hyperlink" Target="https://www.youtube.com/user/ICANNnews" TargetMode="External"/><Relationship Id="rId2" Type="http://schemas.openxmlformats.org/officeDocument/2006/relationships/image" Target="../media/image18.emf"/><Relationship Id="rId16" Type="http://schemas.openxmlformats.org/officeDocument/2006/relationships/image" Target="../media/image23.png"/><Relationship Id="rId20" Type="http://schemas.openxmlformats.org/officeDocument/2006/relationships/hyperlink" Target="https://www.slideshare.net/icannpresentations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icann" TargetMode="External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5" Type="http://schemas.openxmlformats.org/officeDocument/2006/relationships/hyperlink" Target="youtube.com/user/ICANNnews" TargetMode="External"/><Relationship Id="rId10" Type="http://schemas.openxmlformats.org/officeDocument/2006/relationships/hyperlink" Target="twitter.com/icann" TargetMode="External"/><Relationship Id="rId19" Type="http://schemas.openxmlformats.org/officeDocument/2006/relationships/image" Target="../media/image24.png"/><Relationship Id="rId4" Type="http://schemas.openxmlformats.org/officeDocument/2006/relationships/hyperlink" Target="flickr.com/photos/icann" TargetMode="External"/><Relationship Id="rId9" Type="http://schemas.openxmlformats.org/officeDocument/2006/relationships/hyperlink" Target="https://www.twitter.com/icann" TargetMode="External"/><Relationship Id="rId14" Type="http://schemas.openxmlformats.org/officeDocument/2006/relationships/image" Target="../media/image2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46180"/>
            <a:ext cx="10805055" cy="450663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812800" y="1470213"/>
            <a:ext cx="10543117" cy="457181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" panose="05000000000000000000" pitchFamily="2" charset="2"/>
              <a:buChar char=""/>
              <a:defRPr sz="1900">
                <a:solidFill>
                  <a:srgbClr val="000000"/>
                </a:solidFill>
              </a:defRPr>
            </a:lvl1pPr>
            <a:lvl2pPr marL="798513" indent="-341313">
              <a:spcBef>
                <a:spcPts val="500"/>
              </a:spcBef>
              <a:buSzPct val="75000"/>
              <a:buFont typeface="Wingdings" panose="05000000000000000000" pitchFamily="2" charset="2"/>
              <a:buChar char=""/>
              <a:defRPr sz="1900">
                <a:solidFill>
                  <a:srgbClr val="000000"/>
                </a:solidFill>
              </a:defRPr>
            </a:lvl2pPr>
            <a:lvl3pPr marL="1255713" indent="-341313"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rgbClr val="000000"/>
                </a:solidFill>
              </a:defRPr>
            </a:lvl3pPr>
            <a:lvl4pPr marL="1371600" indent="0">
              <a:buNone/>
              <a:defRPr sz="1900">
                <a:solidFill>
                  <a:srgbClr val="000000"/>
                </a:solidFill>
              </a:defRPr>
            </a:lvl4pPr>
            <a:lvl5pPr>
              <a:defRPr sz="19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06335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5" b="8780"/>
          <a:stretch>
            <a:fillRect/>
          </a:stretch>
        </p:blipFill>
        <p:spPr bwMode="auto">
          <a:xfrm>
            <a:off x="0" y="684213"/>
            <a:ext cx="12192000" cy="556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790575"/>
            <a:ext cx="12192000" cy="5346700"/>
          </a:xfrm>
          <a:prstGeom prst="rect">
            <a:avLst/>
          </a:prstGeom>
          <a:gradFill>
            <a:gsLst>
              <a:gs pos="0">
                <a:schemeClr val="bg1">
                  <a:alpha val="75000"/>
                </a:schemeClr>
              </a:gs>
              <a:gs pos="69000">
                <a:schemeClr val="tx2">
                  <a:lumMod val="20000"/>
                  <a:lumOff val="80000"/>
                  <a:alpha val="62000"/>
                </a:schemeClr>
              </a:gs>
              <a:gs pos="24000">
                <a:schemeClr val="tx2">
                  <a:lumMod val="20000"/>
                  <a:lumOff val="80000"/>
                  <a:alpha val="4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Title 19"/>
          <p:cNvSpPr>
            <a:spLocks noGrp="1"/>
          </p:cNvSpPr>
          <p:nvPr>
            <p:ph type="title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45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2" b="7826"/>
          <a:stretch>
            <a:fillRect/>
          </a:stretch>
        </p:blipFill>
        <p:spPr bwMode="auto">
          <a:xfrm>
            <a:off x="0" y="654050"/>
            <a:ext cx="12192000" cy="56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19"/>
          <p:cNvSpPr>
            <a:spLocks noGrp="1"/>
          </p:cNvSpPr>
          <p:nvPr>
            <p:ph type="title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183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e 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775"/>
            <a:ext cx="12192000" cy="569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 flipH="1">
            <a:off x="0" y="608013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 flipH="1">
            <a:off x="0" y="6319838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52DD39C1-3288-AE45-850A-6FEE846E69CD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pic>
        <p:nvPicPr>
          <p:cNvPr id="7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9"/>
          <p:cNvSpPr>
            <a:spLocks noGrp="1"/>
          </p:cNvSpPr>
          <p:nvPr>
            <p:ph type="title"/>
          </p:nvPr>
        </p:nvSpPr>
        <p:spPr>
          <a:xfrm>
            <a:off x="420624" y="48278"/>
            <a:ext cx="10208224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592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667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9032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0554D260-09A2-C346-B587-68DA3B8C08EC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 userDrawn="1"/>
        </p:nvSpPr>
        <p:spPr>
          <a:xfrm flipH="1">
            <a:off x="11618913" y="2649538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557213" y="2733675"/>
            <a:ext cx="0" cy="3544888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Arc 12"/>
          <p:cNvSpPr/>
          <p:nvPr userDrawn="1"/>
        </p:nvSpPr>
        <p:spPr>
          <a:xfrm rot="16200000">
            <a:off x="555625" y="2674938"/>
            <a:ext cx="122238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615950" y="2673350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036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5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4300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9032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5CF14DEB-0AEB-9444-BC82-23E8FF7C4393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557213" y="2733675"/>
            <a:ext cx="0" cy="3544888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c 10"/>
          <p:cNvSpPr/>
          <p:nvPr userDrawn="1"/>
        </p:nvSpPr>
        <p:spPr>
          <a:xfrm rot="16200000">
            <a:off x="555625" y="2674938"/>
            <a:ext cx="122238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15950" y="2673350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 flipH="1">
            <a:off x="11618913" y="2649538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614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4300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5AED5BC1-9329-5949-B329-EFF219C4B0CB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557213" y="2733675"/>
            <a:ext cx="0" cy="3544888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Arc 12"/>
          <p:cNvSpPr/>
          <p:nvPr userDrawn="1"/>
        </p:nvSpPr>
        <p:spPr>
          <a:xfrm rot="16200000">
            <a:off x="555625" y="2674938"/>
            <a:ext cx="122238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615950" y="2673350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 flipH="1">
            <a:off x="11618913" y="2649538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5102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667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54F10749-14D1-A148-9830-ACCA17085CD1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557213" y="2733675"/>
            <a:ext cx="0" cy="3544888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c 10"/>
          <p:cNvSpPr/>
          <p:nvPr userDrawn="1"/>
        </p:nvSpPr>
        <p:spPr>
          <a:xfrm rot="16200000">
            <a:off x="555625" y="2674938"/>
            <a:ext cx="122238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15950" y="2673350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 flipH="1">
            <a:off x="11618913" y="2649538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4504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4300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DC94C3F9-D749-8741-A45B-924F0DF4CE99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557213" y="2733675"/>
            <a:ext cx="0" cy="3544888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c 10"/>
          <p:cNvSpPr/>
          <p:nvPr userDrawn="1"/>
        </p:nvSpPr>
        <p:spPr>
          <a:xfrm rot="16200000">
            <a:off x="555625" y="2674938"/>
            <a:ext cx="122238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15950" y="2673350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 flipH="1">
            <a:off x="11618913" y="2649538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3978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4300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FEB19BCC-07AF-7F42-B07B-2F40A4E2A35F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557213" y="2733675"/>
            <a:ext cx="0" cy="3544888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c 10"/>
          <p:cNvSpPr/>
          <p:nvPr userDrawn="1"/>
        </p:nvSpPr>
        <p:spPr>
          <a:xfrm rot="16200000">
            <a:off x="555625" y="2674938"/>
            <a:ext cx="122238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15950" y="2673350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 flipH="1">
            <a:off x="11618913" y="2649538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968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6319838"/>
            <a:ext cx="12192000" cy="538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319838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871A671E-99B4-2147-BD8D-277064DA0D3A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764987" y="3030399"/>
            <a:ext cx="8329645" cy="17836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5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52850" y="1308848"/>
            <a:ext cx="8341783" cy="1701535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199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5194300"/>
            <a:ext cx="1189038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3082" y="0"/>
            <a:ext cx="10788321" cy="253336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66928" y="3553576"/>
            <a:ext cx="10788321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66928" y="4279392"/>
            <a:ext cx="10788321" cy="27360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66928" y="4553712"/>
            <a:ext cx="10788321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8639" y="2837138"/>
            <a:ext cx="10808208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45685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6319838"/>
            <a:ext cx="12192000" cy="538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319838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A6CE8A68-E057-F241-A034-0C9CFC73D8B6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764987" y="3030399"/>
            <a:ext cx="8329645" cy="17836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5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52850" y="1308848"/>
            <a:ext cx="8341783" cy="1701535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892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6319838"/>
            <a:ext cx="12192000" cy="538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319838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2301BEB7-66D7-7248-AA67-65F693F8917D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764987" y="3030399"/>
            <a:ext cx="8329645" cy="17836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5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52850" y="1308848"/>
            <a:ext cx="8341783" cy="1701535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05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4300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80D1F99C-4C57-AD4A-B83E-F8DB40856E94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483281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6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0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81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7309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5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4300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C1EBC6CA-5C84-1442-9583-11B221DD6412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1761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4300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144AAE32-7264-3743-857B-D2FA7F32B42B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0173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AF1FC29B-B37F-8C41-9806-1013A8A9303C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86679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 1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C5322009-43DD-DB49-85F7-1D79142669CF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6579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3058D8A7-14BF-E444-BECE-C22BDDC1418C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2371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815C72DB-F623-9A4C-A73C-7B337E98EF59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2006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F0426D6A-B029-1F4C-A309-2E28B96017AE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5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0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6325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5194300"/>
            <a:ext cx="1193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0863" y="1"/>
            <a:ext cx="10805054" cy="253336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0863" y="3553574"/>
            <a:ext cx="10805054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50863" y="4279392"/>
            <a:ext cx="10805054" cy="27360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50863" y="4553415"/>
            <a:ext cx="10805054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48640" y="2837138"/>
            <a:ext cx="10808208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04178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rc 12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149032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C2C4ADD4-141A-5F4A-B269-3B5F8D06088F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7218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5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9032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8DF43B24-B4CA-4B4E-AA4F-5B727ED712F0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Arc 14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34455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EEF44816-E3B8-904A-99F7-E2663A6A2B11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Arc 14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59212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A921660E-2F8E-284A-8937-C7DFF6EEFD5D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Arc 14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74841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81C3BAE2-6B8C-494F-A33C-FF356A58ECC6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Arc 14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5989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72349B9E-8FC8-6244-A479-536D94C77EB9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Arc 14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32848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A8A03660-456A-CD48-ACF5-EF333D416602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Arc 14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98423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DD5976C6-987D-9C4B-9F37-251E0868A3A4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Arc 14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1366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7E9F5BD9-6157-3244-AFE1-4CD0F76AE7DB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1369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5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2CD305D1-0577-654E-ABB8-2E51593CF22A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1790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4875213"/>
            <a:ext cx="1189038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 userDrawn="1"/>
        </p:nvSpPr>
        <p:spPr>
          <a:xfrm>
            <a:off x="1825625" y="6102350"/>
            <a:ext cx="44450" cy="4445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0" y="6124575"/>
            <a:ext cx="179387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>
            <a:off x="1892300" y="6124575"/>
            <a:ext cx="972185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 userDrawn="1"/>
        </p:nvSpPr>
        <p:spPr>
          <a:xfrm flipH="1">
            <a:off x="11642725" y="6102350"/>
            <a:ext cx="44450" cy="4445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 flipH="1">
            <a:off x="11642725" y="3470275"/>
            <a:ext cx="44450" cy="4603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V="1">
            <a:off x="1849438" y="3552825"/>
            <a:ext cx="0" cy="2530475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Arc 13"/>
          <p:cNvSpPr/>
          <p:nvPr userDrawn="1"/>
        </p:nvSpPr>
        <p:spPr>
          <a:xfrm rot="16200000">
            <a:off x="1847850" y="3495676"/>
            <a:ext cx="122237" cy="119062"/>
          </a:xfrm>
          <a:prstGeom prst="arc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1898650" y="3494088"/>
            <a:ext cx="97155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2"/>
          <p:cNvSpPr>
            <a:spLocks noGrp="1"/>
          </p:cNvSpPr>
          <p:nvPr>
            <p:ph type="title"/>
          </p:nvPr>
        </p:nvSpPr>
        <p:spPr>
          <a:xfrm>
            <a:off x="2228479" y="2020824"/>
            <a:ext cx="9299448" cy="132588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28479" y="4617720"/>
            <a:ext cx="9299448" cy="5784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228479" y="5199656"/>
            <a:ext cx="9299448" cy="390521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228479" y="5602567"/>
            <a:ext cx="9299448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228478" y="3666744"/>
            <a:ext cx="9299448" cy="5760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54974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748E8545-59D8-D14A-8134-A403DDF47825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5883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BCF5769F-CD62-9B40-85EA-AE44424A5E43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4319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1336C05D-F995-CF43-8620-06B605897C07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79064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167515B9-EC6D-3845-B1D9-B50763134CC2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59700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88A33BC7-AA53-2245-A37A-66FEE4735445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45149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2713"/>
            <a:ext cx="3667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EFD52DEF-68D5-7045-AFC0-F735D5E2457B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39618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age with ICAN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084513" y="685800"/>
            <a:ext cx="9107487" cy="18637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id-ID" altLang="en-US" sz="13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5" name="Text Placeholder 32"/>
          <p:cNvSpPr txBox="1">
            <a:spLocks/>
          </p:cNvSpPr>
          <p:nvPr userDrawn="1"/>
        </p:nvSpPr>
        <p:spPr bwMode="auto">
          <a:xfrm>
            <a:off x="3390900" y="1552575"/>
            <a:ext cx="8801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solidFill>
                  <a:schemeClr val="bg1"/>
                </a:solidFill>
                <a:latin typeface="+mn-lt"/>
                <a:cs typeface="Arial"/>
              </a:rPr>
              <a:t>Visit us at </a:t>
            </a:r>
            <a:r>
              <a:rPr lang="en-US" sz="2000" b="1">
                <a:solidFill>
                  <a:schemeClr val="bg1"/>
                </a:solidFill>
                <a:latin typeface="+mn-lt"/>
                <a:cs typeface="Arial"/>
              </a:rPr>
              <a:t>icann.org</a:t>
            </a:r>
          </a:p>
        </p:txBody>
      </p:sp>
      <p:sp>
        <p:nvSpPr>
          <p:cNvPr id="6" name="Text Placeholder 33"/>
          <p:cNvSpPr txBox="1">
            <a:spLocks/>
          </p:cNvSpPr>
          <p:nvPr userDrawn="1"/>
        </p:nvSpPr>
        <p:spPr bwMode="auto">
          <a:xfrm>
            <a:off x="3390900" y="1049338"/>
            <a:ext cx="6973888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AU" sz="2700" b="1">
                <a:solidFill>
                  <a:schemeClr val="bg1"/>
                </a:solidFill>
                <a:latin typeface="+mn-lt"/>
                <a:ea typeface="Segoe UI" charset="0"/>
                <a:cs typeface="Arial"/>
              </a:rPr>
              <a:t>Thank You and Questions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85800"/>
            <a:ext cx="2976563" cy="18637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id-ID" altLang="en-US" sz="13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pic>
        <p:nvPicPr>
          <p:cNvPr id="8" name="Picture 15" descr="ICANN_Logo_W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855663"/>
            <a:ext cx="19621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6"/>
          <p:cNvGrpSpPr>
            <a:grpSpLocks/>
          </p:cNvGrpSpPr>
          <p:nvPr userDrawn="1"/>
        </p:nvGrpSpPr>
        <p:grpSpPr bwMode="auto">
          <a:xfrm>
            <a:off x="3402013" y="4227513"/>
            <a:ext cx="3416300" cy="366712"/>
            <a:chOff x="5325979" y="4715893"/>
            <a:chExt cx="3416667" cy="365760"/>
          </a:xfrm>
        </p:grpSpPr>
        <p:sp>
          <p:nvSpPr>
            <p:cNvPr id="10" name="Text Placeholder 32"/>
            <p:cNvSpPr txBox="1">
              <a:spLocks/>
            </p:cNvSpPr>
            <p:nvPr/>
          </p:nvSpPr>
          <p:spPr>
            <a:xfrm>
              <a:off x="5792754" y="4734894"/>
              <a:ext cx="2949892" cy="340426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 fontAlgn="auto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3"/>
                </a:rPr>
                <a:t>flickr.com/icann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11" name="Picture 18" descr="1420947842_social_style_3_flikr-128.png">
              <a:hlinkClick r:id="rId4" action="ppaction://hlinkfil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5979" y="4715893"/>
              <a:ext cx="365760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21"/>
          <p:cNvGrpSpPr>
            <a:grpSpLocks/>
          </p:cNvGrpSpPr>
          <p:nvPr userDrawn="1"/>
        </p:nvGrpSpPr>
        <p:grpSpPr bwMode="auto">
          <a:xfrm>
            <a:off x="3402013" y="4725988"/>
            <a:ext cx="3636962" cy="366712"/>
            <a:chOff x="1235726" y="5571713"/>
            <a:chExt cx="3636602" cy="365760"/>
          </a:xfrm>
        </p:grpSpPr>
        <p:sp>
          <p:nvSpPr>
            <p:cNvPr id="13" name="Text Placeholder 32"/>
            <p:cNvSpPr txBox="1">
              <a:spLocks/>
            </p:cNvSpPr>
            <p:nvPr/>
          </p:nvSpPr>
          <p:spPr>
            <a:xfrm>
              <a:off x="1702405" y="5592296"/>
              <a:ext cx="3169923" cy="338843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 fontAlgn="auto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6"/>
                </a:rPr>
                <a:t>linkedin/company/icann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14" name="Picture 23" descr="1420948164_social_style_3_in-128.png">
              <a:hlinkClick r:id="rId7" action="ppaction://hlinkfile"/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726" y="5571713"/>
              <a:ext cx="365760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24"/>
          <p:cNvGrpSpPr>
            <a:grpSpLocks/>
          </p:cNvGrpSpPr>
          <p:nvPr userDrawn="1"/>
        </p:nvGrpSpPr>
        <p:grpSpPr bwMode="auto">
          <a:xfrm>
            <a:off x="3402013" y="2733675"/>
            <a:ext cx="2809875" cy="366713"/>
            <a:chOff x="1235726" y="3073176"/>
            <a:chExt cx="2809587" cy="365760"/>
          </a:xfrm>
        </p:grpSpPr>
        <p:sp>
          <p:nvSpPr>
            <p:cNvPr id="16" name="Text Placeholder 32"/>
            <p:cNvSpPr txBox="1">
              <a:spLocks/>
            </p:cNvSpPr>
            <p:nvPr/>
          </p:nvSpPr>
          <p:spPr>
            <a:xfrm>
              <a:off x="1702403" y="3093760"/>
              <a:ext cx="2342910" cy="338842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 fontAlgn="auto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9"/>
                </a:rPr>
                <a:t>@icann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17" name="Picture 26" descr="1420948433_social_style_3_twiter-128.png">
              <a:hlinkClick r:id="rId10" action="ppaction://hlinkfile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726" y="3073176"/>
              <a:ext cx="365760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27"/>
          <p:cNvGrpSpPr>
            <a:grpSpLocks/>
          </p:cNvGrpSpPr>
          <p:nvPr userDrawn="1"/>
        </p:nvGrpSpPr>
        <p:grpSpPr bwMode="auto">
          <a:xfrm>
            <a:off x="3402013" y="3232150"/>
            <a:ext cx="3730625" cy="365125"/>
            <a:chOff x="1235727" y="3892739"/>
            <a:chExt cx="3730320" cy="365760"/>
          </a:xfrm>
        </p:grpSpPr>
        <p:sp>
          <p:nvSpPr>
            <p:cNvPr id="19" name="Text Placeholder 32"/>
            <p:cNvSpPr txBox="1">
              <a:spLocks/>
            </p:cNvSpPr>
            <p:nvPr/>
          </p:nvSpPr>
          <p:spPr>
            <a:xfrm>
              <a:off x="1702414" y="3913413"/>
              <a:ext cx="3263633" cy="338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 fontAlgn="auto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2"/>
                </a:rPr>
                <a:t>facebook.com/icannorg 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20" name="Picture 29" descr="1420948141_social_style_3_facebook-128.png">
              <a:hlinkClick r:id="rId13" action="ppaction://hlinkfile"/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727" y="3892739"/>
              <a:ext cx="365760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38"/>
          <p:cNvGrpSpPr>
            <a:grpSpLocks/>
          </p:cNvGrpSpPr>
          <p:nvPr userDrawn="1"/>
        </p:nvGrpSpPr>
        <p:grpSpPr bwMode="auto">
          <a:xfrm>
            <a:off x="3402013" y="3730625"/>
            <a:ext cx="3636962" cy="365125"/>
            <a:chOff x="1235726" y="4721075"/>
            <a:chExt cx="3636602" cy="365760"/>
          </a:xfrm>
        </p:grpSpPr>
        <p:pic>
          <p:nvPicPr>
            <p:cNvPr id="22" name="Picture 39" descr="1420948149_social_style_3_youtube-128.png">
              <a:hlinkClick r:id="rId15" action="ppaction://hlinkfile"/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726" y="4721075"/>
              <a:ext cx="365760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Placeholder 32"/>
            <p:cNvSpPr txBox="1">
              <a:spLocks/>
            </p:cNvSpPr>
            <p:nvPr/>
          </p:nvSpPr>
          <p:spPr>
            <a:xfrm>
              <a:off x="1702405" y="4735388"/>
              <a:ext cx="3169923" cy="338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 fontAlgn="auto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7"/>
                </a:rPr>
                <a:t>youtube.com/icannnews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</p:grpSp>
      <p:grpSp>
        <p:nvGrpSpPr>
          <p:cNvPr id="24" name="Group 41"/>
          <p:cNvGrpSpPr>
            <a:grpSpLocks/>
          </p:cNvGrpSpPr>
          <p:nvPr userDrawn="1"/>
        </p:nvGrpSpPr>
        <p:grpSpPr bwMode="auto">
          <a:xfrm>
            <a:off x="3402013" y="5722938"/>
            <a:ext cx="2586037" cy="365125"/>
            <a:chOff x="5325979" y="3073176"/>
            <a:chExt cx="2586167" cy="365760"/>
          </a:xfrm>
        </p:grpSpPr>
        <p:sp>
          <p:nvSpPr>
            <p:cNvPr id="25" name="Text Placeholder 32"/>
            <p:cNvSpPr txBox="1">
              <a:spLocks/>
            </p:cNvSpPr>
            <p:nvPr/>
          </p:nvSpPr>
          <p:spPr>
            <a:xfrm>
              <a:off x="5792727" y="3093849"/>
              <a:ext cx="2119419" cy="338726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 fontAlgn="auto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8"/>
                </a:rPr>
                <a:t>soundcloud/icann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26" name="Picture 43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5979" y="3073176"/>
              <a:ext cx="365760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44"/>
          <p:cNvGrpSpPr>
            <a:grpSpLocks/>
          </p:cNvGrpSpPr>
          <p:nvPr userDrawn="1"/>
        </p:nvGrpSpPr>
        <p:grpSpPr bwMode="auto">
          <a:xfrm>
            <a:off x="3402013" y="5224463"/>
            <a:ext cx="3416300" cy="365125"/>
            <a:chOff x="5325979" y="5571713"/>
            <a:chExt cx="3416667" cy="365760"/>
          </a:xfrm>
        </p:grpSpPr>
        <p:sp>
          <p:nvSpPr>
            <p:cNvPr id="28" name="Text Placeholder 32"/>
            <p:cNvSpPr txBox="1">
              <a:spLocks/>
            </p:cNvSpPr>
            <p:nvPr/>
          </p:nvSpPr>
          <p:spPr>
            <a:xfrm>
              <a:off x="5792754" y="5592386"/>
              <a:ext cx="2949892" cy="338726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 fontAlgn="auto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20"/>
                </a:rPr>
                <a:t>slideshare/icannpresentations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29" name="Picture 46" descr="1420948164_social_style_3_in-128.png">
              <a:hlinkClick r:id="rId7" action="ppaction://hlinkfile"/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5979" y="5571713"/>
              <a:ext cx="365760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>
          <a:xfrm>
            <a:off x="3391319" y="1865312"/>
            <a:ext cx="7964599" cy="3465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1pPr>
            <a:lvl2pPr marL="45720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2pPr>
            <a:lvl3pPr marL="91440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3pPr>
            <a:lvl4pPr marL="137160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4pPr>
            <a:lvl5pPr marL="1828800" indent="0">
              <a:buFontTx/>
              <a:buNone/>
              <a:defRPr lang="en-US" sz="2000" kern="1200" dirty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4"/>
          <p:cNvSpPr>
            <a:spLocks noGrp="1"/>
          </p:cNvSpPr>
          <p:nvPr>
            <p:ph type="title"/>
          </p:nvPr>
        </p:nvSpPr>
        <p:spPr>
          <a:xfrm>
            <a:off x="420624" y="42394"/>
            <a:ext cx="10547350" cy="531346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3427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gage with ICAN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 Placeholder 32"/>
          <p:cNvSpPr txBox="1">
            <a:spLocks/>
          </p:cNvSpPr>
          <p:nvPr userDrawn="1"/>
        </p:nvSpPr>
        <p:spPr bwMode="auto">
          <a:xfrm>
            <a:off x="2921000" y="2425700"/>
            <a:ext cx="84423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z-Cyrl-AZ" sz="1500" dirty="0">
                <a:solidFill>
                  <a:schemeClr val="bg1"/>
                </a:solidFill>
                <a:latin typeface="+mn-lt"/>
                <a:cs typeface="Arial"/>
              </a:rPr>
              <a:t>Ждем вас на сайте </a:t>
            </a:r>
            <a:r>
              <a:rPr lang="en-US" sz="1500" b="1" dirty="0" err="1">
                <a:solidFill>
                  <a:schemeClr val="bg1"/>
                </a:solidFill>
                <a:latin typeface="+mn-lt"/>
                <a:cs typeface="Arial"/>
              </a:rPr>
              <a:t>icann.org</a:t>
            </a:r>
            <a:endParaRPr lang="en-US" sz="1500" b="1" dirty="0">
              <a:solidFill>
                <a:schemeClr val="bg1"/>
              </a:solidFill>
              <a:latin typeface="+mn-lt"/>
              <a:cs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>
              <a:solidFill>
                <a:schemeClr val="bg1"/>
              </a:solidFill>
              <a:latin typeface="+mn-lt"/>
              <a:cs typeface="Arial"/>
            </a:endParaRPr>
          </a:p>
        </p:txBody>
      </p:sp>
      <p:sp>
        <p:nvSpPr>
          <p:cNvPr id="5" name="Text Placeholder 33"/>
          <p:cNvSpPr txBox="1">
            <a:spLocks/>
          </p:cNvSpPr>
          <p:nvPr userDrawn="1"/>
        </p:nvSpPr>
        <p:spPr bwMode="auto">
          <a:xfrm>
            <a:off x="498475" y="862013"/>
            <a:ext cx="98710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AU" sz="2700" b="1">
              <a:solidFill>
                <a:schemeClr val="bg1"/>
              </a:solidFill>
              <a:latin typeface="+mn-lt"/>
              <a:ea typeface="Segoe UI" charset="0"/>
              <a:cs typeface="Arial"/>
            </a:endParaRPr>
          </a:p>
        </p:txBody>
      </p:sp>
      <p:sp>
        <p:nvSpPr>
          <p:cNvPr id="6" name="Oval 5"/>
          <p:cNvSpPr/>
          <p:nvPr userDrawn="1"/>
        </p:nvSpPr>
        <p:spPr>
          <a:xfrm>
            <a:off x="52705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 userDrawn="1"/>
        </p:nvSpPr>
        <p:spPr>
          <a:xfrm>
            <a:off x="2422525" y="6297613"/>
            <a:ext cx="44450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0" y="6319838"/>
            <a:ext cx="23876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2505075" y="6319838"/>
            <a:ext cx="90662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 userDrawn="1"/>
        </p:nvSpPr>
        <p:spPr>
          <a:xfrm flipH="1">
            <a:off x="11615738" y="6297613"/>
            <a:ext cx="44450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V="1">
            <a:off x="2446338" y="2281238"/>
            <a:ext cx="0" cy="3976687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Arc 13"/>
          <p:cNvSpPr/>
          <p:nvPr userDrawn="1"/>
        </p:nvSpPr>
        <p:spPr>
          <a:xfrm rot="16200000">
            <a:off x="2445544" y="2221707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2505075" y="2220913"/>
            <a:ext cx="90662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H="1">
            <a:off x="11701463" y="6319838"/>
            <a:ext cx="49371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3" y="2854325"/>
            <a:ext cx="3149600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42899FE2-A8BD-A840-B3BF-6CB1A587BD54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20" name="Oval 19"/>
          <p:cNvSpPr/>
          <p:nvPr userDrawn="1"/>
        </p:nvSpPr>
        <p:spPr>
          <a:xfrm flipH="1">
            <a:off x="11615738" y="2197100"/>
            <a:ext cx="44450" cy="4603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 flipH="1">
            <a:off x="11701463" y="2219325"/>
            <a:ext cx="49371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tle 4"/>
          <p:cNvSpPr>
            <a:spLocks noGrp="1"/>
          </p:cNvSpPr>
          <p:nvPr>
            <p:ph type="title"/>
          </p:nvPr>
        </p:nvSpPr>
        <p:spPr>
          <a:xfrm>
            <a:off x="420624" y="42394"/>
            <a:ext cx="11808013" cy="531346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smtClean="0">
                <a:solidFill>
                  <a:schemeClr val="bg1"/>
                </a:solidFill>
                <a:ea typeface="Segoe UI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A02771A-74CE-065A-1DE1-26EAF705F9E6}"/>
              </a:ext>
            </a:extLst>
          </p:cNvPr>
          <p:cNvGrpSpPr/>
          <p:nvPr userDrawn="1"/>
        </p:nvGrpSpPr>
        <p:grpSpPr>
          <a:xfrm>
            <a:off x="2803871" y="1078837"/>
            <a:ext cx="4851411" cy="760694"/>
            <a:chOff x="2079799" y="1275072"/>
            <a:chExt cx="4851411" cy="76069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06CFE83-02E6-5ABA-FB5E-967DBB1473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079799" y="1275072"/>
              <a:ext cx="4287549" cy="760694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0116F72-C1C4-3F90-944A-C5C54072CF01}"/>
                </a:ext>
              </a:extLst>
            </p:cNvPr>
            <p:cNvSpPr/>
            <p:nvPr userDrawn="1"/>
          </p:nvSpPr>
          <p:spPr>
            <a:xfrm>
              <a:off x="3144079" y="1433789"/>
              <a:ext cx="3787131" cy="461665"/>
            </a:xfrm>
            <a:prstGeom prst="rect">
              <a:avLst/>
            </a:prstGeom>
            <a:solidFill>
              <a:srgbClr val="1768B1"/>
            </a:solidFill>
          </p:spPr>
          <p:txBody>
            <a:bodyPr wrap="square">
              <a:spAutoFit/>
            </a:bodyPr>
            <a:lstStyle/>
            <a:p>
              <a:r>
                <a:rPr lang="ru-RU" sz="2400" kern="1200" dirty="0">
                  <a:solidFill>
                    <a:schemeClr val="bg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rPr>
                <a:t>Один мир, один интернет</a:t>
              </a:r>
              <a:endParaRPr lang="es-MX" sz="2400" kern="1200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2318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-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BF00AB56-E7EC-2F44-BEE3-08432AC09389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6764" y="616645"/>
            <a:ext cx="12225528" cy="5696712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35" name="Title 19"/>
          <p:cNvSpPr>
            <a:spLocks noGrp="1"/>
          </p:cNvSpPr>
          <p:nvPr>
            <p:ph type="title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6628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/>
          <p:cNvGrpSpPr>
            <a:grpSpLocks/>
          </p:cNvGrpSpPr>
          <p:nvPr userDrawn="1"/>
        </p:nvGrpSpPr>
        <p:grpSpPr bwMode="auto">
          <a:xfrm>
            <a:off x="0" y="2109788"/>
            <a:ext cx="12265025" cy="4759325"/>
            <a:chOff x="0" y="2110371"/>
            <a:chExt cx="9198524" cy="4759071"/>
          </a:xfrm>
        </p:grpSpPr>
        <p:sp>
          <p:nvSpPr>
            <p:cNvPr id="4" name="Freeform 3"/>
            <p:cNvSpPr/>
            <p:nvPr userDrawn="1"/>
          </p:nvSpPr>
          <p:spPr>
            <a:xfrm>
              <a:off x="0" y="2110371"/>
              <a:ext cx="9198524" cy="4759071"/>
            </a:xfrm>
            <a:custGeom>
              <a:avLst/>
              <a:gdLst>
                <a:gd name="connsiteX0" fmla="*/ 0 w 9198524"/>
                <a:gd name="connsiteY0" fmla="*/ 0 h 5515904"/>
                <a:gd name="connsiteX1" fmla="*/ 9198524 w 9198524"/>
                <a:gd name="connsiteY1" fmla="*/ 3014506 h 5515904"/>
                <a:gd name="connsiteX2" fmla="*/ 9198524 w 9198524"/>
                <a:gd name="connsiteY2" fmla="*/ 5477421 h 5515904"/>
                <a:gd name="connsiteX3" fmla="*/ 0 w 9198524"/>
                <a:gd name="connsiteY3" fmla="*/ 5515904 h 5515904"/>
                <a:gd name="connsiteX4" fmla="*/ 0 w 9198524"/>
                <a:gd name="connsiteY4" fmla="*/ 0 h 551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8524" h="5515904">
                  <a:moveTo>
                    <a:pt x="0" y="0"/>
                  </a:moveTo>
                  <a:lnTo>
                    <a:pt x="9198524" y="3014506"/>
                  </a:lnTo>
                  <a:lnTo>
                    <a:pt x="9198524" y="5477421"/>
                  </a:lnTo>
                  <a:lnTo>
                    <a:pt x="0" y="5515904"/>
                  </a:lnTo>
                  <a:cubicBezTo>
                    <a:pt x="4276" y="3685821"/>
                    <a:pt x="8553" y="1855738"/>
                    <a:pt x="0" y="0"/>
                  </a:cubicBezTo>
                  <a:close/>
                </a:path>
              </a:pathLst>
            </a:custGeom>
            <a:solidFill>
              <a:srgbClr val="1768B1">
                <a:alpha val="1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Freeform 4"/>
            <p:cNvSpPr/>
            <p:nvPr userDrawn="1"/>
          </p:nvSpPr>
          <p:spPr>
            <a:xfrm>
              <a:off x="0" y="3175526"/>
              <a:ext cx="9143757" cy="3693916"/>
            </a:xfrm>
            <a:custGeom>
              <a:avLst/>
              <a:gdLst>
                <a:gd name="connsiteX0" fmla="*/ 6029715 w 6029715"/>
                <a:gd name="connsiteY0" fmla="*/ 0 h 6875638"/>
                <a:gd name="connsiteX1" fmla="*/ 6029715 w 6029715"/>
                <a:gd name="connsiteY1" fmla="*/ 6875638 h 6875638"/>
                <a:gd name="connsiteX2" fmla="*/ 0 w 6029715"/>
                <a:gd name="connsiteY2" fmla="*/ 6875638 h 6875638"/>
                <a:gd name="connsiteX3" fmla="*/ 6029715 w 6029715"/>
                <a:gd name="connsiteY3" fmla="*/ 0 h 68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29715" h="6875638">
                  <a:moveTo>
                    <a:pt x="6029715" y="0"/>
                  </a:moveTo>
                  <a:lnTo>
                    <a:pt x="6029715" y="6875638"/>
                  </a:lnTo>
                  <a:lnTo>
                    <a:pt x="0" y="6875638"/>
                  </a:lnTo>
                  <a:lnTo>
                    <a:pt x="6029715" y="0"/>
                  </a:lnTo>
                  <a:close/>
                </a:path>
              </a:pathLst>
            </a:custGeom>
            <a:solidFill>
              <a:srgbClr val="1768B1">
                <a:alpha val="1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6" name="Picture 14" descr="foot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8250"/>
            <a:ext cx="12203113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9102725" y="6415088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en-US" sz="1400">
                <a:solidFill>
                  <a:srgbClr val="FFFFFF"/>
                </a:solidFill>
                <a:ea typeface="Arial" charset="0"/>
                <a:cs typeface="Arial" charset="0"/>
              </a:rPr>
              <a:t>   |   </a:t>
            </a:r>
            <a:fld id="{9B30C630-0188-2749-88C6-A0038318930B}" type="slidenum">
              <a:rPr lang="en-US" altLang="en-US" sz="1400">
                <a:solidFill>
                  <a:srgbClr val="FFFFFF"/>
                </a:solidFill>
                <a:ea typeface="Arial" charset="0"/>
                <a:cs typeface="Arial" charset="0"/>
              </a:rPr>
              <a:pPr algn="r" eaLnBrk="1" hangingPunct="1"/>
              <a:t>‹#›</a:t>
            </a:fld>
            <a:endParaRPr lang="en-US" altLang="en-US" sz="14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35" name="Title 19"/>
          <p:cNvSpPr>
            <a:spLocks noGrp="1"/>
          </p:cNvSpPr>
          <p:nvPr>
            <p:ph type="title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154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 Decor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4878388"/>
            <a:ext cx="1193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 userDrawn="1"/>
        </p:nvSpPr>
        <p:spPr>
          <a:xfrm>
            <a:off x="1825625" y="6102350"/>
            <a:ext cx="44450" cy="444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0" y="6124575"/>
            <a:ext cx="1793875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1892300" y="6124575"/>
            <a:ext cx="97218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 flipH="1">
            <a:off x="11642725" y="6102350"/>
            <a:ext cx="44450" cy="444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 flipH="1">
            <a:off x="11642725" y="3470275"/>
            <a:ext cx="44450" cy="4603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 flipV="1">
            <a:off x="1849438" y="3552825"/>
            <a:ext cx="0" cy="2530475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Arc 17"/>
          <p:cNvSpPr/>
          <p:nvPr userDrawn="1"/>
        </p:nvSpPr>
        <p:spPr>
          <a:xfrm rot="16200000">
            <a:off x="1847850" y="3495676"/>
            <a:ext cx="122237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1898650" y="3494088"/>
            <a:ext cx="97155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28479" y="4617720"/>
            <a:ext cx="9295500" cy="5751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228479" y="5199656"/>
            <a:ext cx="9295500" cy="390521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228479" y="5602567"/>
            <a:ext cx="9299448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itle 2"/>
          <p:cNvSpPr>
            <a:spLocks noGrp="1"/>
          </p:cNvSpPr>
          <p:nvPr>
            <p:ph type="title"/>
          </p:nvPr>
        </p:nvSpPr>
        <p:spPr>
          <a:xfrm>
            <a:off x="2228479" y="2020824"/>
            <a:ext cx="9295500" cy="13255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228478" y="3666744"/>
            <a:ext cx="9299448" cy="5760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94958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0597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1891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3756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871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3839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0506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21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5582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9433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 Regular" charset="0"/>
                <a:cs typeface="Arial Regular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 Regular" charset="0"/>
                <a:cs typeface="Arial Regular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 Regular" charset="0"/>
              <a:cs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178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ackgrou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46180"/>
            <a:ext cx="10847122" cy="450663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6559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6829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1081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8712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740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4585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4463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793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H="1">
            <a:off x="0" y="608013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 flipH="1">
            <a:off x="0" y="6319838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B2AC7A22-F0D7-574A-83AB-A82FD40602EF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616645"/>
            <a:ext cx="12192000" cy="56967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35" name="Title 19"/>
          <p:cNvSpPr>
            <a:spLocks noGrp="1"/>
          </p:cNvSpPr>
          <p:nvPr>
            <p:ph type="title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746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No Header/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99931139-5A4C-7145-A1AD-20532219DD72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sp>
        <p:nvSpPr>
          <p:cNvPr id="35" name="Title 19"/>
          <p:cNvSpPr>
            <a:spLocks noGrp="1"/>
          </p:cNvSpPr>
          <p:nvPr>
            <p:ph type="title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946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329363"/>
            <a:ext cx="12192000" cy="528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0" y="608013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0" y="6319838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1FFE9BB7-BB75-E848-ABD2-28C6BC596575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965" y="614512"/>
            <a:ext cx="4655184" cy="5696712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2" name="Title 19"/>
          <p:cNvSpPr>
            <a:spLocks noGrp="1"/>
          </p:cNvSpPr>
          <p:nvPr>
            <p:ph type="title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88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56A81DCD-8A82-3E40-BA06-914994F785B4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pic>
        <p:nvPicPr>
          <p:cNvPr id="1027" name="Picture 20"/>
          <p:cNvPicPr>
            <a:picLocks noChangeAspect="1"/>
          </p:cNvPicPr>
          <p:nvPr userDrawn="1"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Oval 30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8" name="Straight Connector 37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  <p:sldLayoutId id="2147484222" r:id="rId2"/>
    <p:sldLayoutId id="2147484223" r:id="rId3"/>
    <p:sldLayoutId id="2147484224" r:id="rId4"/>
    <p:sldLayoutId id="2147484225" r:id="rId5"/>
    <p:sldLayoutId id="2147484221" r:id="rId6"/>
    <p:sldLayoutId id="2147484226" r:id="rId7"/>
    <p:sldLayoutId id="2147484227" r:id="rId8"/>
    <p:sldLayoutId id="2147484228" r:id="rId9"/>
    <p:sldLayoutId id="2147484229" r:id="rId10"/>
    <p:sldLayoutId id="2147484230" r:id="rId11"/>
    <p:sldLayoutId id="2147484231" r:id="rId12"/>
    <p:sldLayoutId id="2147484232" r:id="rId13"/>
    <p:sldLayoutId id="2147484233" r:id="rId14"/>
    <p:sldLayoutId id="2147484234" r:id="rId15"/>
    <p:sldLayoutId id="2147484235" r:id="rId16"/>
    <p:sldLayoutId id="2147484236" r:id="rId17"/>
    <p:sldLayoutId id="2147484237" r:id="rId18"/>
    <p:sldLayoutId id="2147484238" r:id="rId19"/>
    <p:sldLayoutId id="2147484239" r:id="rId20"/>
    <p:sldLayoutId id="2147484240" r:id="rId21"/>
    <p:sldLayoutId id="2147484241" r:id="rId22"/>
    <p:sldLayoutId id="2147484242" r:id="rId23"/>
    <p:sldLayoutId id="2147484243" r:id="rId24"/>
    <p:sldLayoutId id="2147484244" r:id="rId25"/>
    <p:sldLayoutId id="2147484245" r:id="rId26"/>
    <p:sldLayoutId id="2147484246" r:id="rId27"/>
    <p:sldLayoutId id="2147484247" r:id="rId28"/>
    <p:sldLayoutId id="2147484248" r:id="rId29"/>
    <p:sldLayoutId id="2147484249" r:id="rId30"/>
    <p:sldLayoutId id="2147484250" r:id="rId31"/>
    <p:sldLayoutId id="2147484251" r:id="rId32"/>
    <p:sldLayoutId id="2147484252" r:id="rId33"/>
    <p:sldLayoutId id="2147484253" r:id="rId34"/>
    <p:sldLayoutId id="2147484254" r:id="rId35"/>
    <p:sldLayoutId id="2147484255" r:id="rId36"/>
    <p:sldLayoutId id="2147484256" r:id="rId37"/>
    <p:sldLayoutId id="2147484257" r:id="rId38"/>
    <p:sldLayoutId id="2147484258" r:id="rId39"/>
    <p:sldLayoutId id="2147484259" r:id="rId40"/>
    <p:sldLayoutId id="2147484260" r:id="rId41"/>
    <p:sldLayoutId id="2147484261" r:id="rId42"/>
    <p:sldLayoutId id="2147484262" r:id="rId43"/>
    <p:sldLayoutId id="2147484263" r:id="rId44"/>
    <p:sldLayoutId id="2147484264" r:id="rId45"/>
    <p:sldLayoutId id="2147484265" r:id="rId46"/>
    <p:sldLayoutId id="2147484266" r:id="rId47"/>
    <p:sldLayoutId id="2147484267" r:id="rId48"/>
    <p:sldLayoutId id="2147484271" r:id="rId49"/>
    <p:sldLayoutId id="2147484277" r:id="rId50"/>
    <p:sldLayoutId id="2147484278" r:id="rId51"/>
    <p:sldLayoutId id="2147484279" r:id="rId52"/>
    <p:sldLayoutId id="2147484280" r:id="rId53"/>
    <p:sldLayoutId id="2147484282" r:id="rId54"/>
    <p:sldLayoutId id="2147484283" r:id="rId55"/>
    <p:sldLayoutId id="2147484284" r:id="rId56"/>
    <p:sldLayoutId id="2147484287" r:id="rId57"/>
    <p:sldLayoutId id="2147484288" r:id="rId58"/>
    <p:sldLayoutId id="2147484290" r:id="rId59"/>
    <p:sldLayoutId id="2147484291" r:id="rId60"/>
    <p:sldLayoutId id="2147484292" r:id="rId61"/>
    <p:sldLayoutId id="2147484293" r:id="rId62"/>
    <p:sldLayoutId id="2147484294" r:id="rId63"/>
    <p:sldLayoutId id="2147484295" r:id="rId64"/>
    <p:sldLayoutId id="2147484296" r:id="rId65"/>
    <p:sldLayoutId id="2147484297" r:id="rId66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lang="en-US" sz="2800" b="1" kern="1200">
          <a:solidFill>
            <a:srgbClr val="0C3459"/>
          </a:solidFill>
          <a:latin typeface="Arial"/>
          <a:ea typeface="Arial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svg"/><Relationship Id="rId11" Type="http://schemas.openxmlformats.org/officeDocument/2006/relationships/image" Target="../media/image28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0.svg"/><Relationship Id="rId3" Type="http://schemas.openxmlformats.org/officeDocument/2006/relationships/image" Target="../media/image28.png"/><Relationship Id="rId7" Type="http://schemas.openxmlformats.org/officeDocument/2006/relationships/image" Target="../media/image40.sv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8.svg"/><Relationship Id="rId5" Type="http://schemas.openxmlformats.org/officeDocument/2006/relationships/image" Target="../media/image44.svg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unicode.org/reports/tr15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hyperlink" Target="https://data.iana.org/TLD/tlds-alpha-by-domain.txt" TargetMode="External"/><Relationship Id="rId4" Type="http://schemas.openxmlformats.org/officeDocument/2006/relationships/hyperlink" Target="https://tools.ietf.org/html/rfc5890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mailto:ray@receive.net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mailto:ray@receive.net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hyperlink" Target="https://uasg.tech/wp-content/uploads/documents/EAI-Software-Test%20Results-UASG030A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uasg.tech/wp-content/uploads/documents/UASG028-en-digital.pd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ann.org/resources/pages/second-level-lgr-2015-06-21-en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hyperlink" Target="https://www.icann.org/resources/pages/lgr-toolset-2015-06-21-en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uasg.tech/eai-check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uasg.tech/wp-content/uploads/2020/03/UASG_ICANN_Case_Study_UASG013C.2.pdf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tiff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forms/d/e/1FAIpQLScRg7caDnbgEo_r6UnP3s5OvtIMlE9btaM--sIWXukWbA52oQ/viewform" TargetMode="External"/><Relationship Id="rId3" Type="http://schemas.openxmlformats.org/officeDocument/2006/relationships/hyperlink" Target="mailto:info@uasg.tech" TargetMode="External"/><Relationship Id="rId7" Type="http://schemas.openxmlformats.org/officeDocument/2006/relationships/hyperlink" Target="https://uasg.tech/subscribe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mmunity.icann.org/display/TUA" TargetMode="External"/><Relationship Id="rId5" Type="http://schemas.openxmlformats.org/officeDocument/2006/relationships/hyperlink" Target="https://uasg.tech/" TargetMode="External"/><Relationship Id="rId4" Type="http://schemas.openxmlformats.org/officeDocument/2006/relationships/hyperlink" Target="mailto:UAProgram@icann.org" TargetMode="External"/><Relationship Id="rId9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uasg.tech/wp-content/uploads/documents/UASG021B-en-digital.pdf" TargetMode="External"/><Relationship Id="rId3" Type="http://schemas.openxmlformats.org/officeDocument/2006/relationships/hyperlink" Target="https://uasg.tech/" TargetMode="External"/><Relationship Id="rId7" Type="http://schemas.openxmlformats.org/officeDocument/2006/relationships/hyperlink" Target="https://uasg.tech/wp-content/uploads/documents/UASG012-en-digital.pdf" TargetMode="External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asg.tech/wp-content/uploads/documents/UASG014-en-digital.pdf" TargetMode="External"/><Relationship Id="rId11" Type="http://schemas.openxmlformats.org/officeDocument/2006/relationships/hyperlink" Target="https://uasg.tech/wp-content/uploads/documents/UASG030-en-digital.pdf" TargetMode="External"/><Relationship Id="rId5" Type="http://schemas.openxmlformats.org/officeDocument/2006/relationships/hyperlink" Target="https://uasg.tech/wp-content/uploads/documents/UASG007-en-digital.pdf" TargetMode="External"/><Relationship Id="rId10" Type="http://schemas.openxmlformats.org/officeDocument/2006/relationships/hyperlink" Target="https://uasg.tech/wp-content/uploads/documents/UASG028-en-digital.pdf" TargetMode="External"/><Relationship Id="rId4" Type="http://schemas.openxmlformats.org/officeDocument/2006/relationships/hyperlink" Target="https://uasg.tech/wp-content/uploads/documents/UASG005-en-digital.pdf" TargetMode="External"/><Relationship Id="rId9" Type="http://schemas.openxmlformats.org/officeDocument/2006/relationships/hyperlink" Target="https://uasg.tech/wp-content/uploads/documents/UASG026-en-digital.pdf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uasg.tech/wp-content/uploads/documents/UASG012-en-digital.pdf" TargetMode="Externa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uasg.tech/wp-content/uploads/documents/UASG012-en-digital.pdf" TargetMode="Externa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34"/>
          <p:cNvSpPr>
            <a:spLocks noGrp="1"/>
          </p:cNvSpPr>
          <p:nvPr>
            <p:ph type="body" sz="quarter" idx="11"/>
          </p:nvPr>
        </p:nvSpPr>
        <p:spPr>
          <a:xfrm>
            <a:off x="2228478" y="3675379"/>
            <a:ext cx="9295500" cy="799098"/>
          </a:xfrm>
        </p:spPr>
        <p:txBody>
          <a:bodyPr anchor="t">
            <a:normAutofit/>
          </a:bodyPr>
          <a:lstStyle/>
          <a:p>
            <a:r>
              <a:rPr lang="ru-RU" b="1"/>
              <a:t>Программа Дня UA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/>
              <a:t>Дата</a:t>
            </a:r>
          </a:p>
        </p:txBody>
      </p:sp>
      <p:sp>
        <p:nvSpPr>
          <p:cNvPr id="33" name="Title 32"/>
          <p:cNvSpPr>
            <a:spLocks noGrp="1"/>
          </p:cNvSpPr>
          <p:nvPr>
            <p:ph type="title"/>
          </p:nvPr>
        </p:nvSpPr>
        <p:spPr>
          <a:xfrm>
            <a:off x="2228479" y="2020824"/>
            <a:ext cx="9295500" cy="1325563"/>
          </a:xfrm>
        </p:spPr>
        <p:txBody>
          <a:bodyPr>
            <a:normAutofit/>
          </a:bodyPr>
          <a:lstStyle/>
          <a:p>
            <a:r>
              <a:rPr lang="ru-RU" sz="3100" dirty="0"/>
              <a:t>Поддержка интернационализации адресов электронной почты (EAI) в почтовых серверах</a:t>
            </a:r>
          </a:p>
        </p:txBody>
      </p:sp>
      <p:sp>
        <p:nvSpPr>
          <p:cNvPr id="2" name="Text Placeholder 34">
            <a:extLst>
              <a:ext uri="{FF2B5EF4-FFF2-40B4-BE49-F238E27FC236}">
                <a16:creationId xmlns:a16="http://schemas.microsoft.com/office/drawing/2014/main" id="{40619DEB-83EE-5301-071D-E6FF2E52E2E2}"/>
              </a:ext>
            </a:extLst>
          </p:cNvPr>
          <p:cNvSpPr txBox="1">
            <a:spLocks/>
          </p:cNvSpPr>
          <p:nvPr/>
        </p:nvSpPr>
        <p:spPr>
          <a:xfrm>
            <a:off x="2228478" y="4635484"/>
            <a:ext cx="9295500" cy="79909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/>
              <a:t>Имя</a:t>
            </a:r>
          </a:p>
          <a:p>
            <a:r>
              <a:rPr lang="ru-RU" b="1" dirty="0"/>
              <a:t>Мероприятие</a:t>
            </a:r>
          </a:p>
        </p:txBody>
      </p:sp>
    </p:spTree>
    <p:extLst>
      <p:ext uri="{BB962C8B-B14F-4D97-AF65-F5344CB8AC3E}">
        <p14:creationId xmlns:p14="http://schemas.microsoft.com/office/powerpoint/2010/main" val="3255329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9C80D4A-C459-1EE7-3ABB-522D33F56F64}"/>
              </a:ext>
            </a:extLst>
          </p:cNvPr>
          <p:cNvGrpSpPr/>
          <p:nvPr/>
        </p:nvGrpSpPr>
        <p:grpSpPr>
          <a:xfrm>
            <a:off x="6186110" y="843744"/>
            <a:ext cx="5337770" cy="5261022"/>
            <a:chOff x="6190527" y="830541"/>
            <a:chExt cx="5337770" cy="5261022"/>
          </a:xfrm>
        </p:grpSpPr>
        <p:pic>
          <p:nvPicPr>
            <p:cNvPr id="87" name="Graphic 86" descr="Server with solid fill">
              <a:extLst>
                <a:ext uri="{FF2B5EF4-FFF2-40B4-BE49-F238E27FC236}">
                  <a16:creationId xmlns:a16="http://schemas.microsoft.com/office/drawing/2014/main" id="{E387110D-D34E-0E8A-625E-0F8C95E2E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119504" y="2385144"/>
              <a:ext cx="914400" cy="914400"/>
            </a:xfrm>
            <a:prstGeom prst="rect">
              <a:avLst/>
            </a:prstGeom>
          </p:spPr>
        </p:pic>
        <p:pic>
          <p:nvPicPr>
            <p:cNvPr id="88" name="Graphic 87" descr="Server with solid fill">
              <a:extLst>
                <a:ext uri="{FF2B5EF4-FFF2-40B4-BE49-F238E27FC236}">
                  <a16:creationId xmlns:a16="http://schemas.microsoft.com/office/drawing/2014/main" id="{AD728F4F-1AB6-7848-179F-367D5471D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67192" y="2394486"/>
              <a:ext cx="914400" cy="914400"/>
            </a:xfrm>
            <a:prstGeom prst="rect">
              <a:avLst/>
            </a:prstGeom>
          </p:spPr>
        </p:pic>
        <p:pic>
          <p:nvPicPr>
            <p:cNvPr id="89" name="Graphic 88" descr="Server with solid fill">
              <a:extLst>
                <a:ext uri="{FF2B5EF4-FFF2-40B4-BE49-F238E27FC236}">
                  <a16:creationId xmlns:a16="http://schemas.microsoft.com/office/drawing/2014/main" id="{4474A020-5334-2875-4E08-9A60CDEBC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52218" y="2393183"/>
              <a:ext cx="914400" cy="914400"/>
            </a:xfrm>
            <a:prstGeom prst="rect">
              <a:avLst/>
            </a:prstGeom>
          </p:spPr>
        </p:pic>
        <p:pic>
          <p:nvPicPr>
            <p:cNvPr id="90" name="Graphic 89" descr="Server with solid fill">
              <a:extLst>
                <a:ext uri="{FF2B5EF4-FFF2-40B4-BE49-F238E27FC236}">
                  <a16:creationId xmlns:a16="http://schemas.microsoft.com/office/drawing/2014/main" id="{C8025C81-7DD6-A8E8-EA3B-7DBD1C947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58551" y="4419229"/>
              <a:ext cx="914400" cy="914400"/>
            </a:xfrm>
            <a:prstGeom prst="rect">
              <a:avLst/>
            </a:prstGeom>
          </p:spPr>
        </p:pic>
        <p:pic>
          <p:nvPicPr>
            <p:cNvPr id="91" name="Graphic 90" descr="Database outline">
              <a:extLst>
                <a:ext uri="{FF2B5EF4-FFF2-40B4-BE49-F238E27FC236}">
                  <a16:creationId xmlns:a16="http://schemas.microsoft.com/office/drawing/2014/main" id="{11AB968D-1619-D860-480A-A2A4DBD42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96269" y="4428571"/>
              <a:ext cx="914400" cy="914400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199698E-C97A-256C-66DC-4D1CA72F5A6B}"/>
                </a:ext>
              </a:extLst>
            </p:cNvPr>
            <p:cNvSpPr txBox="1"/>
            <p:nvPr/>
          </p:nvSpPr>
          <p:spPr>
            <a:xfrm>
              <a:off x="7980013" y="5352899"/>
              <a:ext cx="1501983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/>
                <a:t>Хранилище электронной почты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423699F8-66A7-0066-FE1C-A92EB569D0D3}"/>
                </a:ext>
              </a:extLst>
            </p:cNvPr>
            <p:cNvSpPr txBox="1"/>
            <p:nvPr/>
          </p:nvSpPr>
          <p:spPr>
            <a:xfrm>
              <a:off x="9743530" y="5343616"/>
              <a:ext cx="178476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 dirty="0"/>
                <a:t>MUA: Веб-почта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DDE89012-4C43-C437-D37A-00F0AC9E461B}"/>
                </a:ext>
              </a:extLst>
            </p:cNvPr>
            <p:cNvSpPr txBox="1"/>
            <p:nvPr/>
          </p:nvSpPr>
          <p:spPr>
            <a:xfrm>
              <a:off x="9832062" y="3266886"/>
              <a:ext cx="1501984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/>
                <a:t>MSA для отправителя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7B45DF0-348E-D86D-7632-2DDBFA360D6D}"/>
                </a:ext>
              </a:extLst>
            </p:cNvPr>
            <p:cNvSpPr txBox="1"/>
            <p:nvPr/>
          </p:nvSpPr>
          <p:spPr>
            <a:xfrm>
              <a:off x="7970484" y="3299544"/>
              <a:ext cx="1501983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/>
                <a:t>MTA для отправителя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5CC3F5B2-F3CF-7298-5186-E002B9B3669C}"/>
                </a:ext>
              </a:extLst>
            </p:cNvPr>
            <p:cNvSpPr txBox="1"/>
            <p:nvPr/>
          </p:nvSpPr>
          <p:spPr>
            <a:xfrm>
              <a:off x="6308189" y="3263103"/>
              <a:ext cx="143147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/>
                <a:t>MTA для получателя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2699A504-3912-F483-AC76-A357FA4A1178}"/>
                </a:ext>
              </a:extLst>
            </p:cNvPr>
            <p:cNvSpPr txBox="1"/>
            <p:nvPr/>
          </p:nvSpPr>
          <p:spPr>
            <a:xfrm>
              <a:off x="6190527" y="5333629"/>
              <a:ext cx="156493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 dirty="0"/>
                <a:t>MTA: фильтр спама</a:t>
              </a:r>
            </a:p>
          </p:txBody>
        </p:sp>
        <p:cxnSp>
          <p:nvCxnSpPr>
            <p:cNvPr id="100" name="Curved Connector 99">
              <a:extLst>
                <a:ext uri="{FF2B5EF4-FFF2-40B4-BE49-F238E27FC236}">
                  <a16:creationId xmlns:a16="http://schemas.microsoft.com/office/drawing/2014/main" id="{E71A4464-E2C6-C853-3294-29097DC9FCA8}"/>
                </a:ext>
              </a:extLst>
            </p:cNvPr>
            <p:cNvCxnSpPr>
              <a:cxnSpLocks/>
              <a:stCxn id="89" idx="1"/>
              <a:endCxn id="90" idx="1"/>
            </p:cNvCxnSpPr>
            <p:nvPr/>
          </p:nvCxnSpPr>
          <p:spPr>
            <a:xfrm rot="10800000" flipH="1" flipV="1">
              <a:off x="6552217" y="2850383"/>
              <a:ext cx="6333" cy="2026046"/>
            </a:xfrm>
            <a:prstGeom prst="curvedConnector3">
              <a:avLst>
                <a:gd name="adj1" fmla="val -3609664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13F5F1EC-44E2-C7C8-2B7C-3BE7586F8FA0}"/>
                </a:ext>
              </a:extLst>
            </p:cNvPr>
            <p:cNvCxnSpPr>
              <a:cxnSpLocks/>
              <a:stCxn id="87" idx="1"/>
              <a:endCxn id="88" idx="3"/>
            </p:cNvCxnSpPr>
            <p:nvPr/>
          </p:nvCxnSpPr>
          <p:spPr>
            <a:xfrm flipH="1">
              <a:off x="9181592" y="2842344"/>
              <a:ext cx="937912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F0B2AABD-6F99-2698-DB5C-CDEBFEFA23A8}"/>
                </a:ext>
              </a:extLst>
            </p:cNvPr>
            <p:cNvCxnSpPr>
              <a:cxnSpLocks/>
              <a:stCxn id="88" idx="1"/>
              <a:endCxn id="89" idx="3"/>
            </p:cNvCxnSpPr>
            <p:nvPr/>
          </p:nvCxnSpPr>
          <p:spPr>
            <a:xfrm flipH="1" flipV="1">
              <a:off x="7466618" y="2850383"/>
              <a:ext cx="800574" cy="130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4F1753F-319F-7E61-77C1-AD064B0085A6}"/>
                </a:ext>
              </a:extLst>
            </p:cNvPr>
            <p:cNvCxnSpPr>
              <a:cxnSpLocks/>
              <a:stCxn id="90" idx="3"/>
              <a:endCxn id="91" idx="1"/>
            </p:cNvCxnSpPr>
            <p:nvPr/>
          </p:nvCxnSpPr>
          <p:spPr>
            <a:xfrm>
              <a:off x="7472951" y="4876429"/>
              <a:ext cx="823318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77A91FAB-2CE7-F9EC-7065-6466682796CF}"/>
                </a:ext>
              </a:extLst>
            </p:cNvPr>
            <p:cNvCxnSpPr>
              <a:cxnSpLocks/>
              <a:stCxn id="91" idx="3"/>
            </p:cNvCxnSpPr>
            <p:nvPr/>
          </p:nvCxnSpPr>
          <p:spPr>
            <a:xfrm flipV="1">
              <a:off x="9210669" y="4876428"/>
              <a:ext cx="915185" cy="934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34" name="Graphic 133" descr="Smart Phone with solid fill">
              <a:extLst>
                <a:ext uri="{FF2B5EF4-FFF2-40B4-BE49-F238E27FC236}">
                  <a16:creationId xmlns:a16="http://schemas.microsoft.com/office/drawing/2014/main" id="{EBBE0CB2-1808-E761-A27F-028BACCF3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199114" y="830541"/>
              <a:ext cx="914400" cy="914400"/>
            </a:xfrm>
            <a:prstGeom prst="rect">
              <a:avLst/>
            </a:prstGeom>
          </p:spPr>
        </p:pic>
        <p:pic>
          <p:nvPicPr>
            <p:cNvPr id="136" name="Graphic 135" descr="Browser window with solid fill">
              <a:extLst>
                <a:ext uri="{FF2B5EF4-FFF2-40B4-BE49-F238E27FC236}">
                  <a16:creationId xmlns:a16="http://schemas.microsoft.com/office/drawing/2014/main" id="{6C868721-6726-2462-71B3-F67D66B3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119504" y="4419228"/>
              <a:ext cx="914400" cy="914400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14A6CDF1-1D78-DD22-D2FA-264D2B92D42C}"/>
                </a:ext>
              </a:extLst>
            </p:cNvPr>
            <p:cNvSpPr txBox="1"/>
            <p:nvPr/>
          </p:nvSpPr>
          <p:spPr>
            <a:xfrm>
              <a:off x="9846096" y="1713756"/>
              <a:ext cx="1501984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 dirty="0"/>
                <a:t>Приложение MUA для смартфонов</a:t>
              </a:r>
            </a:p>
          </p:txBody>
        </p:sp>
        <p:cxnSp>
          <p:nvCxnSpPr>
            <p:cNvPr id="138" name="Curved Connector 137">
              <a:extLst>
                <a:ext uri="{FF2B5EF4-FFF2-40B4-BE49-F238E27FC236}">
                  <a16:creationId xmlns:a16="http://schemas.microsoft.com/office/drawing/2014/main" id="{4D213884-63FE-6C5D-2901-4EEEC40D3AD7}"/>
                </a:ext>
              </a:extLst>
            </p:cNvPr>
            <p:cNvCxnSpPr>
              <a:cxnSpLocks/>
              <a:stCxn id="134" idx="3"/>
              <a:endCxn id="87" idx="3"/>
            </p:cNvCxnSpPr>
            <p:nvPr/>
          </p:nvCxnSpPr>
          <p:spPr>
            <a:xfrm flipH="1">
              <a:off x="11033904" y="1287741"/>
              <a:ext cx="79610" cy="1554603"/>
            </a:xfrm>
            <a:prstGeom prst="curvedConnector3">
              <a:avLst>
                <a:gd name="adj1" fmla="val -287150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Примеры компонентов электронной почты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1808436-F257-AE4A-9742-7FF8BBC6AD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929390"/>
            <a:ext cx="5300237" cy="5411449"/>
          </a:xfrm>
        </p:spPr>
        <p:txBody>
          <a:bodyPr/>
          <a:lstStyle/>
          <a:p>
            <a:r>
              <a:rPr lang="ru-RU" sz="1800" dirty="0">
                <a:solidFill>
                  <a:schemeClr val="accent1"/>
                </a:solidFill>
              </a:rPr>
              <a:t>MUA</a:t>
            </a:r>
            <a:r>
              <a:rPr lang="ru-RU" sz="1800" dirty="0"/>
              <a:t> – почтовый агент пользователя – Outlook, Thunderbird, логистическая система Amazon, подсистема веб-почты Gmail, контактная форма веб-сервера</a:t>
            </a:r>
          </a:p>
          <a:p>
            <a:r>
              <a:rPr lang="ru-RU" sz="1800" dirty="0">
                <a:solidFill>
                  <a:schemeClr val="accent1"/>
                </a:solidFill>
              </a:rPr>
              <a:t>MSA</a:t>
            </a:r>
            <a:r>
              <a:rPr lang="ru-RU" sz="1800" dirty="0"/>
              <a:t> – агент отправки почты – Exchange, </a:t>
            </a:r>
            <a:r>
              <a:rPr lang="ru-RU" sz="1800" dirty="0" err="1"/>
              <a:t>Postfix</a:t>
            </a:r>
            <a:r>
              <a:rPr lang="ru-RU" sz="1800" dirty="0"/>
              <a:t>, </a:t>
            </a:r>
            <a:r>
              <a:rPr lang="ru-RU" sz="1800" dirty="0" err="1"/>
              <a:t>Sendgrid</a:t>
            </a:r>
            <a:r>
              <a:rPr lang="ru-RU" sz="1800" dirty="0"/>
              <a:t>, AWS </a:t>
            </a:r>
            <a:r>
              <a:rPr lang="ru-RU" sz="1800" dirty="0" err="1"/>
              <a:t>Workmail</a:t>
            </a:r>
            <a:endParaRPr lang="ru-RU" sz="1800" dirty="0"/>
          </a:p>
          <a:p>
            <a:r>
              <a:rPr lang="ru-RU" sz="1800" dirty="0">
                <a:solidFill>
                  <a:schemeClr val="accent1"/>
                </a:solidFill>
              </a:rPr>
              <a:t>MTA</a:t>
            </a:r>
            <a:r>
              <a:rPr lang="ru-RU" sz="1800" dirty="0"/>
              <a:t> – агент передачи почты – </a:t>
            </a:r>
            <a:r>
              <a:rPr lang="ru-RU" sz="1800" dirty="0" err="1"/>
              <a:t>Postfix</a:t>
            </a:r>
            <a:r>
              <a:rPr lang="ru-RU" sz="1800" dirty="0"/>
              <a:t>, </a:t>
            </a:r>
            <a:r>
              <a:rPr lang="ru-RU" sz="1800" dirty="0" err="1"/>
              <a:t>Exim</a:t>
            </a:r>
            <a:r>
              <a:rPr lang="ru-RU" sz="1800" dirty="0"/>
              <a:t>, </a:t>
            </a:r>
            <a:r>
              <a:rPr lang="ru-RU" sz="1800" dirty="0" err="1"/>
              <a:t>Halon</a:t>
            </a:r>
            <a:r>
              <a:rPr lang="ru-RU" sz="1800" dirty="0"/>
              <a:t>, </a:t>
            </a:r>
            <a:r>
              <a:rPr lang="ru-RU" sz="1800" dirty="0" err="1"/>
              <a:t>Sendgrid</a:t>
            </a:r>
            <a:r>
              <a:rPr lang="ru-RU" sz="1800" dirty="0"/>
              <a:t>, AWS </a:t>
            </a:r>
            <a:r>
              <a:rPr lang="ru-RU" sz="1800" dirty="0" err="1"/>
              <a:t>Workmail</a:t>
            </a:r>
            <a:endParaRPr lang="ru-RU" sz="1800" dirty="0"/>
          </a:p>
          <a:p>
            <a:r>
              <a:rPr lang="ru-RU" sz="1800" dirty="0">
                <a:solidFill>
                  <a:schemeClr val="accent1"/>
                </a:solidFill>
              </a:rPr>
              <a:t>MDA</a:t>
            </a:r>
            <a:r>
              <a:rPr lang="ru-RU" sz="1800" dirty="0"/>
              <a:t> – агент доставки почты – часть Gmail и Exchange, части </a:t>
            </a:r>
            <a:r>
              <a:rPr lang="ru-RU" sz="1800" dirty="0" err="1"/>
              <a:t>Zendesk</a:t>
            </a:r>
            <a:r>
              <a:rPr lang="ru-RU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5253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Примеры компонентов электронной почты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1808436-F257-AE4A-9742-7FF8BBC6AD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929390"/>
            <a:ext cx="5300237" cy="5411449"/>
          </a:xfrm>
        </p:spPr>
        <p:txBody>
          <a:bodyPr/>
          <a:lstStyle/>
          <a:p>
            <a:r>
              <a:rPr lang="ru-RU" sz="1800" dirty="0">
                <a:solidFill>
                  <a:schemeClr val="accent1"/>
                </a:solidFill>
              </a:rPr>
              <a:t>MUA</a:t>
            </a:r>
            <a:r>
              <a:rPr lang="ru-RU" sz="1800" dirty="0"/>
              <a:t> – почтовый агент пользователя – Outlook, Thunderbird, логистическая система Amazon, подсистема веб-почты Gmail, контактная форма веб-сервера</a:t>
            </a:r>
          </a:p>
          <a:p>
            <a:r>
              <a:rPr lang="ru-RU" sz="1800" dirty="0">
                <a:solidFill>
                  <a:schemeClr val="accent1"/>
                </a:solidFill>
              </a:rPr>
              <a:t>MSA</a:t>
            </a:r>
            <a:r>
              <a:rPr lang="ru-RU" sz="1800" dirty="0"/>
              <a:t> – агент отправки почты – Exchange, </a:t>
            </a:r>
            <a:r>
              <a:rPr lang="ru-RU" sz="1800" dirty="0" err="1"/>
              <a:t>Postfix</a:t>
            </a:r>
            <a:r>
              <a:rPr lang="ru-RU" sz="1800" dirty="0"/>
              <a:t>, </a:t>
            </a:r>
            <a:r>
              <a:rPr lang="ru-RU" sz="1800" dirty="0" err="1"/>
              <a:t>Sendgrid</a:t>
            </a:r>
            <a:r>
              <a:rPr lang="ru-RU" sz="1800" dirty="0"/>
              <a:t>, AWS </a:t>
            </a:r>
            <a:r>
              <a:rPr lang="ru-RU" sz="1800" dirty="0" err="1"/>
              <a:t>Workmail</a:t>
            </a:r>
            <a:endParaRPr lang="ru-RU" sz="1800" dirty="0"/>
          </a:p>
          <a:p>
            <a:r>
              <a:rPr lang="ru-RU" sz="1800" dirty="0">
                <a:solidFill>
                  <a:schemeClr val="accent1"/>
                </a:solidFill>
              </a:rPr>
              <a:t>MTA</a:t>
            </a:r>
            <a:r>
              <a:rPr lang="ru-RU" sz="1800" dirty="0"/>
              <a:t> – агент передачи почты – </a:t>
            </a:r>
            <a:r>
              <a:rPr lang="ru-RU" sz="1800" dirty="0" err="1"/>
              <a:t>Postfix</a:t>
            </a:r>
            <a:r>
              <a:rPr lang="ru-RU" sz="1800" dirty="0"/>
              <a:t>, </a:t>
            </a:r>
            <a:r>
              <a:rPr lang="ru-RU" sz="1800" dirty="0" err="1"/>
              <a:t>Exim</a:t>
            </a:r>
            <a:r>
              <a:rPr lang="ru-RU" sz="1800" dirty="0"/>
              <a:t>, </a:t>
            </a:r>
            <a:r>
              <a:rPr lang="ru-RU" sz="1800" dirty="0" err="1"/>
              <a:t>Halon</a:t>
            </a:r>
            <a:r>
              <a:rPr lang="ru-RU" sz="1800" dirty="0"/>
              <a:t>, </a:t>
            </a:r>
            <a:r>
              <a:rPr lang="ru-RU" sz="1800" dirty="0" err="1"/>
              <a:t>Sendgrid</a:t>
            </a:r>
            <a:r>
              <a:rPr lang="ru-RU" sz="1800" dirty="0"/>
              <a:t>, AWS </a:t>
            </a:r>
            <a:r>
              <a:rPr lang="ru-RU" sz="1800" dirty="0" err="1"/>
              <a:t>Workmail</a:t>
            </a:r>
            <a:endParaRPr lang="ru-RU" sz="1800" dirty="0"/>
          </a:p>
          <a:p>
            <a:r>
              <a:rPr lang="ru-RU" sz="1800" dirty="0">
                <a:solidFill>
                  <a:schemeClr val="accent1"/>
                </a:solidFill>
              </a:rPr>
              <a:t>MDA</a:t>
            </a:r>
            <a:r>
              <a:rPr lang="ru-RU" sz="1800" dirty="0"/>
              <a:t> – агент доставки почты – часть Gmail и Exchange, части </a:t>
            </a:r>
            <a:r>
              <a:rPr lang="ru-RU" sz="1800" dirty="0" err="1"/>
              <a:t>Zendesk</a:t>
            </a:r>
            <a:r>
              <a:rPr lang="ru-RU" sz="1800" dirty="0"/>
              <a:t>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CCCD80B-1823-87DD-347A-8FC383764A9F}"/>
              </a:ext>
            </a:extLst>
          </p:cNvPr>
          <p:cNvGrpSpPr/>
          <p:nvPr/>
        </p:nvGrpSpPr>
        <p:grpSpPr>
          <a:xfrm>
            <a:off x="6096000" y="695436"/>
            <a:ext cx="5427880" cy="5579215"/>
            <a:chOff x="6096000" y="695436"/>
            <a:chExt cx="5427880" cy="5579215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9499A0A-ACAE-5FE0-B927-45DA30B244B6}"/>
                </a:ext>
              </a:extLst>
            </p:cNvPr>
            <p:cNvSpPr/>
            <p:nvPr/>
          </p:nvSpPr>
          <p:spPr>
            <a:xfrm>
              <a:off x="6096000" y="695436"/>
              <a:ext cx="5427880" cy="541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pic>
          <p:nvPicPr>
            <p:cNvPr id="48" name="Graphic 47" descr="Smart Phone with solid fill">
              <a:extLst>
                <a:ext uri="{FF2B5EF4-FFF2-40B4-BE49-F238E27FC236}">
                  <a16:creationId xmlns:a16="http://schemas.microsoft.com/office/drawing/2014/main" id="{D4E0EB1F-0513-BEC3-211D-9F2311EE3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21437" y="4602316"/>
              <a:ext cx="914400" cy="914400"/>
            </a:xfrm>
            <a:prstGeom prst="rect">
              <a:avLst/>
            </a:prstGeom>
          </p:spPr>
        </p:pic>
        <p:pic>
          <p:nvPicPr>
            <p:cNvPr id="49" name="Graphic 48" descr="Server with solid fill">
              <a:extLst>
                <a:ext uri="{FF2B5EF4-FFF2-40B4-BE49-F238E27FC236}">
                  <a16:creationId xmlns:a16="http://schemas.microsoft.com/office/drawing/2014/main" id="{A9B04C8F-56DA-A1D6-CBEC-0AD182CF9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115087" y="2703142"/>
              <a:ext cx="914400" cy="914400"/>
            </a:xfrm>
            <a:prstGeom prst="rect">
              <a:avLst/>
            </a:prstGeom>
          </p:spPr>
        </p:pic>
        <p:pic>
          <p:nvPicPr>
            <p:cNvPr id="50" name="Graphic 49" descr="Server with solid fill">
              <a:extLst>
                <a:ext uri="{FF2B5EF4-FFF2-40B4-BE49-F238E27FC236}">
                  <a16:creationId xmlns:a16="http://schemas.microsoft.com/office/drawing/2014/main" id="{1A13E25A-3B2B-FFDC-A352-25D0F4529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62775" y="2712484"/>
              <a:ext cx="914400" cy="914400"/>
            </a:xfrm>
            <a:prstGeom prst="rect">
              <a:avLst/>
            </a:prstGeom>
          </p:spPr>
        </p:pic>
        <p:pic>
          <p:nvPicPr>
            <p:cNvPr id="51" name="Graphic 50" descr="Server with solid fill">
              <a:extLst>
                <a:ext uri="{FF2B5EF4-FFF2-40B4-BE49-F238E27FC236}">
                  <a16:creationId xmlns:a16="http://schemas.microsoft.com/office/drawing/2014/main" id="{E4454B9B-6A5F-26EC-519B-65486A516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47802" y="2711181"/>
              <a:ext cx="914400" cy="914400"/>
            </a:xfrm>
            <a:prstGeom prst="rect">
              <a:avLst/>
            </a:prstGeom>
          </p:spPr>
        </p:pic>
        <p:pic>
          <p:nvPicPr>
            <p:cNvPr id="52" name="Graphic 51" descr="Server with solid fill">
              <a:extLst>
                <a:ext uri="{FF2B5EF4-FFF2-40B4-BE49-F238E27FC236}">
                  <a16:creationId xmlns:a16="http://schemas.microsoft.com/office/drawing/2014/main" id="{6AD20B44-7818-0DE5-307F-1EB7DE85A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54134" y="4602317"/>
              <a:ext cx="914400" cy="914400"/>
            </a:xfrm>
            <a:prstGeom prst="rect">
              <a:avLst/>
            </a:prstGeom>
          </p:spPr>
        </p:pic>
        <p:pic>
          <p:nvPicPr>
            <p:cNvPr id="53" name="Graphic 52" descr="Database outline">
              <a:extLst>
                <a:ext uri="{FF2B5EF4-FFF2-40B4-BE49-F238E27FC236}">
                  <a16:creationId xmlns:a16="http://schemas.microsoft.com/office/drawing/2014/main" id="{FC80B031-C934-458C-13C3-578DA8519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291852" y="4611659"/>
              <a:ext cx="914400" cy="91440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C048ED0-F717-B901-6396-31A18C4ED4C3}"/>
                </a:ext>
              </a:extLst>
            </p:cNvPr>
            <p:cNvSpPr txBox="1"/>
            <p:nvPr/>
          </p:nvSpPr>
          <p:spPr>
            <a:xfrm>
              <a:off x="7975596" y="5535987"/>
              <a:ext cx="1501983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/>
                <a:t>Хранилище электронной почты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C2DE63F-080C-43CE-F1C4-0E96D0658875}"/>
                </a:ext>
              </a:extLst>
            </p:cNvPr>
            <p:cNvSpPr txBox="1"/>
            <p:nvPr/>
          </p:nvSpPr>
          <p:spPr>
            <a:xfrm>
              <a:off x="9739113" y="5557700"/>
              <a:ext cx="1784767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/>
                <a:t>Приложение MUA для смартфонов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DA19A57-9C90-642C-BAD7-274877AD4ED1}"/>
                </a:ext>
              </a:extLst>
            </p:cNvPr>
            <p:cNvSpPr txBox="1"/>
            <p:nvPr/>
          </p:nvSpPr>
          <p:spPr>
            <a:xfrm>
              <a:off x="9827645" y="3584884"/>
              <a:ext cx="1501984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/>
                <a:t>MSA для отправителя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3ADEE02-D5E1-AB7E-CE09-2EB16D1FDDCA}"/>
                </a:ext>
              </a:extLst>
            </p:cNvPr>
            <p:cNvSpPr txBox="1"/>
            <p:nvPr/>
          </p:nvSpPr>
          <p:spPr>
            <a:xfrm>
              <a:off x="7966067" y="3617542"/>
              <a:ext cx="1501983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/>
                <a:t>MTA для отправителя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27C22A3-B1B5-31DB-2BDB-61AC633AEF64}"/>
                </a:ext>
              </a:extLst>
            </p:cNvPr>
            <p:cNvSpPr txBox="1"/>
            <p:nvPr/>
          </p:nvSpPr>
          <p:spPr>
            <a:xfrm>
              <a:off x="6241100" y="3598633"/>
              <a:ext cx="143147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/>
                <a:t>MTA для получателя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55D2234-A9A3-5DF8-7A01-E228BDFBD5B6}"/>
                </a:ext>
              </a:extLst>
            </p:cNvPr>
            <p:cNvSpPr txBox="1"/>
            <p:nvPr/>
          </p:nvSpPr>
          <p:spPr>
            <a:xfrm>
              <a:off x="6222537" y="5516717"/>
              <a:ext cx="156493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 dirty="0"/>
                <a:t>MTA: фильтр спама</a:t>
              </a:r>
            </a:p>
          </p:txBody>
        </p:sp>
        <p:cxnSp>
          <p:nvCxnSpPr>
            <p:cNvPr id="64" name="Curved Connector 63">
              <a:extLst>
                <a:ext uri="{FF2B5EF4-FFF2-40B4-BE49-F238E27FC236}">
                  <a16:creationId xmlns:a16="http://schemas.microsoft.com/office/drawing/2014/main" id="{1E63C0B8-709D-714D-63A8-282A8A4A6F87}"/>
                </a:ext>
              </a:extLst>
            </p:cNvPr>
            <p:cNvCxnSpPr>
              <a:cxnSpLocks/>
              <a:stCxn id="51" idx="1"/>
              <a:endCxn id="52" idx="1"/>
            </p:cNvCxnSpPr>
            <p:nvPr/>
          </p:nvCxnSpPr>
          <p:spPr>
            <a:xfrm rot="10800000" flipH="1" flipV="1">
              <a:off x="6547802" y="3168381"/>
              <a:ext cx="6332" cy="1891136"/>
            </a:xfrm>
            <a:prstGeom prst="curvedConnector3">
              <a:avLst>
                <a:gd name="adj1" fmla="val -3610234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Curved Connector 64">
              <a:extLst>
                <a:ext uri="{FF2B5EF4-FFF2-40B4-BE49-F238E27FC236}">
                  <a16:creationId xmlns:a16="http://schemas.microsoft.com/office/drawing/2014/main" id="{A899E380-7045-AEC8-375F-F465B5D000F9}"/>
                </a:ext>
              </a:extLst>
            </p:cNvPr>
            <p:cNvCxnSpPr>
              <a:cxnSpLocks/>
            </p:cNvCxnSpPr>
            <p:nvPr/>
          </p:nvCxnSpPr>
          <p:spPr>
            <a:xfrm>
              <a:off x="11149407" y="1472878"/>
              <a:ext cx="12700" cy="1552554"/>
            </a:xfrm>
            <a:prstGeom prst="curvedConnector3">
              <a:avLst>
                <a:gd name="adj1" fmla="val 1800000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9060F959-378B-4468-5578-2789E0A42355}"/>
                </a:ext>
              </a:extLst>
            </p:cNvPr>
            <p:cNvCxnSpPr>
              <a:cxnSpLocks/>
              <a:stCxn id="49" idx="1"/>
              <a:endCxn id="50" idx="3"/>
            </p:cNvCxnSpPr>
            <p:nvPr/>
          </p:nvCxnSpPr>
          <p:spPr>
            <a:xfrm flipH="1">
              <a:off x="9177175" y="3160342"/>
              <a:ext cx="937912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74D53A68-F67A-A4B9-B514-CD4CBF07492A}"/>
                </a:ext>
              </a:extLst>
            </p:cNvPr>
            <p:cNvCxnSpPr>
              <a:cxnSpLocks/>
              <a:stCxn id="50" idx="1"/>
              <a:endCxn id="51" idx="3"/>
            </p:cNvCxnSpPr>
            <p:nvPr/>
          </p:nvCxnSpPr>
          <p:spPr>
            <a:xfrm flipH="1" flipV="1">
              <a:off x="7462202" y="3168381"/>
              <a:ext cx="800573" cy="130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D455D83B-0B17-8C09-7ADF-9DC0F2581DB5}"/>
                </a:ext>
              </a:extLst>
            </p:cNvPr>
            <p:cNvCxnSpPr>
              <a:cxnSpLocks/>
              <a:stCxn id="52" idx="3"/>
              <a:endCxn id="53" idx="1"/>
            </p:cNvCxnSpPr>
            <p:nvPr/>
          </p:nvCxnSpPr>
          <p:spPr>
            <a:xfrm>
              <a:off x="7468534" y="5059517"/>
              <a:ext cx="823318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85328185-DABE-1832-57C1-E9B66296CD7A}"/>
                </a:ext>
              </a:extLst>
            </p:cNvPr>
            <p:cNvCxnSpPr>
              <a:cxnSpLocks/>
              <a:stCxn id="53" idx="3"/>
              <a:endCxn id="48" idx="1"/>
            </p:cNvCxnSpPr>
            <p:nvPr/>
          </p:nvCxnSpPr>
          <p:spPr>
            <a:xfrm flipV="1">
              <a:off x="9206252" y="5059516"/>
              <a:ext cx="915185" cy="934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72" name="Graphic 71" descr="Server with solid fill">
              <a:extLst>
                <a:ext uri="{FF2B5EF4-FFF2-40B4-BE49-F238E27FC236}">
                  <a16:creationId xmlns:a16="http://schemas.microsoft.com/office/drawing/2014/main" id="{D03A04B4-396E-E7F4-E6A5-62127116E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43875" y="830541"/>
              <a:ext cx="914400" cy="914400"/>
            </a:xfrm>
            <a:prstGeom prst="rect">
              <a:avLst/>
            </a:prstGeom>
          </p:spPr>
        </p:pic>
        <p:pic>
          <p:nvPicPr>
            <p:cNvPr id="73" name="Graphic 72" descr="Document with solid fill">
              <a:extLst>
                <a:ext uri="{FF2B5EF4-FFF2-40B4-BE49-F238E27FC236}">
                  <a16:creationId xmlns:a16="http://schemas.microsoft.com/office/drawing/2014/main" id="{6464928E-D048-0649-EA9E-365A3749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102841" y="830541"/>
              <a:ext cx="914400" cy="914400"/>
            </a:xfrm>
            <a:prstGeom prst="rect">
              <a:avLst/>
            </a:prstGeom>
          </p:spPr>
        </p:pic>
        <p:pic>
          <p:nvPicPr>
            <p:cNvPr id="74" name="Graphic 73" descr="Browser window with solid fill">
              <a:extLst>
                <a:ext uri="{FF2B5EF4-FFF2-40B4-BE49-F238E27FC236}">
                  <a16:creationId xmlns:a16="http://schemas.microsoft.com/office/drawing/2014/main" id="{E1CAF974-EB68-03FC-CC71-BF7AE6D1E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476967" y="842922"/>
              <a:ext cx="914400" cy="914400"/>
            </a:xfrm>
            <a:prstGeom prst="rect">
              <a:avLst/>
            </a:prstGeom>
          </p:spPr>
        </p:pic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9F9B2BDF-670C-69CE-9917-B970200EB2EB}"/>
                </a:ext>
              </a:extLst>
            </p:cNvPr>
            <p:cNvCxnSpPr>
              <a:cxnSpLocks/>
              <a:stCxn id="74" idx="3"/>
              <a:endCxn id="72" idx="1"/>
            </p:cNvCxnSpPr>
            <p:nvPr/>
          </p:nvCxnSpPr>
          <p:spPr>
            <a:xfrm flipV="1">
              <a:off x="7391367" y="1287741"/>
              <a:ext cx="852508" cy="12381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B3E7E76-CC15-2013-201D-50C110CADC57}"/>
                </a:ext>
              </a:extLst>
            </p:cNvPr>
            <p:cNvSpPr txBox="1"/>
            <p:nvPr/>
          </p:nvSpPr>
          <p:spPr>
            <a:xfrm>
              <a:off x="7787468" y="1792335"/>
              <a:ext cx="190761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/>
                <a:t>Веб-сервер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4353DD5-7FD5-CA8F-1F56-03F2999783CB}"/>
                </a:ext>
              </a:extLst>
            </p:cNvPr>
            <p:cNvSpPr txBox="1"/>
            <p:nvPr/>
          </p:nvSpPr>
          <p:spPr>
            <a:xfrm>
              <a:off x="6285983" y="1776720"/>
              <a:ext cx="155646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/>
                <a:t>Веб-браузер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6D3A644B-2EC1-DBCC-BA85-5EBC30DEDF1F}"/>
                </a:ext>
              </a:extLst>
            </p:cNvPr>
            <p:cNvCxnSpPr>
              <a:cxnSpLocks/>
              <a:stCxn id="72" idx="3"/>
              <a:endCxn id="73" idx="1"/>
            </p:cNvCxnSpPr>
            <p:nvPr/>
          </p:nvCxnSpPr>
          <p:spPr>
            <a:xfrm>
              <a:off x="9158275" y="1287741"/>
              <a:ext cx="944566" cy="0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F4D428B-2E38-44F7-A117-3964384CA064}"/>
                </a:ext>
              </a:extLst>
            </p:cNvPr>
            <p:cNvSpPr txBox="1"/>
            <p:nvPr/>
          </p:nvSpPr>
          <p:spPr>
            <a:xfrm>
              <a:off x="9552043" y="1754214"/>
              <a:ext cx="1784768" cy="8925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 dirty="0"/>
                <a:t>MUA: </a:t>
              </a:r>
              <a:r>
                <a:rPr lang="ru-RU" sz="1400" dirty="0"/>
                <a:t>программное обеспечение для создания контактных форм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3774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1366" y="1015806"/>
            <a:ext cx="10682514" cy="5093164"/>
          </a:xfrm>
        </p:spPr>
        <p:txBody>
          <a:bodyPr/>
          <a:lstStyle/>
          <a:p>
            <a:r>
              <a:rPr lang="ru-RU" sz="2000" dirty="0"/>
              <a:t>Что относится к EAI?</a:t>
            </a:r>
          </a:p>
          <a:p>
            <a:pPr lvl="1"/>
            <a:r>
              <a:rPr lang="ru-RU" sz="2000" dirty="0"/>
              <a:t>Поддержка UTF8 для:</a:t>
            </a:r>
          </a:p>
          <a:p>
            <a:pPr lvl="2"/>
            <a:r>
              <a:rPr lang="ru-RU" sz="2000" dirty="0"/>
              <a:t>Имя почтового ящика (часть адреса перед символом @)</a:t>
            </a:r>
          </a:p>
          <a:p>
            <a:pPr lvl="2"/>
            <a:r>
              <a:rPr lang="ru-RU" sz="2000" dirty="0"/>
              <a:t>Доменное имя (часть адреса после символа @)</a:t>
            </a:r>
          </a:p>
          <a:p>
            <a:r>
              <a:rPr lang="ru-RU" sz="2000" dirty="0"/>
              <a:t>Что не относится к EAI?</a:t>
            </a:r>
          </a:p>
          <a:p>
            <a:pPr lvl="1"/>
            <a:r>
              <a:rPr lang="ru-RU" sz="2000" dirty="0"/>
              <a:t>Поддержка UTF8 для следующих элементов:</a:t>
            </a:r>
          </a:p>
          <a:p>
            <a:pPr lvl="2"/>
            <a:r>
              <a:rPr lang="ru-RU" sz="2000" dirty="0"/>
              <a:t>Строка темы</a:t>
            </a:r>
          </a:p>
          <a:p>
            <a:pPr lvl="2"/>
            <a:r>
              <a:rPr lang="ru-RU" sz="2000" dirty="0"/>
              <a:t>Комментарии к адресу</a:t>
            </a:r>
          </a:p>
          <a:p>
            <a:pPr lvl="2"/>
            <a:r>
              <a:rPr lang="ru-RU" sz="2000" dirty="0"/>
              <a:t>Тело сообщения</a:t>
            </a:r>
          </a:p>
          <a:p>
            <a:pPr lvl="1"/>
            <a:r>
              <a:rPr lang="ru-RU" sz="2000" dirty="0"/>
              <a:t>Поддержка всех этих элементов в обычной почте обеспечивается с помощью кодирования MIME</a:t>
            </a:r>
          </a:p>
          <a:p>
            <a:pPr lvl="1"/>
            <a:r>
              <a:rPr lang="ru-RU" sz="2000" dirty="0"/>
              <a:t>Использование любых наборов символов, отличных от UTF-8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Интернационализация адреса электронной почты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63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10B304-9556-704B-91E5-9AF44BAD7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829" y="1089357"/>
            <a:ext cx="5625032" cy="1773768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0857" y="798484"/>
            <a:ext cx="6984008" cy="5433435"/>
          </a:xfrm>
        </p:spPr>
        <p:txBody>
          <a:bodyPr/>
          <a:lstStyle/>
          <a:p>
            <a:r>
              <a:rPr lang="ru-RU" sz="2000" dirty="0">
                <a:solidFill>
                  <a:schemeClr val="accent1"/>
                </a:solidFill>
              </a:rPr>
              <a:t>Отсутствие поддержки EAI</a:t>
            </a:r>
            <a:r>
              <a:rPr lang="ru-RU" sz="2000" dirty="0"/>
              <a:t> — инструменты и службы поддерживают только адреса электронной почты, записанные символами ASCII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solidFill>
                  <a:schemeClr val="accent1"/>
                </a:solidFill>
              </a:rPr>
              <a:t>Уровень 1 </a:t>
            </a:r>
            <a:r>
              <a:rPr lang="ru-RU" sz="2000" dirty="0">
                <a:solidFill>
                  <a:schemeClr val="tx1"/>
                </a:solidFill>
              </a:rPr>
              <a:t>—</a:t>
            </a:r>
            <a:r>
              <a:rPr lang="ru-RU" sz="2000" dirty="0">
                <a:solidFill>
                  <a:schemeClr val="accent1"/>
                </a:solidFill>
              </a:rPr>
              <a:t> </a:t>
            </a:r>
            <a:r>
              <a:rPr lang="ru-RU" sz="2000" dirty="0"/>
              <a:t>возможность обмениваться </a:t>
            </a:r>
            <a:br>
              <a:rPr lang="en-US" sz="2000" dirty="0"/>
            </a:br>
            <a:r>
              <a:rPr lang="ru-RU" sz="2000" dirty="0"/>
              <a:t>электронной почтой с адресами EAI</a:t>
            </a:r>
          </a:p>
          <a:p>
            <a:pPr lvl="1"/>
            <a:r>
              <a:rPr lang="ru-RU" sz="2000" dirty="0"/>
              <a:t>Получение электронной почты </a:t>
            </a:r>
            <a:br>
              <a:rPr lang="en-US" sz="2000" dirty="0"/>
            </a:br>
            <a:r>
              <a:rPr lang="ru-RU" sz="2000" dirty="0"/>
              <a:t>с адреса EAI</a:t>
            </a:r>
          </a:p>
          <a:p>
            <a:pPr lvl="1"/>
            <a:r>
              <a:rPr lang="ru-RU" sz="2000" dirty="0"/>
              <a:t>Отправление электронной почты на адрес EAI</a:t>
            </a:r>
          </a:p>
          <a:p>
            <a:pPr lvl="1"/>
            <a:r>
              <a:rPr lang="ru-RU" sz="2000" dirty="0"/>
              <a:t>Нельзя создавать почтовые ящики и доменные имена в кодировке UTF8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solidFill>
                  <a:schemeClr val="accent1"/>
                </a:solidFill>
              </a:rPr>
              <a:t>Уровень 2 </a:t>
            </a:r>
            <a:r>
              <a:rPr lang="ru-RU" sz="2000" dirty="0">
                <a:solidFill>
                  <a:schemeClr val="tx1"/>
                </a:solidFill>
              </a:rPr>
              <a:t>—</a:t>
            </a:r>
            <a:r>
              <a:rPr lang="ru-RU" sz="2000" dirty="0"/>
              <a:t> уровень 1 + возможность создавать адреса EAI</a:t>
            </a:r>
          </a:p>
          <a:p>
            <a:pPr lvl="1"/>
            <a:r>
              <a:rPr lang="ru-RU" sz="2000" dirty="0"/>
              <a:t>Получение электронной почты с адреса EAI</a:t>
            </a:r>
          </a:p>
          <a:p>
            <a:pPr lvl="1"/>
            <a:r>
              <a:rPr lang="ru-RU" sz="2000" dirty="0"/>
              <a:t>Отправление электронной почты на адрес EAI</a:t>
            </a:r>
          </a:p>
          <a:p>
            <a:pPr lvl="1"/>
            <a:r>
              <a:rPr lang="ru-RU" sz="2000" dirty="0"/>
              <a:t>Можно создавать почтовые ящики и доменные имена в кодировке UTF8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Уровни реализации EAI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7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9215903" cy="1701535"/>
          </a:xfrm>
        </p:spPr>
        <p:txBody>
          <a:bodyPr/>
          <a:lstStyle/>
          <a:p>
            <a:r>
              <a:rPr lang="ru-RU" dirty="0"/>
              <a:t>Тест</a:t>
            </a:r>
          </a:p>
        </p:txBody>
      </p:sp>
    </p:spTree>
    <p:extLst>
      <p:ext uri="{BB962C8B-B14F-4D97-AF65-F5344CB8AC3E}">
        <p14:creationId xmlns:p14="http://schemas.microsoft.com/office/powerpoint/2010/main" val="2638873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1365" y="1015806"/>
            <a:ext cx="10910923" cy="4769222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/>
              <a:t>Приложения отображают для пользователей интернационализированные доменные имена (IDN-домены) и интернационализированные адреса электронной почты (EAI) в следующих форматах кодирования:</a:t>
            </a:r>
          </a:p>
          <a:p>
            <a:pPr marL="457200" indent="-457200">
              <a:buFont typeface="+mj-lt"/>
              <a:buAutoNum type="alphaLcPeriod"/>
            </a:pPr>
            <a:r>
              <a:rPr lang="ru-RU" sz="2000" dirty="0"/>
              <a:t>ASCII</a:t>
            </a:r>
          </a:p>
          <a:p>
            <a:pPr marL="457200" indent="-457200">
              <a:buFont typeface="+mj-lt"/>
              <a:buAutoNum type="alphaLcPeriod"/>
            </a:pPr>
            <a:r>
              <a:rPr lang="ru-RU" sz="2000" dirty="0"/>
              <a:t>UTF-8</a:t>
            </a:r>
          </a:p>
          <a:p>
            <a:pPr marL="457200" indent="-457200">
              <a:buFont typeface="+mj-lt"/>
              <a:buAutoNum type="alphaLcPeriod"/>
            </a:pPr>
            <a:r>
              <a:rPr lang="ru-RU" sz="2000" dirty="0"/>
              <a:t>UTF-16</a:t>
            </a:r>
          </a:p>
          <a:p>
            <a:pPr marL="457200" indent="-457200">
              <a:buFont typeface="+mj-lt"/>
              <a:buAutoNum type="alphaLcPeriod"/>
            </a:pPr>
            <a:r>
              <a:rPr lang="ru-RU" sz="2000" dirty="0"/>
              <a:t>UTF-32</a:t>
            </a:r>
          </a:p>
          <a:p>
            <a:pPr marL="457200" indent="-457200">
              <a:buFont typeface="+mj-lt"/>
              <a:buAutoNum type="alphaLcPeriod"/>
            </a:pPr>
            <a:r>
              <a:rPr lang="ru-RU" sz="2000" dirty="0"/>
              <a:t>Некоторые из перечисленных</a:t>
            </a:r>
          </a:p>
          <a:p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7B9B07C-C611-6748-A390-99D3B637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Контрольная проверка 1</a:t>
            </a:r>
          </a:p>
        </p:txBody>
      </p:sp>
    </p:spTree>
    <p:extLst>
      <p:ext uri="{BB962C8B-B14F-4D97-AF65-F5344CB8AC3E}">
        <p14:creationId xmlns:p14="http://schemas.microsoft.com/office/powerpoint/2010/main" val="3912559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1366" y="1015806"/>
            <a:ext cx="10682514" cy="4769222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/>
              <a:t>Является ли </a:t>
            </a:r>
            <a:r>
              <a:rPr lang="ru-RU" sz="2000" dirty="0">
                <a:solidFill>
                  <a:srgbClr val="FF0000"/>
                </a:solidFill>
              </a:rPr>
              <a:t>.ieee </a:t>
            </a:r>
            <a:r>
              <a:rPr lang="ru-RU" sz="2000" dirty="0"/>
              <a:t>допустимым доменом верхнего уровня? </a:t>
            </a:r>
            <a:r>
              <a:rPr lang="ru-RU" sz="1600" dirty="0"/>
              <a:t> </a:t>
            </a:r>
          </a:p>
          <a:p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7B9B07C-C611-6748-A390-99D3B637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Контрольная проверка 2</a:t>
            </a:r>
          </a:p>
        </p:txBody>
      </p:sp>
    </p:spTree>
    <p:extLst>
      <p:ext uri="{BB962C8B-B14F-4D97-AF65-F5344CB8AC3E}">
        <p14:creationId xmlns:p14="http://schemas.microsoft.com/office/powerpoint/2010/main" val="3178924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9215903" cy="1701535"/>
          </a:xfrm>
        </p:spPr>
        <p:txBody>
          <a:bodyPr/>
          <a:lstStyle/>
          <a:p>
            <a:r>
              <a:rPr lang="ru-RU" dirty="0"/>
              <a:t>Настройка конфигурации для поддержки EAI</a:t>
            </a:r>
          </a:p>
        </p:txBody>
      </p:sp>
    </p:spTree>
    <p:extLst>
      <p:ext uri="{BB962C8B-B14F-4D97-AF65-F5344CB8AC3E}">
        <p14:creationId xmlns:p14="http://schemas.microsoft.com/office/powerpoint/2010/main" val="3990952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7295" y="1075766"/>
            <a:ext cx="11142032" cy="5151414"/>
          </a:xfrm>
        </p:spPr>
        <p:txBody>
          <a:bodyPr/>
          <a:lstStyle/>
          <a:p>
            <a:r>
              <a:rPr lang="ru-RU" sz="2000" dirty="0"/>
              <a:t>Нормализация строки в формате Unicode (UTF-8) перед обработкой, сохранением и т. п. Для IDN-доменов следует использовать </a:t>
            </a:r>
            <a:r>
              <a:rPr lang="ru-RU" sz="2000" dirty="0">
                <a:hlinkClick r:id="rId3"/>
              </a:rPr>
              <a:t>форму NFC</a:t>
            </a:r>
            <a:r>
              <a:rPr lang="ru-RU" sz="2000" dirty="0"/>
              <a:t>: e + ` (è: U+0065 U+0300) </a:t>
            </a:r>
            <a:r>
              <a:rPr lang="ru-RU" sz="2000" dirty="0">
                <a:sym typeface="Wingdings" pitchFamily="2" charset="2"/>
              </a:rPr>
              <a:t></a:t>
            </a:r>
            <a:r>
              <a:rPr lang="ru-RU" sz="2000" dirty="0"/>
              <a:t> è (U+00E8).</a:t>
            </a:r>
          </a:p>
          <a:p>
            <a:r>
              <a:rPr lang="ru-RU" sz="2000" dirty="0"/>
              <a:t>Поддержка обоих вариантов </a:t>
            </a:r>
            <a:r>
              <a:rPr lang="ru-RU" sz="2000" dirty="0">
                <a:hlinkClick r:id="rId4"/>
              </a:rPr>
              <a:t>представления меток IDN</a:t>
            </a:r>
            <a:r>
              <a:rPr lang="ru-RU" sz="2000" dirty="0"/>
              <a:t>:</a:t>
            </a:r>
            <a:r>
              <a:rPr lang="en-US" sz="2000" dirty="0"/>
              <a:t> </a:t>
            </a:r>
            <a:r>
              <a:rPr lang="ru-RU" sz="2000" dirty="0"/>
              <a:t>U-меток и A-меток. U-метки используются для отображения и сравнения; A-метки используются для обработки:</a:t>
            </a:r>
          </a:p>
          <a:p>
            <a:pPr lvl="1"/>
            <a:r>
              <a:rPr lang="ru-RU" sz="2000" dirty="0"/>
              <a:t>exâmple =&gt; exmple-xta =&gt; xn--exmple-xta</a:t>
            </a:r>
          </a:p>
          <a:p>
            <a:r>
              <a:rPr lang="ru-RU" sz="2000" dirty="0"/>
              <a:t>Обязательно использовать версию IDNA2008, а не более старую IDNA2003</a:t>
            </a:r>
          </a:p>
          <a:p>
            <a:r>
              <a:rPr lang="ru-RU" sz="2000" dirty="0"/>
              <a:t>Не следует использовать код/библиотеки, в которых домены верхнего уровня хранятся </a:t>
            </a:r>
            <a:br>
              <a:rPr lang="en-US" sz="2000" dirty="0"/>
            </a:br>
            <a:r>
              <a:rPr lang="ru-RU" sz="2000" dirty="0"/>
              <a:t>в статических списках, потому что они часто меняются. См. регулярно обновляемый </a:t>
            </a:r>
            <a:r>
              <a:rPr lang="ru-RU" sz="2000" dirty="0">
                <a:hlinkClick r:id="rId5"/>
              </a:rPr>
              <a:t>список доменов верхнего уровня IANA</a:t>
            </a:r>
            <a:r>
              <a:rPr lang="ru-RU" sz="2000" dirty="0"/>
              <a:t>.</a:t>
            </a:r>
          </a:p>
          <a:p>
            <a:r>
              <a:rPr lang="ru-RU" sz="2000" dirty="0"/>
              <a:t>Не следует использовать регулярные выражения для проверки пользовательского ввода интернационализированных идентификаторов. Для IDN-доменов следует использовать библиотеки IDNA2008; локальную часть адреса EAI может быть сложно проверить.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Предварительные условия для настройки EAI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78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2"/>
          <p:cNvSpPr/>
          <p:nvPr/>
        </p:nvSpPr>
        <p:spPr>
          <a:xfrm>
            <a:off x="451298" y="1016451"/>
            <a:ext cx="10566472" cy="48519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ru-RU" sz="2000" dirty="0">
                <a:solidFill>
                  <a:srgbClr val="000000"/>
                </a:solidFill>
                <a:latin typeface="Arial"/>
              </a:rPr>
              <a:t>Когда электронная почта отправляется на адрес user@example.com, для нахождения сервера электронной почты получателя к DNS подается запрос записей MX для соответствующего домена</a:t>
            </a:r>
          </a:p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ru-RU" sz="2000" dirty="0">
                <a:solidFill>
                  <a:srgbClr val="000000"/>
                </a:solidFill>
                <a:latin typeface="Arial"/>
              </a:rPr>
              <a:t>К примеру, для домена example.com записи MX могли бы быть такими:</a:t>
            </a: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ru-RU" sz="2000" dirty="0">
                <a:solidFill>
                  <a:srgbClr val="000000"/>
                </a:solidFill>
                <a:latin typeface="Arial"/>
              </a:rPr>
              <a:t>MX 10 server1.example.com</a:t>
            </a: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ru-RU" sz="2000" dirty="0">
                <a:solidFill>
                  <a:srgbClr val="000000"/>
                </a:solidFill>
                <a:latin typeface="Arial"/>
              </a:rPr>
              <a:t>MX 10 server2.example.com</a:t>
            </a: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ru-RU" sz="2000" dirty="0">
                <a:solidFill>
                  <a:srgbClr val="000000"/>
                </a:solidFill>
                <a:latin typeface="Arial"/>
              </a:rPr>
              <a:t>MX 20 server3.example.com</a:t>
            </a:r>
          </a:p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ru-RU" sz="2000" dirty="0">
                <a:solidFill>
                  <a:srgbClr val="000000"/>
                </a:solidFill>
              </a:rPr>
              <a:t>Затем сервер электронной почты отправителя попытается подключиться к server1 или к server2, поскольку для них указан одинаковый приоритет (10). Если ни один из них не ответит, будет сделана попытка подключиться к server3, для которого указан более низкий приоритет (20).</a:t>
            </a: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ru-RU" sz="2000" dirty="0">
                <a:solidFill>
                  <a:srgbClr val="000000"/>
                </a:solidFill>
              </a:rPr>
              <a:t>Чем больше числовое значение, тем ниже приоритет</a:t>
            </a:r>
          </a:p>
          <a:p>
            <a:pPr marL="341280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endParaRPr lang="en-ZA" sz="2000" spc="-1" dirty="0">
              <a:latin typeface="Arial"/>
            </a:endParaRPr>
          </a:p>
          <a:p>
            <a:pPr>
              <a:spcBef>
                <a:spcPts val="2001"/>
              </a:spcBef>
            </a:pPr>
            <a:endParaRPr lang="en-ZA" sz="2000" spc="-1" dirty="0"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8A6AC-4A3B-B34B-961B-9E5DE60AE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298" y="81025"/>
            <a:ext cx="10847122" cy="450663"/>
          </a:xfrm>
        </p:spPr>
        <p:txBody>
          <a:bodyPr/>
          <a:lstStyle/>
          <a:p>
            <a:r>
              <a:rPr lang="ru-RU" sz="2400" dirty="0"/>
              <a:t>Почта: как найти сервер получателя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1B7955-2F6D-0C31-E4EA-79A322507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69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10804566" cy="1701535"/>
          </a:xfrm>
        </p:spPr>
        <p:txBody>
          <a:bodyPr/>
          <a:lstStyle/>
          <a:p>
            <a:pPr algn="ctr"/>
            <a:r>
              <a:rPr lang="ru-RU" dirty="0"/>
              <a:t>Введение в интернационализацию адресов электронной почты </a:t>
            </a:r>
          </a:p>
        </p:txBody>
      </p:sp>
    </p:spTree>
    <p:extLst>
      <p:ext uri="{BB962C8B-B14F-4D97-AF65-F5344CB8AC3E}">
        <p14:creationId xmlns:p14="http://schemas.microsoft.com/office/powerpoint/2010/main" val="3911884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6702" y="32733"/>
            <a:ext cx="11005124" cy="563487"/>
          </a:xfrm>
        </p:spPr>
        <p:txBody>
          <a:bodyPr>
            <a:noAutofit/>
          </a:bodyPr>
          <a:lstStyle/>
          <a:p>
            <a:r>
              <a:rPr lang="ru-RU" sz="2200" spc="-20" dirty="0"/>
              <a:t>Изменения протоколов электронной почты для обеспечения поддержки EAI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46130" y="1480534"/>
            <a:ext cx="10805055" cy="4418241"/>
          </a:xfrm>
        </p:spPr>
        <p:txBody>
          <a:bodyPr>
            <a:normAutofit/>
          </a:bodyPr>
          <a:lstStyle/>
          <a:p>
            <a:r>
              <a:rPr lang="ru-RU" sz="2000" dirty="0"/>
              <a:t>SMTP:</a:t>
            </a:r>
          </a:p>
          <a:p>
            <a:pPr lvl="1"/>
            <a:r>
              <a:rPr lang="ru-RU" sz="2000" dirty="0"/>
              <a:t>внесены дополнения для поддержки EAI</a:t>
            </a:r>
          </a:p>
          <a:p>
            <a:pPr lvl="1"/>
            <a:r>
              <a:rPr lang="ru-RU" sz="2000" dirty="0"/>
              <a:t>Предусмотрен сигнальный флаг (SMTPUTF8), сообщающий о поддержке EAI</a:t>
            </a:r>
          </a:p>
          <a:p>
            <a:pPr lvl="1"/>
            <a:r>
              <a:rPr lang="ru-RU" sz="2000" dirty="0"/>
              <a:t>Для успешной доставки сообщения EAI должны поддерживать все серверы SMTP в цепочке доставки</a:t>
            </a:r>
          </a:p>
          <a:p>
            <a:r>
              <a:rPr lang="ru-RU" sz="2000" dirty="0"/>
              <a:t>POP/IMAP:</a:t>
            </a:r>
          </a:p>
          <a:p>
            <a:pPr lvl="1"/>
            <a:r>
              <a:rPr lang="ru-RU" sz="2000" dirty="0"/>
              <a:t>внесены дополнения для должной поддержки EAI</a:t>
            </a:r>
          </a:p>
          <a:p>
            <a:pPr lvl="1"/>
            <a:r>
              <a:rPr lang="ru-RU" sz="2000" dirty="0"/>
              <a:t>Предусмотрен сигнальный флаг, сообщающий о поддержке EAI</a:t>
            </a:r>
          </a:p>
          <a:p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05B9E4-E4F4-47F2-3407-BC7BD4522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05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Пример SMTPUTF8</a:t>
            </a:r>
          </a:p>
        </p:txBody>
      </p:sp>
      <p:sp>
        <p:nvSpPr>
          <p:cNvPr id="7" name="Google Shape;152;p28">
            <a:extLst>
              <a:ext uri="{FF2B5EF4-FFF2-40B4-BE49-F238E27FC236}">
                <a16:creationId xmlns:a16="http://schemas.microsoft.com/office/drawing/2014/main" id="{D7096F23-3519-524C-A045-D22EC642F5D2}"/>
              </a:ext>
            </a:extLst>
          </p:cNvPr>
          <p:cNvSpPr txBox="1">
            <a:spLocks/>
          </p:cNvSpPr>
          <p:nvPr/>
        </p:nvSpPr>
        <p:spPr>
          <a:xfrm>
            <a:off x="1675719" y="2311828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ru-RU" sz="2000" dirty="0"/>
              <a:t>S: &lt;connect&gt;</a:t>
            </a:r>
            <a:br>
              <a:rPr lang="ru-RU" sz="2000" dirty="0"/>
            </a:br>
            <a:r>
              <a:rPr lang="ru-RU" sz="2000" dirty="0"/>
              <a:t>R: 220 receive.net ESMTP </a:t>
            </a:r>
            <a:br>
              <a:rPr lang="ru-RU" sz="2000" dirty="0"/>
            </a:br>
            <a:r>
              <a:rPr lang="ru-RU" sz="2000" dirty="0"/>
              <a:t>S: EHLO sender.org</a:t>
            </a:r>
            <a:br>
              <a:rPr lang="ru-RU" sz="2000" dirty="0"/>
            </a:br>
            <a:r>
              <a:rPr lang="ru-RU" sz="2000" dirty="0"/>
              <a:t>R: 250-8BITMIME</a:t>
            </a:r>
            <a:br>
              <a:rPr lang="ru-RU" sz="2000" dirty="0"/>
            </a:br>
            <a:r>
              <a:rPr lang="ru-RU" sz="2000" dirty="0"/>
              <a:t>R: 250-</a:t>
            </a:r>
            <a:r>
              <a:rPr lang="ru-RU" sz="2000" b="1" u="sng" dirty="0"/>
              <a:t>SMTPUTF8</a:t>
            </a:r>
            <a:br>
              <a:rPr lang="ru-RU" sz="2000" dirty="0"/>
            </a:br>
            <a:r>
              <a:rPr lang="ru-RU" sz="2000" dirty="0"/>
              <a:t>R: 250 PIPELINING</a:t>
            </a:r>
            <a:br>
              <a:rPr lang="ru-RU" sz="2000" dirty="0"/>
            </a:br>
            <a:r>
              <a:rPr lang="ru-RU" sz="2000" dirty="0"/>
              <a:t>S: MAIL FROM:&lt;猫王@普遍接受-测试.世界&gt; </a:t>
            </a:r>
            <a:r>
              <a:rPr lang="ru-RU" sz="2000" b="1" u="sng" dirty="0"/>
              <a:t>SMTPUTF8</a:t>
            </a:r>
            <a:br>
              <a:rPr lang="ru-RU" sz="2000" dirty="0"/>
            </a:br>
            <a:r>
              <a:rPr lang="ru-RU" sz="2000" dirty="0"/>
              <a:t>R: 250 Sender accepted</a:t>
            </a:r>
            <a:br>
              <a:rPr lang="ru-RU" sz="2000" dirty="0"/>
            </a:br>
            <a:r>
              <a:rPr lang="ru-RU" sz="2000" dirty="0"/>
              <a:t>S:RCPT TO:&lt;</a:t>
            </a:r>
            <a:r>
              <a:rPr lang="ru-RU" sz="2000" u="sng" dirty="0">
                <a:solidFill>
                  <a:schemeClr val="hlink"/>
                </a:solidFill>
                <a:hlinkClick r:id="rId2"/>
              </a:rPr>
              <a:t>ray@receive.net</a:t>
            </a:r>
            <a:r>
              <a:rPr lang="ru-RU" sz="2000" dirty="0"/>
              <a:t>&gt;</a:t>
            </a:r>
            <a:br>
              <a:rPr lang="ru-RU" sz="2000" dirty="0"/>
            </a:br>
            <a:r>
              <a:rPr lang="ru-RU" sz="2000" dirty="0"/>
              <a:t>R:250 Recipient accepted</a:t>
            </a:r>
          </a:p>
        </p:txBody>
      </p:sp>
      <p:pic>
        <p:nvPicPr>
          <p:cNvPr id="8" name="Google Shape;105;p21">
            <a:extLst>
              <a:ext uri="{FF2B5EF4-FFF2-40B4-BE49-F238E27FC236}">
                <a16:creationId xmlns:a16="http://schemas.microsoft.com/office/drawing/2014/main" id="{E6215851-1351-6548-A455-F6B9E450B97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2635" y="766061"/>
            <a:ext cx="10012111" cy="122145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1">
            <a:extLst>
              <a:ext uri="{FF2B5EF4-FFF2-40B4-BE49-F238E27FC236}">
                <a16:creationId xmlns:a16="http://schemas.microsoft.com/office/drawing/2014/main" id="{D44670A7-1002-914E-956D-E6CFB1249F2E}"/>
              </a:ext>
            </a:extLst>
          </p:cNvPr>
          <p:cNvSpPr txBox="1"/>
          <p:nvPr/>
        </p:nvSpPr>
        <p:spPr>
          <a:xfrm>
            <a:off x="5060773" y="1015575"/>
            <a:ext cx="65490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>
                <a:cs typeface="Source Sans Pro"/>
              </a:rPr>
              <a:t>SMTP</a:t>
            </a:r>
          </a:p>
        </p:txBody>
      </p:sp>
      <p:sp>
        <p:nvSpPr>
          <p:cNvPr id="10" name="ZoneTexte 2">
            <a:extLst>
              <a:ext uri="{FF2B5EF4-FFF2-40B4-BE49-F238E27FC236}">
                <a16:creationId xmlns:a16="http://schemas.microsoft.com/office/drawing/2014/main" id="{A62F375F-E3F7-A444-8083-A2F1E7EAC0A4}"/>
              </a:ext>
            </a:extLst>
          </p:cNvPr>
          <p:cNvSpPr txBox="1"/>
          <p:nvPr/>
        </p:nvSpPr>
        <p:spPr>
          <a:xfrm>
            <a:off x="4384473" y="1750535"/>
            <a:ext cx="19770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>
                <a:cs typeface="Source Sans Pro"/>
              </a:rPr>
              <a:t>S</a:t>
            </a:r>
          </a:p>
        </p:txBody>
      </p:sp>
      <p:sp>
        <p:nvSpPr>
          <p:cNvPr id="11" name="ZoneTexte 4">
            <a:extLst>
              <a:ext uri="{FF2B5EF4-FFF2-40B4-BE49-F238E27FC236}">
                <a16:creationId xmlns:a16="http://schemas.microsoft.com/office/drawing/2014/main" id="{D06650EA-0FCB-FB45-A217-1D7944F8CEE0}"/>
              </a:ext>
            </a:extLst>
          </p:cNvPr>
          <p:cNvSpPr txBox="1"/>
          <p:nvPr/>
        </p:nvSpPr>
        <p:spPr>
          <a:xfrm>
            <a:off x="6110293" y="1772050"/>
            <a:ext cx="2224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>
                <a:cs typeface="Source Sans Pro"/>
              </a:rPr>
              <a:t>R</a:t>
            </a:r>
          </a:p>
        </p:txBody>
      </p:sp>
      <p:sp>
        <p:nvSpPr>
          <p:cNvPr id="12" name="ZoneTexte 5">
            <a:extLst>
              <a:ext uri="{FF2B5EF4-FFF2-40B4-BE49-F238E27FC236}">
                <a16:creationId xmlns:a16="http://schemas.microsoft.com/office/drawing/2014/main" id="{50F99B0B-389D-CC4D-9A9A-B6CB3A3EED56}"/>
              </a:ext>
            </a:extLst>
          </p:cNvPr>
          <p:cNvSpPr txBox="1"/>
          <p:nvPr/>
        </p:nvSpPr>
        <p:spPr>
          <a:xfrm>
            <a:off x="3646098" y="2256735"/>
            <a:ext cx="521781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/>
              <a:t>Сервер S направляет электронную почту на сервер R</a:t>
            </a:r>
          </a:p>
        </p:txBody>
      </p:sp>
      <p:sp>
        <p:nvSpPr>
          <p:cNvPr id="13" name="ZoneTexte 6">
            <a:extLst>
              <a:ext uri="{FF2B5EF4-FFF2-40B4-BE49-F238E27FC236}">
                <a16:creationId xmlns:a16="http://schemas.microsoft.com/office/drawing/2014/main" id="{7A5F845F-E997-2340-B4B5-50F8082E5EC4}"/>
              </a:ext>
            </a:extLst>
          </p:cNvPr>
          <p:cNvSpPr txBox="1"/>
          <p:nvPr/>
        </p:nvSpPr>
        <p:spPr>
          <a:xfrm>
            <a:off x="6613146" y="2614585"/>
            <a:ext cx="450153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/>
              <a:t>Явным образом указан флаг SMTPUTF8 (сигнализирующий о поддержке EAI)</a:t>
            </a:r>
          </a:p>
        </p:txBody>
      </p:sp>
      <p:cxnSp>
        <p:nvCxnSpPr>
          <p:cNvPr id="14" name="Connecteur droit avec flèche 8">
            <a:extLst>
              <a:ext uri="{FF2B5EF4-FFF2-40B4-BE49-F238E27FC236}">
                <a16:creationId xmlns:a16="http://schemas.microsoft.com/office/drawing/2014/main" id="{E1B32064-B380-DC43-B87A-85C7218C4E0F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4579852" y="2860807"/>
            <a:ext cx="2033294" cy="1743217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0">
            <a:extLst>
              <a:ext uri="{FF2B5EF4-FFF2-40B4-BE49-F238E27FC236}">
                <a16:creationId xmlns:a16="http://schemas.microsoft.com/office/drawing/2014/main" id="{957E5E97-96AA-0E4A-A3FA-21737884A431}"/>
              </a:ext>
            </a:extLst>
          </p:cNvPr>
          <p:cNvCxnSpPr>
            <a:cxnSpLocks/>
          </p:cNvCxnSpPr>
          <p:nvPr/>
        </p:nvCxnSpPr>
        <p:spPr>
          <a:xfrm flipH="1">
            <a:off x="4094922" y="3196289"/>
            <a:ext cx="4508109" cy="554684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4">
            <a:extLst>
              <a:ext uri="{FF2B5EF4-FFF2-40B4-BE49-F238E27FC236}">
                <a16:creationId xmlns:a16="http://schemas.microsoft.com/office/drawing/2014/main" id="{669484D7-2998-6348-ACB6-DF8EA4FCA917}"/>
              </a:ext>
            </a:extLst>
          </p:cNvPr>
          <p:cNvCxnSpPr>
            <a:cxnSpLocks/>
          </p:cNvCxnSpPr>
          <p:nvPr/>
        </p:nvCxnSpPr>
        <p:spPr>
          <a:xfrm flipH="1">
            <a:off x="7911548" y="3196288"/>
            <a:ext cx="691484" cy="103778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1AA186A-AB85-1E2B-1A16-542EE3940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22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Пример SMTPUTF8</a:t>
            </a:r>
          </a:p>
        </p:txBody>
      </p:sp>
      <p:sp>
        <p:nvSpPr>
          <p:cNvPr id="7" name="Google Shape;158;p29">
            <a:extLst>
              <a:ext uri="{FF2B5EF4-FFF2-40B4-BE49-F238E27FC236}">
                <a16:creationId xmlns:a16="http://schemas.microsoft.com/office/drawing/2014/main" id="{F96B6563-0B4B-CC42-A279-A05D786FAD10}"/>
              </a:ext>
            </a:extLst>
          </p:cNvPr>
          <p:cNvSpPr txBox="1">
            <a:spLocks/>
          </p:cNvSpPr>
          <p:nvPr/>
        </p:nvSpPr>
        <p:spPr>
          <a:xfrm>
            <a:off x="2352534" y="1373920"/>
            <a:ext cx="8520600" cy="44174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/>
              <a:t>S:DATA</a:t>
            </a:r>
            <a:br>
              <a:rPr lang="ru-RU" sz="2000" dirty="0"/>
            </a:br>
            <a:r>
              <a:rPr lang="ru-RU" sz="2000" dirty="0"/>
              <a:t>R:354 Send your message</a:t>
            </a:r>
            <a:br>
              <a:rPr lang="ru-RU" sz="2000" dirty="0"/>
            </a:br>
            <a:r>
              <a:rPr lang="ru-RU" sz="2000" dirty="0"/>
              <a:t>S:From: 猫王 &lt;猫王@普遍接受-测试.世界&gt;</a:t>
            </a:r>
            <a:br>
              <a:rPr lang="ru-RU" sz="2000" dirty="0"/>
            </a:br>
            <a:r>
              <a:rPr lang="ru-RU" sz="2000" dirty="0"/>
              <a:t>S:To: </a:t>
            </a:r>
            <a:r>
              <a:rPr lang="ru-RU" sz="2000" u="sng" dirty="0">
                <a:solidFill>
                  <a:schemeClr val="hlink"/>
                </a:solidFill>
                <a:hlinkClick r:id="rId2"/>
              </a:rPr>
              <a:t>ray@receive.net</a:t>
            </a:r>
            <a:br>
              <a:rPr lang="ru-RU" sz="2000" dirty="0"/>
            </a:br>
            <a:r>
              <a:rPr lang="ru-RU" sz="2000" dirty="0"/>
              <a:t>S:Subject: 我们要吃午饭吗?</a:t>
            </a:r>
            <a:br>
              <a:rPr lang="ru-RU" sz="2000" dirty="0"/>
            </a:br>
            <a:r>
              <a:rPr lang="ru-RU" sz="2000" dirty="0"/>
              <a:t>S:</a:t>
            </a:r>
            <a:br>
              <a:rPr lang="ru-RU" sz="2000" dirty="0"/>
            </a:br>
            <a:r>
              <a:rPr lang="ru-RU" sz="2000" dirty="0"/>
              <a:t>S:How about lunch at 12:30?</a:t>
            </a:r>
            <a:br>
              <a:rPr lang="ru-RU" sz="2000" dirty="0"/>
            </a:br>
            <a:r>
              <a:rPr lang="ru-RU" sz="2000" dirty="0"/>
              <a:t>S:.</a:t>
            </a:r>
            <a:br>
              <a:rPr lang="ru-RU" sz="2000" dirty="0"/>
            </a:br>
            <a:r>
              <a:rPr lang="ru-RU" sz="2000" dirty="0"/>
              <a:t>R:250 Message accepted 389dck343fg34 </a:t>
            </a:r>
            <a:br>
              <a:rPr lang="ru-RU" sz="2000" dirty="0"/>
            </a:br>
            <a:r>
              <a:rPr lang="ru-RU" sz="2000" dirty="0"/>
              <a:t>S:QUIT</a:t>
            </a:r>
            <a:br>
              <a:rPr lang="ru-RU" sz="2000" dirty="0"/>
            </a:br>
            <a:r>
              <a:rPr lang="ru-RU" sz="2000" dirty="0"/>
              <a:t>R:221 Sayonara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lang="en-US" sz="2800" dirty="0"/>
          </a:p>
        </p:txBody>
      </p:sp>
      <p:sp>
        <p:nvSpPr>
          <p:cNvPr id="9" name="Google Shape;160;p29">
            <a:extLst>
              <a:ext uri="{FF2B5EF4-FFF2-40B4-BE49-F238E27FC236}">
                <a16:creationId xmlns:a16="http://schemas.microsoft.com/office/drawing/2014/main" id="{2EACC933-2FC3-DA4A-A8FE-B6FCB4380FE3}"/>
              </a:ext>
            </a:extLst>
          </p:cNvPr>
          <p:cNvSpPr/>
          <p:nvPr/>
        </p:nvSpPr>
        <p:spPr>
          <a:xfrm>
            <a:off x="7552050" y="2073729"/>
            <a:ext cx="447600" cy="1753742"/>
          </a:xfrm>
          <a:prstGeom prst="rightBrace">
            <a:avLst>
              <a:gd name="adj1" fmla="val 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" name="Google Shape;161;p29">
            <a:extLst>
              <a:ext uri="{FF2B5EF4-FFF2-40B4-BE49-F238E27FC236}">
                <a16:creationId xmlns:a16="http://schemas.microsoft.com/office/drawing/2014/main" id="{391FAE28-59EB-124B-B86F-CCFE714F9478}"/>
              </a:ext>
            </a:extLst>
          </p:cNvPr>
          <p:cNvSpPr txBox="1"/>
          <p:nvPr/>
        </p:nvSpPr>
        <p:spPr>
          <a:xfrm>
            <a:off x="8129625" y="2570779"/>
            <a:ext cx="2096700" cy="70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600" dirty="0"/>
              <a:t>Само сообщение электронной почты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FB73FA-EC10-2B25-4582-90EC8651E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06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CustomShape 2"/>
          <p:cNvSpPr/>
          <p:nvPr/>
        </p:nvSpPr>
        <p:spPr>
          <a:xfrm>
            <a:off x="934496" y="3909701"/>
            <a:ext cx="9873411" cy="22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ru-RU" dirty="0">
                <a:solidFill>
                  <a:srgbClr val="000000"/>
                </a:solidFill>
                <a:latin typeface="Arial"/>
              </a:rPr>
              <a:t>Распространен также смешанный вариант: для одного пользователя используется почтовая программа, а для другого — веб-интерфейс службы электронной почты</a:t>
            </a:r>
          </a:p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ru-RU" dirty="0">
                <a:solidFill>
                  <a:srgbClr val="000000"/>
                </a:solidFill>
                <a:latin typeface="Arial"/>
              </a:rPr>
              <a:t>Почтовый сервер — это агент передачи, или MTA; исходный и получающий серверы — соответственно агент отправки (MSA) и агент доставки (MDA) электронной почты</a:t>
            </a:r>
          </a:p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ru-RU" dirty="0">
                <a:solidFill>
                  <a:srgbClr val="000000"/>
                </a:solidFill>
                <a:latin typeface="Arial"/>
              </a:rPr>
              <a:t>Пользователь может использовать клиентскую программу на настольном компьютере, ноутбуке или на мобильном телефоне</a:t>
            </a:r>
          </a:p>
        </p:txBody>
      </p:sp>
      <p:pic>
        <p:nvPicPr>
          <p:cNvPr id="402" name="Google Shape;117;p23"/>
          <p:cNvPicPr/>
          <p:nvPr/>
        </p:nvPicPr>
        <p:blipFill>
          <a:blip r:embed="rId2"/>
          <a:stretch/>
        </p:blipFill>
        <p:spPr>
          <a:xfrm>
            <a:off x="1749537" y="999149"/>
            <a:ext cx="6323760" cy="780480"/>
          </a:xfrm>
          <a:prstGeom prst="rect">
            <a:avLst/>
          </a:prstGeom>
          <a:ln>
            <a:noFill/>
          </a:ln>
        </p:spPr>
      </p:pic>
      <p:pic>
        <p:nvPicPr>
          <p:cNvPr id="403" name="Google Shape;119;p23"/>
          <p:cNvPicPr/>
          <p:nvPr/>
        </p:nvPicPr>
        <p:blipFill>
          <a:blip r:embed="rId3"/>
          <a:stretch/>
        </p:blipFill>
        <p:spPr>
          <a:xfrm>
            <a:off x="1749537" y="2368229"/>
            <a:ext cx="6323760" cy="780480"/>
          </a:xfrm>
          <a:prstGeom prst="rect">
            <a:avLst/>
          </a:prstGeom>
          <a:ln>
            <a:noFill/>
          </a:ln>
        </p:spPr>
      </p:pic>
      <p:sp>
        <p:nvSpPr>
          <p:cNvPr id="404" name="CustomShape 3"/>
          <p:cNvSpPr/>
          <p:nvPr/>
        </p:nvSpPr>
        <p:spPr>
          <a:xfrm>
            <a:off x="1656938" y="1959456"/>
            <a:ext cx="6537937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0A1F24"/>
                </a:solidFill>
                <a:latin typeface="Arial"/>
                <a:ea typeface="DejaVu Sans"/>
              </a:rPr>
              <a:t>Использование почтовых программ для обоих пользователей.</a:t>
            </a:r>
          </a:p>
        </p:txBody>
      </p:sp>
      <p:sp>
        <p:nvSpPr>
          <p:cNvPr id="405" name="CustomShape 4"/>
          <p:cNvSpPr/>
          <p:nvPr/>
        </p:nvSpPr>
        <p:spPr>
          <a:xfrm>
            <a:off x="1656939" y="3340113"/>
            <a:ext cx="6943049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dirty="0">
                <a:solidFill>
                  <a:srgbClr val="0A1F24"/>
                </a:solidFill>
                <a:latin typeface="Arial"/>
                <a:ea typeface="DejaVu Sans"/>
              </a:rPr>
              <a:t>Использование веб-служб электронной почты для обоих пользователей.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85EBC8-1F34-BE42-BD3C-EC478A232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Цепочка доставки электронной почты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1DEDDF-7E54-EBED-87B1-C7FFB109A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85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CustomShape 2"/>
          <p:cNvSpPr/>
          <p:nvPr/>
        </p:nvSpPr>
        <p:spPr>
          <a:xfrm>
            <a:off x="420624" y="914364"/>
            <a:ext cx="11536023" cy="52317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85000" lnSpcReduction="10000"/>
          </a:bodyPr>
          <a:lstStyle/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ru-RU" sz="2400" dirty="0">
                <a:solidFill>
                  <a:srgbClr val="000000"/>
                </a:solidFill>
                <a:latin typeface="Arial"/>
              </a:rPr>
              <a:t>Каждый пользователь самостоятельно выбирает себе среду, программное обеспечение </a:t>
            </a:r>
            <a:br>
              <a:rPr lang="en-US" sz="2400" dirty="0">
                <a:solidFill>
                  <a:srgbClr val="000000"/>
                </a:solidFill>
                <a:latin typeface="Arial"/>
              </a:rPr>
            </a:br>
            <a:r>
              <a:rPr lang="ru-RU" sz="2400" dirty="0">
                <a:solidFill>
                  <a:srgbClr val="000000"/>
                </a:solidFill>
                <a:latin typeface="Arial"/>
              </a:rPr>
              <a:t>и конфигурацию для работы с электронной почтой</a:t>
            </a:r>
          </a:p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ru-RU" sz="2400" dirty="0">
                <a:solidFill>
                  <a:srgbClr val="000000"/>
                </a:solidFill>
                <a:latin typeface="Arial"/>
              </a:rPr>
              <a:t>Отправитель не знает, в какой среде работает получатель электронной почты, то есть:</a:t>
            </a: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ru-RU" sz="2400" dirty="0">
                <a:solidFill>
                  <a:srgbClr val="000000"/>
                </a:solidFill>
                <a:latin typeface="Arial"/>
              </a:rPr>
              <a:t>Отправитель не знает, какие протоколы используются для доставки электронной почты</a:t>
            </a: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ru-RU" sz="2400" dirty="0">
                <a:solidFill>
                  <a:srgbClr val="000000"/>
                </a:solidFill>
                <a:latin typeface="Arial"/>
              </a:rPr>
              <a:t>Отправитель не знает, поддерживает ли система получателя те или иные возможности электронной почты</a:t>
            </a:r>
          </a:p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ru-RU" sz="2400" dirty="0">
                <a:solidFill>
                  <a:srgbClr val="000000"/>
                </a:solidFill>
              </a:rPr>
              <a:t>Доставка осуществляется через цепочку серверов электронной почты</a:t>
            </a: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ru-RU" sz="2400" dirty="0">
                <a:solidFill>
                  <a:srgbClr val="000000"/>
                </a:solidFill>
              </a:rPr>
              <a:t>Количество серверов электронной почты неизвестно</a:t>
            </a: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ru-RU" sz="2400" dirty="0">
                <a:solidFill>
                  <a:srgbClr val="000000"/>
                </a:solidFill>
              </a:rPr>
              <a:t>Фактическая цепочка серверов:</a:t>
            </a:r>
          </a:p>
          <a:p>
            <a:pPr marL="1255680" lvl="2" indent="-340560"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dirty="0">
                <a:solidFill>
                  <a:srgbClr val="000000"/>
                </a:solidFill>
              </a:rPr>
              <a:t>Изначально неизвестна</a:t>
            </a:r>
          </a:p>
          <a:p>
            <a:pPr marL="1255680" lvl="2" indent="-340560"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dirty="0">
                <a:solidFill>
                  <a:srgbClr val="000000"/>
                </a:solidFill>
              </a:rPr>
              <a:t>Может меняться для каждого последующего отправляемого сообщения</a:t>
            </a: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ru-RU" sz="2400" dirty="0">
                <a:solidFill>
                  <a:srgbClr val="000000"/>
                </a:solidFill>
              </a:rPr>
              <a:t>Возможности, которые поддерживает каждый сервер электронной почты, неизвестны 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ru-RU" sz="2400" dirty="0">
                <a:solidFill>
                  <a:srgbClr val="000000"/>
                </a:solidFill>
              </a:rPr>
              <a:t>ни отправителю, ни остальным элементам цепочки доставки</a:t>
            </a: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ru-RU" sz="2400" dirty="0">
                <a:solidFill>
                  <a:srgbClr val="000000"/>
                </a:solidFill>
              </a:rPr>
              <a:t>Поддерживаемые возможности известны в любой момент только для одного (следующего) звена цепочки</a:t>
            </a:r>
          </a:p>
          <a:p>
            <a:pPr marL="341280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endParaRPr lang="en-ZA" sz="2400" spc="-1" dirty="0"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FBE554-67A1-BA42-8308-0B53C7E6D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Соображения относительно цепочки доставки электронной почты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D683D6-B7E6-8860-8D4C-3E3D2AF1D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84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19" y="46180"/>
            <a:ext cx="11408703" cy="450663"/>
          </a:xfrm>
        </p:spPr>
        <p:txBody>
          <a:bodyPr>
            <a:noAutofit/>
          </a:bodyPr>
          <a:lstStyle/>
          <a:p>
            <a:r>
              <a:rPr lang="ru-RU" sz="2400" dirty="0"/>
              <a:t>Соображения относительно изменения протокола и цепочки доставки</a:t>
            </a:r>
          </a:p>
        </p:txBody>
      </p:sp>
      <p:sp>
        <p:nvSpPr>
          <p:cNvPr id="11" name="Google Shape;197;p35">
            <a:extLst>
              <a:ext uri="{FF2B5EF4-FFF2-40B4-BE49-F238E27FC236}">
                <a16:creationId xmlns:a16="http://schemas.microsoft.com/office/drawing/2014/main" id="{840CABAC-C641-E543-ADCE-041500BA9A46}"/>
              </a:ext>
            </a:extLst>
          </p:cNvPr>
          <p:cNvSpPr txBox="1">
            <a:spLocks/>
          </p:cNvSpPr>
          <p:nvPr/>
        </p:nvSpPr>
        <p:spPr>
          <a:xfrm>
            <a:off x="1645079" y="3429000"/>
            <a:ext cx="8520600" cy="25007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/>
              <a:t>Чтобы отправлять и получать электронную почту с поддержкой EAI: </a:t>
            </a:r>
          </a:p>
          <a:p>
            <a:pPr lvl="1">
              <a:spcBef>
                <a:spcPts val="0"/>
              </a:spcBef>
            </a:pPr>
            <a:r>
              <a:rPr lang="ru-RU" sz="2000" u="sng" dirty="0"/>
              <a:t>Все участники цепочки доставки должны быть обновлены для поддержки EAI</a:t>
            </a:r>
          </a:p>
          <a:p>
            <a:pPr lvl="1">
              <a:spcBef>
                <a:spcPts val="0"/>
              </a:spcBef>
            </a:pPr>
            <a:r>
              <a:rPr lang="ru-RU" sz="2000" dirty="0"/>
              <a:t>Если хотя бы один сервер SMTP в цепочке доставки не поддерживает EAI, почта доставлена не будет</a:t>
            </a:r>
          </a:p>
        </p:txBody>
      </p:sp>
      <p:pic>
        <p:nvPicPr>
          <p:cNvPr id="12" name="Google Shape;198;p35">
            <a:extLst>
              <a:ext uri="{FF2B5EF4-FFF2-40B4-BE49-F238E27FC236}">
                <a16:creationId xmlns:a16="http://schemas.microsoft.com/office/drawing/2014/main" id="{B8EC4275-6E1D-0049-ACDA-517A944686A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9972" y="928255"/>
            <a:ext cx="10805055" cy="13468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Connecteur droit avec flèche 6">
            <a:extLst>
              <a:ext uri="{FF2B5EF4-FFF2-40B4-BE49-F238E27FC236}">
                <a16:creationId xmlns:a16="http://schemas.microsoft.com/office/drawing/2014/main" id="{2A128F3D-612C-C340-8A21-7E84B01055A9}"/>
              </a:ext>
            </a:extLst>
          </p:cNvPr>
          <p:cNvCxnSpPr>
            <a:cxnSpLocks/>
          </p:cNvCxnSpPr>
          <p:nvPr/>
        </p:nvCxnSpPr>
        <p:spPr>
          <a:xfrm flipH="1" flipV="1">
            <a:off x="2402541" y="1977080"/>
            <a:ext cx="2779059" cy="134689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9">
            <a:extLst>
              <a:ext uri="{FF2B5EF4-FFF2-40B4-BE49-F238E27FC236}">
                <a16:creationId xmlns:a16="http://schemas.microsoft.com/office/drawing/2014/main" id="{FAB2C844-A96E-1D47-8735-C1A6438CBD7C}"/>
              </a:ext>
            </a:extLst>
          </p:cNvPr>
          <p:cNvCxnSpPr>
            <a:cxnSpLocks/>
          </p:cNvCxnSpPr>
          <p:nvPr/>
        </p:nvCxnSpPr>
        <p:spPr>
          <a:xfrm flipH="1" flipV="1">
            <a:off x="4141694" y="1977079"/>
            <a:ext cx="1039906" cy="1346891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1">
            <a:extLst>
              <a:ext uri="{FF2B5EF4-FFF2-40B4-BE49-F238E27FC236}">
                <a16:creationId xmlns:a16="http://schemas.microsoft.com/office/drawing/2014/main" id="{66FF3126-3FF3-EE41-AEAA-C0AA1FA15C64}"/>
              </a:ext>
            </a:extLst>
          </p:cNvPr>
          <p:cNvCxnSpPr>
            <a:cxnSpLocks/>
          </p:cNvCxnSpPr>
          <p:nvPr/>
        </p:nvCxnSpPr>
        <p:spPr>
          <a:xfrm flipV="1">
            <a:off x="5181600" y="1977081"/>
            <a:ext cx="827902" cy="13468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3">
            <a:extLst>
              <a:ext uri="{FF2B5EF4-FFF2-40B4-BE49-F238E27FC236}">
                <a16:creationId xmlns:a16="http://schemas.microsoft.com/office/drawing/2014/main" id="{4770A288-13F5-4F41-8451-AE4B7D5BE500}"/>
              </a:ext>
            </a:extLst>
          </p:cNvPr>
          <p:cNvCxnSpPr>
            <a:cxnSpLocks/>
          </p:cNvCxnSpPr>
          <p:nvPr/>
        </p:nvCxnSpPr>
        <p:spPr>
          <a:xfrm flipV="1">
            <a:off x="5181600" y="1991782"/>
            <a:ext cx="2635624" cy="13321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936452A-6FCC-FF45-A507-DAB7A29652C1}"/>
              </a:ext>
            </a:extLst>
          </p:cNvPr>
          <p:cNvCxnSpPr>
            <a:cxnSpLocks/>
          </p:cNvCxnSpPr>
          <p:nvPr/>
        </p:nvCxnSpPr>
        <p:spPr>
          <a:xfrm flipV="1">
            <a:off x="5181600" y="1991782"/>
            <a:ext cx="4805082" cy="13321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BC2E69A-6E0F-B591-B4D1-AB0F1ED8B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64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20" y="46180"/>
            <a:ext cx="11431852" cy="450663"/>
          </a:xfrm>
        </p:spPr>
        <p:txBody>
          <a:bodyPr>
            <a:noAutofit/>
          </a:bodyPr>
          <a:lstStyle/>
          <a:p>
            <a:r>
              <a:rPr lang="ru-RU" sz="2400" dirty="0"/>
              <a:t>Соображения относительно изменения протокола и цепочки доставки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40980" y="1488858"/>
            <a:ext cx="9788920" cy="4543747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ru-RU" sz="2000" dirty="0"/>
              <a:t>Что происходит, если один сервер электронной почты (SMTP) в цепочке доставки не поддерживает EAI?</a:t>
            </a:r>
          </a:p>
          <a:p>
            <a:pPr lvl="1">
              <a:lnSpc>
                <a:spcPct val="114000"/>
              </a:lnSpc>
            </a:pPr>
            <a:r>
              <a:rPr lang="ru-RU" sz="2000" dirty="0"/>
              <a:t>Последний сервер, пытающийся отправить почту на следующий этап:</a:t>
            </a:r>
          </a:p>
          <a:p>
            <a:pPr lvl="2">
              <a:lnSpc>
                <a:spcPct val="114000"/>
              </a:lnSpc>
            </a:pPr>
            <a:r>
              <a:rPr lang="ru-RU" sz="2000" dirty="0"/>
              <a:t>Возвращает пользователю-отправителю сообщение о том, что почту доставить не удалось</a:t>
            </a:r>
          </a:p>
          <a:p>
            <a:pPr lvl="2">
              <a:lnSpc>
                <a:spcPct val="114000"/>
              </a:lnSpc>
            </a:pPr>
            <a:r>
              <a:rPr lang="ru-RU" sz="2000" dirty="0"/>
              <a:t>Удаляет сообщение электронной почты</a:t>
            </a:r>
          </a:p>
          <a:p>
            <a:pPr lvl="1">
              <a:lnSpc>
                <a:spcPct val="114000"/>
              </a:lnSpc>
            </a:pPr>
            <a:r>
              <a:rPr lang="ru-RU" sz="2000" dirty="0"/>
              <a:t>Аналогично сообщению об ошибке, которое пользователь-отправитель получает в том случае, когда адрес электронной почты получателя не существует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540A7C-4974-95B3-81B0-46AC9A685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54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Дополнительные соображения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34659" y="972686"/>
            <a:ext cx="11029392" cy="5034574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ru-RU" sz="2000" dirty="0"/>
              <a:t>Приведение к единому регистру: 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ru-RU" sz="2000" dirty="0"/>
              <a:t>Пользователи, использующие символы ASCII, рассчитывают на то, что символы верхнего и нижнего регистров различаться не будут. К примеру, сообщения, адресованные PETER@example.com и peter@example.com, будут доставляться в один и тот же почтовый ящик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ru-RU" sz="2000" dirty="0"/>
              <a:t>Как правило, в большинстве программного обеспечения с поддержкой EAI такая функциональность приведения к единому регистру не реализуется автоматически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ru-RU" sz="2000" dirty="0"/>
              <a:t>СПАМ: 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ru-RU" sz="2000" dirty="0"/>
              <a:t>сообщения электронной почты с EAI могут восприниматься программными фильтрами как спам даже при включении соответствующих записей SPF/DKIM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ru-RU" sz="2000" dirty="0"/>
              <a:t>Программное обеспечение/службы: 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ru-RU" sz="2000" dirty="0"/>
              <a:t>Не все серверные и клиентские программы и службы поддерживают интернационализацию адресов электронной почты (EAI)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C5CAB0-E764-E77E-A443-91530851F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346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10057904" cy="1701535"/>
          </a:xfrm>
        </p:spPr>
        <p:txBody>
          <a:bodyPr/>
          <a:lstStyle/>
          <a:p>
            <a:r>
              <a:rPr lang="ru-RU" sz="3600" dirty="0"/>
              <a:t>Поддержка EAI в основных инструментах и службах электронной почты</a:t>
            </a:r>
          </a:p>
        </p:txBody>
      </p:sp>
    </p:spTree>
    <p:extLst>
      <p:ext uri="{BB962C8B-B14F-4D97-AF65-F5344CB8AC3E}">
        <p14:creationId xmlns:p14="http://schemas.microsoft.com/office/powerpoint/2010/main" val="3834076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dirty="0"/>
              <a:t>Поддержка EAI в основных инструментах и службах электронной почты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83E4C9-8936-5547-885A-72BB83BBB173}"/>
              </a:ext>
            </a:extLst>
          </p:cNvPr>
          <p:cNvSpPr/>
          <p:nvPr/>
        </p:nvSpPr>
        <p:spPr>
          <a:xfrm>
            <a:off x="7989757" y="1127134"/>
            <a:ext cx="40351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См. подробные результаты тестирования в документе</a:t>
            </a:r>
            <a:br>
              <a:rPr lang="en-US" dirty="0"/>
            </a:br>
            <a:r>
              <a:rPr lang="ru-RU" dirty="0">
                <a:hlinkClick r:id="rId4"/>
              </a:rPr>
              <a:t>«UASG030A: результаты тестирования поддержки EAI в программном обеспечении»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6251A1A0-A6F5-674B-81AA-C77A8BC1D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002" y="671420"/>
            <a:ext cx="6046484" cy="551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01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8BD06-17DB-4584-AF10-02AE8394A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500" dirty="0"/>
              <a:t>Универсальное принятие доменных имен и электронной почты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A36FDA-29B9-254C-8975-5ABB15D41994}"/>
              </a:ext>
            </a:extLst>
          </p:cNvPr>
          <p:cNvSpPr/>
          <p:nvPr/>
        </p:nvSpPr>
        <p:spPr>
          <a:xfrm>
            <a:off x="926617" y="1142587"/>
            <a:ext cx="1032734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Все доменные имена и адреса электронной почты работают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во всех программных приложениях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Результаты</a:t>
            </a:r>
          </a:p>
          <a:p>
            <a:pPr algn="ctr">
              <a:buSzPct val="75000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Стимулирование потребительского выбора, рост конкуренции и предоставление более широкого доступа конечным пользователям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C1B50C-EDBD-8641-99F1-BC6C9BFBF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5255C7D-13CB-134D-8DFF-BD06822A13DC}"/>
              </a:ext>
            </a:extLst>
          </p:cNvPr>
          <p:cNvGrpSpPr/>
          <p:nvPr/>
        </p:nvGrpSpPr>
        <p:grpSpPr>
          <a:xfrm>
            <a:off x="1566121" y="2781269"/>
            <a:ext cx="9237438" cy="1295462"/>
            <a:chOff x="1927228" y="5269981"/>
            <a:chExt cx="8086906" cy="97651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5A9A148-1189-604C-915D-FD1B81715167}"/>
                </a:ext>
              </a:extLst>
            </p:cNvPr>
            <p:cNvGrpSpPr/>
            <p:nvPr/>
          </p:nvGrpSpPr>
          <p:grpSpPr>
            <a:xfrm>
              <a:off x="1927228" y="5273672"/>
              <a:ext cx="1302251" cy="972822"/>
              <a:chOff x="820555" y="1643185"/>
              <a:chExt cx="2011680" cy="164416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53B0FFF-D62B-BA42-9EA7-DEF0A2F5543A}"/>
                  </a:ext>
                </a:extLst>
              </p:cNvPr>
              <p:cNvSpPr/>
              <p:nvPr/>
            </p:nvSpPr>
            <p:spPr>
              <a:xfrm>
                <a:off x="820555" y="2835439"/>
                <a:ext cx="2011680" cy="451906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ru-RU" sz="2000">
                    <a:solidFill>
                      <a:srgbClr val="000000"/>
                    </a:solidFill>
                    <a:latin typeface="Source Sans Pro Light"/>
                    <a:cs typeface="Source Sans Pro Light"/>
                  </a:rPr>
                  <a:t>Принятие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B509CDC-38A5-3E44-BA9F-0B43F0AB76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20555" y="1643185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pic>
            <p:nvPicPr>
              <p:cNvPr id="26" name="Picture 25" descr="ua-capability-icons_wht_Accept.png">
                <a:extLst>
                  <a:ext uri="{FF2B5EF4-FFF2-40B4-BE49-F238E27FC236}">
                    <a16:creationId xmlns:a16="http://schemas.microsoft.com/office/drawing/2014/main" id="{A3FC9F62-C8A6-104F-A7BF-5D02A5953F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9630" y="1900022"/>
                <a:ext cx="562359" cy="643725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E29E730-3E39-8049-B0C6-604B4668396D}"/>
                </a:ext>
              </a:extLst>
            </p:cNvPr>
            <p:cNvGrpSpPr/>
            <p:nvPr/>
          </p:nvGrpSpPr>
          <p:grpSpPr>
            <a:xfrm>
              <a:off x="3582205" y="5273672"/>
              <a:ext cx="1366314" cy="967039"/>
              <a:chOff x="3554360" y="1646720"/>
              <a:chExt cx="2110641" cy="1634387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F8FD134-8EFA-D841-8A37-364D64D4E49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554360" y="1646720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610E1AF-5059-4948-88FF-11A20D84E186}"/>
                  </a:ext>
                </a:extLst>
              </p:cNvPr>
              <p:cNvSpPr/>
              <p:nvPr/>
            </p:nvSpPr>
            <p:spPr>
              <a:xfrm>
                <a:off x="3653320" y="2829201"/>
                <a:ext cx="2011681" cy="451906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ru-RU" sz="2000" dirty="0">
                    <a:solidFill>
                      <a:srgbClr val="000000"/>
                    </a:solidFill>
                    <a:latin typeface="Source Sans Pro Light"/>
                    <a:cs typeface="Source Sans Pro Light"/>
                  </a:rPr>
                  <a:t>Проверка</a:t>
                </a:r>
              </a:p>
            </p:txBody>
          </p:sp>
          <p:pic>
            <p:nvPicPr>
              <p:cNvPr id="23" name="Picture 22" descr="ua-capability-icons_wht_Validate.png">
                <a:extLst>
                  <a:ext uri="{FF2B5EF4-FFF2-40B4-BE49-F238E27FC236}">
                    <a16:creationId xmlns:a16="http://schemas.microsoft.com/office/drawing/2014/main" id="{BB8C988F-291A-784C-A6A5-AED6204651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0348" y="1895569"/>
                <a:ext cx="779705" cy="643725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E3E800B-2439-F042-A9FC-FFF438C6D884}"/>
                </a:ext>
              </a:extLst>
            </p:cNvPr>
            <p:cNvGrpSpPr/>
            <p:nvPr/>
          </p:nvGrpSpPr>
          <p:grpSpPr>
            <a:xfrm>
              <a:off x="6892153" y="5269981"/>
              <a:ext cx="1302251" cy="968544"/>
              <a:chOff x="6331693" y="1643185"/>
              <a:chExt cx="2011680" cy="163693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19C5217-5055-A349-A69E-4CEEE01447A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331693" y="1643185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09AF5EA-C7F7-8949-BAE7-999C4072E6A1}"/>
                  </a:ext>
                </a:extLst>
              </p:cNvPr>
              <p:cNvSpPr/>
              <p:nvPr/>
            </p:nvSpPr>
            <p:spPr>
              <a:xfrm>
                <a:off x="6331693" y="2828209"/>
                <a:ext cx="2011680" cy="451906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ru-RU" sz="2000">
                    <a:solidFill>
                      <a:srgbClr val="000000"/>
                    </a:solidFill>
                    <a:latin typeface="Source Sans Pro Light"/>
                    <a:cs typeface="Source Sans Pro Light"/>
                  </a:rPr>
                  <a:t>Хранение</a:t>
                </a:r>
              </a:p>
            </p:txBody>
          </p:sp>
          <p:pic>
            <p:nvPicPr>
              <p:cNvPr id="20" name="Picture 19" descr="ua-capability-icons_wht_Store.png">
                <a:extLst>
                  <a:ext uri="{FF2B5EF4-FFF2-40B4-BE49-F238E27FC236}">
                    <a16:creationId xmlns:a16="http://schemas.microsoft.com/office/drawing/2014/main" id="{55AEF64D-1014-CA43-92AC-C28675F725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9490" y="1900022"/>
                <a:ext cx="647296" cy="647296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FE7A928-6B2B-D149-9E3D-E8D67BAD1CF9}"/>
                </a:ext>
              </a:extLst>
            </p:cNvPr>
            <p:cNvGrpSpPr/>
            <p:nvPr/>
          </p:nvGrpSpPr>
          <p:grpSpPr>
            <a:xfrm>
              <a:off x="5237178" y="5269981"/>
              <a:ext cx="1302251" cy="970730"/>
              <a:chOff x="2202899" y="3852184"/>
              <a:chExt cx="2011680" cy="1640625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9AF2BE2-43A4-CC42-A89A-9361309A68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202899" y="3852184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72A64C5-D2D2-0641-8BFE-7A7EEF8B4300}"/>
                  </a:ext>
                </a:extLst>
              </p:cNvPr>
              <p:cNvSpPr/>
              <p:nvPr/>
            </p:nvSpPr>
            <p:spPr>
              <a:xfrm>
                <a:off x="2202899" y="5040903"/>
                <a:ext cx="2011680" cy="451906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ru-RU" sz="2000">
                    <a:solidFill>
                      <a:srgbClr val="000000"/>
                    </a:solidFill>
                    <a:latin typeface="Source Sans Pro Light"/>
                    <a:cs typeface="Source Sans Pro Light"/>
                  </a:rPr>
                  <a:t>Процесс</a:t>
                </a:r>
              </a:p>
            </p:txBody>
          </p:sp>
          <p:pic>
            <p:nvPicPr>
              <p:cNvPr id="17" name="Picture 16" descr="ua-capability-icons_wht_Process.png">
                <a:extLst>
                  <a:ext uri="{FF2B5EF4-FFF2-40B4-BE49-F238E27FC236}">
                    <a16:creationId xmlns:a16="http://schemas.microsoft.com/office/drawing/2014/main" id="{9C85F0AF-F102-FF46-A99C-175B877B48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6759" y="4119754"/>
                <a:ext cx="1027282" cy="632806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7E2B7F1-96BF-4F43-891A-7B4E2B3C1DA2}"/>
                </a:ext>
              </a:extLst>
            </p:cNvPr>
            <p:cNvGrpSpPr/>
            <p:nvPr/>
          </p:nvGrpSpPr>
          <p:grpSpPr>
            <a:xfrm>
              <a:off x="8461070" y="5275764"/>
              <a:ext cx="1553064" cy="935346"/>
              <a:chOff x="4811876" y="3852184"/>
              <a:chExt cx="2399129" cy="1580823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1BFDF30-349B-E24F-AB98-84F90FEDAA7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43583" y="3852184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EF55CE9-2650-AA40-8961-6407A9809694}"/>
                  </a:ext>
                </a:extLst>
              </p:cNvPr>
              <p:cNvSpPr/>
              <p:nvPr/>
            </p:nvSpPr>
            <p:spPr>
              <a:xfrm>
                <a:off x="4811876" y="5040904"/>
                <a:ext cx="2399129" cy="392103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ru-RU" sz="2000" dirty="0">
                    <a:solidFill>
                      <a:srgbClr val="000000"/>
                    </a:solidFill>
                    <a:latin typeface="Source Sans Pro Light"/>
                    <a:cs typeface="Source Sans Pro Light"/>
                  </a:rPr>
                  <a:t>Отображение</a:t>
                </a:r>
              </a:p>
            </p:txBody>
          </p:sp>
          <p:pic>
            <p:nvPicPr>
              <p:cNvPr id="14" name="Picture 13" descr="ua-capability-icons_wht_Display.png">
                <a:extLst>
                  <a:ext uri="{FF2B5EF4-FFF2-40B4-BE49-F238E27FC236}">
                    <a16:creationId xmlns:a16="http://schemas.microsoft.com/office/drawing/2014/main" id="{5335CEBD-96A7-1D48-9F7D-294B56A756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1163" y="4126903"/>
                <a:ext cx="489490" cy="63339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61395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9215903" cy="1701535"/>
          </a:xfrm>
        </p:spPr>
        <p:txBody>
          <a:bodyPr/>
          <a:lstStyle/>
          <a:p>
            <a:r>
              <a:rPr lang="ru-RU"/>
              <a:t>Тест</a:t>
            </a:r>
          </a:p>
        </p:txBody>
      </p:sp>
    </p:spTree>
    <p:extLst>
      <p:ext uri="{BB962C8B-B14F-4D97-AF65-F5344CB8AC3E}">
        <p14:creationId xmlns:p14="http://schemas.microsoft.com/office/powerpoint/2010/main" val="41416492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1365" y="1015806"/>
            <a:ext cx="10930087" cy="4769222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/>
              <a:t>Чтобы интернационализация адресов электронной почты (EAI) работала, программы передачи (MTA) должны поддерживать сигнальный флаг SMTPUTF8.</a:t>
            </a:r>
          </a:p>
          <a:p>
            <a:pPr marL="0" indent="0">
              <a:buNone/>
            </a:pPr>
            <a:r>
              <a:rPr lang="ru-RU" sz="1800" dirty="0"/>
              <a:t>— верно или неверно? </a:t>
            </a:r>
          </a:p>
          <a:p>
            <a:pPr marL="0" indent="0">
              <a:buNone/>
            </a:pPr>
            <a:endParaRPr lang="ru-RU" sz="2000" dirty="0"/>
          </a:p>
          <a:p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7B9B07C-C611-6748-A390-99D3B637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Контрольная проверка 3</a:t>
            </a:r>
          </a:p>
        </p:txBody>
      </p:sp>
    </p:spTree>
    <p:extLst>
      <p:ext uri="{BB962C8B-B14F-4D97-AF65-F5344CB8AC3E}">
        <p14:creationId xmlns:p14="http://schemas.microsoft.com/office/powerpoint/2010/main" val="9962979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1366" y="1015806"/>
            <a:ext cx="10682514" cy="4769222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/>
              <a:t>Какие из следующих утверждение </a:t>
            </a:r>
            <a:r>
              <a:rPr lang="ru-RU" sz="1800" i="1" dirty="0"/>
              <a:t>верны</a:t>
            </a:r>
            <a:r>
              <a:rPr lang="ru-RU" sz="1800" dirty="0"/>
              <a:t> в отношении отправки и получения электронной почты </a:t>
            </a:r>
            <a:br>
              <a:rPr lang="en-US" sz="1800" dirty="0"/>
            </a:br>
            <a:r>
              <a:rPr lang="ru-RU" sz="1800" dirty="0"/>
              <a:t>с поддержкой EAI:  </a:t>
            </a:r>
          </a:p>
          <a:p>
            <a:pPr marL="457200" indent="-457200">
              <a:buFont typeface="+mj-lt"/>
              <a:buAutoNum type="alphaLcParenR"/>
            </a:pPr>
            <a:r>
              <a:rPr lang="ru-RU" sz="1800" dirty="0"/>
              <a:t>Все участники/звенья цепочки доставки должны быть обновлены для поддержки EAI</a:t>
            </a:r>
          </a:p>
          <a:p>
            <a:pPr marL="457200" indent="-457200">
              <a:buFont typeface="+mj-lt"/>
              <a:buAutoNum type="alphaLcParenR"/>
            </a:pPr>
            <a:r>
              <a:rPr lang="ru-RU" sz="1800" dirty="0"/>
              <a:t>Если хотя бы один сервер SMTP в цепочке доставки не поддерживает EAI, почта доставлена не будет</a:t>
            </a:r>
          </a:p>
          <a:p>
            <a:pPr marL="457200" indent="-457200">
              <a:buFont typeface="+mj-lt"/>
              <a:buAutoNum type="alphaLcParenR"/>
            </a:pPr>
            <a:r>
              <a:rPr lang="ru-RU" sz="1800" dirty="0"/>
              <a:t>Серверы POP/IMAP могут доставлять клиентам, не поддерживающим EAI, сообщения без неподдерживаемых элементов, но такая работа не рекомендуется</a:t>
            </a:r>
          </a:p>
          <a:p>
            <a:pPr marL="457200" indent="-457200">
              <a:buFont typeface="+mj-lt"/>
              <a:buAutoNum type="alphaLcParenR"/>
            </a:pPr>
            <a:r>
              <a:rPr lang="ru-RU" sz="1800" dirty="0"/>
              <a:t>Ничто из вышеперечисленного</a:t>
            </a:r>
          </a:p>
          <a:p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7B9B07C-C611-6748-A390-99D3B637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Контрольная проверка 4</a:t>
            </a:r>
          </a:p>
        </p:txBody>
      </p:sp>
    </p:spTree>
    <p:extLst>
      <p:ext uri="{BB962C8B-B14F-4D97-AF65-F5344CB8AC3E}">
        <p14:creationId xmlns:p14="http://schemas.microsoft.com/office/powerpoint/2010/main" val="573752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10100029" cy="1701535"/>
          </a:xfrm>
        </p:spPr>
        <p:txBody>
          <a:bodyPr/>
          <a:lstStyle/>
          <a:p>
            <a:r>
              <a:rPr lang="ru-RU" sz="3600" dirty="0"/>
              <a:t>Соображения относительно имен почтовых ящиков, использующих EAI </a:t>
            </a:r>
          </a:p>
        </p:txBody>
      </p:sp>
    </p:spTree>
    <p:extLst>
      <p:ext uri="{BB962C8B-B14F-4D97-AF65-F5344CB8AC3E}">
        <p14:creationId xmlns:p14="http://schemas.microsoft.com/office/powerpoint/2010/main" val="6217739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9546" y="801320"/>
            <a:ext cx="11225055" cy="5911996"/>
          </a:xfrm>
        </p:spPr>
        <p:txBody>
          <a:bodyPr/>
          <a:lstStyle/>
          <a:p>
            <a:r>
              <a:rPr lang="ru-RU" sz="1800" dirty="0">
                <a:hlinkClick r:id="rId3"/>
              </a:rPr>
              <a:t>UASG028</a:t>
            </a:r>
            <a:r>
              <a:rPr lang="ru-RU" sz="1800" dirty="0"/>
              <a:t> — Соображения относительно именования интернационализированных ящиков электронной почты</a:t>
            </a:r>
          </a:p>
          <a:p>
            <a:pPr>
              <a:spcBef>
                <a:spcPts val="600"/>
              </a:spcBef>
            </a:pPr>
            <a:r>
              <a:rPr lang="ru-RU" sz="1800" dirty="0"/>
              <a:t>Поддерживаемые системы письма:</a:t>
            </a:r>
          </a:p>
          <a:p>
            <a:pPr lvl="1"/>
            <a:r>
              <a:rPr lang="ru-RU" sz="1800" dirty="0"/>
              <a:t>Следует знать, чего ожидают пользователи в том, что касается систем письма, которые используются для записи имени почтового ящика и доменного имени </a:t>
            </a:r>
          </a:p>
          <a:p>
            <a:pPr lvl="1"/>
            <a:r>
              <a:rPr lang="ru-RU" sz="1800" dirty="0"/>
              <a:t>Необходимо понимать сложности, связанные с использованием дополнительных систем письма (например, в том, что касается безопасности, возможности неправильного прочтения и т. п.)</a:t>
            </a:r>
          </a:p>
          <a:p>
            <a:pPr>
              <a:spcBef>
                <a:spcPts val="600"/>
              </a:spcBef>
            </a:pPr>
            <a:r>
              <a:rPr lang="ru-RU" sz="1800" dirty="0"/>
              <a:t> Длина строки имени почтового ящика:</a:t>
            </a:r>
          </a:p>
          <a:p>
            <a:pPr lvl="1"/>
            <a:r>
              <a:rPr lang="ru-RU" sz="1800" dirty="0"/>
              <a:t>Необходимо учитывать ограничения системы и ожидания пользователя</a:t>
            </a:r>
          </a:p>
          <a:p>
            <a:pPr lvl="1"/>
            <a:r>
              <a:rPr lang="ru-RU" sz="1800" dirty="0"/>
              <a:t>Рассмотрите возможность использовать для ту же или аналогичную политику, что и для имен почтовых ящиков в формате ASCII</a:t>
            </a:r>
          </a:p>
          <a:p>
            <a:pPr>
              <a:spcBef>
                <a:spcPts val="600"/>
              </a:spcBef>
            </a:pPr>
            <a:r>
              <a:rPr lang="ru-RU" sz="1800" dirty="0"/>
              <a:t>Сочетание разных систем письма:</a:t>
            </a:r>
          </a:p>
          <a:p>
            <a:pPr lvl="1"/>
            <a:r>
              <a:rPr lang="ru-RU" sz="1800" dirty="0"/>
              <a:t>Разрешать в той или иной степени сочетать разные системы письма следует только в тех случаях, когда это явно необходимо пользователям в соответствии с местными традициями</a:t>
            </a:r>
          </a:p>
          <a:p>
            <a:pPr lvl="1"/>
            <a:r>
              <a:rPr lang="ru-RU" sz="1800" dirty="0"/>
              <a:t>Необходимо учитывать потенциальные проблемы в том, что касается безопасности и возможного неправильного прочтения из-за смешения разных систем письма при написании имен почтовых ящиков и доменных имен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dirty="0"/>
              <a:t>Соображения относительно имен почтовых ящиков, использующих EAI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570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4742" y="978614"/>
            <a:ext cx="10952575" cy="4769222"/>
          </a:xfrm>
        </p:spPr>
        <p:txBody>
          <a:bodyPr/>
          <a:lstStyle/>
          <a:p>
            <a:r>
              <a:rPr lang="ru-RU" sz="1800" dirty="0"/>
              <a:t>Предотвращение использования недопустимых строк и строк, отображаемых нестабильно:</a:t>
            </a:r>
          </a:p>
          <a:p>
            <a:pPr lvl="1"/>
            <a:r>
              <a:rPr lang="ru-RU" sz="1800" dirty="0"/>
              <a:t>Проверьте, соответствует ли строка, которую планируется использовать в качестве имени почтового ящика, </a:t>
            </a:r>
            <a:r>
              <a:rPr lang="ru-RU" sz="1800" dirty="0">
                <a:hlinkClick r:id="rId3"/>
              </a:rPr>
              <a:t>справочным таблицам IDN</a:t>
            </a:r>
            <a:r>
              <a:rPr lang="ru-RU" sz="1800" dirty="0"/>
              <a:t>, и при необходимости измените ее</a:t>
            </a:r>
          </a:p>
          <a:p>
            <a:pPr lvl="1"/>
            <a:r>
              <a:rPr lang="ru-RU" sz="1800" dirty="0"/>
              <a:t>Воспользуйтесь каким-либо инструментом проверки (например, </a:t>
            </a:r>
            <a:r>
              <a:rPr lang="ru-RU" sz="1800" dirty="0">
                <a:hlinkClick r:id="rId4"/>
              </a:rPr>
              <a:t>инструментом правил генерирования меток</a:t>
            </a:r>
            <a:r>
              <a:rPr lang="ru-RU" sz="1800" dirty="0"/>
              <a:t>), чтобы убедиться в допустимости выбранных строк имен почтовых ящиков</a:t>
            </a:r>
          </a:p>
          <a:p>
            <a:r>
              <a:rPr lang="ru-RU" sz="1800" dirty="0"/>
              <a:t>Соображения относительно систем письма справа налево:</a:t>
            </a:r>
          </a:p>
          <a:p>
            <a:pPr lvl="1"/>
            <a:r>
              <a:rPr lang="ru-RU" sz="1800" dirty="0"/>
              <a:t>Старайтесь не допускать смешивания разных систем письма с письмом справа налево, поскольку это может вводить в заблуждение и создавать проблемы в области безопасности</a:t>
            </a:r>
          </a:p>
          <a:p>
            <a:r>
              <a:rPr lang="ru-RU" sz="1800" dirty="0"/>
              <a:t>Соображения относительно псевдонимов и отображаемых имен:</a:t>
            </a:r>
          </a:p>
          <a:p>
            <a:pPr lvl="1"/>
            <a:r>
              <a:rPr lang="ru-RU" sz="1800" dirty="0"/>
              <a:t>Добавьте в пользовательский интерфейс возможность создавать псевдонимы в процессе выбора имени почтового ящика. Для названия почтового ящика с EAI можно разрешить использование псевдонима, записанного символами ASCII.</a:t>
            </a:r>
          </a:p>
          <a:p>
            <a:pPr lvl="1"/>
            <a:r>
              <a:rPr lang="ru-RU" sz="1800" dirty="0"/>
              <a:t>Можно также разрешить пользователю создавать дополнительные псевдонимы позже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dirty="0"/>
              <a:t>Соображения относительно имен почтовых ящиков, использующих EAI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747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4742" y="1360579"/>
            <a:ext cx="10952575" cy="4769222"/>
          </a:xfrm>
        </p:spPr>
        <p:txBody>
          <a:bodyPr/>
          <a:lstStyle/>
          <a:p>
            <a:r>
              <a:rPr lang="ru-RU" sz="1800" dirty="0"/>
              <a:t>Символы и знаки:</a:t>
            </a:r>
          </a:p>
          <a:p>
            <a:pPr lvl="1"/>
            <a:r>
              <a:rPr lang="ru-RU" sz="1800" dirty="0"/>
              <a:t>Следует избегать использования знаков и символов, отсутствующих на клавиатурах/устройствах ввода</a:t>
            </a:r>
          </a:p>
          <a:p>
            <a:pPr lvl="1"/>
            <a:r>
              <a:rPr lang="ru-RU" sz="1800" dirty="0"/>
              <a:t>Если это необходимо для вашего рынка, в набор разрешенных можно добавить такие часто используемые символы, как точка (.), подчеркивание (_), дефис (-) и плюс (+)</a:t>
            </a:r>
          </a:p>
          <a:p>
            <a:pPr lvl="1"/>
            <a:r>
              <a:rPr lang="ru-RU" sz="1800" dirty="0"/>
              <a:t>При необходимости использовать дополнительные символы убедитесь, что это не приведет </a:t>
            </a:r>
            <a:br>
              <a:rPr lang="en-US" sz="1800" dirty="0"/>
            </a:br>
            <a:r>
              <a:rPr lang="ru-RU" sz="1800" dirty="0"/>
              <a:t>к проблемам в области безопасности</a:t>
            </a:r>
          </a:p>
          <a:p>
            <a:r>
              <a:rPr lang="ru-RU" sz="1800" dirty="0"/>
              <a:t>Нормализация символов Unicode:</a:t>
            </a:r>
          </a:p>
          <a:p>
            <a:pPr lvl="1"/>
            <a:r>
              <a:rPr lang="ru-RU" sz="1800" dirty="0"/>
              <a:t>Необходимо понимать тип нормализации, который используется в вашей системе</a:t>
            </a:r>
          </a:p>
          <a:p>
            <a:pPr lvl="1"/>
            <a:r>
              <a:rPr lang="ru-RU" sz="1800" dirty="0"/>
              <a:t>Убедитесь, что ваша программа электронной почты выполняет сравнение имен независимо </a:t>
            </a:r>
            <a:br>
              <a:rPr lang="en-US" sz="1800" dirty="0"/>
            </a:br>
            <a:r>
              <a:rPr lang="ru-RU" sz="1800" dirty="0"/>
              <a:t>от типа формы нормализации</a:t>
            </a:r>
          </a:p>
          <a:p>
            <a:pPr lvl="1"/>
            <a:r>
              <a:rPr lang="ru-RU" sz="1800" dirty="0"/>
              <a:t>Если тип нормализации можно выбрать, предпочтительнее использовать форму NFC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dirty="0"/>
              <a:t>Соображения относительно имен почтовых ящиков, использующих EAI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795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4742" y="995423"/>
            <a:ext cx="10952575" cy="5134378"/>
          </a:xfrm>
        </p:spPr>
        <p:txBody>
          <a:bodyPr/>
          <a:lstStyle/>
          <a:p>
            <a:r>
              <a:rPr lang="ru-RU" sz="1800" dirty="0"/>
              <a:t>Соображения относительно того, что считается одинаковым:</a:t>
            </a:r>
          </a:p>
          <a:p>
            <a:pPr lvl="1"/>
            <a:r>
              <a:rPr lang="ru-RU" sz="1800" dirty="0"/>
              <a:t>Разработайте политику, которая позволяла бы определять «одинаковые» или эквивалентные имена почтовых ящиков с учетом используемой системы письма, ожиданий пользователей </a:t>
            </a:r>
            <a:br>
              <a:rPr lang="en-US" sz="1800" dirty="0"/>
            </a:br>
            <a:r>
              <a:rPr lang="ru-RU" sz="1800" dirty="0"/>
              <a:t>и технических возможностей вашей реализации</a:t>
            </a:r>
          </a:p>
          <a:p>
            <a:pPr lvl="1"/>
            <a:r>
              <a:rPr lang="ru-RU" sz="1800" dirty="0"/>
              <a:t>В такой политике необходимо будет учитывать соображения использования таблиц IDN, преобразования регистров, разделителей, цифр и символов</a:t>
            </a:r>
          </a:p>
          <a:p>
            <a:pPr lvl="1"/>
            <a:r>
              <a:rPr lang="ru-RU" sz="1800" dirty="0"/>
              <a:t>Старайтесь не создавать разные почтовые ящики с эквивалентными именами</a:t>
            </a:r>
          </a:p>
          <a:p>
            <a:pPr lvl="1"/>
            <a:r>
              <a:rPr lang="ru-RU" sz="1800" dirty="0"/>
              <a:t>Дайте конечным пользователям возможность ознакомиться с вашими правилами, чтобы они понимали, какие символы и сочетания будут считаться допустимыми и какие строки могут быть эквивалентны друг другу</a:t>
            </a:r>
          </a:p>
          <a:p>
            <a:r>
              <a:rPr lang="ru-RU" sz="1800" dirty="0"/>
              <a:t>Прочие соображения:</a:t>
            </a:r>
          </a:p>
          <a:p>
            <a:pPr lvl="1"/>
            <a:r>
              <a:rPr lang="ru-RU" sz="1800" dirty="0"/>
              <a:t>Записывайте доменные имена в виде интернационализированных строк, а не строк ASCII. Старайтесь не отображать альтернативный вариант записи в виде строки «xn--».</a:t>
            </a:r>
          </a:p>
          <a:p>
            <a:pPr lvl="1"/>
            <a:r>
              <a:rPr lang="ru-RU" sz="1800" dirty="0"/>
              <a:t>Некоторые клиенты электронной почты не могут автоматически сопоставлять формы имен ящиков электронной почты в виде U-меток и A-меток, так что убедитесь, что в вашей системе эти метки сопоставляются друг другу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dirty="0"/>
              <a:t>Соображения относительно имен почтовых ящиков, использующих EAI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914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9215903" cy="1701535"/>
          </a:xfrm>
        </p:spPr>
        <p:txBody>
          <a:bodyPr/>
          <a:lstStyle/>
          <a:p>
            <a:r>
              <a:rPr lang="ru-RU"/>
              <a:t>Тест</a:t>
            </a:r>
          </a:p>
        </p:txBody>
      </p:sp>
    </p:spTree>
    <p:extLst>
      <p:ext uri="{BB962C8B-B14F-4D97-AF65-F5344CB8AC3E}">
        <p14:creationId xmlns:p14="http://schemas.microsoft.com/office/powerpoint/2010/main" val="10826291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1366" y="1015806"/>
            <a:ext cx="10682514" cy="4769222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/>
              <a:t>Какие из следующих утверждений </a:t>
            </a:r>
            <a:r>
              <a:rPr lang="ru-RU" sz="1800" i="1" dirty="0"/>
              <a:t>не верны</a:t>
            </a:r>
            <a:r>
              <a:rPr lang="ru-RU" sz="1800" dirty="0"/>
              <a:t>?</a:t>
            </a:r>
          </a:p>
          <a:p>
            <a:pPr marL="457200" indent="-457200">
              <a:buFont typeface="+mj-lt"/>
              <a:buAutoNum type="alphaLcParenR"/>
            </a:pPr>
            <a:r>
              <a:rPr lang="ru-RU" sz="1800" dirty="0"/>
              <a:t>Универсальное принятие (UA) — это положение дел, при котором все допустимые доменные имена и адреса электронной почты правильно и единообразно принимаются, проверяются, хранятся, обрабатываются и отображаются</a:t>
            </a:r>
          </a:p>
          <a:p>
            <a:pPr marL="457200" indent="-457200">
              <a:buFont typeface="+mj-lt"/>
              <a:buAutoNum type="alphaLcParenR"/>
            </a:pPr>
            <a:r>
              <a:rPr lang="ru-RU" sz="1800" dirty="0"/>
              <a:t>Для обеспечения универсального принятия интернет-приложения и системы должны обрабатывать все домены верхнего уровня (TLD) последовательным образом, включая новые TLD общего пользования и все интернационализированные TLD</a:t>
            </a:r>
          </a:p>
          <a:p>
            <a:pPr marL="457200" indent="-457200">
              <a:buFont typeface="+mj-lt"/>
              <a:buAutoNum type="alphaLcParenR"/>
            </a:pPr>
            <a:r>
              <a:rPr lang="ru-RU" sz="1800" dirty="0"/>
              <a:t>Все доменные имена следует проверять на соответствие стандарту IDNA2003 «Интернационализированные доменные имена в приложениях».</a:t>
            </a:r>
          </a:p>
          <a:p>
            <a:pPr marL="457200" indent="-457200">
              <a:buFont typeface="+mj-lt"/>
              <a:buAutoNum type="alphaLcParenR"/>
            </a:pPr>
            <a:r>
              <a:rPr lang="ru-RU" sz="1800" dirty="0"/>
              <a:t>A-label (A-метка) — это представление доменного имени в формате Unicode UTF8</a:t>
            </a:r>
          </a:p>
          <a:p>
            <a:pPr marL="457200" indent="-457200">
              <a:buFont typeface="+mj-lt"/>
              <a:buAutoNum type="alphaLcParenR"/>
            </a:pPr>
            <a:r>
              <a:rPr lang="ru-RU" sz="1800" dirty="0"/>
              <a:t>Формат A-label используется для представления имен почтовых ящиков в интернационализированных адресах электронной почты (EAI)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7B9B07C-C611-6748-A390-99D3B637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Контрольная проверка 5</a:t>
            </a:r>
          </a:p>
        </p:txBody>
      </p:sp>
    </p:spTree>
    <p:extLst>
      <p:ext uri="{BB962C8B-B14F-4D97-AF65-F5344CB8AC3E}">
        <p14:creationId xmlns:p14="http://schemas.microsoft.com/office/powerpoint/2010/main" val="4033433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500" dirty="0"/>
              <a:t>Категории доменных имен и адресов электронной почты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543117" cy="5389942"/>
          </a:xfrm>
        </p:spPr>
        <p:txBody>
          <a:bodyPr/>
          <a:lstStyle/>
          <a:p>
            <a:pPr lvl="0"/>
            <a:r>
              <a:rPr lang="ru-RU" sz="1800" dirty="0"/>
              <a:t>Доменные имена и адреса электронной почты теперь можно использовать в записи символами местных языков:</a:t>
            </a:r>
          </a:p>
          <a:p>
            <a:pPr lvl="1"/>
            <a:r>
              <a:rPr lang="ru-RU" sz="1800" dirty="0"/>
              <a:t>Интернационализированные доменные имена (IDN-домены)</a:t>
            </a:r>
          </a:p>
          <a:p>
            <a:pPr lvl="1"/>
            <a:r>
              <a:rPr lang="ru-RU" sz="1800" dirty="0"/>
              <a:t>Интернационализация адреса электронной почты (EAI)</a:t>
            </a:r>
          </a:p>
          <a:p>
            <a:pPr lvl="1"/>
            <a:r>
              <a:rPr lang="ru-RU" sz="1800" dirty="0"/>
              <a:t>Для записи IDN-доменов и EAI-адресов используется формат UTF8 стандарта Unicode</a:t>
            </a:r>
          </a:p>
          <a:p>
            <a:pPr lvl="0"/>
            <a:r>
              <a:rPr lang="ru-RU" sz="1800" dirty="0"/>
              <a:t>Доменные имена</a:t>
            </a:r>
          </a:p>
          <a:p>
            <a:pPr lvl="1"/>
            <a:r>
              <a:rPr lang="ru-RU" sz="1800" b="1" dirty="0"/>
              <a:t>Новые</a:t>
            </a:r>
            <a:r>
              <a:rPr lang="ru-RU" sz="1800" dirty="0"/>
              <a:t> доменные имена верхнего уровня:		</a:t>
            </a:r>
            <a:r>
              <a:rPr lang="en-US" sz="1800" dirty="0"/>
              <a:t>		</a:t>
            </a:r>
            <a:r>
              <a:rPr lang="ru-RU" sz="1800" dirty="0"/>
              <a:t>example.</a:t>
            </a:r>
            <a:r>
              <a:rPr lang="ru-RU" sz="1800" dirty="0">
                <a:solidFill>
                  <a:srgbClr val="FF0000"/>
                </a:solidFill>
              </a:rPr>
              <a:t>sky</a:t>
            </a:r>
          </a:p>
          <a:p>
            <a:pPr lvl="1"/>
            <a:r>
              <a:rPr lang="ru-RU" sz="1800" b="1" dirty="0"/>
              <a:t>Более длинные</a:t>
            </a:r>
            <a:r>
              <a:rPr lang="ru-RU" sz="1800" dirty="0"/>
              <a:t> доменные имена верхнего уровня:		example.</a:t>
            </a:r>
            <a:r>
              <a:rPr lang="ru-RU" sz="1800" dirty="0">
                <a:solidFill>
                  <a:srgbClr val="FF0000"/>
                </a:solidFill>
              </a:rPr>
              <a:t>abudhabi</a:t>
            </a:r>
          </a:p>
          <a:p>
            <a:pPr lvl="1"/>
            <a:r>
              <a:rPr lang="ru-RU" sz="1800" b="1" dirty="0"/>
              <a:t>Интернационализированные </a:t>
            </a:r>
            <a:r>
              <a:rPr lang="ru-RU" sz="1800" dirty="0"/>
              <a:t>доменные имена		</a:t>
            </a:r>
            <a:r>
              <a:rPr lang="ru-RU" sz="1800" dirty="0">
                <a:solidFill>
                  <a:srgbClr val="FF0000"/>
                </a:solidFill>
              </a:rPr>
              <a:t>普遍接受-测试.世界</a:t>
            </a:r>
          </a:p>
          <a:p>
            <a:pPr lvl="0"/>
            <a:r>
              <a:rPr lang="ru-RU" sz="1800" dirty="0"/>
              <a:t>Интернационализированные адреса электронной почты (EAI)</a:t>
            </a:r>
          </a:p>
          <a:p>
            <a:pPr lvl="1"/>
            <a:r>
              <a:rPr lang="ru-RU" sz="1800" dirty="0"/>
              <a:t>ASCII@IDN							</a:t>
            </a:r>
            <a:r>
              <a:rPr lang="en-US" sz="1800" dirty="0"/>
              <a:t>				</a:t>
            </a:r>
            <a:r>
              <a:rPr lang="ru-RU" sz="1800" dirty="0" err="1"/>
              <a:t>marc@</a:t>
            </a:r>
            <a:r>
              <a:rPr lang="ru-RU" sz="1800" dirty="0" err="1">
                <a:solidFill>
                  <a:srgbClr val="FF0000"/>
                </a:solidFill>
              </a:rPr>
              <a:t>société</a:t>
            </a:r>
            <a:r>
              <a:rPr lang="ru-RU" sz="1800" dirty="0" err="1"/>
              <a:t>.org</a:t>
            </a:r>
            <a:endParaRPr lang="ru-RU" sz="1800" dirty="0"/>
          </a:p>
          <a:p>
            <a:pPr lvl="1"/>
            <a:r>
              <a:rPr lang="ru-RU" sz="1800" dirty="0"/>
              <a:t>UTF8@ASCII						</a:t>
            </a:r>
            <a:r>
              <a:rPr lang="en-US" sz="1800" dirty="0"/>
              <a:t>					</a:t>
            </a:r>
            <a:r>
              <a:rPr lang="ru-RU" sz="1800" dirty="0">
                <a:solidFill>
                  <a:srgbClr val="FF0000"/>
                </a:solidFill>
              </a:rPr>
              <a:t>ईमेल</a:t>
            </a:r>
            <a:r>
              <a:rPr lang="ru-RU" sz="1800" dirty="0"/>
              <a:t>@example.com</a:t>
            </a:r>
          </a:p>
          <a:p>
            <a:pPr lvl="1"/>
            <a:r>
              <a:rPr lang="ru-RU" sz="1800" dirty="0"/>
              <a:t>UTF8@IDN							</a:t>
            </a:r>
            <a:r>
              <a:rPr lang="en-US" sz="1800" dirty="0"/>
              <a:t>				</a:t>
            </a:r>
            <a:r>
              <a:rPr lang="ru-RU" sz="1800" dirty="0">
                <a:solidFill>
                  <a:srgbClr val="FF0000"/>
                </a:solidFill>
              </a:rPr>
              <a:t>测试@普遍接受-测试.世界</a:t>
            </a:r>
          </a:p>
          <a:p>
            <a:pPr lvl="1"/>
            <a:r>
              <a:rPr lang="ru-RU" sz="1800" dirty="0"/>
              <a:t>UTF@IDN; в системах письма справа налево</a:t>
            </a:r>
            <a:r>
              <a:rPr lang="en-US" sz="1800" dirty="0"/>
              <a:t>		</a:t>
            </a:r>
            <a:r>
              <a:rPr lang="ru-RU" sz="1800" dirty="0"/>
              <a:t>	</a:t>
            </a:r>
            <a:r>
              <a:rPr lang="ru-RU" sz="1800" dirty="0">
                <a:solidFill>
                  <a:srgbClr val="FF0000"/>
                </a:solidFill>
              </a:rPr>
              <a:t>موقع.مثال@میل-ای</a:t>
            </a:r>
            <a:r>
              <a:rPr lang="ru-RU" sz="1800" dirty="0"/>
              <a:t>		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833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9430810" cy="1701535"/>
          </a:xfrm>
        </p:spPr>
        <p:txBody>
          <a:bodyPr/>
          <a:lstStyle/>
          <a:p>
            <a:r>
              <a:rPr lang="ru-RU"/>
              <a:t>Поддерживают ли ваши приложения универсальное принятие?</a:t>
            </a:r>
          </a:p>
        </p:txBody>
      </p:sp>
    </p:spTree>
    <p:extLst>
      <p:ext uri="{BB962C8B-B14F-4D97-AF65-F5344CB8AC3E}">
        <p14:creationId xmlns:p14="http://schemas.microsoft.com/office/powerpoint/2010/main" val="8893284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Проверка поддержки EAI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82562" y="797456"/>
            <a:ext cx="10677100" cy="5293842"/>
          </a:xfrm>
        </p:spPr>
        <p:txBody>
          <a:bodyPr/>
          <a:lstStyle/>
          <a:p>
            <a:r>
              <a:rPr lang="ru-RU" sz="1800" dirty="0"/>
              <a:t>Проверьте, поддерживает ли ваш сервер электронной почты интернационализацию адресов электронной почты (EAI): </a:t>
            </a:r>
          </a:p>
          <a:p>
            <a:pPr lvl="1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https://uasg.tech/eai-check/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AFB733-20E6-7346-9DD8-246B211B9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5C042572-198F-FF44-88B6-E237D22F6E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t="18548" r="5909" b="7725"/>
          <a:stretch/>
        </p:blipFill>
        <p:spPr>
          <a:xfrm>
            <a:off x="1965953" y="1752147"/>
            <a:ext cx="8260094" cy="453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163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Путь ICANN к готовности к универсальному принятию — модель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2802" y="891251"/>
            <a:ext cx="7162156" cy="5463250"/>
          </a:xfrm>
        </p:spPr>
        <p:txBody>
          <a:bodyPr/>
          <a:lstStyle/>
          <a:p>
            <a:r>
              <a:rPr lang="ru-RU" sz="1800" dirty="0"/>
              <a:t>Этап 1: Обновление служб для поддержки новых коротких </a:t>
            </a:r>
            <a:br>
              <a:rPr lang="en-US" sz="1800" dirty="0"/>
            </a:br>
            <a:r>
              <a:rPr lang="ru-RU" sz="1800" dirty="0"/>
              <a:t>и длинных TLD на основе символов ASCII</a:t>
            </a:r>
          </a:p>
          <a:p>
            <a:r>
              <a:rPr lang="ru-RU" sz="1800" dirty="0"/>
              <a:t>Этап 2: Обновление служб для поддержки интернационализированных доменных имен (IDN-доменов), записываемых символами, отличными от ASCII, в формате Unicode (U-label) и в представлении IDN-доменов в формате Punycode на основе символов ASCII (A-label)</a:t>
            </a:r>
          </a:p>
          <a:p>
            <a:r>
              <a:rPr lang="ru-RU" sz="1800" dirty="0"/>
              <a:t>Этап 3: Обновление инфраструктуры и служб для поддержки адресов электронной почты, записываемых символами, отличными от ASCII</a:t>
            </a:r>
          </a:p>
          <a:p>
            <a:pPr lvl="1"/>
            <a:r>
              <a:rPr lang="ru-RU" sz="1800" dirty="0"/>
              <a:t>Примечание: прежде чем инфраструктуру можно будет считать совместимой, интернационализацию адресов электронной почты (EAI) должны поддерживать все компоненты.</a:t>
            </a:r>
            <a:endParaRPr lang="en-US" sz="1800" dirty="0"/>
          </a:p>
          <a:p>
            <a:r>
              <a:rPr lang="ru-RU" sz="1800" dirty="0"/>
              <a:t>Подробнее см. </a:t>
            </a:r>
            <a:r>
              <a:rPr lang="ru-RU" sz="1800" dirty="0">
                <a:hlinkClick r:id="rId3"/>
              </a:rPr>
              <a:t>Ситуационное исследование ICANN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DBD555-1B30-154C-B63A-6D74109AF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946471-6B8F-284B-A21E-F1FB18E5E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7133" y="784708"/>
            <a:ext cx="3557630" cy="52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929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Дальнейшие действия и поддержка сообщества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2800" y="705618"/>
            <a:ext cx="10805055" cy="5585978"/>
          </a:xfrm>
        </p:spPr>
        <p:txBody>
          <a:bodyPr/>
          <a:lstStyle/>
          <a:p>
            <a:r>
              <a:rPr lang="ru-RU" sz="1800" dirty="0"/>
              <a:t>Группа управления по универсальному принятию (UASG) и ICANN продолжают проводить анализ несоответствий и принимать меры по исправлению недостатков, обучению и информированию специалистов:</a:t>
            </a:r>
          </a:p>
          <a:p>
            <a:pPr lvl="1"/>
            <a:r>
              <a:rPr lang="ru-RU" sz="1800" dirty="0"/>
              <a:t>Анализ несоответствий — социальные сети, браузеры, языки программирования, инструменты EAI и т. п. </a:t>
            </a:r>
          </a:p>
          <a:p>
            <a:pPr lvl="1"/>
            <a:r>
              <a:rPr lang="ru-RU" sz="1800" dirty="0"/>
              <a:t>Исправление — участие в технологических форумах (таких как Github) и составление отчетов об ошибках</a:t>
            </a:r>
          </a:p>
          <a:p>
            <a:pPr lvl="1"/>
            <a:r>
              <a:rPr lang="ru-RU" sz="1800" dirty="0"/>
              <a:t>Обучение и информирование — в рамках местных инициатив и послов на местах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800" dirty="0"/>
              <a:t>Мы просим сообщество помочь нам в достижении готовности к универсальному принятию, например, посредством следующего: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1800" b="1" dirty="0"/>
              <a:t>Повышение осведомленности </a:t>
            </a:r>
            <a:r>
              <a:rPr lang="ru-RU" sz="1800" dirty="0"/>
              <a:t>в сообществе о технических проблемах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1800" b="1" dirty="0"/>
              <a:t>Обновление и использование систем, поддерживающих универсальное принятие, </a:t>
            </a:r>
            <a:br>
              <a:rPr lang="en-US" sz="1800" b="1" dirty="0"/>
            </a:br>
            <a:r>
              <a:rPr lang="ru-RU" sz="1800" dirty="0"/>
              <a:t>на уровне сообщества, чтобы создать необходимый спрос, например, модернизация серверов электронной почты, использование электронной почты на местных языках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ru-RU" sz="1800" b="1" dirty="0"/>
              <a:t>Широкое продвижение </a:t>
            </a:r>
            <a:r>
              <a:rPr lang="ru-RU" sz="1800" dirty="0"/>
              <a:t>поддержки универсального принятия в различных системах </a:t>
            </a:r>
            <a:br>
              <a:rPr lang="en-US" sz="1800" dirty="0"/>
            </a:br>
            <a:r>
              <a:rPr lang="ru-RU" sz="1800" dirty="0"/>
              <a:t>(например, в государственных службах, в организациях частного сектора и т. д.)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800" dirty="0"/>
              <a:t>Эту деятельность можно проводить в сотрудничестве с местными инициативами в области универсального принятия и с послами по универсальному принятию.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DBD555-1B30-154C-B63A-6D74109AF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667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9215903" cy="1701535"/>
          </a:xfrm>
        </p:spPr>
        <p:txBody>
          <a:bodyPr/>
          <a:lstStyle/>
          <a:p>
            <a:r>
              <a:rPr lang="ru-RU"/>
              <a:t>Подключайтесь к работе!</a:t>
            </a:r>
          </a:p>
        </p:txBody>
      </p:sp>
    </p:spTree>
    <p:extLst>
      <p:ext uri="{BB962C8B-B14F-4D97-AF65-F5344CB8AC3E}">
        <p14:creationId xmlns:p14="http://schemas.microsoft.com/office/powerpoint/2010/main" val="26300685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2800" y="1470213"/>
            <a:ext cx="11028101" cy="4769222"/>
          </a:xfrm>
        </p:spPr>
        <p:txBody>
          <a:bodyPr/>
          <a:lstStyle/>
          <a:p>
            <a:r>
              <a:rPr lang="ru-RU" sz="1800" dirty="0"/>
              <a:t>Для получения дополнительных сведений обращайтесь по адресам электронной почты: </a:t>
            </a:r>
            <a:r>
              <a:rPr lang="ru-RU" sz="1800" dirty="0">
                <a:hlinkClick r:id="rId3"/>
              </a:rPr>
              <a:t>info@uasg.tech</a:t>
            </a:r>
            <a:r>
              <a:rPr lang="ru-RU" sz="1800" dirty="0"/>
              <a:t> и </a:t>
            </a:r>
            <a:r>
              <a:rPr lang="ru-RU" sz="1800" dirty="0">
                <a:hlinkClick r:id="rId4"/>
              </a:rPr>
              <a:t>UAProgram@icann.org</a:t>
            </a:r>
          </a:p>
          <a:p>
            <a:r>
              <a:rPr lang="ru-RU" sz="1800" dirty="0"/>
              <a:t>Все документы и презентации, посвященные универсальному принятию, представлены здесь: </a:t>
            </a:r>
            <a:r>
              <a:rPr lang="ru-RU" sz="1800" dirty="0">
                <a:hlinkClick r:id="rId5"/>
              </a:rPr>
              <a:t>https://uasg.tech</a:t>
            </a:r>
          </a:p>
          <a:p>
            <a:endParaRPr lang="en-US" sz="1800" dirty="0"/>
          </a:p>
          <a:p>
            <a:r>
              <a:rPr lang="ru-RU" sz="1800" dirty="0"/>
              <a:t>Сведения о текущей работе с вики-страниц представлены здесь: </a:t>
            </a:r>
            <a:r>
              <a:rPr lang="ru-RU" sz="1800" dirty="0">
                <a:hlinkClick r:id="rId6"/>
              </a:rPr>
              <a:t>https://community.icann.org/display/TUA</a:t>
            </a:r>
          </a:p>
          <a:p>
            <a:r>
              <a:rPr lang="ru-RU" sz="1800" dirty="0"/>
              <a:t>Зарегистрируйтесь в списке рассылки по универсальному принятию, чтобы участвовать в обсуждении или следить за дискуссией: </a:t>
            </a:r>
            <a:r>
              <a:rPr lang="ru-RU" sz="1800" dirty="0">
                <a:hlinkClick r:id="rId7"/>
              </a:rPr>
              <a:t>https://uasg.tech/subscribe</a:t>
            </a:r>
          </a:p>
          <a:p>
            <a:r>
              <a:rPr lang="ru-RU" sz="1800" dirty="0"/>
              <a:t>Зарегистрируйтесь для участия в деятельности рабочих групп по универсальному принятию </a:t>
            </a:r>
            <a:r>
              <a:rPr lang="ru-RU" sz="1800" dirty="0">
                <a:hlinkClick r:id="rId8"/>
              </a:rPr>
              <a:t>здесь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Подключайтесь к работе!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601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3124" y="1497006"/>
            <a:ext cx="10805055" cy="4528240"/>
          </a:xfrm>
        </p:spPr>
        <p:txBody>
          <a:bodyPr/>
          <a:lstStyle/>
          <a:p>
            <a:r>
              <a:rPr lang="ru-RU" sz="1800" dirty="0"/>
              <a:t>Полный список отчетов см. на странице </a:t>
            </a:r>
            <a:r>
              <a:rPr lang="ru-RU" sz="1800" dirty="0">
                <a:hlinkClick r:id="rId3"/>
              </a:rPr>
              <a:t>https://uasg.tech</a:t>
            </a:r>
          </a:p>
          <a:p>
            <a:pPr lvl="1"/>
            <a:r>
              <a:rPr lang="ru-RU" sz="1800" dirty="0"/>
              <a:t>Краткое руководство по универсальному принятию: </a:t>
            </a:r>
            <a:r>
              <a:rPr lang="ru-RU" sz="1800" dirty="0">
                <a:hlinkClick r:id="rId4"/>
              </a:rPr>
              <a:t>UASG005</a:t>
            </a:r>
          </a:p>
          <a:p>
            <a:pPr lvl="1"/>
            <a:r>
              <a:rPr lang="ru-RU" sz="1800" dirty="0"/>
              <a:t>Основные сведения об универсальном принятии: </a:t>
            </a:r>
            <a:r>
              <a:rPr lang="ru-RU" sz="1800" dirty="0">
                <a:hlinkClick r:id="rId5"/>
              </a:rPr>
              <a:t>UASG007</a:t>
            </a:r>
          </a:p>
          <a:p>
            <a:pPr lvl="1"/>
            <a:r>
              <a:rPr lang="ru-RU" sz="1800" dirty="0"/>
              <a:t>Краткое руководство по интернационализации адресов электронной почты (EAI): </a:t>
            </a:r>
            <a:r>
              <a:rPr lang="ru-RU" sz="1800" dirty="0">
                <a:hlinkClick r:id="rId6"/>
              </a:rPr>
              <a:t>UASG014</a:t>
            </a:r>
          </a:p>
          <a:p>
            <a:pPr lvl="1"/>
            <a:r>
              <a:rPr lang="ru-RU" sz="1800" dirty="0"/>
              <a:t>Интернационализация адресов электронной почты (EAI) — техническое описание: </a:t>
            </a:r>
            <a:r>
              <a:rPr lang="ru-RU" sz="1800" dirty="0">
                <a:hlinkClick r:id="rId7"/>
              </a:rPr>
              <a:t>UASG012</a:t>
            </a:r>
          </a:p>
          <a:p>
            <a:pPr lvl="1"/>
            <a:r>
              <a:rPr lang="ru-RU" sz="1800" dirty="0"/>
              <a:t>Оценка интернационализации адресов электронной почты (EAI) в основных программах и службах электронной почты: </a:t>
            </a:r>
            <a:r>
              <a:rPr lang="ru-RU" sz="1800" dirty="0">
                <a:hlinkClick r:id="rId8"/>
              </a:rPr>
              <a:t>UASG021B</a:t>
            </a:r>
          </a:p>
          <a:p>
            <a:pPr lvl="1"/>
            <a:r>
              <a:rPr lang="ru-RU" sz="1800" dirty="0"/>
              <a:t>Концепция готовности к обеспечению универсального принятия: </a:t>
            </a:r>
            <a:r>
              <a:rPr lang="ru-RU" sz="1800" dirty="0">
                <a:hlinkClick r:id="rId9"/>
              </a:rPr>
              <a:t>UASG026</a:t>
            </a:r>
          </a:p>
          <a:p>
            <a:pPr lvl="1"/>
            <a:r>
              <a:rPr lang="ru-RU" sz="1800" dirty="0"/>
              <a:t>Соображения относительно именования интернационализированных ящиков электронной почты: </a:t>
            </a:r>
            <a:r>
              <a:rPr lang="ru-RU" sz="1800" dirty="0">
                <a:hlinkClick r:id="rId10"/>
              </a:rPr>
              <a:t>UASG028</a:t>
            </a:r>
          </a:p>
          <a:p>
            <a:pPr lvl="1"/>
            <a:r>
              <a:rPr lang="ru-RU" sz="1800" dirty="0"/>
              <a:t>Отчет об оценке поддержки EAI в почтовых программах и службах: </a:t>
            </a:r>
            <a:r>
              <a:rPr lang="ru-RU" sz="1800" dirty="0">
                <a:hlinkClick r:id="rId11"/>
              </a:rPr>
              <a:t>UASG030</a:t>
            </a:r>
          </a:p>
          <a:p>
            <a:endParaRPr lang="en-US" sz="2000" dirty="0"/>
          </a:p>
          <a:p>
            <a:endParaRPr lang="en-US" sz="18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Материалы по теме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068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 bwMode="auto">
          <a:xfrm>
            <a:off x="420688" y="42863"/>
            <a:ext cx="11807825" cy="530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2400" dirty="0">
                <a:latin typeface="Arial" charset="0"/>
                <a:cs typeface="Segoe UI" charset="0"/>
              </a:rPr>
              <a:t>Взаимодействие с ICANN — благодарим вас! Вопросы</a:t>
            </a:r>
          </a:p>
        </p:txBody>
      </p:sp>
    </p:spTree>
    <p:extLst>
      <p:ext uri="{BB962C8B-B14F-4D97-AF65-F5344CB8AC3E}">
        <p14:creationId xmlns:p14="http://schemas.microsoft.com/office/powerpoint/2010/main" val="1865435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C9993-228B-44C2-BDEE-DA87AC7A4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8277"/>
            <a:ext cx="10959499" cy="849793"/>
          </a:xfrm>
        </p:spPr>
        <p:txBody>
          <a:bodyPr/>
          <a:lstStyle/>
          <a:p>
            <a:r>
              <a:rPr lang="ru-RU" sz="1900" dirty="0"/>
              <a:t>Поддержка интернационализации адресов электронной почты (EAI) в доменах gTLD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4F726FC-2B94-D136-589F-7C071772F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95EC40-991A-92E8-5706-E46B0CF5D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9" y="1257300"/>
            <a:ext cx="12085302" cy="470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72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0111C86-D13C-B30C-F4F7-1B8F73C9505A}"/>
              </a:ext>
            </a:extLst>
          </p:cNvPr>
          <p:cNvGrpSpPr/>
          <p:nvPr/>
        </p:nvGrpSpPr>
        <p:grpSpPr>
          <a:xfrm>
            <a:off x="7895533" y="1292552"/>
            <a:ext cx="3938202" cy="4346724"/>
            <a:chOff x="7895533" y="1292552"/>
            <a:chExt cx="3938202" cy="43467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4A5AA12-B7CF-8CDA-5F1A-D47914840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95533" y="1292552"/>
              <a:ext cx="3938202" cy="388251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41706D-7E36-7DA0-D30D-84EAFD3562FA}"/>
                </a:ext>
              </a:extLst>
            </p:cNvPr>
            <p:cNvSpPr txBox="1"/>
            <p:nvPr/>
          </p:nvSpPr>
          <p:spPr>
            <a:xfrm>
              <a:off x="7895533" y="5393055"/>
              <a:ext cx="393820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 dirty="0"/>
                <a:t>Отображение EAI в Outlook</a:t>
              </a: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68D243DE-F680-D36D-8AB1-AE0E531E7215}"/>
              </a:ext>
            </a:extLst>
          </p:cNvPr>
          <p:cNvSpPr/>
          <p:nvPr/>
        </p:nvSpPr>
        <p:spPr>
          <a:xfrm>
            <a:off x="8507186" y="3095308"/>
            <a:ext cx="2057400" cy="1084806"/>
          </a:xfrm>
          <a:prstGeom prst="ellipse">
            <a:avLst/>
          </a:prstGeom>
          <a:noFill/>
          <a:ln>
            <a:solidFill>
              <a:srgbClr val="FF93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824CADD-4E7A-3441-9B10-9EB05AE7EC9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8266" y="900503"/>
            <a:ext cx="7455698" cy="5348779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ru-RU" sz="1800" dirty="0">
                <a:solidFill>
                  <a:schemeClr val="accent1"/>
                </a:solidFill>
              </a:rPr>
              <a:t>Бесплатные службы электронной почты</a:t>
            </a:r>
            <a:r>
              <a:rPr lang="ru-RU" sz="1800" dirty="0"/>
              <a:t> — EAI поддерживается службами Gmail, Office365 и различными меньшими службами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solidFill>
                  <a:schemeClr val="accent1"/>
                </a:solidFill>
              </a:rPr>
              <a:t>Продукты для работы с электронной почтой</a:t>
            </a:r>
            <a:r>
              <a:rPr lang="ru-RU" sz="1800" dirty="0"/>
              <a:t> — EAI поддерживается Microsoft Exchange начиная с версии 2019, Outlook, с определенными ограничениями — iPhone Mail и т. д.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solidFill>
                  <a:schemeClr val="accent1"/>
                </a:solidFill>
              </a:rPr>
              <a:t>Программное обеспечение с открытым исходным кодом</a:t>
            </a:r>
            <a:r>
              <a:rPr lang="ru-RU" sz="1800" dirty="0"/>
              <a:t> — </a:t>
            </a:r>
            <a:br>
              <a:rPr lang="en-US" sz="1800" dirty="0"/>
            </a:br>
            <a:r>
              <a:rPr lang="ru-RU" sz="1800" dirty="0"/>
              <a:t>EAI поддерживается почтовыми серверами (MTA) Postfix и Exim, почтовым клиентом Thunderbird, языками программирования Java, Ruby и Python и т. д.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solidFill>
                  <a:schemeClr val="accent1"/>
                </a:solidFill>
              </a:rPr>
              <a:t>Поставщики услуг электронной почты</a:t>
            </a:r>
            <a:r>
              <a:rPr lang="ru-RU" sz="1800" dirty="0"/>
              <a:t> — такие компании, как Elastic Email, Mailgun, Return Path и т. п., позволяют отправлять сообщения электронной почты («ваш заказ отправлен») на интернационализированные адреса, многие другие поставщики обеспечивают частичную поддержку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solidFill>
                  <a:schemeClr val="accent1"/>
                </a:solidFill>
              </a:rPr>
              <a:t>Другие почтовые программы</a:t>
            </a:r>
            <a:r>
              <a:rPr lang="ru-RU" sz="1800" dirty="0"/>
              <a:t> — библиотеки с поддержкой EAI имеют сотни тысяч, а иногда и миллионы загрузок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500" dirty="0"/>
              <a:t>Поддержка EAI в основных программах и службах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80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824CADD-4E7A-3441-9B10-9EB05AE7EC9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8265" y="900503"/>
            <a:ext cx="7397509" cy="5348779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ru-RU" sz="1800" dirty="0">
                <a:solidFill>
                  <a:schemeClr val="accent1"/>
                </a:solidFill>
              </a:rPr>
              <a:t>Бесплатные службы электронной почты</a:t>
            </a:r>
            <a:r>
              <a:rPr lang="ru-RU" sz="1800" dirty="0"/>
              <a:t> — EAI поддерживается службами Gmail, Office365 и различными меньшими службами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solidFill>
                  <a:schemeClr val="accent1"/>
                </a:solidFill>
              </a:rPr>
              <a:t>Продукты для работы с электронной почтой</a:t>
            </a:r>
            <a:r>
              <a:rPr lang="ru-RU" sz="1800" dirty="0"/>
              <a:t> — EAI поддерживается Microsoft Exchange начиная с версии 2019, Outlook, с определенными ограничениями — iPhone Почта и т. д.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solidFill>
                  <a:schemeClr val="accent1"/>
                </a:solidFill>
              </a:rPr>
              <a:t>Программное обеспечение с открытым исходным кодом</a:t>
            </a:r>
            <a:r>
              <a:rPr lang="ru-RU" sz="1800" dirty="0"/>
              <a:t> — EAI поддерживается почтовыми серверами (MTA) Postfix и Exim, почтовым клиентом Thunderbird, языками программирования Java, Ruby и Python и т. д.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solidFill>
                  <a:schemeClr val="accent1"/>
                </a:solidFill>
              </a:rPr>
              <a:t>Поставщики услуг электронной почты</a:t>
            </a:r>
            <a:r>
              <a:rPr lang="ru-RU" sz="1800" dirty="0"/>
              <a:t> — такие компании, как Elastic Email, Mailgun, Return Path и т. п., позволяют отправлять сообщения электронной почты («ваш заказ отправлен») на интернационализированные адреса, многие другие поставщики обеспечивают частичную поддержку</a:t>
            </a:r>
          </a:p>
          <a:p>
            <a:pPr>
              <a:spcBef>
                <a:spcPts val="1200"/>
              </a:spcBef>
            </a:pPr>
            <a:r>
              <a:rPr lang="ru-RU" sz="1800" dirty="0">
                <a:solidFill>
                  <a:schemeClr val="accent1"/>
                </a:solidFill>
              </a:rPr>
              <a:t>Другие почтовые программы</a:t>
            </a:r>
            <a:r>
              <a:rPr lang="ru-RU" sz="1800" dirty="0"/>
              <a:t> — библиотеки с поддержкой EAI имеют сотни тысяч, а иногда и миллионы загрузок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Поддержка EAI в основных программах и службах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E2E5FDC-ED3D-50DB-155B-6DDA3D8655BA}"/>
              </a:ext>
            </a:extLst>
          </p:cNvPr>
          <p:cNvGrpSpPr/>
          <p:nvPr/>
        </p:nvGrpSpPr>
        <p:grpSpPr>
          <a:xfrm>
            <a:off x="7919572" y="1292552"/>
            <a:ext cx="3914162" cy="4364309"/>
            <a:chOff x="6846276" y="861682"/>
            <a:chExt cx="3914162" cy="4364309"/>
          </a:xfrm>
          <a:solidFill>
            <a:schemeClr val="bg1"/>
          </a:solidFill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A3B1E61-9A6E-0FCF-DEF2-014414D78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46276" y="861682"/>
              <a:ext cx="3890121" cy="3900096"/>
            </a:xfrm>
            <a:prstGeom prst="rect">
              <a:avLst/>
            </a:prstGeom>
            <a:grpFill/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A70D6E-77FE-AD47-6F1E-9272A20F8484}"/>
                </a:ext>
              </a:extLst>
            </p:cNvPr>
            <p:cNvSpPr txBox="1"/>
            <p:nvPr/>
          </p:nvSpPr>
          <p:spPr>
            <a:xfrm>
              <a:off x="6870317" y="4979770"/>
              <a:ext cx="3890121" cy="246221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 dirty="0"/>
                <a:t>iPhone Почта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06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Структура сообщений электронной почты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D94CF0-7AF4-9841-9853-C57D1C2922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32" r="21790" b="3148"/>
          <a:stretch/>
        </p:blipFill>
        <p:spPr>
          <a:xfrm>
            <a:off x="7172415" y="1393393"/>
            <a:ext cx="4972395" cy="3933495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824CADD-4E7A-3441-9B10-9EB05AE7EC9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8266" y="696261"/>
            <a:ext cx="7176853" cy="5646664"/>
          </a:xfrm>
        </p:spPr>
        <p:txBody>
          <a:bodyPr/>
          <a:lstStyle/>
          <a:p>
            <a:r>
              <a:rPr lang="ru-RU" sz="1800" dirty="0">
                <a:solidFill>
                  <a:schemeClr val="accent1"/>
                </a:solidFill>
              </a:rPr>
              <a:t>Конверт</a:t>
            </a:r>
            <a:r>
              <a:rPr lang="ru-RU" sz="1800" dirty="0"/>
              <a:t> — информация, передающаяся вместе с сообщением по пути доставки, в том числе адрес или адреса, на которые </a:t>
            </a:r>
            <a:br>
              <a:rPr lang="en-US" sz="1800" dirty="0"/>
            </a:br>
            <a:r>
              <a:rPr lang="ru-RU" sz="1800" dirty="0"/>
              <a:t>оно направляется, а также обратный адрес, на который могут направляться сообщения об ошибках или о том, что выполнить доставку не удалось.</a:t>
            </a:r>
          </a:p>
          <a:p>
            <a:pPr>
              <a:spcBef>
                <a:spcPts val="600"/>
              </a:spcBef>
            </a:pPr>
            <a:r>
              <a:rPr lang="ru-RU" sz="1800" spc="-20" dirty="0">
                <a:solidFill>
                  <a:schemeClr val="accent1"/>
                </a:solidFill>
              </a:rPr>
              <a:t>Заголовок сообщения</a:t>
            </a:r>
            <a:r>
              <a:rPr lang="ru-RU" sz="1800" spc="-20" dirty="0"/>
              <a:t> — набор структурированных полей </a:t>
            </a:r>
            <a:br>
              <a:rPr lang="en-US" sz="1800" spc="-20" dirty="0"/>
            </a:br>
            <a:r>
              <a:rPr lang="ru-RU" sz="1800" spc="-20" dirty="0"/>
              <a:t>данных с названием заголовка, например: «Кому:» или «Тема:», после которых следует собственно содержание заголовка</a:t>
            </a:r>
          </a:p>
          <a:p>
            <a:pPr lvl="1"/>
            <a:r>
              <a:rPr lang="ru-RU" sz="1800" dirty="0"/>
              <a:t>Свободного формата, например, «Тема:»</a:t>
            </a:r>
          </a:p>
          <a:p>
            <a:pPr lvl="1"/>
            <a:r>
              <a:rPr lang="ru-RU" sz="1800" dirty="0"/>
              <a:t>Фиксированного формата, например, «Дата:» и «Идентификатор сообщения:»</a:t>
            </a:r>
          </a:p>
          <a:p>
            <a:pPr lvl="1"/>
            <a:r>
              <a:rPr lang="ru-RU" sz="1800" dirty="0"/>
              <a:t>Сочетание свободного и фиксированного формата, например, «Кому:», «Отправитель:» и «Копия:», </a:t>
            </a:r>
            <a:br>
              <a:rPr lang="en-US" sz="1800" dirty="0"/>
            </a:br>
            <a:r>
              <a:rPr lang="ru-RU" sz="1800" dirty="0"/>
              <a:t>в которых сочетаются адреса фиксированного </a:t>
            </a:r>
            <a:br>
              <a:rPr lang="en-US" sz="1800" dirty="0"/>
            </a:br>
            <a:r>
              <a:rPr lang="ru-RU" sz="1800" dirty="0"/>
              <a:t>формата и текст свободного формата</a:t>
            </a:r>
          </a:p>
          <a:p>
            <a:pPr>
              <a:spcBef>
                <a:spcPts val="600"/>
              </a:spcBef>
            </a:pPr>
            <a:r>
              <a:rPr lang="ru-RU" sz="1800" dirty="0">
                <a:solidFill>
                  <a:schemeClr val="accent1"/>
                </a:solidFill>
              </a:rPr>
              <a:t>Тело сообщения</a:t>
            </a:r>
            <a:r>
              <a:rPr lang="ru-RU" sz="1800" dirty="0"/>
              <a:t> — содержание сообщения, которое может состоять из неформатированного текста или из одной или нескольких частей, форматированных или закодированных </a:t>
            </a:r>
            <a:br>
              <a:rPr lang="en-US" sz="1800" dirty="0"/>
            </a:br>
            <a:r>
              <a:rPr lang="ru-RU" sz="1800" dirty="0"/>
              <a:t>в формате MIME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F60F5CA-AA0E-4D42-AB4E-1309B31D9635}"/>
              </a:ext>
            </a:extLst>
          </p:cNvPr>
          <p:cNvSpPr txBox="1">
            <a:spLocks/>
          </p:cNvSpPr>
          <p:nvPr/>
        </p:nvSpPr>
        <p:spPr>
          <a:xfrm>
            <a:off x="7434463" y="5391600"/>
            <a:ext cx="4757537" cy="79297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0" fontAlgn="base" hangingPunct="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" panose="05000000000000000000" pitchFamily="2" charset="2"/>
              <a:buChar char="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98513" indent="-341313" algn="l" defTabSz="457200" rtl="0" eaLnBrk="0" fontAlgn="base" hangingPunct="0">
              <a:spcBef>
                <a:spcPts val="5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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457200" rtl="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ru-RU" sz="1600" dirty="0"/>
              <a:t>Подробнее см. документ </a:t>
            </a:r>
            <a:br>
              <a:rPr lang="en-US" sz="1600" dirty="0"/>
            </a:br>
            <a:r>
              <a:rPr lang="ru-RU" sz="1600" dirty="0">
                <a:hlinkClick r:id="rId5"/>
              </a:rPr>
              <a:t>«Интернационализация адресов электронной почты (EAI): техническое описание»</a:t>
            </a:r>
          </a:p>
        </p:txBody>
      </p:sp>
    </p:spTree>
    <p:extLst>
      <p:ext uri="{BB962C8B-B14F-4D97-AF65-F5344CB8AC3E}">
        <p14:creationId xmlns:p14="http://schemas.microsoft.com/office/powerpoint/2010/main" val="1718319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Системы электронной почты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14A1BF-7739-7C46-90AA-80A50EE2A8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67" r="4665"/>
          <a:stretch/>
        </p:blipFill>
        <p:spPr>
          <a:xfrm>
            <a:off x="7461444" y="1274430"/>
            <a:ext cx="4683367" cy="3402500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1808436-F257-AE4A-9742-7FF8BBC6AD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4" y="825217"/>
            <a:ext cx="7195517" cy="415189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ru-RU" sz="1800" dirty="0">
                <a:solidFill>
                  <a:schemeClr val="accent1"/>
                </a:solidFill>
              </a:rPr>
              <a:t>MUA</a:t>
            </a:r>
            <a:r>
              <a:rPr lang="ru-RU" sz="1800" dirty="0"/>
              <a:t> — Mail User Agent (пользовательский агент электронной почты) — это клиентская программа, которую пользователь использует для отправки, получения и организации электронной почты</a:t>
            </a:r>
          </a:p>
          <a:p>
            <a:pPr>
              <a:spcBef>
                <a:spcPts val="600"/>
              </a:spcBef>
            </a:pPr>
            <a:r>
              <a:rPr lang="ru-RU" sz="1800" dirty="0">
                <a:solidFill>
                  <a:schemeClr val="accent1"/>
                </a:solidFill>
              </a:rPr>
              <a:t>MSA</a:t>
            </a:r>
            <a:r>
              <a:rPr lang="ru-RU" sz="1800" dirty="0"/>
              <a:t> — Mail Submission Agent (агент отправки почты) — серверная программа, которая получает почту от клиентской программы (MUA) и подготавливает ее к передаче и доставке</a:t>
            </a:r>
          </a:p>
          <a:p>
            <a:pPr>
              <a:spcBef>
                <a:spcPts val="600"/>
              </a:spcBef>
            </a:pPr>
            <a:r>
              <a:rPr lang="ru-RU" sz="1800" dirty="0">
                <a:solidFill>
                  <a:schemeClr val="accent1"/>
                </a:solidFill>
              </a:rPr>
              <a:t>MTA</a:t>
            </a:r>
            <a:r>
              <a:rPr lang="ru-RU" sz="1800" dirty="0"/>
              <a:t> — Mail Transfer Agent (агент передачи почты) — серверная программа, которая отправляет и получает почту с других интернет-узлов. Программа MTA может принимать почту от программы MSA и/или доставлять почту программе MDA.</a:t>
            </a:r>
          </a:p>
          <a:p>
            <a:pPr>
              <a:spcBef>
                <a:spcPts val="600"/>
              </a:spcBef>
            </a:pPr>
            <a:r>
              <a:rPr lang="ru-RU" sz="1800" dirty="0">
                <a:solidFill>
                  <a:schemeClr val="accent1"/>
                </a:solidFill>
              </a:rPr>
              <a:t>MDA</a:t>
            </a:r>
            <a:r>
              <a:rPr lang="ru-RU" sz="1800" dirty="0"/>
              <a:t> — Mail Delivery Agent (агент доставки почты) — серверная программа, которая обрабатывает входящую почту и обычно сохраняет ее в почтовом ящике или в папке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19EAA06-AF0C-9241-B82B-DA05372D043F}"/>
              </a:ext>
            </a:extLst>
          </p:cNvPr>
          <p:cNvSpPr txBox="1">
            <a:spLocks/>
          </p:cNvSpPr>
          <p:nvPr/>
        </p:nvSpPr>
        <p:spPr>
          <a:xfrm>
            <a:off x="420624" y="4962926"/>
            <a:ext cx="11640196" cy="146321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0" fontAlgn="base" hangingPunct="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" panose="05000000000000000000" pitchFamily="2" charset="2"/>
              <a:buChar char="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98513" indent="-341313" algn="l" defTabSz="457200" rtl="0" eaLnBrk="0" fontAlgn="base" hangingPunct="0">
              <a:spcBef>
                <a:spcPts val="5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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457200" rtl="0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ru-RU" sz="1800" dirty="0"/>
              <a:t>Эти программы создают и обрабатывают конверт электронной почты, а также заголовок и тело сообщения, и именно эти программы нужно усовершенствовать, чтобы они могли обрабатывать текст Unicode в формате UTF8 для поддержки EAI. Подробнее см. </a:t>
            </a:r>
            <a:br>
              <a:rPr lang="en-US" sz="1800" dirty="0"/>
            </a:br>
            <a:r>
              <a:rPr lang="ru-RU" sz="1800" dirty="0"/>
              <a:t>документ </a:t>
            </a:r>
            <a:r>
              <a:rPr lang="ru-RU" sz="1800" dirty="0">
                <a:hlinkClick r:id="rId5"/>
              </a:rPr>
              <a:t>«Интернационализация адреса электронной почты (EAI): техническое описание».</a:t>
            </a:r>
          </a:p>
        </p:txBody>
      </p:sp>
    </p:spTree>
    <p:extLst>
      <p:ext uri="{BB962C8B-B14F-4D97-AF65-F5344CB8AC3E}">
        <p14:creationId xmlns:p14="http://schemas.microsoft.com/office/powerpoint/2010/main" val="1691987221"/>
      </p:ext>
    </p:extLst>
  </p:cSld>
  <p:clrMapOvr>
    <a:masterClrMapping/>
  </p:clrMapOvr>
</p:sld>
</file>

<file path=ppt/theme/theme1.xml><?xml version="1.0" encoding="utf-8"?>
<a:theme xmlns:a="http://schemas.openxmlformats.org/drawingml/2006/main" name="ICANN PPT_Arial_16x9_June 2017_potx">
  <a:themeElements>
    <a:clrScheme name="ICANN PPT Colors">
      <a:dk1>
        <a:srgbClr val="0A1F24"/>
      </a:dk1>
      <a:lt1>
        <a:sysClr val="window" lastClr="FFFFFF"/>
      </a:lt1>
      <a:dk2>
        <a:srgbClr val="1A87C9"/>
      </a:dk2>
      <a:lt2>
        <a:srgbClr val="EEECE1"/>
      </a:lt2>
      <a:accent1>
        <a:srgbClr val="1A87C9"/>
      </a:accent1>
      <a:accent2>
        <a:srgbClr val="0D436C"/>
      </a:accent2>
      <a:accent3>
        <a:srgbClr val="1B6F74"/>
      </a:accent3>
      <a:accent4>
        <a:srgbClr val="EA903A"/>
      </a:accent4>
      <a:accent5>
        <a:srgbClr val="DB6033"/>
      </a:accent5>
      <a:accent6>
        <a:srgbClr val="1768B1"/>
      </a:accent6>
      <a:hlink>
        <a:srgbClr val="1D98D3"/>
      </a:hlink>
      <a:folHlink>
        <a:srgbClr val="427BB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dirty="0" err="1" smtClean="0">
            <a:cs typeface="Source Sans Pro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PT-Presentation-26072017" id="{AA49E00F-9AA3-F742-AFFA-5D348C96265D}" vid="{0A417597-D941-CA49-AF8B-3E3E6D22B1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41465</TotalTime>
  <Words>3614</Words>
  <Application>Microsoft Macintosh PowerPoint</Application>
  <PresentationFormat>Widescreen</PresentationFormat>
  <Paragraphs>321</Paragraphs>
  <Slides>47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Arial Regular</vt:lpstr>
      <vt:lpstr>Calibri</vt:lpstr>
      <vt:lpstr>Source Sans Pro Light</vt:lpstr>
      <vt:lpstr>Wingdings</vt:lpstr>
      <vt:lpstr>ICANN PPT_Arial_16x9_June 2017_potx</vt:lpstr>
      <vt:lpstr>Поддержка интернационализации адресов электронной почты (EAI) в почтовых серверах</vt:lpstr>
      <vt:lpstr>Введение в интернационализацию адресов электронной почты </vt:lpstr>
      <vt:lpstr>Универсальное принятие доменных имен и электронной почты</vt:lpstr>
      <vt:lpstr>Категории доменных имен и адресов электронной почты</vt:lpstr>
      <vt:lpstr>Поддержка интернационализации адресов электронной почты (EAI) в доменах gTLD</vt:lpstr>
      <vt:lpstr>Поддержка EAI в основных программах и службах</vt:lpstr>
      <vt:lpstr>Поддержка EAI в основных программах и службах</vt:lpstr>
      <vt:lpstr>Структура сообщений электронной почты</vt:lpstr>
      <vt:lpstr>Системы электронной почты</vt:lpstr>
      <vt:lpstr>Примеры компонентов электронной почты</vt:lpstr>
      <vt:lpstr>Примеры компонентов электронной почты</vt:lpstr>
      <vt:lpstr>Интернационализация адреса электронной почты </vt:lpstr>
      <vt:lpstr>Уровни реализации EAI</vt:lpstr>
      <vt:lpstr>Тест</vt:lpstr>
      <vt:lpstr>Контрольная проверка 1</vt:lpstr>
      <vt:lpstr>Контрольная проверка 2</vt:lpstr>
      <vt:lpstr>Настройка конфигурации для поддержки EAI</vt:lpstr>
      <vt:lpstr>Предварительные условия для настройки EAI</vt:lpstr>
      <vt:lpstr>Почта: как найти сервер получателя </vt:lpstr>
      <vt:lpstr>Изменения протоколов электронной почты для обеспечения поддержки EAI</vt:lpstr>
      <vt:lpstr>Пример SMTPUTF8</vt:lpstr>
      <vt:lpstr>Пример SMTPUTF8</vt:lpstr>
      <vt:lpstr>Цепочка доставки электронной почты </vt:lpstr>
      <vt:lpstr>Соображения относительно цепочки доставки электронной почты </vt:lpstr>
      <vt:lpstr>Соображения относительно изменения протокола и цепочки доставки</vt:lpstr>
      <vt:lpstr>Соображения относительно изменения протокола и цепочки доставки</vt:lpstr>
      <vt:lpstr>Дополнительные соображения</vt:lpstr>
      <vt:lpstr>Поддержка EAI в основных инструментах и службах электронной почты</vt:lpstr>
      <vt:lpstr>Поддержка EAI в основных инструментах и службах электронной почты</vt:lpstr>
      <vt:lpstr>Тест</vt:lpstr>
      <vt:lpstr>Контрольная проверка 3</vt:lpstr>
      <vt:lpstr>Контрольная проверка 4</vt:lpstr>
      <vt:lpstr>Соображения относительно имен почтовых ящиков, использующих EAI </vt:lpstr>
      <vt:lpstr>Соображения относительно имен почтовых ящиков, использующих EAI </vt:lpstr>
      <vt:lpstr>Соображения относительно имен почтовых ящиков, использующих EAI </vt:lpstr>
      <vt:lpstr>Соображения относительно имен почтовых ящиков, использующих EAI </vt:lpstr>
      <vt:lpstr>Соображения относительно имен почтовых ящиков, использующих EAI </vt:lpstr>
      <vt:lpstr>Тест</vt:lpstr>
      <vt:lpstr>Контрольная проверка 5</vt:lpstr>
      <vt:lpstr>Поддерживают ли ваши приложения универсальное принятие?</vt:lpstr>
      <vt:lpstr>Проверка поддержки EAI</vt:lpstr>
      <vt:lpstr>Путь ICANN к готовности к универсальному принятию — модель</vt:lpstr>
      <vt:lpstr>Дальнейшие действия и поддержка сообщества</vt:lpstr>
      <vt:lpstr>Подключайтесь к работе!</vt:lpstr>
      <vt:lpstr>Подключайтесь к работе!</vt:lpstr>
      <vt:lpstr>Материалы по теме</vt:lpstr>
      <vt:lpstr>Взаимодействие с ICANN — благодарим вас! Вопросы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Title Here (150 character limit)</dc:title>
  <dc:creator>Julio Polito</dc:creator>
  <cp:lastModifiedBy>Butch Pfremmer</cp:lastModifiedBy>
  <cp:revision>455</cp:revision>
  <cp:lastPrinted>2018-09-21T10:58:18Z</cp:lastPrinted>
  <dcterms:created xsi:type="dcterms:W3CDTF">2017-05-30T19:34:46Z</dcterms:created>
  <dcterms:modified xsi:type="dcterms:W3CDTF">2024-02-22T12:10:57Z</dcterms:modified>
</cp:coreProperties>
</file>