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548" r:id="rId2"/>
    <p:sldId id="847" r:id="rId3"/>
    <p:sldId id="833" r:id="rId4"/>
    <p:sldId id="822" r:id="rId5"/>
    <p:sldId id="807" r:id="rId6"/>
    <p:sldId id="804" r:id="rId7"/>
    <p:sldId id="1391" r:id="rId8"/>
    <p:sldId id="266" r:id="rId9"/>
    <p:sldId id="826" r:id="rId10"/>
    <p:sldId id="854" r:id="rId11"/>
    <p:sldId id="824" r:id="rId12"/>
    <p:sldId id="1393" r:id="rId13"/>
    <p:sldId id="1394" r:id="rId14"/>
    <p:sldId id="1306" r:id="rId15"/>
    <p:sldId id="1307" r:id="rId16"/>
    <p:sldId id="1389" r:id="rId17"/>
    <p:sldId id="1308" r:id="rId18"/>
    <p:sldId id="1310" r:id="rId19"/>
    <p:sldId id="1318" r:id="rId20"/>
    <p:sldId id="1365" r:id="rId21"/>
    <p:sldId id="1317" r:id="rId22"/>
    <p:sldId id="1313" r:id="rId23"/>
    <p:sldId id="1311" r:id="rId24"/>
    <p:sldId id="1309" r:id="rId25"/>
    <p:sldId id="1331" r:id="rId26"/>
    <p:sldId id="1335" r:id="rId27"/>
    <p:sldId id="1334" r:id="rId28"/>
    <p:sldId id="1332" r:id="rId29"/>
    <p:sldId id="1333" r:id="rId30"/>
    <p:sldId id="1367" r:id="rId31"/>
    <p:sldId id="1320" r:id="rId32"/>
    <p:sldId id="1375" r:id="rId33"/>
    <p:sldId id="1336" r:id="rId34"/>
    <p:sldId id="1337" r:id="rId35"/>
    <p:sldId id="848" r:id="rId36"/>
    <p:sldId id="865" r:id="rId37"/>
    <p:sldId id="1338" r:id="rId38"/>
    <p:sldId id="1339" r:id="rId39"/>
    <p:sldId id="1369" r:id="rId40"/>
    <p:sldId id="1370" r:id="rId41"/>
    <p:sldId id="1340" r:id="rId42"/>
    <p:sldId id="1388" r:id="rId43"/>
    <p:sldId id="1344" r:id="rId44"/>
    <p:sldId id="1392" r:id="rId45"/>
    <p:sldId id="1383" r:id="rId46"/>
    <p:sldId id="1384" r:id="rId47"/>
    <p:sldId id="1377" r:id="rId48"/>
    <p:sldId id="1378" r:id="rId49"/>
    <p:sldId id="1387" r:id="rId50"/>
    <p:sldId id="1345" r:id="rId51"/>
    <p:sldId id="1346" r:id="rId52"/>
    <p:sldId id="1347" r:id="rId53"/>
    <p:sldId id="1357" r:id="rId54"/>
    <p:sldId id="1348" r:id="rId55"/>
    <p:sldId id="1350" r:id="rId56"/>
    <p:sldId id="866" r:id="rId57"/>
    <p:sldId id="1351" r:id="rId58"/>
    <p:sldId id="1353" r:id="rId59"/>
    <p:sldId id="1354" r:id="rId60"/>
    <p:sldId id="1386" r:id="rId61"/>
    <p:sldId id="1355" r:id="rId62"/>
    <p:sldId id="1356" r:id="rId63"/>
    <p:sldId id="1382" r:id="rId64"/>
    <p:sldId id="1385" r:id="rId65"/>
    <p:sldId id="1360" r:id="rId66"/>
    <p:sldId id="1361" r:id="rId67"/>
    <p:sldId id="1362" r:id="rId68"/>
    <p:sldId id="1376" r:id="rId69"/>
    <p:sldId id="1379" r:id="rId70"/>
    <p:sldId id="1363" r:id="rId71"/>
    <p:sldId id="1364" r:id="rId72"/>
    <p:sldId id="1380" r:id="rId73"/>
    <p:sldId id="1305" r:id="rId74"/>
    <p:sldId id="1268" r:id="rId75"/>
    <p:sldId id="1299" r:id="rId76"/>
    <p:sldId id="846" r:id="rId77"/>
    <p:sldId id="789" r:id="rId78"/>
    <p:sldId id="818" r:id="rId79"/>
    <p:sldId id="1395" r:id="rId8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/>
  <p:cmAuthor id="2" name="Jane Sexton" initials="JS" lastIdx="1" clrIdx="1">
    <p:extLst>
      <p:ext uri="{19B8F6BF-5375-455C-9EA6-DF929625EA0E}">
        <p15:presenceInfo xmlns:p15="http://schemas.microsoft.com/office/powerpoint/2012/main" userId="S::jane.sexton@icann.org::74f5318d-4b03-4508-9132-a81a58a7f5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240"/>
    <a:srgbClr val="36A240"/>
    <a:srgbClr val="FF9300"/>
    <a:srgbClr val="FA5B36"/>
    <a:srgbClr val="FFFFFF"/>
    <a:srgbClr val="000000"/>
    <a:srgbClr val="DEDEDE"/>
    <a:srgbClr val="002B49"/>
    <a:srgbClr val="9C240F"/>
    <a:srgbClr val="CB46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9" autoAdjust="0"/>
    <p:restoredTop sz="83469" autoAdjust="0"/>
  </p:normalViewPr>
  <p:slideViewPr>
    <p:cSldViewPr snapToGrid="0" snapToObjects="1">
      <p:cViewPr varScale="1">
        <p:scale>
          <a:sx n="106" d="100"/>
          <a:sy n="106" d="100"/>
        </p:scale>
        <p:origin x="1512" y="168"/>
      </p:cViewPr>
      <p:guideLst>
        <p:guide orient="horz" pos="141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45" d="100"/>
        <a:sy n="145" d="100"/>
      </p:scale>
      <p:origin x="0" y="0"/>
    </p:cViewPr>
  </p:notesTextViewPr>
  <p:sorterViewPr>
    <p:cViewPr>
      <p:scale>
        <a:sx n="66" d="100"/>
        <a:sy n="66" d="100"/>
      </p:scale>
      <p:origin x="0" y="-5268"/>
    </p:cViewPr>
  </p:sorterViewPr>
  <p:notesViewPr>
    <p:cSldViewPr snapToGrid="0" snapToObjects="1">
      <p:cViewPr varScale="1">
        <p:scale>
          <a:sx n="95" d="100"/>
          <a:sy n="95" d="100"/>
        </p:scale>
        <p:origin x="3424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var\folders\ct\_dchkt890t9b566kstk40dqnl99nk2\T\com.microsoft.Outlook\Outlook%20Temp\EAI-Testing-Results-charts-02-04-2022%5b1%5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ru-RU" sz="1800" b="1">
                <a:latin typeface="+mj-lt"/>
              </a:rPr>
              <a:t>Принятие EAI в период с 2017 по 2022 годы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TR"/>
        </a:p>
      </c:txPr>
    </c:title>
    <c:autoTitleDeleted val="0"/>
    <c:plotArea>
      <c:layout>
        <c:manualLayout>
          <c:layoutTarget val="inner"/>
          <c:xMode val="edge"/>
          <c:yMode val="edge"/>
          <c:x val="0.34483381835247207"/>
          <c:y val="9.9523140565116006E-2"/>
          <c:w val="0.61523880059949065"/>
          <c:h val="0.81780388142066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'2017-2022'!$C$1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C1500B"/>
            </a:solidFill>
            <a:ln>
              <a:noFill/>
            </a:ln>
            <a:effectLst/>
          </c:spPr>
          <c:invertIfNegative val="0"/>
          <c:cat>
            <c:strRef>
              <c:f>'2017-2022'!$B$2:$B$8</c:f>
              <c:strCache>
                <c:ptCount val="7"/>
                <c:pt idx="0">
                  <c:v>ascii@ascii.newshort</c:v>
                </c:pt>
                <c:pt idx="1">
                  <c:v>ascii@ascii.newlong</c:v>
                </c:pt>
                <c:pt idx="2">
                  <c:v>ascii@idn.ascii</c:v>
                </c:pt>
                <c:pt idx="3">
                  <c:v>ascii@ascii.idn</c:v>
                </c:pt>
                <c:pt idx="4">
                  <c:v>Unicode@ascii.ascii</c:v>
                </c:pt>
                <c:pt idx="5">
                  <c:v>chinese@chinese.chinese</c:v>
                </c:pt>
                <c:pt idx="6">
                  <c:v>arabic.arabic@arabic</c:v>
                </c:pt>
              </c:strCache>
            </c:strRef>
          </c:cat>
          <c:val>
            <c:numRef>
              <c:f>'2017-2022'!$C$2:$C$8</c:f>
              <c:numCache>
                <c:formatCode>0%</c:formatCode>
                <c:ptCount val="7"/>
                <c:pt idx="0">
                  <c:v>0.91</c:v>
                </c:pt>
                <c:pt idx="1">
                  <c:v>0.78</c:v>
                </c:pt>
                <c:pt idx="2">
                  <c:v>0.45</c:v>
                </c:pt>
                <c:pt idx="4">
                  <c:v>0.14000000000000001</c:v>
                </c:pt>
                <c:pt idx="5">
                  <c:v>0.08</c:v>
                </c:pt>
                <c:pt idx="6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BC-446D-BA0A-F9C4B81A066C}"/>
            </c:ext>
          </c:extLst>
        </c:ser>
        <c:ser>
          <c:idx val="1"/>
          <c:order val="1"/>
          <c:tx>
            <c:strRef>
              <c:f>'2017-2022'!$D$1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ED7E33"/>
            </a:solidFill>
            <a:ln>
              <a:noFill/>
            </a:ln>
            <a:effectLst/>
          </c:spPr>
          <c:invertIfNegative val="0"/>
          <c:cat>
            <c:strRef>
              <c:f>'2017-2022'!$B$2:$B$8</c:f>
              <c:strCache>
                <c:ptCount val="7"/>
                <c:pt idx="0">
                  <c:v>ascii@ascii.newshort</c:v>
                </c:pt>
                <c:pt idx="1">
                  <c:v>ascii@ascii.newlong</c:v>
                </c:pt>
                <c:pt idx="2">
                  <c:v>ascii@idn.ascii</c:v>
                </c:pt>
                <c:pt idx="3">
                  <c:v>ascii@ascii.idn</c:v>
                </c:pt>
                <c:pt idx="4">
                  <c:v>Unicode@ascii.ascii</c:v>
                </c:pt>
                <c:pt idx="5">
                  <c:v>chinese@chinese.chinese</c:v>
                </c:pt>
                <c:pt idx="6">
                  <c:v>arabic.arabic@arabic</c:v>
                </c:pt>
              </c:strCache>
            </c:strRef>
          </c:cat>
          <c:val>
            <c:numRef>
              <c:f>'2017-2022'!$D$2:$D$8</c:f>
              <c:numCache>
                <c:formatCode>0%</c:formatCode>
                <c:ptCount val="7"/>
                <c:pt idx="0">
                  <c:v>0.97</c:v>
                </c:pt>
                <c:pt idx="1">
                  <c:v>0.84</c:v>
                </c:pt>
                <c:pt idx="2">
                  <c:v>0.5</c:v>
                </c:pt>
                <c:pt idx="4">
                  <c:v>0.13</c:v>
                </c:pt>
                <c:pt idx="5">
                  <c:v>0.08</c:v>
                </c:pt>
                <c:pt idx="6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BC-446D-BA0A-F9C4B81A066C}"/>
            </c:ext>
          </c:extLst>
        </c:ser>
        <c:ser>
          <c:idx val="2"/>
          <c:order val="2"/>
          <c:tx>
            <c:strRef>
              <c:f>'2017-2022'!$E$1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4B488"/>
            </a:solidFill>
            <a:ln>
              <a:noFill/>
            </a:ln>
            <a:effectLst/>
          </c:spPr>
          <c:invertIfNegative val="0"/>
          <c:cat>
            <c:strRef>
              <c:f>'2017-2022'!$B$2:$B$8</c:f>
              <c:strCache>
                <c:ptCount val="7"/>
                <c:pt idx="0">
                  <c:v>ascii@ascii.newshort</c:v>
                </c:pt>
                <c:pt idx="1">
                  <c:v>ascii@ascii.newlong</c:v>
                </c:pt>
                <c:pt idx="2">
                  <c:v>ascii@idn.ascii</c:v>
                </c:pt>
                <c:pt idx="3">
                  <c:v>ascii@ascii.idn</c:v>
                </c:pt>
                <c:pt idx="4">
                  <c:v>Unicode@ascii.ascii</c:v>
                </c:pt>
                <c:pt idx="5">
                  <c:v>chinese@chinese.chinese</c:v>
                </c:pt>
                <c:pt idx="6">
                  <c:v>arabic.arabic@arabic</c:v>
                </c:pt>
              </c:strCache>
            </c:strRef>
          </c:cat>
          <c:val>
            <c:numRef>
              <c:f>'2017-2022'!$E$2:$E$8</c:f>
              <c:numCache>
                <c:formatCode>0.00%</c:formatCode>
                <c:ptCount val="7"/>
                <c:pt idx="0">
                  <c:v>0.98299999999999998</c:v>
                </c:pt>
                <c:pt idx="1">
                  <c:v>0.84799999999999998</c:v>
                </c:pt>
                <c:pt idx="2">
                  <c:v>0.47899999999999998</c:v>
                </c:pt>
                <c:pt idx="4">
                  <c:v>0.187</c:v>
                </c:pt>
                <c:pt idx="5">
                  <c:v>0.11</c:v>
                </c:pt>
                <c:pt idx="6">
                  <c:v>0.113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BC-446D-BA0A-F9C4B81A066C}"/>
            </c:ext>
          </c:extLst>
        </c:ser>
        <c:ser>
          <c:idx val="3"/>
          <c:order val="3"/>
          <c:tx>
            <c:strRef>
              <c:f>'2017-2022'!$F$1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ADDCA"/>
            </a:solidFill>
            <a:ln>
              <a:noFill/>
            </a:ln>
            <a:effectLst/>
          </c:spPr>
          <c:invertIfNegative val="0"/>
          <c:cat>
            <c:strRef>
              <c:f>'2017-2022'!$B$2:$B$8</c:f>
              <c:strCache>
                <c:ptCount val="7"/>
                <c:pt idx="0">
                  <c:v>ascii@ascii.newshort</c:v>
                </c:pt>
                <c:pt idx="1">
                  <c:v>ascii@ascii.newlong</c:v>
                </c:pt>
                <c:pt idx="2">
                  <c:v>ascii@idn.ascii</c:v>
                </c:pt>
                <c:pt idx="3">
                  <c:v>ascii@ascii.idn</c:v>
                </c:pt>
                <c:pt idx="4">
                  <c:v>Unicode@ascii.ascii</c:v>
                </c:pt>
                <c:pt idx="5">
                  <c:v>chinese@chinese.chinese</c:v>
                </c:pt>
                <c:pt idx="6">
                  <c:v>arabic.arabic@arabic</c:v>
                </c:pt>
              </c:strCache>
            </c:strRef>
          </c:cat>
          <c:val>
            <c:numRef>
              <c:f>'2017-2022'!$F$2:$F$8</c:f>
              <c:numCache>
                <c:formatCode>0.00%</c:formatCode>
                <c:ptCount val="7"/>
                <c:pt idx="0">
                  <c:v>0.92789999999999995</c:v>
                </c:pt>
                <c:pt idx="1">
                  <c:v>0.80900000000000005</c:v>
                </c:pt>
                <c:pt idx="2">
                  <c:v>0.52239999999999998</c:v>
                </c:pt>
                <c:pt idx="3">
                  <c:v>0.3488</c:v>
                </c:pt>
                <c:pt idx="4">
                  <c:v>8.1100000000000005E-2</c:v>
                </c:pt>
                <c:pt idx="5">
                  <c:v>8.7099999999999997E-2</c:v>
                </c:pt>
                <c:pt idx="6">
                  <c:v>8.1600000000000006E-2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BC-446D-BA0A-F9C4B81A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axId val="127625680"/>
        <c:axId val="127629840"/>
      </c:barChart>
      <c:catAx>
        <c:axId val="127625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TR"/>
          </a:p>
        </c:txPr>
        <c:crossAx val="127629840"/>
        <c:crosses val="autoZero"/>
        <c:auto val="1"/>
        <c:lblAlgn val="ctr"/>
        <c:lblOffset val="100"/>
        <c:noMultiLvlLbl val="0"/>
      </c:catAx>
      <c:valAx>
        <c:axId val="12762984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TR"/>
          </a:p>
        </c:txPr>
        <c:crossAx val="12762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095318779265637"/>
          <c:y val="4.6807027637674747E-2"/>
          <c:w val="0.11532880624270388"/>
          <c:h val="0.243701250242589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338DED-47CF-484F-B90A-48141953B4EF}" type="doc">
      <dgm:prSet loTypeId="urn:microsoft.com/office/officeart/2008/layout/LinedList" loCatId="" qsTypeId="urn:microsoft.com/office/officeart/2005/8/quickstyle/simple4" qsCatId="simple" csTypeId="urn:microsoft.com/office/officeart/2005/8/colors/accent1_5" csCatId="accent1" phldr="1"/>
      <dgm:spPr/>
    </dgm:pt>
    <dgm:pt modelId="{D8ED19D0-93EC-D24C-A3FA-E8AB7A543827}">
      <dgm:prSet phldrT="[Text]" custT="1"/>
      <dgm:spPr/>
      <dgm:t>
        <a:bodyPr/>
        <a:lstStyle/>
        <a:p>
          <a:endParaRPr lang="he-IL" sz="800" b="1" dirty="0">
            <a:solidFill>
              <a:schemeClr val="tx1"/>
            </a:solidFill>
          </a:endParaRPr>
        </a:p>
        <a:p>
          <a:r>
            <a:rPr lang="ru-RU" sz="1600" b="1" dirty="0">
              <a:solidFill>
                <a:schemeClr val="tx1"/>
              </a:solidFill>
            </a:rPr>
            <a:t>Приложения и сайты</a:t>
          </a:r>
        </a:p>
        <a:p>
          <a:r>
            <a:rPr lang="ru-RU" sz="1600" dirty="0">
              <a:solidFill>
                <a:schemeClr val="tx1"/>
              </a:solidFill>
            </a:rPr>
            <a:t>- Wikipedia.org, ICANN.org, Amazon.com, пользовательские сайты во всем мире</a:t>
          </a:r>
        </a:p>
        <a:p>
          <a:r>
            <a:rPr lang="ru-RU" sz="1600" dirty="0">
              <a:solidFill>
                <a:schemeClr val="tx1"/>
              </a:solidFill>
            </a:rPr>
            <a:t>- PowerPoint, Google-</a:t>
          </a:r>
          <a:r>
            <a:rPr lang="ru-RU" sz="1600" dirty="0" err="1">
              <a:solidFill>
                <a:schemeClr val="tx1"/>
              </a:solidFill>
            </a:rPr>
            <a:t>Docs</a:t>
          </a:r>
          <a:r>
            <a:rPr lang="ru-RU" sz="1600" dirty="0">
              <a:solidFill>
                <a:schemeClr val="tx1"/>
              </a:solidFill>
            </a:rPr>
            <a:t>, Safari, Acrobat, пользовательские приложения</a:t>
          </a:r>
        </a:p>
        <a:p>
          <a:endParaRPr lang="en-US" sz="2000" dirty="0">
            <a:solidFill>
              <a:schemeClr val="tx1"/>
            </a:solidFill>
          </a:endParaRPr>
        </a:p>
      </dgm:t>
    </dgm:pt>
    <dgm:pt modelId="{8969D3B3-593F-8F47-BCB9-ED0CC2E0B8F2}" type="parTrans" cxnId="{00D41834-7977-AA44-AD96-5B63CF3212A2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4508C87E-BC25-124D-9812-51DA685D48FC}" type="sibTrans" cxnId="{00D41834-7977-AA44-AD96-5B63CF3212A2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DA4BC098-568F-9943-897C-AF42FA6EDD66}">
      <dgm:prSet phldrT="[Text]" custT="1"/>
      <dgm:spPr/>
      <dgm:t>
        <a:bodyPr/>
        <a:lstStyle/>
        <a:p>
          <a:endParaRPr lang="he-IL" sz="600" b="1" dirty="0">
            <a:solidFill>
              <a:schemeClr val="tx1"/>
            </a:solidFill>
          </a:endParaRPr>
        </a:p>
        <a:p>
          <a:r>
            <a:rPr lang="ru-RU" sz="1600" b="1" dirty="0">
              <a:solidFill>
                <a:schemeClr val="tx1"/>
              </a:solidFill>
            </a:rPr>
            <a:t>Языки программирования и интегрированные среды</a:t>
          </a:r>
        </a:p>
        <a:p>
          <a:r>
            <a:rPr lang="ru-RU" sz="1600" dirty="0">
              <a:solidFill>
                <a:schemeClr val="tx1"/>
              </a:solidFill>
            </a:rPr>
            <a:t>- JavaScript, Java, Swift, C#, PHP, Python</a:t>
          </a:r>
        </a:p>
        <a:p>
          <a:r>
            <a:rPr lang="ru-RU" sz="1600" dirty="0">
              <a:solidFill>
                <a:schemeClr val="tx1"/>
              </a:solidFill>
            </a:rPr>
            <a:t>- </a:t>
          </a:r>
          <a:r>
            <a:rPr lang="ru-RU" sz="1600" dirty="0" err="1">
              <a:solidFill>
                <a:schemeClr val="tx1"/>
              </a:solidFill>
            </a:rPr>
            <a:t>Angular</a:t>
          </a:r>
          <a:r>
            <a:rPr lang="ru-RU" sz="1600" dirty="0">
              <a:solidFill>
                <a:schemeClr val="tx1"/>
              </a:solidFill>
            </a:rPr>
            <a:t>, Spring, .NET </a:t>
          </a:r>
          <a:r>
            <a:rPr lang="ru-RU" sz="1600" dirty="0" err="1">
              <a:solidFill>
                <a:schemeClr val="tx1"/>
              </a:solidFill>
            </a:rPr>
            <a:t>core</a:t>
          </a:r>
          <a:r>
            <a:rPr lang="ru-RU" sz="1600" dirty="0">
              <a:solidFill>
                <a:schemeClr val="tx1"/>
              </a:solidFill>
            </a:rPr>
            <a:t>, J2EE, </a:t>
          </a:r>
          <a:r>
            <a:rPr lang="ru-RU" sz="1600" dirty="0" err="1">
              <a:solidFill>
                <a:schemeClr val="tx1"/>
              </a:solidFill>
            </a:rPr>
            <a:t>WordPress</a:t>
          </a:r>
          <a:r>
            <a:rPr lang="ru-RU" sz="1600" dirty="0">
              <a:solidFill>
                <a:schemeClr val="tx1"/>
              </a:solidFill>
            </a:rPr>
            <a:t>, SAP, Oracle</a:t>
          </a:r>
        </a:p>
      </dgm:t>
    </dgm:pt>
    <dgm:pt modelId="{02509E6F-8172-D942-ACA4-951AE6D914B7}" type="parTrans" cxnId="{3438EBBD-DC74-BE48-A5F5-6825F949864A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2D18029D-45C2-C746-9F73-507B699B3B3E}" type="sibTrans" cxnId="{3438EBBD-DC74-BE48-A5F5-6825F949864A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249DE2A3-B3A4-7348-B74B-55D7164A2187}">
      <dgm:prSet phldrT="[Text]" custT="1"/>
      <dgm:spPr/>
      <dgm:t>
        <a:bodyPr/>
        <a:lstStyle/>
        <a:p>
          <a:endParaRPr lang="he-IL" sz="600" b="1" dirty="0">
            <a:solidFill>
              <a:schemeClr val="tx1"/>
            </a:solidFill>
          </a:endParaRPr>
        </a:p>
        <a:p>
          <a:r>
            <a:rPr lang="ru-RU" sz="1600" b="1" dirty="0">
              <a:solidFill>
                <a:schemeClr val="tx1"/>
              </a:solidFill>
            </a:rPr>
            <a:t>Стандарты и передовые практики</a:t>
          </a:r>
        </a:p>
        <a:p>
          <a:r>
            <a:rPr lang="ru-RU" sz="1600" dirty="0">
              <a:solidFill>
                <a:schemeClr val="tx1"/>
              </a:solidFill>
            </a:rPr>
            <a:t>- IETF RFC, W3C HTML, </a:t>
          </a:r>
          <a:r>
            <a:rPr lang="ru-RU" sz="1600" dirty="0" err="1">
              <a:solidFill>
                <a:schemeClr val="tx1"/>
              </a:solidFill>
            </a:rPr>
            <a:t>Unicode</a:t>
          </a:r>
          <a:r>
            <a:rPr lang="ru-RU" sz="1600" dirty="0">
              <a:solidFill>
                <a:schemeClr val="tx1"/>
              </a:solidFill>
            </a:rPr>
            <a:t> CLDR, WHATWG</a:t>
          </a:r>
        </a:p>
        <a:p>
          <a:r>
            <a:rPr lang="ru-RU" sz="1600" dirty="0">
              <a:solidFill>
                <a:schemeClr val="tx1"/>
              </a:solidFill>
            </a:rPr>
            <a:t>- Отраслевые стандарты (здравоохранение, авиация, ...)</a:t>
          </a:r>
        </a:p>
      </dgm:t>
    </dgm:pt>
    <dgm:pt modelId="{B967C7CB-EA3C-D241-B5DD-64A37B3293D9}" type="parTrans" cxnId="{39F20CA2-7591-5E45-BEDC-0D35FB66B537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2B5E6614-9F4C-FE40-98B5-A880DA6C8667}" type="sibTrans" cxnId="{39F20CA2-7591-5E45-BEDC-0D35FB66B537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756F6CAC-B7E2-E948-84D1-3F7C766850BA}">
      <dgm:prSet phldrT="[Text]" custT="1"/>
      <dgm:spPr/>
      <dgm:t>
        <a:bodyPr/>
        <a:lstStyle/>
        <a:p>
          <a:endParaRPr lang="he-IL" sz="600" b="1" dirty="0">
            <a:solidFill>
              <a:schemeClr val="tx1"/>
            </a:solidFill>
          </a:endParaRPr>
        </a:p>
        <a:p>
          <a:r>
            <a:rPr lang="ru-RU" sz="1600" b="1" dirty="0">
              <a:solidFill>
                <a:schemeClr val="tx1"/>
              </a:solidFill>
            </a:rPr>
            <a:t>Платформы, операционные системы и системные инструменты</a:t>
          </a:r>
        </a:p>
        <a:p>
          <a:r>
            <a:rPr lang="ru-RU" sz="1600" dirty="0">
              <a:solidFill>
                <a:schemeClr val="tx1"/>
              </a:solidFill>
            </a:rPr>
            <a:t>- </a:t>
          </a:r>
          <a:r>
            <a:rPr lang="ru-RU" sz="1600" dirty="0" err="1">
              <a:solidFill>
                <a:schemeClr val="tx1"/>
              </a:solidFill>
            </a:rPr>
            <a:t>iOS</a:t>
          </a:r>
          <a:r>
            <a:rPr lang="ru-RU" sz="1600" dirty="0">
              <a:solidFill>
                <a:schemeClr val="tx1"/>
              </a:solidFill>
            </a:rPr>
            <a:t>, Windows, Linux, </a:t>
          </a:r>
          <a:r>
            <a:rPr lang="ru-RU" sz="1600" dirty="0" err="1">
              <a:solidFill>
                <a:schemeClr val="tx1"/>
              </a:solidFill>
            </a:rPr>
            <a:t>Android</a:t>
          </a:r>
          <a:r>
            <a:rPr lang="ru-RU" sz="1600" dirty="0">
              <a:solidFill>
                <a:schemeClr val="tx1"/>
              </a:solidFill>
            </a:rPr>
            <a:t>, магазины приложений</a:t>
          </a:r>
        </a:p>
        <a:p>
          <a:r>
            <a:rPr lang="ru-RU" sz="1600" dirty="0">
              <a:solidFill>
                <a:schemeClr val="tx1"/>
              </a:solidFill>
            </a:rPr>
            <a:t>- Active Directory, </a:t>
          </a:r>
          <a:r>
            <a:rPr lang="ru-RU" sz="1600" dirty="0" err="1">
              <a:solidFill>
                <a:schemeClr val="tx1"/>
              </a:solidFill>
            </a:rPr>
            <a:t>OpenLDAP</a:t>
          </a:r>
          <a:r>
            <a:rPr lang="ru-RU" sz="1600" dirty="0">
              <a:solidFill>
                <a:schemeClr val="tx1"/>
              </a:solidFill>
            </a:rPr>
            <a:t>, </a:t>
          </a:r>
          <a:r>
            <a:rPr lang="ru-RU" sz="1600" dirty="0" err="1">
              <a:solidFill>
                <a:schemeClr val="tx1"/>
              </a:solidFill>
            </a:rPr>
            <a:t>OpenSSL</a:t>
          </a:r>
          <a:r>
            <a:rPr lang="ru-RU" sz="1600" dirty="0">
              <a:solidFill>
                <a:schemeClr val="tx1"/>
              </a:solidFill>
            </a:rPr>
            <a:t>, </a:t>
          </a:r>
          <a:r>
            <a:rPr lang="ru-RU" sz="1600" dirty="0" err="1">
              <a:solidFill>
                <a:schemeClr val="tx1"/>
              </a:solidFill>
            </a:rPr>
            <a:t>Ping</a:t>
          </a:r>
          <a:r>
            <a:rPr lang="ru-RU" sz="1600" dirty="0">
              <a:solidFill>
                <a:schemeClr val="tx1"/>
              </a:solidFill>
            </a:rPr>
            <a:t>, </a:t>
          </a:r>
          <a:r>
            <a:rPr lang="ru-RU" sz="1600" dirty="0" err="1">
              <a:solidFill>
                <a:schemeClr val="tx1"/>
              </a:solidFill>
            </a:rPr>
            <a:t>Telnet</a:t>
          </a:r>
          <a:endParaRPr lang="ru-RU" sz="1600" dirty="0">
            <a:solidFill>
              <a:schemeClr val="tx1"/>
            </a:solidFill>
          </a:endParaRPr>
        </a:p>
      </dgm:t>
    </dgm:pt>
    <dgm:pt modelId="{54145543-887D-4B43-BE72-D1DE13930196}" type="parTrans" cxnId="{1961110B-6E3B-E246-A4D1-B0FB33DC8465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E6A8BB8D-CCD7-4B44-BBAB-96E992068CC0}" type="sibTrans" cxnId="{1961110B-6E3B-E246-A4D1-B0FB33DC8465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F2162790-E0C0-5C47-A0F1-7C7C7AAD44E0}">
      <dgm:prSet phldrT="[Text]" custT="1"/>
      <dgm:spPr/>
      <dgm:t>
        <a:bodyPr/>
        <a:lstStyle/>
        <a:p>
          <a:endParaRPr lang="he-IL" sz="800" b="1" dirty="0">
            <a:solidFill>
              <a:schemeClr val="tx1"/>
            </a:solidFill>
          </a:endParaRPr>
        </a:p>
        <a:p>
          <a:r>
            <a:rPr lang="ru-RU" sz="1600" b="1" dirty="0">
              <a:solidFill>
                <a:schemeClr val="tx1"/>
              </a:solidFill>
            </a:rPr>
            <a:t>Социальные сети и поисковые системы</a:t>
          </a:r>
        </a:p>
        <a:p>
          <a:r>
            <a:rPr lang="ru-RU" sz="1600" dirty="0">
              <a:solidFill>
                <a:schemeClr val="tx1"/>
              </a:solidFill>
            </a:rPr>
            <a:t>- </a:t>
          </a:r>
          <a:r>
            <a:rPr lang="ru-RU" sz="1600" dirty="0" err="1">
              <a:solidFill>
                <a:schemeClr val="tx1"/>
              </a:solidFill>
            </a:rPr>
            <a:t>Chrome</a:t>
          </a:r>
          <a:r>
            <a:rPr lang="ru-RU" sz="1600" dirty="0">
              <a:solidFill>
                <a:schemeClr val="tx1"/>
              </a:solidFill>
            </a:rPr>
            <a:t>, </a:t>
          </a:r>
          <a:r>
            <a:rPr lang="ru-RU" sz="1600" dirty="0" err="1">
              <a:solidFill>
                <a:schemeClr val="tx1"/>
              </a:solidFill>
            </a:rPr>
            <a:t>Bing</a:t>
          </a:r>
          <a:r>
            <a:rPr lang="ru-RU" sz="1600" dirty="0">
              <a:solidFill>
                <a:schemeClr val="tx1"/>
              </a:solidFill>
            </a:rPr>
            <a:t>, Safari, Firefox, локальные браузеры (например, китайские)</a:t>
          </a:r>
        </a:p>
        <a:p>
          <a:r>
            <a:rPr lang="ru-RU" sz="1600" dirty="0">
              <a:solidFill>
                <a:schemeClr val="tx1"/>
              </a:solidFill>
            </a:rPr>
            <a:t>- Facebook, Instagram, Twitter, Skype, </a:t>
          </a:r>
          <a:r>
            <a:rPr lang="ru-RU" sz="1600" dirty="0" err="1">
              <a:solidFill>
                <a:schemeClr val="tx1"/>
              </a:solidFill>
            </a:rPr>
            <a:t>WeChat</a:t>
          </a:r>
          <a:r>
            <a:rPr lang="ru-RU" sz="1600" dirty="0">
              <a:solidFill>
                <a:schemeClr val="tx1"/>
              </a:solidFill>
            </a:rPr>
            <a:t>, </a:t>
          </a:r>
          <a:r>
            <a:rPr lang="ru-RU" sz="1600" dirty="0" err="1">
              <a:solidFill>
                <a:schemeClr val="tx1"/>
              </a:solidFill>
            </a:rPr>
            <a:t>WhatsApp</a:t>
          </a:r>
          <a:r>
            <a:rPr lang="ru-RU" sz="1600" dirty="0">
              <a:solidFill>
                <a:schemeClr val="tx1"/>
              </a:solidFill>
            </a:rPr>
            <a:t>, </a:t>
          </a:r>
          <a:r>
            <a:rPr lang="ru-RU" sz="1600" dirty="0" err="1">
              <a:solidFill>
                <a:schemeClr val="tx1"/>
              </a:solidFill>
            </a:rPr>
            <a:t>Viber</a:t>
          </a:r>
          <a:endParaRPr lang="ru-RU" sz="1600" dirty="0">
            <a:solidFill>
              <a:schemeClr val="tx1"/>
            </a:solidFill>
          </a:endParaRPr>
        </a:p>
        <a:p>
          <a:endParaRPr lang="en-US" sz="2000" dirty="0">
            <a:solidFill>
              <a:schemeClr val="tx1"/>
            </a:solidFill>
          </a:endParaRPr>
        </a:p>
      </dgm:t>
    </dgm:pt>
    <dgm:pt modelId="{6C5A299F-F90B-6848-A7CD-D1C1A710A3EC}" type="parTrans" cxnId="{13E52063-4F85-CE49-97C6-45398289B9C0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0D3D4E6A-E1F8-EF4D-BBA1-07FFABA7255C}" type="sibTrans" cxnId="{13E52063-4F85-CE49-97C6-45398289B9C0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EDD4B27A-8852-714A-8E39-5BFAA57B8D3A}" type="pres">
      <dgm:prSet presAssocID="{95338DED-47CF-484F-B90A-48141953B4EF}" presName="vert0" presStyleCnt="0">
        <dgm:presLayoutVars>
          <dgm:dir/>
          <dgm:animOne val="branch"/>
          <dgm:animLvl val="lvl"/>
        </dgm:presLayoutVars>
      </dgm:prSet>
      <dgm:spPr/>
    </dgm:pt>
    <dgm:pt modelId="{E99B148B-51D3-984B-908D-35C7BA697A68}" type="pres">
      <dgm:prSet presAssocID="{D8ED19D0-93EC-D24C-A3FA-E8AB7A543827}" presName="thickLine" presStyleLbl="alignNode1" presStyleIdx="0" presStyleCnt="5" custLinFactNeighborY="8233"/>
      <dgm:spPr/>
    </dgm:pt>
    <dgm:pt modelId="{FA7C3AA4-AB12-EB4B-84F8-9DDB7555CDDA}" type="pres">
      <dgm:prSet presAssocID="{D8ED19D0-93EC-D24C-A3FA-E8AB7A543827}" presName="horz1" presStyleCnt="0"/>
      <dgm:spPr/>
    </dgm:pt>
    <dgm:pt modelId="{E62B68A4-435C-8148-A715-C7125705757F}" type="pres">
      <dgm:prSet presAssocID="{D8ED19D0-93EC-D24C-A3FA-E8AB7A543827}" presName="tx1" presStyleLbl="revTx" presStyleIdx="0" presStyleCnt="5" custScaleX="100098" custScaleY="100122"/>
      <dgm:spPr/>
    </dgm:pt>
    <dgm:pt modelId="{2B05AB6D-D740-FC4B-95CB-522EEA00CC61}" type="pres">
      <dgm:prSet presAssocID="{D8ED19D0-93EC-D24C-A3FA-E8AB7A543827}" presName="vert1" presStyleCnt="0"/>
      <dgm:spPr/>
    </dgm:pt>
    <dgm:pt modelId="{08610D36-A3D1-0746-974B-24AE6B01A103}" type="pres">
      <dgm:prSet presAssocID="{F2162790-E0C0-5C47-A0F1-7C7C7AAD44E0}" presName="thickLine" presStyleLbl="alignNode1" presStyleIdx="1" presStyleCnt="5" custLinFactNeighborY="8395"/>
      <dgm:spPr/>
    </dgm:pt>
    <dgm:pt modelId="{B15A0974-3D8F-2341-A09B-5CA8CCB44349}" type="pres">
      <dgm:prSet presAssocID="{F2162790-E0C0-5C47-A0F1-7C7C7AAD44E0}" presName="horz1" presStyleCnt="0"/>
      <dgm:spPr/>
    </dgm:pt>
    <dgm:pt modelId="{41E0D395-EC50-2947-92E2-6D4A0981FA7B}" type="pres">
      <dgm:prSet presAssocID="{F2162790-E0C0-5C47-A0F1-7C7C7AAD44E0}" presName="tx1" presStyleLbl="revTx" presStyleIdx="1" presStyleCnt="5"/>
      <dgm:spPr/>
    </dgm:pt>
    <dgm:pt modelId="{F3DBCFDC-3BED-064E-B811-EED69BE20A50}" type="pres">
      <dgm:prSet presAssocID="{F2162790-E0C0-5C47-A0F1-7C7C7AAD44E0}" presName="vert1" presStyleCnt="0"/>
      <dgm:spPr/>
    </dgm:pt>
    <dgm:pt modelId="{93CB4C11-E67D-834C-94DD-E9D82BBF2892}" type="pres">
      <dgm:prSet presAssocID="{DA4BC098-568F-9943-897C-AF42FA6EDD66}" presName="thickLine" presStyleLbl="alignNode1" presStyleIdx="2" presStyleCnt="5"/>
      <dgm:spPr/>
    </dgm:pt>
    <dgm:pt modelId="{DA1CBBF6-54E6-E14D-B0FB-6273B2AC7AAC}" type="pres">
      <dgm:prSet presAssocID="{DA4BC098-568F-9943-897C-AF42FA6EDD66}" presName="horz1" presStyleCnt="0"/>
      <dgm:spPr/>
    </dgm:pt>
    <dgm:pt modelId="{53123178-6898-254C-B4C4-043BAED9F64E}" type="pres">
      <dgm:prSet presAssocID="{DA4BC098-568F-9943-897C-AF42FA6EDD66}" presName="tx1" presStyleLbl="revTx" presStyleIdx="2" presStyleCnt="5"/>
      <dgm:spPr/>
    </dgm:pt>
    <dgm:pt modelId="{F4452919-CC43-5B49-9440-4B1A9FA4661B}" type="pres">
      <dgm:prSet presAssocID="{DA4BC098-568F-9943-897C-AF42FA6EDD66}" presName="vert1" presStyleCnt="0"/>
      <dgm:spPr/>
    </dgm:pt>
    <dgm:pt modelId="{CF2C3791-F942-FC4E-A629-DAA25967F316}" type="pres">
      <dgm:prSet presAssocID="{756F6CAC-B7E2-E948-84D1-3F7C766850BA}" presName="thickLine" presStyleLbl="alignNode1" presStyleIdx="3" presStyleCnt="5"/>
      <dgm:spPr/>
    </dgm:pt>
    <dgm:pt modelId="{171813FA-554B-F348-AD24-A1B4715C4360}" type="pres">
      <dgm:prSet presAssocID="{756F6CAC-B7E2-E948-84D1-3F7C766850BA}" presName="horz1" presStyleCnt="0"/>
      <dgm:spPr/>
    </dgm:pt>
    <dgm:pt modelId="{D490B8E8-8416-A141-B449-8D5A186CE04C}" type="pres">
      <dgm:prSet presAssocID="{756F6CAC-B7E2-E948-84D1-3F7C766850BA}" presName="tx1" presStyleLbl="revTx" presStyleIdx="3" presStyleCnt="5"/>
      <dgm:spPr/>
    </dgm:pt>
    <dgm:pt modelId="{18AEA3C5-538D-7148-A3A5-177B630D0FC2}" type="pres">
      <dgm:prSet presAssocID="{756F6CAC-B7E2-E948-84D1-3F7C766850BA}" presName="vert1" presStyleCnt="0"/>
      <dgm:spPr/>
    </dgm:pt>
    <dgm:pt modelId="{688EAB7A-C341-F546-9C09-DC0CB073740B}" type="pres">
      <dgm:prSet presAssocID="{249DE2A3-B3A4-7348-B74B-55D7164A2187}" presName="thickLine" presStyleLbl="alignNode1" presStyleIdx="4" presStyleCnt="5"/>
      <dgm:spPr/>
    </dgm:pt>
    <dgm:pt modelId="{4CC31AC9-8E35-0E41-B57D-A2AD88DAF681}" type="pres">
      <dgm:prSet presAssocID="{249DE2A3-B3A4-7348-B74B-55D7164A2187}" presName="horz1" presStyleCnt="0"/>
      <dgm:spPr/>
    </dgm:pt>
    <dgm:pt modelId="{7B68092B-0275-0C43-9211-DA4EB30107E2}" type="pres">
      <dgm:prSet presAssocID="{249DE2A3-B3A4-7348-B74B-55D7164A2187}" presName="tx1" presStyleLbl="revTx" presStyleIdx="4" presStyleCnt="5"/>
      <dgm:spPr/>
    </dgm:pt>
    <dgm:pt modelId="{8381162C-0F26-C546-983F-56EAB730E4A7}" type="pres">
      <dgm:prSet presAssocID="{249DE2A3-B3A4-7348-B74B-55D7164A2187}" presName="vert1" presStyleCnt="0"/>
      <dgm:spPr/>
    </dgm:pt>
  </dgm:ptLst>
  <dgm:cxnLst>
    <dgm:cxn modelId="{1961110B-6E3B-E246-A4D1-B0FB33DC8465}" srcId="{95338DED-47CF-484F-B90A-48141953B4EF}" destId="{756F6CAC-B7E2-E948-84D1-3F7C766850BA}" srcOrd="3" destOrd="0" parTransId="{54145543-887D-4B43-BE72-D1DE13930196}" sibTransId="{E6A8BB8D-CCD7-4B44-BBAB-96E992068CC0}"/>
    <dgm:cxn modelId="{E259C721-AA1F-E948-B376-4F5CDFE05F1A}" type="presOf" srcId="{DA4BC098-568F-9943-897C-AF42FA6EDD66}" destId="{53123178-6898-254C-B4C4-043BAED9F64E}" srcOrd="0" destOrd="0" presId="urn:microsoft.com/office/officeart/2008/layout/LinedList"/>
    <dgm:cxn modelId="{00D41834-7977-AA44-AD96-5B63CF3212A2}" srcId="{95338DED-47CF-484F-B90A-48141953B4EF}" destId="{D8ED19D0-93EC-D24C-A3FA-E8AB7A543827}" srcOrd="0" destOrd="0" parTransId="{8969D3B3-593F-8F47-BCB9-ED0CC2E0B8F2}" sibTransId="{4508C87E-BC25-124D-9812-51DA685D48FC}"/>
    <dgm:cxn modelId="{2F8D154E-5493-4D40-8DB2-C8E4CDE0CCB5}" type="presOf" srcId="{756F6CAC-B7E2-E948-84D1-3F7C766850BA}" destId="{D490B8E8-8416-A141-B449-8D5A186CE04C}" srcOrd="0" destOrd="0" presId="urn:microsoft.com/office/officeart/2008/layout/LinedList"/>
    <dgm:cxn modelId="{73E6DF57-BEEB-3943-8BDF-7339AE7FFA14}" type="presOf" srcId="{F2162790-E0C0-5C47-A0F1-7C7C7AAD44E0}" destId="{41E0D395-EC50-2947-92E2-6D4A0981FA7B}" srcOrd="0" destOrd="0" presId="urn:microsoft.com/office/officeart/2008/layout/LinedList"/>
    <dgm:cxn modelId="{13E52063-4F85-CE49-97C6-45398289B9C0}" srcId="{95338DED-47CF-484F-B90A-48141953B4EF}" destId="{F2162790-E0C0-5C47-A0F1-7C7C7AAD44E0}" srcOrd="1" destOrd="0" parTransId="{6C5A299F-F90B-6848-A7CD-D1C1A710A3EC}" sibTransId="{0D3D4E6A-E1F8-EF4D-BBA1-07FFABA7255C}"/>
    <dgm:cxn modelId="{54F64B88-E47E-BC43-878F-53A218663B82}" type="presOf" srcId="{D8ED19D0-93EC-D24C-A3FA-E8AB7A543827}" destId="{E62B68A4-435C-8148-A715-C7125705757F}" srcOrd="0" destOrd="0" presId="urn:microsoft.com/office/officeart/2008/layout/LinedList"/>
    <dgm:cxn modelId="{39F20CA2-7591-5E45-BEDC-0D35FB66B537}" srcId="{95338DED-47CF-484F-B90A-48141953B4EF}" destId="{249DE2A3-B3A4-7348-B74B-55D7164A2187}" srcOrd="4" destOrd="0" parTransId="{B967C7CB-EA3C-D241-B5DD-64A37B3293D9}" sibTransId="{2B5E6614-9F4C-FE40-98B5-A880DA6C8667}"/>
    <dgm:cxn modelId="{3438EBBD-DC74-BE48-A5F5-6825F949864A}" srcId="{95338DED-47CF-484F-B90A-48141953B4EF}" destId="{DA4BC098-568F-9943-897C-AF42FA6EDD66}" srcOrd="2" destOrd="0" parTransId="{02509E6F-8172-D942-ACA4-951AE6D914B7}" sibTransId="{2D18029D-45C2-C746-9F73-507B699B3B3E}"/>
    <dgm:cxn modelId="{7E06B7CD-9007-AE4E-96B8-7C99F4144CAF}" type="presOf" srcId="{249DE2A3-B3A4-7348-B74B-55D7164A2187}" destId="{7B68092B-0275-0C43-9211-DA4EB30107E2}" srcOrd="0" destOrd="0" presId="urn:microsoft.com/office/officeart/2008/layout/LinedList"/>
    <dgm:cxn modelId="{ADBC19E7-460F-004C-9FD5-2DBB3CF7F269}" type="presOf" srcId="{95338DED-47CF-484F-B90A-48141953B4EF}" destId="{EDD4B27A-8852-714A-8E39-5BFAA57B8D3A}" srcOrd="0" destOrd="0" presId="urn:microsoft.com/office/officeart/2008/layout/LinedList"/>
    <dgm:cxn modelId="{A6CDCB25-198E-8C4E-BA98-79E82098A898}" type="presParOf" srcId="{EDD4B27A-8852-714A-8E39-5BFAA57B8D3A}" destId="{E99B148B-51D3-984B-908D-35C7BA697A68}" srcOrd="0" destOrd="0" presId="urn:microsoft.com/office/officeart/2008/layout/LinedList"/>
    <dgm:cxn modelId="{B34D5538-AE63-EF49-B2B1-07C96B99B16F}" type="presParOf" srcId="{EDD4B27A-8852-714A-8E39-5BFAA57B8D3A}" destId="{FA7C3AA4-AB12-EB4B-84F8-9DDB7555CDDA}" srcOrd="1" destOrd="0" presId="urn:microsoft.com/office/officeart/2008/layout/LinedList"/>
    <dgm:cxn modelId="{1131D26B-AB6F-E54F-9A8B-5F170BA70E2E}" type="presParOf" srcId="{FA7C3AA4-AB12-EB4B-84F8-9DDB7555CDDA}" destId="{E62B68A4-435C-8148-A715-C7125705757F}" srcOrd="0" destOrd="0" presId="urn:microsoft.com/office/officeart/2008/layout/LinedList"/>
    <dgm:cxn modelId="{B07D78A0-5526-5D4E-B3AB-FB08916021DB}" type="presParOf" srcId="{FA7C3AA4-AB12-EB4B-84F8-9DDB7555CDDA}" destId="{2B05AB6D-D740-FC4B-95CB-522EEA00CC61}" srcOrd="1" destOrd="0" presId="urn:microsoft.com/office/officeart/2008/layout/LinedList"/>
    <dgm:cxn modelId="{4BFCEFEC-D05D-544D-8BE5-7C09595D7B40}" type="presParOf" srcId="{EDD4B27A-8852-714A-8E39-5BFAA57B8D3A}" destId="{08610D36-A3D1-0746-974B-24AE6B01A103}" srcOrd="2" destOrd="0" presId="urn:microsoft.com/office/officeart/2008/layout/LinedList"/>
    <dgm:cxn modelId="{90BE6CD8-BBD4-F544-A3AC-265C13A77DD5}" type="presParOf" srcId="{EDD4B27A-8852-714A-8E39-5BFAA57B8D3A}" destId="{B15A0974-3D8F-2341-A09B-5CA8CCB44349}" srcOrd="3" destOrd="0" presId="urn:microsoft.com/office/officeart/2008/layout/LinedList"/>
    <dgm:cxn modelId="{C1FBD3D5-7AA7-C64C-9C7C-D07B57712C63}" type="presParOf" srcId="{B15A0974-3D8F-2341-A09B-5CA8CCB44349}" destId="{41E0D395-EC50-2947-92E2-6D4A0981FA7B}" srcOrd="0" destOrd="0" presId="urn:microsoft.com/office/officeart/2008/layout/LinedList"/>
    <dgm:cxn modelId="{0DCFE4FD-00C1-BD48-B2C8-4432F3011FDF}" type="presParOf" srcId="{B15A0974-3D8F-2341-A09B-5CA8CCB44349}" destId="{F3DBCFDC-3BED-064E-B811-EED69BE20A50}" srcOrd="1" destOrd="0" presId="urn:microsoft.com/office/officeart/2008/layout/LinedList"/>
    <dgm:cxn modelId="{F89F5CFB-896F-324B-8D73-564C9C5C3549}" type="presParOf" srcId="{EDD4B27A-8852-714A-8E39-5BFAA57B8D3A}" destId="{93CB4C11-E67D-834C-94DD-E9D82BBF2892}" srcOrd="4" destOrd="0" presId="urn:microsoft.com/office/officeart/2008/layout/LinedList"/>
    <dgm:cxn modelId="{F8D02814-A826-B84A-A9DA-FAC1C0F2AD63}" type="presParOf" srcId="{EDD4B27A-8852-714A-8E39-5BFAA57B8D3A}" destId="{DA1CBBF6-54E6-E14D-B0FB-6273B2AC7AAC}" srcOrd="5" destOrd="0" presId="urn:microsoft.com/office/officeart/2008/layout/LinedList"/>
    <dgm:cxn modelId="{E9D146EF-559B-8640-897F-F85EF76C8438}" type="presParOf" srcId="{DA1CBBF6-54E6-E14D-B0FB-6273B2AC7AAC}" destId="{53123178-6898-254C-B4C4-043BAED9F64E}" srcOrd="0" destOrd="0" presId="urn:microsoft.com/office/officeart/2008/layout/LinedList"/>
    <dgm:cxn modelId="{6F93A30C-49B1-464E-862C-C9A667E83942}" type="presParOf" srcId="{DA1CBBF6-54E6-E14D-B0FB-6273B2AC7AAC}" destId="{F4452919-CC43-5B49-9440-4B1A9FA4661B}" srcOrd="1" destOrd="0" presId="urn:microsoft.com/office/officeart/2008/layout/LinedList"/>
    <dgm:cxn modelId="{611FC892-1F6C-FE4A-A9D0-4B29521DA3C3}" type="presParOf" srcId="{EDD4B27A-8852-714A-8E39-5BFAA57B8D3A}" destId="{CF2C3791-F942-FC4E-A629-DAA25967F316}" srcOrd="6" destOrd="0" presId="urn:microsoft.com/office/officeart/2008/layout/LinedList"/>
    <dgm:cxn modelId="{B3B4663E-0275-D145-B1B2-D3E753C2126A}" type="presParOf" srcId="{EDD4B27A-8852-714A-8E39-5BFAA57B8D3A}" destId="{171813FA-554B-F348-AD24-A1B4715C4360}" srcOrd="7" destOrd="0" presId="urn:microsoft.com/office/officeart/2008/layout/LinedList"/>
    <dgm:cxn modelId="{472F48BF-49F7-4D41-B3B9-ECBA97DC1E38}" type="presParOf" srcId="{171813FA-554B-F348-AD24-A1B4715C4360}" destId="{D490B8E8-8416-A141-B449-8D5A186CE04C}" srcOrd="0" destOrd="0" presId="urn:microsoft.com/office/officeart/2008/layout/LinedList"/>
    <dgm:cxn modelId="{CF77122B-4B0A-F747-BF26-DE891985B912}" type="presParOf" srcId="{171813FA-554B-F348-AD24-A1B4715C4360}" destId="{18AEA3C5-538D-7148-A3A5-177B630D0FC2}" srcOrd="1" destOrd="0" presId="urn:microsoft.com/office/officeart/2008/layout/LinedList"/>
    <dgm:cxn modelId="{5B7AD268-7074-8849-BC62-35D604BE128B}" type="presParOf" srcId="{EDD4B27A-8852-714A-8E39-5BFAA57B8D3A}" destId="{688EAB7A-C341-F546-9C09-DC0CB073740B}" srcOrd="8" destOrd="0" presId="urn:microsoft.com/office/officeart/2008/layout/LinedList"/>
    <dgm:cxn modelId="{8E87067B-5F5F-804D-A415-824AC1B06987}" type="presParOf" srcId="{EDD4B27A-8852-714A-8E39-5BFAA57B8D3A}" destId="{4CC31AC9-8E35-0E41-B57D-A2AD88DAF681}" srcOrd="9" destOrd="0" presId="urn:microsoft.com/office/officeart/2008/layout/LinedList"/>
    <dgm:cxn modelId="{F21F4A1A-089D-B446-B640-3AD70FB85525}" type="presParOf" srcId="{4CC31AC9-8E35-0E41-B57D-A2AD88DAF681}" destId="{7B68092B-0275-0C43-9211-DA4EB30107E2}" srcOrd="0" destOrd="0" presId="urn:microsoft.com/office/officeart/2008/layout/LinedList"/>
    <dgm:cxn modelId="{5656945D-1BBC-5A43-86F1-87005A8E3E4A}" type="presParOf" srcId="{4CC31AC9-8E35-0E41-B57D-A2AD88DAF681}" destId="{8381162C-0F26-C546-983F-56EAB730E4A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B148B-51D3-984B-908D-35C7BA697A68}">
      <dsp:nvSpPr>
        <dsp:cNvPr id="0" name=""/>
        <dsp:cNvSpPr/>
      </dsp:nvSpPr>
      <dsp:spPr>
        <a:xfrm>
          <a:off x="0" y="90930"/>
          <a:ext cx="7628149" cy="0"/>
        </a:xfrm>
        <a:prstGeom prst="lin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2B68A4-435C-8148-A715-C7125705757F}">
      <dsp:nvSpPr>
        <dsp:cNvPr id="0" name=""/>
        <dsp:cNvSpPr/>
      </dsp:nvSpPr>
      <dsp:spPr>
        <a:xfrm>
          <a:off x="0" y="0"/>
          <a:ext cx="7620711" cy="1104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800" b="1" kern="1200" dirty="0">
            <a:solidFill>
              <a:schemeClr val="tx1"/>
            </a:solidFill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Приложения и сайты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- Wikipedia.org, ICANN.org, Amazon.com, пользовательские сайты во всем мире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- PowerPoint, Google-</a:t>
          </a:r>
          <a:r>
            <a:rPr lang="ru-RU" sz="1600" kern="1200" dirty="0" err="1">
              <a:solidFill>
                <a:schemeClr val="tx1"/>
              </a:solidFill>
            </a:rPr>
            <a:t>Docs</a:t>
          </a:r>
          <a:r>
            <a:rPr lang="ru-RU" sz="1600" kern="1200" dirty="0">
              <a:solidFill>
                <a:schemeClr val="tx1"/>
              </a:solidFill>
            </a:rPr>
            <a:t>, Safari, Acrobat, пользовательские приложения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tx1"/>
            </a:solidFill>
          </a:endParaRPr>
        </a:p>
      </dsp:txBody>
      <dsp:txXfrm>
        <a:off x="0" y="0"/>
        <a:ext cx="7620711" cy="1104452"/>
      </dsp:txXfrm>
    </dsp:sp>
    <dsp:sp modelId="{08610D36-A3D1-0746-974B-24AE6B01A103}">
      <dsp:nvSpPr>
        <dsp:cNvPr id="0" name=""/>
        <dsp:cNvSpPr/>
      </dsp:nvSpPr>
      <dsp:spPr>
        <a:xfrm>
          <a:off x="0" y="1197058"/>
          <a:ext cx="7628149" cy="0"/>
        </a:xfrm>
        <a:prstGeom prst="lin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E0D395-EC50-2947-92E2-6D4A0981FA7B}">
      <dsp:nvSpPr>
        <dsp:cNvPr id="0" name=""/>
        <dsp:cNvSpPr/>
      </dsp:nvSpPr>
      <dsp:spPr>
        <a:xfrm>
          <a:off x="0" y="1104452"/>
          <a:ext cx="7628149" cy="1103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800" b="1" kern="1200" dirty="0">
            <a:solidFill>
              <a:schemeClr val="tx1"/>
            </a:solidFill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Социальные сети и поисковые системы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- </a:t>
          </a:r>
          <a:r>
            <a:rPr lang="ru-RU" sz="1600" kern="1200" dirty="0" err="1">
              <a:solidFill>
                <a:schemeClr val="tx1"/>
              </a:solidFill>
            </a:rPr>
            <a:t>Chrome</a:t>
          </a:r>
          <a:r>
            <a:rPr lang="ru-RU" sz="1600" kern="1200" dirty="0">
              <a:solidFill>
                <a:schemeClr val="tx1"/>
              </a:solidFill>
            </a:rPr>
            <a:t>, </a:t>
          </a:r>
          <a:r>
            <a:rPr lang="ru-RU" sz="1600" kern="1200" dirty="0" err="1">
              <a:solidFill>
                <a:schemeClr val="tx1"/>
              </a:solidFill>
            </a:rPr>
            <a:t>Bing</a:t>
          </a:r>
          <a:r>
            <a:rPr lang="ru-RU" sz="1600" kern="1200" dirty="0">
              <a:solidFill>
                <a:schemeClr val="tx1"/>
              </a:solidFill>
            </a:rPr>
            <a:t>, Safari, Firefox, локальные браузеры (например, китайские)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- Facebook, Instagram, Twitter, Skype, </a:t>
          </a:r>
          <a:r>
            <a:rPr lang="ru-RU" sz="1600" kern="1200" dirty="0" err="1">
              <a:solidFill>
                <a:schemeClr val="tx1"/>
              </a:solidFill>
            </a:rPr>
            <a:t>WeChat</a:t>
          </a:r>
          <a:r>
            <a:rPr lang="ru-RU" sz="1600" kern="1200" dirty="0">
              <a:solidFill>
                <a:schemeClr val="tx1"/>
              </a:solidFill>
            </a:rPr>
            <a:t>, </a:t>
          </a:r>
          <a:r>
            <a:rPr lang="ru-RU" sz="1600" kern="1200" dirty="0" err="1">
              <a:solidFill>
                <a:schemeClr val="tx1"/>
              </a:solidFill>
            </a:rPr>
            <a:t>WhatsApp</a:t>
          </a:r>
          <a:r>
            <a:rPr lang="ru-RU" sz="1600" kern="1200" dirty="0">
              <a:solidFill>
                <a:schemeClr val="tx1"/>
              </a:solidFill>
            </a:rPr>
            <a:t>, </a:t>
          </a:r>
          <a:r>
            <a:rPr lang="ru-RU" sz="1600" kern="1200" dirty="0" err="1">
              <a:solidFill>
                <a:schemeClr val="tx1"/>
              </a:solidFill>
            </a:rPr>
            <a:t>Viber</a:t>
          </a:r>
          <a:endParaRPr lang="ru-RU" sz="1600" kern="1200" dirty="0">
            <a:solidFill>
              <a:schemeClr val="tx1"/>
            </a:solidFill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tx1"/>
            </a:solidFill>
          </a:endParaRPr>
        </a:p>
      </dsp:txBody>
      <dsp:txXfrm>
        <a:off x="0" y="1104452"/>
        <a:ext cx="7628149" cy="1103106"/>
      </dsp:txXfrm>
    </dsp:sp>
    <dsp:sp modelId="{93CB4C11-E67D-834C-94DD-E9D82BBF2892}">
      <dsp:nvSpPr>
        <dsp:cNvPr id="0" name=""/>
        <dsp:cNvSpPr/>
      </dsp:nvSpPr>
      <dsp:spPr>
        <a:xfrm>
          <a:off x="0" y="2207559"/>
          <a:ext cx="7628149" cy="0"/>
        </a:xfrm>
        <a:prstGeom prst="lin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123178-6898-254C-B4C4-043BAED9F64E}">
      <dsp:nvSpPr>
        <dsp:cNvPr id="0" name=""/>
        <dsp:cNvSpPr/>
      </dsp:nvSpPr>
      <dsp:spPr>
        <a:xfrm>
          <a:off x="0" y="2207559"/>
          <a:ext cx="7628149" cy="1103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600" b="1" kern="1200" dirty="0">
            <a:solidFill>
              <a:schemeClr val="tx1"/>
            </a:solidFill>
          </a:endParaRPr>
        </a:p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Языки программирования и интегрированные среды</a:t>
          </a:r>
        </a:p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- JavaScript, Java, Swift, C#, PHP, Python</a:t>
          </a:r>
        </a:p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- </a:t>
          </a:r>
          <a:r>
            <a:rPr lang="ru-RU" sz="1600" kern="1200" dirty="0" err="1">
              <a:solidFill>
                <a:schemeClr val="tx1"/>
              </a:solidFill>
            </a:rPr>
            <a:t>Angular</a:t>
          </a:r>
          <a:r>
            <a:rPr lang="ru-RU" sz="1600" kern="1200" dirty="0">
              <a:solidFill>
                <a:schemeClr val="tx1"/>
              </a:solidFill>
            </a:rPr>
            <a:t>, Spring, .NET </a:t>
          </a:r>
          <a:r>
            <a:rPr lang="ru-RU" sz="1600" kern="1200" dirty="0" err="1">
              <a:solidFill>
                <a:schemeClr val="tx1"/>
              </a:solidFill>
            </a:rPr>
            <a:t>core</a:t>
          </a:r>
          <a:r>
            <a:rPr lang="ru-RU" sz="1600" kern="1200" dirty="0">
              <a:solidFill>
                <a:schemeClr val="tx1"/>
              </a:solidFill>
            </a:rPr>
            <a:t>, J2EE, </a:t>
          </a:r>
          <a:r>
            <a:rPr lang="ru-RU" sz="1600" kern="1200" dirty="0" err="1">
              <a:solidFill>
                <a:schemeClr val="tx1"/>
              </a:solidFill>
            </a:rPr>
            <a:t>WordPress</a:t>
          </a:r>
          <a:r>
            <a:rPr lang="ru-RU" sz="1600" kern="1200" dirty="0">
              <a:solidFill>
                <a:schemeClr val="tx1"/>
              </a:solidFill>
            </a:rPr>
            <a:t>, SAP, Oracle</a:t>
          </a:r>
        </a:p>
      </dsp:txBody>
      <dsp:txXfrm>
        <a:off x="0" y="2207559"/>
        <a:ext cx="7628149" cy="1103106"/>
      </dsp:txXfrm>
    </dsp:sp>
    <dsp:sp modelId="{CF2C3791-F942-FC4E-A629-DAA25967F316}">
      <dsp:nvSpPr>
        <dsp:cNvPr id="0" name=""/>
        <dsp:cNvSpPr/>
      </dsp:nvSpPr>
      <dsp:spPr>
        <a:xfrm>
          <a:off x="0" y="3310666"/>
          <a:ext cx="7628149" cy="0"/>
        </a:xfrm>
        <a:prstGeom prst="lin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90B8E8-8416-A141-B449-8D5A186CE04C}">
      <dsp:nvSpPr>
        <dsp:cNvPr id="0" name=""/>
        <dsp:cNvSpPr/>
      </dsp:nvSpPr>
      <dsp:spPr>
        <a:xfrm>
          <a:off x="0" y="3310666"/>
          <a:ext cx="7628149" cy="1103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600" b="1" kern="1200" dirty="0">
            <a:solidFill>
              <a:schemeClr val="tx1"/>
            </a:solidFill>
          </a:endParaRPr>
        </a:p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Платформы, операционные системы и системные инструменты</a:t>
          </a:r>
        </a:p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- </a:t>
          </a:r>
          <a:r>
            <a:rPr lang="ru-RU" sz="1600" kern="1200" dirty="0" err="1">
              <a:solidFill>
                <a:schemeClr val="tx1"/>
              </a:solidFill>
            </a:rPr>
            <a:t>iOS</a:t>
          </a:r>
          <a:r>
            <a:rPr lang="ru-RU" sz="1600" kern="1200" dirty="0">
              <a:solidFill>
                <a:schemeClr val="tx1"/>
              </a:solidFill>
            </a:rPr>
            <a:t>, Windows, Linux, </a:t>
          </a:r>
          <a:r>
            <a:rPr lang="ru-RU" sz="1600" kern="1200" dirty="0" err="1">
              <a:solidFill>
                <a:schemeClr val="tx1"/>
              </a:solidFill>
            </a:rPr>
            <a:t>Android</a:t>
          </a:r>
          <a:r>
            <a:rPr lang="ru-RU" sz="1600" kern="1200" dirty="0">
              <a:solidFill>
                <a:schemeClr val="tx1"/>
              </a:solidFill>
            </a:rPr>
            <a:t>, магазины приложений</a:t>
          </a:r>
        </a:p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- Active Directory, </a:t>
          </a:r>
          <a:r>
            <a:rPr lang="ru-RU" sz="1600" kern="1200" dirty="0" err="1">
              <a:solidFill>
                <a:schemeClr val="tx1"/>
              </a:solidFill>
            </a:rPr>
            <a:t>OpenLDAP</a:t>
          </a:r>
          <a:r>
            <a:rPr lang="ru-RU" sz="1600" kern="1200" dirty="0">
              <a:solidFill>
                <a:schemeClr val="tx1"/>
              </a:solidFill>
            </a:rPr>
            <a:t>, </a:t>
          </a:r>
          <a:r>
            <a:rPr lang="ru-RU" sz="1600" kern="1200" dirty="0" err="1">
              <a:solidFill>
                <a:schemeClr val="tx1"/>
              </a:solidFill>
            </a:rPr>
            <a:t>OpenSSL</a:t>
          </a:r>
          <a:r>
            <a:rPr lang="ru-RU" sz="1600" kern="1200" dirty="0">
              <a:solidFill>
                <a:schemeClr val="tx1"/>
              </a:solidFill>
            </a:rPr>
            <a:t>, </a:t>
          </a:r>
          <a:r>
            <a:rPr lang="ru-RU" sz="1600" kern="1200" dirty="0" err="1">
              <a:solidFill>
                <a:schemeClr val="tx1"/>
              </a:solidFill>
            </a:rPr>
            <a:t>Ping</a:t>
          </a:r>
          <a:r>
            <a:rPr lang="ru-RU" sz="1600" kern="1200" dirty="0">
              <a:solidFill>
                <a:schemeClr val="tx1"/>
              </a:solidFill>
            </a:rPr>
            <a:t>, </a:t>
          </a:r>
          <a:r>
            <a:rPr lang="ru-RU" sz="1600" kern="1200" dirty="0" err="1">
              <a:solidFill>
                <a:schemeClr val="tx1"/>
              </a:solidFill>
            </a:rPr>
            <a:t>Telnet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0" y="3310666"/>
        <a:ext cx="7628149" cy="1103106"/>
      </dsp:txXfrm>
    </dsp:sp>
    <dsp:sp modelId="{688EAB7A-C341-F546-9C09-DC0CB073740B}">
      <dsp:nvSpPr>
        <dsp:cNvPr id="0" name=""/>
        <dsp:cNvSpPr/>
      </dsp:nvSpPr>
      <dsp:spPr>
        <a:xfrm>
          <a:off x="0" y="4413772"/>
          <a:ext cx="7628149" cy="0"/>
        </a:xfrm>
        <a:prstGeom prst="lin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68092B-0275-0C43-9211-DA4EB30107E2}">
      <dsp:nvSpPr>
        <dsp:cNvPr id="0" name=""/>
        <dsp:cNvSpPr/>
      </dsp:nvSpPr>
      <dsp:spPr>
        <a:xfrm>
          <a:off x="0" y="4413772"/>
          <a:ext cx="7628149" cy="1103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600" b="1" kern="1200" dirty="0">
            <a:solidFill>
              <a:schemeClr val="tx1"/>
            </a:solidFill>
          </a:endParaRPr>
        </a:p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Стандарты и передовые практики</a:t>
          </a:r>
        </a:p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- IETF RFC, W3C HTML, </a:t>
          </a:r>
          <a:r>
            <a:rPr lang="ru-RU" sz="1600" kern="1200" dirty="0" err="1">
              <a:solidFill>
                <a:schemeClr val="tx1"/>
              </a:solidFill>
            </a:rPr>
            <a:t>Unicode</a:t>
          </a:r>
          <a:r>
            <a:rPr lang="ru-RU" sz="1600" kern="1200" dirty="0">
              <a:solidFill>
                <a:schemeClr val="tx1"/>
              </a:solidFill>
            </a:rPr>
            <a:t> CLDR, WHATWG</a:t>
          </a:r>
        </a:p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- Отраслевые стандарты (здравоохранение, авиация, ...)</a:t>
          </a:r>
        </a:p>
      </dsp:txBody>
      <dsp:txXfrm>
        <a:off x="0" y="4413772"/>
        <a:ext cx="7628149" cy="1103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2/22/24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2/22/24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12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61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96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54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8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https://bournetocode.com/projects/GCSE_Computing_Fundamentals/pages/3-3-5-ascii.html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23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https://bournetocode.com/projects/GCSE_Computing_Fundamentals/pages/3-3-5-ascii.html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1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83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64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60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92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00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11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360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6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018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241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274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348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451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932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10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804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315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158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42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083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641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df1da39b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df1da39b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9031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207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262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7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99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470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df1da39b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df1da39b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86518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75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308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366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df1da39b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df1da39b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14093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224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78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107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131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df1da39b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df1da39b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7340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102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440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7856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3279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7567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5392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6642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4858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7139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4897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1109E3-1F78-D74C-90F3-E36E832CAE1F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66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132a6a9eb7f_0_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132a6a9eb7f_0_7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/>
              <a:t>Переключение на точку для каждого MX-сервера - несколько MX-серверов могут преобразовываться в одни и те же IP-адреса.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/>
              <a:t>Полностью</a:t>
            </a:r>
            <a:r>
              <a:rPr lang="ru-RU" sz="2400" dirty="0"/>
              <a:t>: Все разрешенные IP прошли тестирование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/>
              <a:t>Частично</a:t>
            </a:r>
            <a:r>
              <a:rPr lang="ru-RU" sz="2400" dirty="0"/>
              <a:t>: Некоторые IP прошли тестирование, другие нет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/>
              <a:t>Нет: </a:t>
            </a:r>
            <a:r>
              <a:rPr lang="ru-RU" sz="2400" dirty="0"/>
              <a:t>Все IP </a:t>
            </a:r>
            <a:r>
              <a:rPr lang="ru-RU" sz="2400" dirty="0" err="1"/>
              <a:t>Mx</a:t>
            </a:r>
            <a:r>
              <a:rPr lang="ru-RU" sz="2400" dirty="0"/>
              <a:t>-серверов не прошли тесты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/>
              <a:t>Без IP: </a:t>
            </a:r>
            <a:r>
              <a:rPr lang="ru-RU" sz="2400" dirty="0"/>
              <a:t>Ни один IP не удалось разрешить для MX-сервера (например, </a:t>
            </a:r>
            <a:r>
              <a:rPr lang="ru-RU" sz="2400" dirty="0" err="1"/>
              <a:t>NXdomain</a:t>
            </a:r>
            <a:r>
              <a:rPr lang="ru-RU" sz="2400" dirty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/>
              <a:t>Не проверено: </a:t>
            </a:r>
            <a:r>
              <a:rPr lang="ru-RU" sz="2400" dirty="0"/>
              <a:t>IP-адреса не удалось проверить (например, тайм-аут, отказ в подключении, специальные IP-адреса и т. д.)</a:t>
            </a:r>
          </a:p>
        </p:txBody>
      </p:sp>
      <p:sp>
        <p:nvSpPr>
          <p:cNvPr id="865" name="Google Shape;865;g132a6a9eb7f_0_7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83127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53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45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5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18.emf"/><Relationship Id="rId16" Type="http://schemas.openxmlformats.org/officeDocument/2006/relationships/image" Target="../media/image23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4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812800" y="1470213"/>
            <a:ext cx="10543117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 marL="1371600" indent="0">
              <a:buNone/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t="10075" b="8780"/>
          <a:stretch/>
        </p:blipFill>
        <p:spPr>
          <a:xfrm>
            <a:off x="0" y="683491"/>
            <a:ext cx="12192000" cy="556490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790814"/>
            <a:ext cx="12192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Title 19"/>
          <p:cNvSpPr>
            <a:spLocks noGrp="1"/>
          </p:cNvSpPr>
          <p:nvPr userDrawn="1"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t="8972" b="7826"/>
          <a:stretch/>
        </p:blipFill>
        <p:spPr>
          <a:xfrm>
            <a:off x="0" y="654425"/>
            <a:ext cx="12192000" cy="5620869"/>
          </a:xfrm>
          <a:prstGeom prst="rect">
            <a:avLst/>
          </a:prstGeom>
        </p:spPr>
      </p:pic>
      <p:sp>
        <p:nvSpPr>
          <p:cNvPr id="28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3037"/>
            <a:ext cx="12192000" cy="5696861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208224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0" name="Oval 29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6" name="Straight Connector 3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0" name="Straight Connector 39"/>
          <p:cNvCxnSpPr>
            <a:endCxn id="41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2" name="Straight Connector 41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48" name="Oval 4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6385" cy="685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32" name="Straight Connector 31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Oval 18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20" name="Oval 19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3082" y="0"/>
            <a:ext cx="10788321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66928" y="3553576"/>
            <a:ext cx="10788321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66928" y="4279392"/>
            <a:ext cx="10788321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6928" y="4553712"/>
            <a:ext cx="10788321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596" y="5193792"/>
            <a:ext cx="1189829" cy="951863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2837138"/>
            <a:ext cx="10808208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257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483281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7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8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8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4"/>
            <a:ext cx="12216385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71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0863" y="1"/>
            <a:ext cx="10805054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3553574"/>
            <a:ext cx="10805054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4279392"/>
            <a:ext cx="10805054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4553415"/>
            <a:ext cx="10805054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217" y="5193792"/>
            <a:ext cx="1193800" cy="952500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2837138"/>
            <a:ext cx="10808208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6" name="Arc 55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57" name="Straight Connector 56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55" name="Straight Connector 54"/>
          <p:cNvCxnSpPr>
            <a:endCxn id="56" idx="0"/>
          </p:cNvCxnSpPr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31" name="Oval 30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32" name="Oval 31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3"/>
            <a:ext cx="1221638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0366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8" name="Arc 37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59" name="Straight Connector 5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7" name="Oval 26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-1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28" name="Straight Connector 27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4"/>
            <a:ext cx="12216385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228479" y="2020824"/>
            <a:ext cx="9299448" cy="132588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 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28479" y="4617720"/>
            <a:ext cx="9299448" cy="5784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28479" y="5199656"/>
            <a:ext cx="9299448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395" y="4874480"/>
            <a:ext cx="1189829" cy="951863"/>
          </a:xfrm>
          <a:prstGeom prst="rect">
            <a:avLst/>
          </a:prstGeom>
        </p:spPr>
      </p:pic>
      <p:sp>
        <p:nvSpPr>
          <p:cNvPr id="48" name="Oval 47"/>
          <p:cNvSpPr/>
          <p:nvPr userDrawn="1"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9" name="Straight Connector 48"/>
          <p:cNvCxnSpPr/>
          <p:nvPr userDrawn="1"/>
        </p:nvCxnSpPr>
        <p:spPr>
          <a:xfrm flipH="1">
            <a:off x="0" y="6124669"/>
            <a:ext cx="1793872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 flipH="1">
            <a:off x="1892734" y="6124511"/>
            <a:ext cx="972078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 userDrawn="1"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52" name="Oval 51"/>
          <p:cNvSpPr/>
          <p:nvPr userDrawn="1"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53" name="Straight Connector 52"/>
          <p:cNvCxnSpPr/>
          <p:nvPr userDrawn="1"/>
        </p:nvCxnSpPr>
        <p:spPr>
          <a:xfrm flipV="1">
            <a:off x="1849172" y="3552825"/>
            <a:ext cx="0" cy="2529959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 userDrawn="1"/>
        </p:nvSpPr>
        <p:spPr>
          <a:xfrm rot="16200000">
            <a:off x="1847726" y="3495590"/>
            <a:ext cx="121764" cy="118872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>
            <a:off x="1899083" y="3494144"/>
            <a:ext cx="9714432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-1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84875" y="685225"/>
            <a:ext cx="9107124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3391319" y="1552703"/>
            <a:ext cx="880067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3391319" y="1049145"/>
            <a:ext cx="6974253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" y="685225"/>
            <a:ext cx="2977273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3391319" y="1865312"/>
            <a:ext cx="796459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420624" y="42394"/>
            <a:ext cx="10547350" cy="531346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pic>
        <p:nvPicPr>
          <p:cNvPr id="32" name="Picture 31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92" y="856105"/>
            <a:ext cx="1962493" cy="1523172"/>
          </a:xfrm>
          <a:prstGeom prst="rect">
            <a:avLst/>
          </a:prstGeom>
        </p:spPr>
      </p:pic>
      <p:grpSp>
        <p:nvGrpSpPr>
          <p:cNvPr id="54" name="Group 53"/>
          <p:cNvGrpSpPr/>
          <p:nvPr userDrawn="1"/>
        </p:nvGrpSpPr>
        <p:grpSpPr>
          <a:xfrm>
            <a:off x="3402135" y="4228306"/>
            <a:ext cx="3416667" cy="365760"/>
            <a:chOff x="5325979" y="4715893"/>
            <a:chExt cx="3416667" cy="365760"/>
          </a:xfrm>
        </p:grpSpPr>
        <p:sp>
          <p:nvSpPr>
            <p:cNvPr id="55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6" name="Picture 55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 userDrawn="1"/>
        </p:nvGrpSpPr>
        <p:grpSpPr>
          <a:xfrm>
            <a:off x="3402135" y="4726326"/>
            <a:ext cx="3636602" cy="365760"/>
            <a:chOff x="1235726" y="5571713"/>
            <a:chExt cx="3636602" cy="365760"/>
          </a:xfrm>
        </p:grpSpPr>
        <p:sp>
          <p:nvSpPr>
            <p:cNvPr id="58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9" name="Picture 58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 userDrawn="1"/>
        </p:nvGrpSpPr>
        <p:grpSpPr>
          <a:xfrm>
            <a:off x="3402135" y="2734246"/>
            <a:ext cx="2809587" cy="365760"/>
            <a:chOff x="1235726" y="3073176"/>
            <a:chExt cx="2809587" cy="365760"/>
          </a:xfrm>
        </p:grpSpPr>
        <p:sp>
          <p:nvSpPr>
            <p:cNvPr id="61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62" name="Picture 61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 userDrawn="1"/>
        </p:nvGrpSpPr>
        <p:grpSpPr>
          <a:xfrm>
            <a:off x="3402135" y="3232266"/>
            <a:ext cx="3730320" cy="365760"/>
            <a:chOff x="1235727" y="3892739"/>
            <a:chExt cx="3730320" cy="365760"/>
          </a:xfrm>
        </p:grpSpPr>
        <p:sp>
          <p:nvSpPr>
            <p:cNvPr id="64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65" name="Picture 64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 userDrawn="1"/>
        </p:nvGrpSpPr>
        <p:grpSpPr>
          <a:xfrm>
            <a:off x="3402135" y="3730286"/>
            <a:ext cx="3636602" cy="365760"/>
            <a:chOff x="1235726" y="4721075"/>
            <a:chExt cx="3636602" cy="365760"/>
          </a:xfrm>
        </p:grpSpPr>
        <p:pic>
          <p:nvPicPr>
            <p:cNvPr id="67" name="Picture 66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68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69" name="Group 68"/>
          <p:cNvGrpSpPr/>
          <p:nvPr userDrawn="1"/>
        </p:nvGrpSpPr>
        <p:grpSpPr>
          <a:xfrm>
            <a:off x="3402135" y="5722367"/>
            <a:ext cx="2586167" cy="365760"/>
            <a:chOff x="5325979" y="3073176"/>
            <a:chExt cx="2586167" cy="365760"/>
          </a:xfrm>
        </p:grpSpPr>
        <p:sp>
          <p:nvSpPr>
            <p:cNvPr id="70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 userDrawn="1"/>
        </p:nvGrpSpPr>
        <p:grpSpPr>
          <a:xfrm>
            <a:off x="3402135" y="5224346"/>
            <a:ext cx="3416667" cy="365760"/>
            <a:chOff x="5325979" y="5571713"/>
            <a:chExt cx="3416667" cy="365760"/>
          </a:xfrm>
        </p:grpSpPr>
        <p:sp>
          <p:nvSpPr>
            <p:cNvPr id="73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74" name="Picture 73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72573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921748" y="2425013"/>
            <a:ext cx="8440953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az-Cyrl-AZ" sz="1500" dirty="0">
                <a:solidFill>
                  <a:schemeClr val="bg1"/>
                </a:solidFill>
                <a:latin typeface="+mn-lt"/>
                <a:cs typeface="Arial"/>
              </a:rPr>
              <a:t>Ждем вас на сайте </a:t>
            </a:r>
            <a:r>
              <a:rPr lang="en-US" sz="1500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dirty="0">
              <a:solidFill>
                <a:schemeClr val="bg1"/>
              </a:solidFill>
              <a:latin typeface="+mn-lt"/>
              <a:cs typeface="Arial"/>
            </a:endParaRPr>
          </a:p>
          <a:p>
            <a:endParaRPr lang="en-US" sz="1500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498950" y="862602"/>
            <a:ext cx="9870957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52732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2421943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1" y="6320453"/>
            <a:ext cx="23872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2504929" y="6320453"/>
            <a:ext cx="90658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15191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2446072" y="2281331"/>
            <a:ext cx="0" cy="397659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2444626" y="2221895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2504929" y="2220449"/>
            <a:ext cx="90658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11700996" y="6320453"/>
            <a:ext cx="4941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420624" y="42394"/>
            <a:ext cx="11808013" cy="531346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+mn-lt"/>
              </a:rPr>
              <a:t>Взаимодействуйте с ICANN – Спасибо за внимание! </a:t>
            </a:r>
            <a:br>
              <a:rPr lang="en-US" dirty="0">
                <a:solidFill>
                  <a:schemeClr val="bg1"/>
                </a:solidFill>
                <a:latin typeface="+mn-lt"/>
              </a:rPr>
            </a:b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9709" y="2853692"/>
            <a:ext cx="3149229" cy="3236708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1" name="Oval 50"/>
          <p:cNvSpPr/>
          <p:nvPr userDrawn="1"/>
        </p:nvSpPr>
        <p:spPr>
          <a:xfrm flipH="1">
            <a:off x="11615191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52" name="Straight Connector 51"/>
          <p:cNvCxnSpPr/>
          <p:nvPr userDrawn="1"/>
        </p:nvCxnSpPr>
        <p:spPr>
          <a:xfrm flipH="1">
            <a:off x="11700996" y="2219538"/>
            <a:ext cx="4941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CD557EEF-B555-A2C3-B5C8-B67F8A7F935C}"/>
              </a:ext>
            </a:extLst>
          </p:cNvPr>
          <p:cNvGrpSpPr/>
          <p:nvPr userDrawn="1"/>
        </p:nvGrpSpPr>
        <p:grpSpPr>
          <a:xfrm>
            <a:off x="2842357" y="1105427"/>
            <a:ext cx="4851411" cy="760694"/>
            <a:chOff x="2079799" y="1275072"/>
            <a:chExt cx="4851411" cy="76069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9697056-60F9-D158-DED9-EF7684CE39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079799" y="1275072"/>
              <a:ext cx="4287549" cy="760694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329A5E6-D158-840C-7C17-3B9BD53A415C}"/>
                </a:ext>
              </a:extLst>
            </p:cNvPr>
            <p:cNvSpPr/>
            <p:nvPr userDrawn="1"/>
          </p:nvSpPr>
          <p:spPr>
            <a:xfrm>
              <a:off x="3144079" y="1433789"/>
              <a:ext cx="3787131" cy="461665"/>
            </a:xfrm>
            <a:prstGeom prst="rect">
              <a:avLst/>
            </a:prstGeom>
            <a:solidFill>
              <a:srgbClr val="1768B1"/>
            </a:solidFill>
          </p:spPr>
          <p:txBody>
            <a:bodyPr wrap="square">
              <a:spAutoFit/>
            </a:bodyPr>
            <a:lstStyle/>
            <a:p>
              <a:r>
                <a:rPr lang="ru-RU" sz="2400" kern="1200" dirty="0">
                  <a:solidFill>
                    <a:schemeClr val="bg1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  <a:cs typeface="+mn-cs"/>
                </a:rPr>
                <a:t>Один мир, один интернет</a:t>
              </a:r>
              <a:endParaRPr lang="es-MX" sz="2400" kern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6764" y="616645"/>
            <a:ext cx="12225528" cy="5696712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36017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1_Bulle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499872" y="46179"/>
            <a:ext cx="106840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812800" y="1470212"/>
            <a:ext cx="10543200" cy="45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9087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908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⚪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7962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28479" y="4617720"/>
            <a:ext cx="9295500" cy="5751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28479" y="5199656"/>
            <a:ext cx="9295500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044" y="4878445"/>
            <a:ext cx="1193800" cy="952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0" y="6124669"/>
            <a:ext cx="179387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1892734" y="6124511"/>
            <a:ext cx="972078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1849172" y="3552825"/>
            <a:ext cx="0" cy="2529959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 userDrawn="1"/>
        </p:nvSpPr>
        <p:spPr>
          <a:xfrm rot="16200000">
            <a:off x="1847726" y="3495590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1899083" y="3494144"/>
            <a:ext cx="971443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>
          <a:xfrm>
            <a:off x="2228479" y="2020824"/>
            <a:ext cx="9295500" cy="13255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 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46180"/>
            <a:ext cx="10847122" cy="4506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16645"/>
            <a:ext cx="12192000" cy="56967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628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807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12192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965" y="614512"/>
            <a:ext cx="4655184" cy="569671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2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31" name="Oval 30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14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679" r:id="rId22"/>
    <p:sldLayoutId id="2147483727" r:id="rId23"/>
    <p:sldLayoutId id="2147483728" r:id="rId24"/>
    <p:sldLayoutId id="2147483730" r:id="rId25"/>
    <p:sldLayoutId id="2147483731" r:id="rId26"/>
    <p:sldLayoutId id="2147483732" r:id="rId27"/>
    <p:sldLayoutId id="2147483729" r:id="rId28"/>
    <p:sldLayoutId id="2147483734" r:id="rId29"/>
    <p:sldLayoutId id="2147483688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48" r:id="rId36"/>
    <p:sldLayoutId id="2147483750" r:id="rId37"/>
    <p:sldLayoutId id="2147483687" r:id="rId38"/>
    <p:sldLayoutId id="2147483735" r:id="rId39"/>
    <p:sldLayoutId id="2147483736" r:id="rId40"/>
    <p:sldLayoutId id="2147483737" r:id="rId41"/>
    <p:sldLayoutId id="2147483738" r:id="rId42"/>
    <p:sldLayoutId id="2147483739" r:id="rId43"/>
    <p:sldLayoutId id="2147483740" r:id="rId44"/>
    <p:sldLayoutId id="2147483742" r:id="rId45"/>
    <p:sldLayoutId id="2147483716" r:id="rId46"/>
    <p:sldLayoutId id="2147483717" r:id="rId47"/>
    <p:sldLayoutId id="2147483751" r:id="rId48"/>
    <p:sldLayoutId id="2147483753" r:id="rId49"/>
  </p:sldLayoutIdLst>
  <p:hf hdr="0" ftr="0" dt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153" userDrawn="1">
          <p15:clr>
            <a:srgbClr val="F26B43"/>
          </p15:clr>
        </p15:guide>
        <p15:guide id="4" pos="512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24" userDrawn="1">
          <p15:clr>
            <a:srgbClr val="F26B43"/>
          </p15:clr>
        </p15:guide>
        <p15:guide id="7" orient="horz" pos="4105" userDrawn="1">
          <p15:clr>
            <a:srgbClr val="F26B43"/>
          </p15:clr>
        </p15:guide>
        <p15:guide id="8" orient="horz" pos="384" userDrawn="1">
          <p15:clr>
            <a:srgbClr val="F26B43"/>
          </p15:clr>
        </p15:guide>
        <p15:guide id="9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hyperlink" Target="https://uasg.tech/wp-content/uploads/documents/UASG012-en-digital.pdf" TargetMode="Externa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svg"/><Relationship Id="rId11" Type="http://schemas.openxmlformats.org/officeDocument/2006/relationships/image" Target="../media/image27.pn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50.svg"/><Relationship Id="rId3" Type="http://schemas.openxmlformats.org/officeDocument/2006/relationships/image" Target="../media/image27.png"/><Relationship Id="rId7" Type="http://schemas.openxmlformats.org/officeDocument/2006/relationships/image" Target="../media/image40.sv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8.svg"/><Relationship Id="rId5" Type="http://schemas.openxmlformats.org/officeDocument/2006/relationships/image" Target="../media/image44.sv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2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unicode.org/chart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ithub.com/icann/ua-code-sample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unicode.org/reports/tr15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le.co.uk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&#226;mple.ca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unicode.org/reports/tr46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myname@example.org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hyperlink" Target="mailto:myname@xn--exmple-xta.ca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k&#233;vin@example.org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owasp.org/www-community/OWASP_Validation_Regex_Repository" TargetMode="Externa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howtodoinjava.com/regex/java-regex-validate-email-address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1.xml"/><Relationship Id="rId4" Type="http://schemas.openxmlformats.org/officeDocument/2006/relationships/hyperlink" Target="https://uasg.tech/wp-content/uploads/documents/UASG027-en-digital.pdf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mailto:firstname.lastname@gmail.com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hyperlink" Target="https://uasg.tech/download/uasg-028-considerations-for-naming-internationalized-email-mailboxes-en/" TargetMode="External"/><Relationship Id="rId4" Type="http://schemas.openxmlformats.org/officeDocument/2006/relationships/hyperlink" Target="mailto:firstnamelastname@gmail.com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uasg.tech/wp-content/uploads/documents/UASG018A-en-digital.pdf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forms/d/e/1FAIpQLScRg7caDnbgEo_r6UnP3s5OvtIMlE9btaM--sIWXukWbA52oQ/viewform" TargetMode="External"/><Relationship Id="rId3" Type="http://schemas.openxmlformats.org/officeDocument/2006/relationships/hyperlink" Target="mailto:info@uasg.tech" TargetMode="External"/><Relationship Id="rId7" Type="http://schemas.openxmlformats.org/officeDocument/2006/relationships/hyperlink" Target="https://uasg.tech/subscribe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unity.icann.org/display/TUA" TargetMode="External"/><Relationship Id="rId5" Type="http://schemas.openxmlformats.org/officeDocument/2006/relationships/hyperlink" Target="https://uasg.tech/" TargetMode="External"/><Relationship Id="rId4" Type="http://schemas.openxmlformats.org/officeDocument/2006/relationships/hyperlink" Target="mailto:UAProgram@icann.org" TargetMode="External"/><Relationship Id="rId9" Type="http://schemas.openxmlformats.org/officeDocument/2006/relationships/image" Target="../media/image27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hyperlink" Target="https://uasg.tech/wp-content/uploads/documents/UASG018A-en-digital.pdf" TargetMode="External"/><Relationship Id="rId13" Type="http://schemas.openxmlformats.org/officeDocument/2006/relationships/hyperlink" Target="https://uasg.tech/wp-content/uploads/documents/UASG032-en-digital.pdf" TargetMode="External"/><Relationship Id="rId3" Type="http://schemas.openxmlformats.org/officeDocument/2006/relationships/hyperlink" Target="https://uasg.tech/" TargetMode="External"/><Relationship Id="rId7" Type="http://schemas.openxmlformats.org/officeDocument/2006/relationships/hyperlink" Target="https://uasg.tech/wp-content/uploads/documents/UASG012-en-digital.pdf" TargetMode="External"/><Relationship Id="rId12" Type="http://schemas.openxmlformats.org/officeDocument/2006/relationships/hyperlink" Target="https://uasg.tech/wp-content/uploads/documents/UASG030-en-digital.pdf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asg.tech/wp-content/uploads/documents/UASG014-en-digital.pdf" TargetMode="External"/><Relationship Id="rId11" Type="http://schemas.openxmlformats.org/officeDocument/2006/relationships/hyperlink" Target="https://uasg.tech/wp-content/uploads/documents/UASG028-en-digital.pdf" TargetMode="External"/><Relationship Id="rId5" Type="http://schemas.openxmlformats.org/officeDocument/2006/relationships/hyperlink" Target="https://uasg.tech/wp-content/uploads/documents/UASG007-en-digital.pdf" TargetMode="External"/><Relationship Id="rId15" Type="http://schemas.openxmlformats.org/officeDocument/2006/relationships/image" Target="../media/image27.png"/><Relationship Id="rId10" Type="http://schemas.openxmlformats.org/officeDocument/2006/relationships/hyperlink" Target="https://uasg.tech/wp-content/uploads/documents/UASG026-en-digital.pdf" TargetMode="External"/><Relationship Id="rId4" Type="http://schemas.openxmlformats.org/officeDocument/2006/relationships/hyperlink" Target="https://uasg.tech/wp-content/uploads/documents/UASG005-en-digital.pdf" TargetMode="External"/><Relationship Id="rId9" Type="http://schemas.openxmlformats.org/officeDocument/2006/relationships/hyperlink" Target="https://uasg.tech/wp-content/uploads/documents/UASG021B-en-digital.pdf" TargetMode="External"/><Relationship Id="rId14" Type="http://schemas.openxmlformats.org/officeDocument/2006/relationships/hyperlink" Target="https://github.com/icann/ua-code-samples" TargetMode="Externa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082" y="0"/>
            <a:ext cx="11234727" cy="2533369"/>
          </a:xfrm>
        </p:spPr>
        <p:txBody>
          <a:bodyPr>
            <a:normAutofit/>
          </a:bodyPr>
          <a:lstStyle/>
          <a:p>
            <a:r>
              <a:rPr lang="ru-RU" sz="3200" dirty="0"/>
              <a:t>Программирование для поддержки универсального принятия доменных имен и адресов электронной почты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66928" y="4755604"/>
            <a:ext cx="10788321" cy="403785"/>
          </a:xfrm>
        </p:spPr>
        <p:txBody>
          <a:bodyPr/>
          <a:lstStyle/>
          <a:p>
            <a:r>
              <a:rPr lang="ru-RU"/>
              <a:t>ДД месяц 2024 г.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47041" y="2531229"/>
            <a:ext cx="10808208" cy="716808"/>
          </a:xfrm>
        </p:spPr>
        <p:txBody>
          <a:bodyPr>
            <a:normAutofit/>
          </a:bodyPr>
          <a:lstStyle/>
          <a:p>
            <a:r>
              <a:rPr lang="ru-RU"/>
              <a:t> </a:t>
            </a:r>
          </a:p>
          <a:p>
            <a:r>
              <a:rPr lang="ru-RU"/>
              <a:t>Программа Дня UA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8E9707-2818-8D10-FA19-24F447819B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6928" y="3629776"/>
            <a:ext cx="10788321" cy="716808"/>
          </a:xfrm>
        </p:spPr>
        <p:txBody>
          <a:bodyPr/>
          <a:lstStyle/>
          <a:p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Имя Докладчик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96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3F512-A707-6942-97D9-A27B34605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Технологический стек для рассмотрения UA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6126D98-EB57-E54E-B9E7-E94B7FB004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9687217"/>
              </p:ext>
            </p:extLst>
          </p:nvPr>
        </p:nvGraphicFramePr>
        <p:xfrm>
          <a:off x="739437" y="896368"/>
          <a:ext cx="7628149" cy="551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3ADB858-09EA-274A-9841-5D52984C81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6FF6C9-4EF8-4E44-B71B-E4D99D5BD8A5}"/>
              </a:ext>
            </a:extLst>
          </p:cNvPr>
          <p:cNvSpPr txBox="1"/>
          <p:nvPr/>
        </p:nvSpPr>
        <p:spPr>
          <a:xfrm>
            <a:off x="9308560" y="2823812"/>
            <a:ext cx="2638600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dirty="0">
                <a:cs typeface="Source Sans Pro"/>
              </a:rPr>
              <a:t>Прием, проверка, обработка, хранение и отображение </a:t>
            </a:r>
          </a:p>
          <a:p>
            <a:pPr algn="ctr"/>
            <a:r>
              <a:rPr lang="ru-RU" dirty="0">
                <a:cs typeface="Source Sans Pro"/>
              </a:rPr>
              <a:t>всех доменных имен и адресов электронной почты.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5581D396-B699-FE4D-B22B-B94B964B53FD}"/>
              </a:ext>
            </a:extLst>
          </p:cNvPr>
          <p:cNvSpPr/>
          <p:nvPr/>
        </p:nvSpPr>
        <p:spPr>
          <a:xfrm>
            <a:off x="8509827" y="826369"/>
            <a:ext cx="656492" cy="5205262"/>
          </a:xfrm>
          <a:prstGeom prst="rightBrac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18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Почтовые системы и поддержка EAI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AB4471-B117-7941-922D-BB3E4BC9B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14A1BF-7739-7C46-90AA-80A50EE2A8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67" r="4665"/>
          <a:stretch/>
        </p:blipFill>
        <p:spPr>
          <a:xfrm>
            <a:off x="7897595" y="929390"/>
            <a:ext cx="3709739" cy="2695153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1808436-F257-AE4A-9742-7FF8BBC6AD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5" y="929390"/>
            <a:ext cx="6984516" cy="5411449"/>
          </a:xfrm>
        </p:spPr>
        <p:txBody>
          <a:bodyPr/>
          <a:lstStyle/>
          <a:p>
            <a:r>
              <a:rPr lang="ru-RU" sz="1800" dirty="0"/>
              <a:t>Все агенты электронной почты должны быть настроены на отправку и получение интернационализированных адресов электронной почты. Подробнее см. в документе </a:t>
            </a:r>
            <a:br>
              <a:rPr lang="en-US" sz="1800" dirty="0"/>
            </a:br>
            <a:r>
              <a:rPr lang="ru-RU" sz="1800" dirty="0">
                <a:hlinkClick r:id="rId5"/>
              </a:rPr>
              <a:t>EAI: технический обзор</a:t>
            </a:r>
            <a:r>
              <a:rPr lang="ru-RU" sz="1800" dirty="0"/>
              <a:t>.</a:t>
            </a:r>
          </a:p>
          <a:p>
            <a:pPr lvl="1"/>
            <a:r>
              <a:rPr lang="ru-RU" sz="1800" dirty="0">
                <a:solidFill>
                  <a:schemeClr val="accent1"/>
                </a:solidFill>
              </a:rPr>
              <a:t>MUA</a:t>
            </a:r>
            <a:r>
              <a:rPr lang="ru-RU" sz="1800" dirty="0"/>
              <a:t> – почтовый агент пользователя: клиентская программа, которую человек использует для отправки, получения и управления почтой.</a:t>
            </a:r>
          </a:p>
          <a:p>
            <a:pPr lvl="1"/>
            <a:r>
              <a:rPr lang="ru-RU" sz="1800" dirty="0">
                <a:solidFill>
                  <a:schemeClr val="accent1"/>
                </a:solidFill>
              </a:rPr>
              <a:t>MSA</a:t>
            </a:r>
            <a:r>
              <a:rPr lang="ru-RU" sz="1800" dirty="0"/>
              <a:t> – агент отправки почты: серверная программа, которая получает почту от MUA и готовит ее к передаче и доставке.</a:t>
            </a:r>
          </a:p>
          <a:p>
            <a:pPr lvl="1"/>
            <a:r>
              <a:rPr lang="ru-RU" sz="1800" dirty="0">
                <a:solidFill>
                  <a:schemeClr val="accent1"/>
                </a:solidFill>
              </a:rPr>
              <a:t>MTA</a:t>
            </a:r>
            <a:r>
              <a:rPr lang="ru-RU" sz="1800" dirty="0"/>
              <a:t> – агент передачи почты: серверная программа, отправляющая почту на другие узлы Интернета и принимающая ее от них. MTA может получать почту от MSA и/или доставлять почту в MDA.</a:t>
            </a:r>
          </a:p>
          <a:p>
            <a:pPr lvl="1"/>
            <a:r>
              <a:rPr lang="ru-RU" sz="1800" dirty="0">
                <a:solidFill>
                  <a:schemeClr val="accent1"/>
                </a:solidFill>
              </a:rPr>
              <a:t>MDA</a:t>
            </a:r>
            <a:r>
              <a:rPr lang="ru-RU" sz="1800" dirty="0"/>
              <a:t> – агент доставки почты: серверная программа, которая обрабатывает входящую почту и обычно сохраняет ее в почтовый ящик или папку.</a:t>
            </a:r>
          </a:p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327B79-8902-4740-B3C3-CDE15F4C58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4012" y="4388649"/>
            <a:ext cx="4087086" cy="12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76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9C80D4A-C459-1EE7-3ABB-522D33F56F64}"/>
              </a:ext>
            </a:extLst>
          </p:cNvPr>
          <p:cNvGrpSpPr/>
          <p:nvPr/>
        </p:nvGrpSpPr>
        <p:grpSpPr>
          <a:xfrm>
            <a:off x="6186110" y="843744"/>
            <a:ext cx="5337770" cy="5261022"/>
            <a:chOff x="6190527" y="830541"/>
            <a:chExt cx="5337770" cy="5261022"/>
          </a:xfrm>
        </p:grpSpPr>
        <p:pic>
          <p:nvPicPr>
            <p:cNvPr id="87" name="Graphic 86" descr="Server with solid fill">
              <a:extLst>
                <a:ext uri="{FF2B5EF4-FFF2-40B4-BE49-F238E27FC236}">
                  <a16:creationId xmlns:a16="http://schemas.microsoft.com/office/drawing/2014/main" id="{E387110D-D34E-0E8A-625E-0F8C95E2E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19504" y="2385144"/>
              <a:ext cx="914400" cy="914400"/>
            </a:xfrm>
            <a:prstGeom prst="rect">
              <a:avLst/>
            </a:prstGeom>
          </p:spPr>
        </p:pic>
        <p:pic>
          <p:nvPicPr>
            <p:cNvPr id="88" name="Graphic 87" descr="Server with solid fill">
              <a:extLst>
                <a:ext uri="{FF2B5EF4-FFF2-40B4-BE49-F238E27FC236}">
                  <a16:creationId xmlns:a16="http://schemas.microsoft.com/office/drawing/2014/main" id="{AD728F4F-1AB6-7848-179F-367D5471D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67192" y="2394486"/>
              <a:ext cx="914400" cy="914400"/>
            </a:xfrm>
            <a:prstGeom prst="rect">
              <a:avLst/>
            </a:prstGeom>
          </p:spPr>
        </p:pic>
        <p:pic>
          <p:nvPicPr>
            <p:cNvPr id="89" name="Graphic 88" descr="Server with solid fill">
              <a:extLst>
                <a:ext uri="{FF2B5EF4-FFF2-40B4-BE49-F238E27FC236}">
                  <a16:creationId xmlns:a16="http://schemas.microsoft.com/office/drawing/2014/main" id="{4474A020-5334-2875-4E08-9A60CDEBC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52218" y="2393183"/>
              <a:ext cx="914400" cy="914400"/>
            </a:xfrm>
            <a:prstGeom prst="rect">
              <a:avLst/>
            </a:prstGeom>
          </p:spPr>
        </p:pic>
        <p:pic>
          <p:nvPicPr>
            <p:cNvPr id="90" name="Graphic 89" descr="Server with solid fill">
              <a:extLst>
                <a:ext uri="{FF2B5EF4-FFF2-40B4-BE49-F238E27FC236}">
                  <a16:creationId xmlns:a16="http://schemas.microsoft.com/office/drawing/2014/main" id="{C8025C81-7DD6-A8E8-EA3B-7DBD1C947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58551" y="4419229"/>
              <a:ext cx="914400" cy="914400"/>
            </a:xfrm>
            <a:prstGeom prst="rect">
              <a:avLst/>
            </a:prstGeom>
          </p:spPr>
        </p:pic>
        <p:pic>
          <p:nvPicPr>
            <p:cNvPr id="91" name="Graphic 90" descr="Database outline">
              <a:extLst>
                <a:ext uri="{FF2B5EF4-FFF2-40B4-BE49-F238E27FC236}">
                  <a16:creationId xmlns:a16="http://schemas.microsoft.com/office/drawing/2014/main" id="{11AB968D-1619-D860-480A-A2A4DBD42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296269" y="4428571"/>
              <a:ext cx="914400" cy="914400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199698E-C97A-256C-66DC-4D1CA72F5A6B}"/>
                </a:ext>
              </a:extLst>
            </p:cNvPr>
            <p:cNvSpPr txBox="1"/>
            <p:nvPr/>
          </p:nvSpPr>
          <p:spPr>
            <a:xfrm>
              <a:off x="7980013" y="5352899"/>
              <a:ext cx="1501983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/>
                <a:t>Хранилище электронной почты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23699F8-66A7-0066-FE1C-A92EB569D0D3}"/>
                </a:ext>
              </a:extLst>
            </p:cNvPr>
            <p:cNvSpPr txBox="1"/>
            <p:nvPr/>
          </p:nvSpPr>
          <p:spPr>
            <a:xfrm>
              <a:off x="9743530" y="5343616"/>
              <a:ext cx="178476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dirty="0"/>
                <a:t>MUA: Веб-почта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DE89012-4C43-C437-D37A-00F0AC9E461B}"/>
                </a:ext>
              </a:extLst>
            </p:cNvPr>
            <p:cNvSpPr txBox="1"/>
            <p:nvPr/>
          </p:nvSpPr>
          <p:spPr>
            <a:xfrm>
              <a:off x="9832062" y="3266886"/>
              <a:ext cx="1501984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/>
                <a:t>MSA для отправителя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7B45DF0-348E-D86D-7632-2DDBFA360D6D}"/>
                </a:ext>
              </a:extLst>
            </p:cNvPr>
            <p:cNvSpPr txBox="1"/>
            <p:nvPr/>
          </p:nvSpPr>
          <p:spPr>
            <a:xfrm>
              <a:off x="7970484" y="3299544"/>
              <a:ext cx="1501983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/>
                <a:t>MTA для отправителя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CC3F5B2-F3CF-7298-5186-E002B9B3669C}"/>
                </a:ext>
              </a:extLst>
            </p:cNvPr>
            <p:cNvSpPr txBox="1"/>
            <p:nvPr/>
          </p:nvSpPr>
          <p:spPr>
            <a:xfrm>
              <a:off x="6308189" y="3263103"/>
              <a:ext cx="1431471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/>
                <a:t>MTA для получателя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699A504-3912-F483-AC76-A357FA4A1178}"/>
                </a:ext>
              </a:extLst>
            </p:cNvPr>
            <p:cNvSpPr txBox="1"/>
            <p:nvPr/>
          </p:nvSpPr>
          <p:spPr>
            <a:xfrm>
              <a:off x="6190527" y="5333629"/>
              <a:ext cx="1564931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dirty="0"/>
                <a:t>MTA: фильтр спама</a:t>
              </a:r>
            </a:p>
          </p:txBody>
        </p:sp>
        <p:cxnSp>
          <p:nvCxnSpPr>
            <p:cNvPr id="100" name="Curved Connector 99">
              <a:extLst>
                <a:ext uri="{FF2B5EF4-FFF2-40B4-BE49-F238E27FC236}">
                  <a16:creationId xmlns:a16="http://schemas.microsoft.com/office/drawing/2014/main" id="{E71A4464-E2C6-C853-3294-29097DC9FCA8}"/>
                </a:ext>
              </a:extLst>
            </p:cNvPr>
            <p:cNvCxnSpPr>
              <a:cxnSpLocks/>
              <a:stCxn id="89" idx="1"/>
              <a:endCxn id="90" idx="1"/>
            </p:cNvCxnSpPr>
            <p:nvPr/>
          </p:nvCxnSpPr>
          <p:spPr>
            <a:xfrm rot="10800000" flipH="1" flipV="1">
              <a:off x="6552217" y="2850383"/>
              <a:ext cx="6333" cy="2026046"/>
            </a:xfrm>
            <a:prstGeom prst="curvedConnector3">
              <a:avLst>
                <a:gd name="adj1" fmla="val -3609664"/>
              </a:avLst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13F5F1EC-44E2-C7C8-2B7C-3BE7586F8FA0}"/>
                </a:ext>
              </a:extLst>
            </p:cNvPr>
            <p:cNvCxnSpPr>
              <a:cxnSpLocks/>
              <a:stCxn id="87" idx="1"/>
              <a:endCxn id="88" idx="3"/>
            </p:cNvCxnSpPr>
            <p:nvPr/>
          </p:nvCxnSpPr>
          <p:spPr>
            <a:xfrm flipH="1">
              <a:off x="9181592" y="2842344"/>
              <a:ext cx="937912" cy="9342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F0B2AABD-6F99-2698-DB5C-CDEBFEFA23A8}"/>
                </a:ext>
              </a:extLst>
            </p:cNvPr>
            <p:cNvCxnSpPr>
              <a:cxnSpLocks/>
              <a:stCxn id="88" idx="1"/>
              <a:endCxn id="89" idx="3"/>
            </p:cNvCxnSpPr>
            <p:nvPr/>
          </p:nvCxnSpPr>
          <p:spPr>
            <a:xfrm flipH="1" flipV="1">
              <a:off x="7466618" y="2850383"/>
              <a:ext cx="800574" cy="1303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64F1753F-319F-7E61-77C1-AD064B0085A6}"/>
                </a:ext>
              </a:extLst>
            </p:cNvPr>
            <p:cNvCxnSpPr>
              <a:cxnSpLocks/>
              <a:stCxn id="90" idx="3"/>
              <a:endCxn id="91" idx="1"/>
            </p:cNvCxnSpPr>
            <p:nvPr/>
          </p:nvCxnSpPr>
          <p:spPr>
            <a:xfrm>
              <a:off x="7472951" y="4876429"/>
              <a:ext cx="823318" cy="9342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77A91FAB-2CE7-F9EC-7065-6466682796CF}"/>
                </a:ext>
              </a:extLst>
            </p:cNvPr>
            <p:cNvCxnSpPr>
              <a:cxnSpLocks/>
              <a:stCxn id="91" idx="3"/>
            </p:cNvCxnSpPr>
            <p:nvPr/>
          </p:nvCxnSpPr>
          <p:spPr>
            <a:xfrm flipV="1">
              <a:off x="9210669" y="4876428"/>
              <a:ext cx="915185" cy="9343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34" name="Graphic 133" descr="Smart Phone with solid fill">
              <a:extLst>
                <a:ext uri="{FF2B5EF4-FFF2-40B4-BE49-F238E27FC236}">
                  <a16:creationId xmlns:a16="http://schemas.microsoft.com/office/drawing/2014/main" id="{EBBE0CB2-1808-E761-A27F-028BACCF3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199114" y="830541"/>
              <a:ext cx="914400" cy="914400"/>
            </a:xfrm>
            <a:prstGeom prst="rect">
              <a:avLst/>
            </a:prstGeom>
          </p:spPr>
        </p:pic>
        <p:pic>
          <p:nvPicPr>
            <p:cNvPr id="136" name="Graphic 135" descr="Browser window with solid fill">
              <a:extLst>
                <a:ext uri="{FF2B5EF4-FFF2-40B4-BE49-F238E27FC236}">
                  <a16:creationId xmlns:a16="http://schemas.microsoft.com/office/drawing/2014/main" id="{6C868721-6726-2462-71B3-F67D66B34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119504" y="4419228"/>
              <a:ext cx="914400" cy="914400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14A6CDF1-1D78-DD22-D2FA-264D2B92D42C}"/>
                </a:ext>
              </a:extLst>
            </p:cNvPr>
            <p:cNvSpPr txBox="1"/>
            <p:nvPr/>
          </p:nvSpPr>
          <p:spPr>
            <a:xfrm>
              <a:off x="9846096" y="1713756"/>
              <a:ext cx="1501984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dirty="0"/>
                <a:t>Приложение MUA для смартфонов</a:t>
              </a:r>
            </a:p>
          </p:txBody>
        </p:sp>
        <p:cxnSp>
          <p:nvCxnSpPr>
            <p:cNvPr id="138" name="Curved Connector 137">
              <a:extLst>
                <a:ext uri="{FF2B5EF4-FFF2-40B4-BE49-F238E27FC236}">
                  <a16:creationId xmlns:a16="http://schemas.microsoft.com/office/drawing/2014/main" id="{4D213884-63FE-6C5D-2901-4EEEC40D3AD7}"/>
                </a:ext>
              </a:extLst>
            </p:cNvPr>
            <p:cNvCxnSpPr>
              <a:cxnSpLocks/>
              <a:stCxn id="134" idx="3"/>
              <a:endCxn id="87" idx="3"/>
            </p:cNvCxnSpPr>
            <p:nvPr/>
          </p:nvCxnSpPr>
          <p:spPr>
            <a:xfrm flipH="1">
              <a:off x="11033904" y="1287741"/>
              <a:ext cx="79610" cy="1554603"/>
            </a:xfrm>
            <a:prstGeom prst="curvedConnector3">
              <a:avLst>
                <a:gd name="adj1" fmla="val -287150"/>
              </a:avLst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Примеры компонентов электронной почты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AB4471-B117-7941-922D-BB3E4BC9B0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1808436-F257-AE4A-9742-7FF8BBC6AD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5" y="929390"/>
            <a:ext cx="5300237" cy="5411449"/>
          </a:xfrm>
        </p:spPr>
        <p:txBody>
          <a:bodyPr/>
          <a:lstStyle/>
          <a:p>
            <a:r>
              <a:rPr lang="ru-RU" sz="1800" dirty="0">
                <a:solidFill>
                  <a:schemeClr val="accent1"/>
                </a:solidFill>
              </a:rPr>
              <a:t>MUA</a:t>
            </a:r>
            <a:r>
              <a:rPr lang="ru-RU" sz="1800" dirty="0"/>
              <a:t> – почтовый агент пользователя – Outlook, Thunderbird, логистическая система Amazon, подсистема веб-почты Gmail, контактная форма веб-сервера</a:t>
            </a:r>
          </a:p>
          <a:p>
            <a:r>
              <a:rPr lang="ru-RU" sz="1800" dirty="0">
                <a:solidFill>
                  <a:schemeClr val="accent1"/>
                </a:solidFill>
              </a:rPr>
              <a:t>MSA</a:t>
            </a:r>
            <a:r>
              <a:rPr lang="ru-RU" sz="1800" dirty="0"/>
              <a:t> – агент отправки почты – Exchange, </a:t>
            </a:r>
            <a:r>
              <a:rPr lang="ru-RU" sz="1800" dirty="0" err="1"/>
              <a:t>Postfix</a:t>
            </a:r>
            <a:r>
              <a:rPr lang="ru-RU" sz="1800" dirty="0"/>
              <a:t>, </a:t>
            </a:r>
            <a:r>
              <a:rPr lang="ru-RU" sz="1800" dirty="0" err="1"/>
              <a:t>Sendgrid</a:t>
            </a:r>
            <a:r>
              <a:rPr lang="ru-RU" sz="1800" dirty="0"/>
              <a:t>, AWS </a:t>
            </a:r>
            <a:r>
              <a:rPr lang="ru-RU" sz="1800" dirty="0" err="1"/>
              <a:t>Workmail</a:t>
            </a:r>
            <a:endParaRPr lang="ru-RU" sz="1800" dirty="0"/>
          </a:p>
          <a:p>
            <a:r>
              <a:rPr lang="ru-RU" sz="1800" dirty="0">
                <a:solidFill>
                  <a:schemeClr val="accent1"/>
                </a:solidFill>
              </a:rPr>
              <a:t>MTA</a:t>
            </a:r>
            <a:r>
              <a:rPr lang="ru-RU" sz="1800" dirty="0"/>
              <a:t> – агент передачи почты – </a:t>
            </a:r>
            <a:r>
              <a:rPr lang="ru-RU" sz="1800" dirty="0" err="1"/>
              <a:t>Postfix</a:t>
            </a:r>
            <a:r>
              <a:rPr lang="ru-RU" sz="1800" dirty="0"/>
              <a:t>, </a:t>
            </a:r>
            <a:r>
              <a:rPr lang="ru-RU" sz="1800" dirty="0" err="1"/>
              <a:t>Exim</a:t>
            </a:r>
            <a:r>
              <a:rPr lang="ru-RU" sz="1800" dirty="0"/>
              <a:t>, </a:t>
            </a:r>
            <a:r>
              <a:rPr lang="ru-RU" sz="1800" dirty="0" err="1"/>
              <a:t>Halon</a:t>
            </a:r>
            <a:r>
              <a:rPr lang="ru-RU" sz="1800" dirty="0"/>
              <a:t>, </a:t>
            </a:r>
            <a:r>
              <a:rPr lang="ru-RU" sz="1800" dirty="0" err="1"/>
              <a:t>Sendgrid</a:t>
            </a:r>
            <a:r>
              <a:rPr lang="ru-RU" sz="1800" dirty="0"/>
              <a:t>, AWS </a:t>
            </a:r>
            <a:r>
              <a:rPr lang="ru-RU" sz="1800" dirty="0" err="1"/>
              <a:t>Workmail</a:t>
            </a:r>
            <a:endParaRPr lang="ru-RU" sz="1800" dirty="0"/>
          </a:p>
          <a:p>
            <a:r>
              <a:rPr lang="ru-RU" sz="1800" dirty="0">
                <a:solidFill>
                  <a:schemeClr val="accent1"/>
                </a:solidFill>
              </a:rPr>
              <a:t>MDA</a:t>
            </a:r>
            <a:r>
              <a:rPr lang="ru-RU" sz="1800" dirty="0"/>
              <a:t> – агент доставки почты – часть Gmail и Exchange, части </a:t>
            </a:r>
            <a:r>
              <a:rPr lang="ru-RU" sz="1800" dirty="0" err="1"/>
              <a:t>Zendesk</a:t>
            </a:r>
            <a:r>
              <a:rPr lang="ru-RU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5253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Примеры компонентов электронной почты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AB4471-B117-7941-922D-BB3E4BC9B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1808436-F257-AE4A-9742-7FF8BBC6AD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5" y="929390"/>
            <a:ext cx="5300237" cy="5411449"/>
          </a:xfrm>
        </p:spPr>
        <p:txBody>
          <a:bodyPr/>
          <a:lstStyle/>
          <a:p>
            <a:r>
              <a:rPr lang="ru-RU" sz="1800" dirty="0">
                <a:solidFill>
                  <a:schemeClr val="accent1"/>
                </a:solidFill>
              </a:rPr>
              <a:t>MUA</a:t>
            </a:r>
            <a:r>
              <a:rPr lang="ru-RU" sz="1800" dirty="0"/>
              <a:t> – почтовый агент пользователя – Outlook, Thunderbird, логистическая система Amazon, подсистема веб-почты Gmail, контактная форма веб-сервера</a:t>
            </a:r>
          </a:p>
          <a:p>
            <a:r>
              <a:rPr lang="ru-RU" sz="1800" dirty="0">
                <a:solidFill>
                  <a:schemeClr val="accent1"/>
                </a:solidFill>
              </a:rPr>
              <a:t>MSA</a:t>
            </a:r>
            <a:r>
              <a:rPr lang="ru-RU" sz="1800" dirty="0"/>
              <a:t> – агент отправки почты – Exchange, </a:t>
            </a:r>
            <a:r>
              <a:rPr lang="ru-RU" sz="1800" dirty="0" err="1"/>
              <a:t>Postfix</a:t>
            </a:r>
            <a:r>
              <a:rPr lang="ru-RU" sz="1800" dirty="0"/>
              <a:t>, </a:t>
            </a:r>
            <a:r>
              <a:rPr lang="ru-RU" sz="1800" dirty="0" err="1"/>
              <a:t>Sendgrid</a:t>
            </a:r>
            <a:r>
              <a:rPr lang="ru-RU" sz="1800" dirty="0"/>
              <a:t>, AWS </a:t>
            </a:r>
            <a:r>
              <a:rPr lang="ru-RU" sz="1800" dirty="0" err="1"/>
              <a:t>Workmail</a:t>
            </a:r>
            <a:endParaRPr lang="ru-RU" sz="1800" dirty="0"/>
          </a:p>
          <a:p>
            <a:r>
              <a:rPr lang="ru-RU" sz="1800" dirty="0">
                <a:solidFill>
                  <a:schemeClr val="accent1"/>
                </a:solidFill>
              </a:rPr>
              <a:t>MTA</a:t>
            </a:r>
            <a:r>
              <a:rPr lang="ru-RU" sz="1800" dirty="0"/>
              <a:t> – агент передачи почты – </a:t>
            </a:r>
            <a:r>
              <a:rPr lang="ru-RU" sz="1800" dirty="0" err="1"/>
              <a:t>Postfix</a:t>
            </a:r>
            <a:r>
              <a:rPr lang="ru-RU" sz="1800" dirty="0"/>
              <a:t>, </a:t>
            </a:r>
            <a:r>
              <a:rPr lang="ru-RU" sz="1800" dirty="0" err="1"/>
              <a:t>Exim</a:t>
            </a:r>
            <a:r>
              <a:rPr lang="ru-RU" sz="1800" dirty="0"/>
              <a:t>, </a:t>
            </a:r>
            <a:r>
              <a:rPr lang="ru-RU" sz="1800" dirty="0" err="1"/>
              <a:t>Halon</a:t>
            </a:r>
            <a:r>
              <a:rPr lang="ru-RU" sz="1800" dirty="0"/>
              <a:t>, </a:t>
            </a:r>
            <a:r>
              <a:rPr lang="ru-RU" sz="1800" dirty="0" err="1"/>
              <a:t>Sendgrid</a:t>
            </a:r>
            <a:r>
              <a:rPr lang="ru-RU" sz="1800" dirty="0"/>
              <a:t>, AWS </a:t>
            </a:r>
            <a:r>
              <a:rPr lang="ru-RU" sz="1800" dirty="0" err="1"/>
              <a:t>Workmail</a:t>
            </a:r>
            <a:endParaRPr lang="ru-RU" sz="1800" dirty="0"/>
          </a:p>
          <a:p>
            <a:r>
              <a:rPr lang="ru-RU" sz="1800" dirty="0">
                <a:solidFill>
                  <a:schemeClr val="accent1"/>
                </a:solidFill>
              </a:rPr>
              <a:t>MDA</a:t>
            </a:r>
            <a:r>
              <a:rPr lang="ru-RU" sz="1800" dirty="0"/>
              <a:t> – агент доставки почты – часть Gmail и Exchange, части </a:t>
            </a:r>
            <a:r>
              <a:rPr lang="ru-RU" sz="1800" dirty="0" err="1"/>
              <a:t>Zendesk</a:t>
            </a:r>
            <a:r>
              <a:rPr lang="ru-RU" sz="1800" dirty="0"/>
              <a:t>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CCCD80B-1823-87DD-347A-8FC383764A9F}"/>
              </a:ext>
            </a:extLst>
          </p:cNvPr>
          <p:cNvGrpSpPr/>
          <p:nvPr/>
        </p:nvGrpSpPr>
        <p:grpSpPr>
          <a:xfrm>
            <a:off x="6096000" y="695436"/>
            <a:ext cx="5427880" cy="5579215"/>
            <a:chOff x="6096000" y="695436"/>
            <a:chExt cx="5427880" cy="5579215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9499A0A-ACAE-5FE0-B927-45DA30B244B6}"/>
                </a:ext>
              </a:extLst>
            </p:cNvPr>
            <p:cNvSpPr/>
            <p:nvPr/>
          </p:nvSpPr>
          <p:spPr>
            <a:xfrm>
              <a:off x="6096000" y="695436"/>
              <a:ext cx="5427880" cy="5411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pic>
          <p:nvPicPr>
            <p:cNvPr id="48" name="Graphic 47" descr="Smart Phone with solid fill">
              <a:extLst>
                <a:ext uri="{FF2B5EF4-FFF2-40B4-BE49-F238E27FC236}">
                  <a16:creationId xmlns:a16="http://schemas.microsoft.com/office/drawing/2014/main" id="{D4E0EB1F-0513-BEC3-211D-9F2311EE3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21437" y="4602316"/>
              <a:ext cx="914400" cy="914400"/>
            </a:xfrm>
            <a:prstGeom prst="rect">
              <a:avLst/>
            </a:prstGeom>
          </p:spPr>
        </p:pic>
        <p:pic>
          <p:nvPicPr>
            <p:cNvPr id="49" name="Graphic 48" descr="Server with solid fill">
              <a:extLst>
                <a:ext uri="{FF2B5EF4-FFF2-40B4-BE49-F238E27FC236}">
                  <a16:creationId xmlns:a16="http://schemas.microsoft.com/office/drawing/2014/main" id="{A9B04C8F-56DA-A1D6-CBEC-0AD182CF9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115087" y="2703142"/>
              <a:ext cx="914400" cy="914400"/>
            </a:xfrm>
            <a:prstGeom prst="rect">
              <a:avLst/>
            </a:prstGeom>
          </p:spPr>
        </p:pic>
        <p:pic>
          <p:nvPicPr>
            <p:cNvPr id="50" name="Graphic 49" descr="Server with solid fill">
              <a:extLst>
                <a:ext uri="{FF2B5EF4-FFF2-40B4-BE49-F238E27FC236}">
                  <a16:creationId xmlns:a16="http://schemas.microsoft.com/office/drawing/2014/main" id="{1A13E25A-3B2B-FFDC-A352-25D0F4529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262775" y="2712484"/>
              <a:ext cx="914400" cy="914400"/>
            </a:xfrm>
            <a:prstGeom prst="rect">
              <a:avLst/>
            </a:prstGeom>
          </p:spPr>
        </p:pic>
        <p:pic>
          <p:nvPicPr>
            <p:cNvPr id="51" name="Graphic 50" descr="Server with solid fill">
              <a:extLst>
                <a:ext uri="{FF2B5EF4-FFF2-40B4-BE49-F238E27FC236}">
                  <a16:creationId xmlns:a16="http://schemas.microsoft.com/office/drawing/2014/main" id="{E4454B9B-6A5F-26EC-519B-65486A516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47802" y="2711181"/>
              <a:ext cx="914400" cy="914400"/>
            </a:xfrm>
            <a:prstGeom prst="rect">
              <a:avLst/>
            </a:prstGeom>
          </p:spPr>
        </p:pic>
        <p:pic>
          <p:nvPicPr>
            <p:cNvPr id="52" name="Graphic 51" descr="Server with solid fill">
              <a:extLst>
                <a:ext uri="{FF2B5EF4-FFF2-40B4-BE49-F238E27FC236}">
                  <a16:creationId xmlns:a16="http://schemas.microsoft.com/office/drawing/2014/main" id="{6AD20B44-7818-0DE5-307F-1EB7DE85A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54134" y="4602317"/>
              <a:ext cx="914400" cy="914400"/>
            </a:xfrm>
            <a:prstGeom prst="rect">
              <a:avLst/>
            </a:prstGeom>
          </p:spPr>
        </p:pic>
        <p:pic>
          <p:nvPicPr>
            <p:cNvPr id="53" name="Graphic 52" descr="Database outline">
              <a:extLst>
                <a:ext uri="{FF2B5EF4-FFF2-40B4-BE49-F238E27FC236}">
                  <a16:creationId xmlns:a16="http://schemas.microsoft.com/office/drawing/2014/main" id="{FC80B031-C934-458C-13C3-578DA8519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291852" y="4611659"/>
              <a:ext cx="914400" cy="914400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C048ED0-F717-B901-6396-31A18C4ED4C3}"/>
                </a:ext>
              </a:extLst>
            </p:cNvPr>
            <p:cNvSpPr txBox="1"/>
            <p:nvPr/>
          </p:nvSpPr>
          <p:spPr>
            <a:xfrm>
              <a:off x="7975596" y="5535987"/>
              <a:ext cx="1501983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/>
                <a:t>Хранилище электронной почты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C2DE63F-080C-43CE-F1C4-0E96D0658875}"/>
                </a:ext>
              </a:extLst>
            </p:cNvPr>
            <p:cNvSpPr txBox="1"/>
            <p:nvPr/>
          </p:nvSpPr>
          <p:spPr>
            <a:xfrm>
              <a:off x="9739113" y="5557700"/>
              <a:ext cx="178476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/>
                <a:t>Приложение MUA для смартфонов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DA19A57-9C90-642C-BAD7-274877AD4ED1}"/>
                </a:ext>
              </a:extLst>
            </p:cNvPr>
            <p:cNvSpPr txBox="1"/>
            <p:nvPr/>
          </p:nvSpPr>
          <p:spPr>
            <a:xfrm>
              <a:off x="9827645" y="3584884"/>
              <a:ext cx="1501984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/>
                <a:t>MSA для отправителя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3ADEE02-D5E1-AB7E-CE09-2EB16D1FDDCA}"/>
                </a:ext>
              </a:extLst>
            </p:cNvPr>
            <p:cNvSpPr txBox="1"/>
            <p:nvPr/>
          </p:nvSpPr>
          <p:spPr>
            <a:xfrm>
              <a:off x="7966067" y="3617542"/>
              <a:ext cx="1501983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/>
                <a:t>MTA для отправителя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27C22A3-B1B5-31DB-2BDB-61AC633AEF64}"/>
                </a:ext>
              </a:extLst>
            </p:cNvPr>
            <p:cNvSpPr txBox="1"/>
            <p:nvPr/>
          </p:nvSpPr>
          <p:spPr>
            <a:xfrm>
              <a:off x="6241100" y="3598633"/>
              <a:ext cx="1431471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/>
                <a:t>MTA для получателя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55D2234-A9A3-5DF8-7A01-E228BDFBD5B6}"/>
                </a:ext>
              </a:extLst>
            </p:cNvPr>
            <p:cNvSpPr txBox="1"/>
            <p:nvPr/>
          </p:nvSpPr>
          <p:spPr>
            <a:xfrm>
              <a:off x="6222537" y="5516717"/>
              <a:ext cx="1564931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dirty="0"/>
                <a:t>MTA: фильтр спама</a:t>
              </a:r>
            </a:p>
          </p:txBody>
        </p:sp>
        <p:cxnSp>
          <p:nvCxnSpPr>
            <p:cNvPr id="64" name="Curved Connector 63">
              <a:extLst>
                <a:ext uri="{FF2B5EF4-FFF2-40B4-BE49-F238E27FC236}">
                  <a16:creationId xmlns:a16="http://schemas.microsoft.com/office/drawing/2014/main" id="{1E63C0B8-709D-714D-63A8-282A8A4A6F87}"/>
                </a:ext>
              </a:extLst>
            </p:cNvPr>
            <p:cNvCxnSpPr>
              <a:cxnSpLocks/>
              <a:stCxn id="51" idx="1"/>
              <a:endCxn id="52" idx="1"/>
            </p:cNvCxnSpPr>
            <p:nvPr/>
          </p:nvCxnSpPr>
          <p:spPr>
            <a:xfrm rot="10800000" flipH="1" flipV="1">
              <a:off x="6547802" y="3168381"/>
              <a:ext cx="6332" cy="1891136"/>
            </a:xfrm>
            <a:prstGeom prst="curvedConnector3">
              <a:avLst>
                <a:gd name="adj1" fmla="val -3610234"/>
              </a:avLst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Curved Connector 64">
              <a:extLst>
                <a:ext uri="{FF2B5EF4-FFF2-40B4-BE49-F238E27FC236}">
                  <a16:creationId xmlns:a16="http://schemas.microsoft.com/office/drawing/2014/main" id="{A899E380-7045-AEC8-375F-F465B5D000F9}"/>
                </a:ext>
              </a:extLst>
            </p:cNvPr>
            <p:cNvCxnSpPr>
              <a:cxnSpLocks/>
            </p:cNvCxnSpPr>
            <p:nvPr/>
          </p:nvCxnSpPr>
          <p:spPr>
            <a:xfrm>
              <a:off x="11149407" y="1472878"/>
              <a:ext cx="12700" cy="1552554"/>
            </a:xfrm>
            <a:prstGeom prst="curvedConnector3">
              <a:avLst>
                <a:gd name="adj1" fmla="val 1800000"/>
              </a:avLst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060F959-378B-4468-5578-2789E0A42355}"/>
                </a:ext>
              </a:extLst>
            </p:cNvPr>
            <p:cNvCxnSpPr>
              <a:cxnSpLocks/>
              <a:stCxn id="49" idx="1"/>
              <a:endCxn id="50" idx="3"/>
            </p:cNvCxnSpPr>
            <p:nvPr/>
          </p:nvCxnSpPr>
          <p:spPr>
            <a:xfrm flipH="1">
              <a:off x="9177175" y="3160342"/>
              <a:ext cx="937912" cy="9342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74D53A68-F67A-A4B9-B514-CD4CBF07492A}"/>
                </a:ext>
              </a:extLst>
            </p:cNvPr>
            <p:cNvCxnSpPr>
              <a:cxnSpLocks/>
              <a:stCxn id="50" idx="1"/>
              <a:endCxn id="51" idx="3"/>
            </p:cNvCxnSpPr>
            <p:nvPr/>
          </p:nvCxnSpPr>
          <p:spPr>
            <a:xfrm flipH="1" flipV="1">
              <a:off x="7462202" y="3168381"/>
              <a:ext cx="800573" cy="1303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D455D83B-0B17-8C09-7ADF-9DC0F2581DB5}"/>
                </a:ext>
              </a:extLst>
            </p:cNvPr>
            <p:cNvCxnSpPr>
              <a:cxnSpLocks/>
              <a:stCxn id="52" idx="3"/>
              <a:endCxn id="53" idx="1"/>
            </p:cNvCxnSpPr>
            <p:nvPr/>
          </p:nvCxnSpPr>
          <p:spPr>
            <a:xfrm>
              <a:off x="7468534" y="5059517"/>
              <a:ext cx="823318" cy="9342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85328185-DABE-1832-57C1-E9B66296CD7A}"/>
                </a:ext>
              </a:extLst>
            </p:cNvPr>
            <p:cNvCxnSpPr>
              <a:cxnSpLocks/>
              <a:stCxn id="53" idx="3"/>
              <a:endCxn id="48" idx="1"/>
            </p:cNvCxnSpPr>
            <p:nvPr/>
          </p:nvCxnSpPr>
          <p:spPr>
            <a:xfrm flipV="1">
              <a:off x="9206252" y="5059516"/>
              <a:ext cx="915185" cy="9343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72" name="Graphic 71" descr="Server with solid fill">
              <a:extLst>
                <a:ext uri="{FF2B5EF4-FFF2-40B4-BE49-F238E27FC236}">
                  <a16:creationId xmlns:a16="http://schemas.microsoft.com/office/drawing/2014/main" id="{D03A04B4-396E-E7F4-E6A5-62127116E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243875" y="830541"/>
              <a:ext cx="914400" cy="914400"/>
            </a:xfrm>
            <a:prstGeom prst="rect">
              <a:avLst/>
            </a:prstGeom>
          </p:spPr>
        </p:pic>
        <p:pic>
          <p:nvPicPr>
            <p:cNvPr id="73" name="Graphic 72" descr="Document with solid fill">
              <a:extLst>
                <a:ext uri="{FF2B5EF4-FFF2-40B4-BE49-F238E27FC236}">
                  <a16:creationId xmlns:a16="http://schemas.microsoft.com/office/drawing/2014/main" id="{6464928E-D048-0649-EA9E-365A37492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102841" y="830541"/>
              <a:ext cx="914400" cy="914400"/>
            </a:xfrm>
            <a:prstGeom prst="rect">
              <a:avLst/>
            </a:prstGeom>
          </p:spPr>
        </p:pic>
        <p:pic>
          <p:nvPicPr>
            <p:cNvPr id="74" name="Graphic 73" descr="Browser window with solid fill">
              <a:extLst>
                <a:ext uri="{FF2B5EF4-FFF2-40B4-BE49-F238E27FC236}">
                  <a16:creationId xmlns:a16="http://schemas.microsoft.com/office/drawing/2014/main" id="{E1CAF974-EB68-03FC-CC71-BF7AE6D1E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476967" y="842922"/>
              <a:ext cx="914400" cy="914400"/>
            </a:xfrm>
            <a:prstGeom prst="rect">
              <a:avLst/>
            </a:prstGeom>
          </p:spPr>
        </p:pic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9F9B2BDF-670C-69CE-9917-B970200EB2EB}"/>
                </a:ext>
              </a:extLst>
            </p:cNvPr>
            <p:cNvCxnSpPr>
              <a:cxnSpLocks/>
              <a:stCxn id="74" idx="3"/>
              <a:endCxn id="72" idx="1"/>
            </p:cNvCxnSpPr>
            <p:nvPr/>
          </p:nvCxnSpPr>
          <p:spPr>
            <a:xfrm flipV="1">
              <a:off x="7391367" y="1287741"/>
              <a:ext cx="852508" cy="12381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B3E7E76-CC15-2013-201D-50C110CADC57}"/>
                </a:ext>
              </a:extLst>
            </p:cNvPr>
            <p:cNvSpPr txBox="1"/>
            <p:nvPr/>
          </p:nvSpPr>
          <p:spPr>
            <a:xfrm>
              <a:off x="7787468" y="1792335"/>
              <a:ext cx="190761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/>
                <a:t>Веб-сервер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4353DD5-7FD5-CA8F-1F56-03F2999783CB}"/>
                </a:ext>
              </a:extLst>
            </p:cNvPr>
            <p:cNvSpPr txBox="1"/>
            <p:nvPr/>
          </p:nvSpPr>
          <p:spPr>
            <a:xfrm>
              <a:off x="6285983" y="1776720"/>
              <a:ext cx="1556461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/>
                <a:t>Веб-браузер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6D3A644B-2EC1-DBCC-BA85-5EBC30DEDF1F}"/>
                </a:ext>
              </a:extLst>
            </p:cNvPr>
            <p:cNvCxnSpPr>
              <a:cxnSpLocks/>
              <a:stCxn id="72" idx="3"/>
              <a:endCxn id="73" idx="1"/>
            </p:cNvCxnSpPr>
            <p:nvPr/>
          </p:nvCxnSpPr>
          <p:spPr>
            <a:xfrm>
              <a:off x="9158275" y="1287741"/>
              <a:ext cx="944566" cy="0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F4D428B-2E38-44F7-A117-3964384CA064}"/>
                </a:ext>
              </a:extLst>
            </p:cNvPr>
            <p:cNvSpPr txBox="1"/>
            <p:nvPr/>
          </p:nvSpPr>
          <p:spPr>
            <a:xfrm>
              <a:off x="9552043" y="1754214"/>
              <a:ext cx="1784768" cy="8925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dirty="0"/>
                <a:t>MUA: </a:t>
              </a:r>
              <a:r>
                <a:rPr lang="ru-RU" sz="1400" dirty="0"/>
                <a:t>программное обеспечение для создания контактных форм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1932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850" y="1308848"/>
            <a:ext cx="9215903" cy="1701535"/>
          </a:xfrm>
        </p:spPr>
        <p:txBody>
          <a:bodyPr/>
          <a:lstStyle/>
          <a:p>
            <a:r>
              <a:rPr lang="ru-RU"/>
              <a:t>Тест</a:t>
            </a:r>
          </a:p>
        </p:txBody>
      </p:sp>
    </p:spTree>
    <p:extLst>
      <p:ext uri="{BB962C8B-B14F-4D97-AF65-F5344CB8AC3E}">
        <p14:creationId xmlns:p14="http://schemas.microsoft.com/office/powerpoint/2010/main" val="1559195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Вопрос теста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543117" cy="5389942"/>
          </a:xfrm>
        </p:spPr>
        <p:txBody>
          <a:bodyPr/>
          <a:lstStyle/>
          <a:p>
            <a:pPr lvl="0"/>
            <a:r>
              <a:rPr lang="ru-RU" sz="1800" dirty="0"/>
              <a:t>Какие из следующих категорий доменных имен и адресов электронной почты имеют значение для повышения готовности систем к универсальному принятию (UA)?</a:t>
            </a:r>
          </a:p>
          <a:p>
            <a:pPr marL="912813" lvl="1" indent="-457200">
              <a:buFont typeface="+mj-lt"/>
              <a:buAutoNum type="arabicPeriod"/>
            </a:pPr>
            <a:r>
              <a:rPr lang="ru-RU" sz="1800" dirty="0"/>
              <a:t>Доменные имена ASCII</a:t>
            </a:r>
          </a:p>
          <a:p>
            <a:pPr marL="912813" lvl="1" indent="-457200">
              <a:buFont typeface="+mj-lt"/>
              <a:buAutoNum type="arabicPeriod"/>
            </a:pPr>
            <a:r>
              <a:rPr lang="ru-RU" sz="1800" dirty="0"/>
              <a:t>Интернационализированные доменные имена (IDN-домены)</a:t>
            </a:r>
          </a:p>
          <a:p>
            <a:pPr marL="912813" lvl="1" indent="-457200">
              <a:buFont typeface="+mj-lt"/>
              <a:buAutoNum type="arabicPeriod"/>
            </a:pPr>
            <a:r>
              <a:rPr lang="ru-RU" sz="1800" dirty="0"/>
              <a:t>Интернационализация адреса электронной почты (EAI)</a:t>
            </a:r>
          </a:p>
          <a:p>
            <a:pPr marL="912813" lvl="1" indent="-457200">
              <a:buFont typeface="+mj-lt"/>
              <a:buAutoNum type="arabicPeriod"/>
            </a:pPr>
            <a:r>
              <a:rPr lang="ru-RU" sz="1800" dirty="0"/>
              <a:t>Все вышеперечисленное</a:t>
            </a:r>
          </a:p>
          <a:p>
            <a:pPr marL="912813" lvl="1" indent="-457200">
              <a:buFont typeface="+mj-lt"/>
              <a:buAutoNum type="arabicPeriod"/>
            </a:pPr>
            <a:r>
              <a:rPr lang="ru-RU" sz="1800" dirty="0"/>
              <a:t>Только 2 и 3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77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Вопрос теста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543117" cy="5389942"/>
          </a:xfrm>
        </p:spPr>
        <p:txBody>
          <a:bodyPr/>
          <a:lstStyle/>
          <a:p>
            <a:pPr lvl="0"/>
            <a:r>
              <a:rPr lang="ru-RU" sz="1800" dirty="0"/>
              <a:t>Какие из следующих категорий доменных имен и адресов электронной почты имеют значение для повышения готовности систем к универсальному принятию (UA)?</a:t>
            </a:r>
          </a:p>
          <a:p>
            <a:pPr marL="912813" lvl="1" indent="-457200">
              <a:buFont typeface="+mj-lt"/>
              <a:buAutoNum type="arabicPeriod"/>
            </a:pPr>
            <a:r>
              <a:rPr lang="ru-RU" sz="1800" dirty="0"/>
              <a:t>Доменные имена ASCII</a:t>
            </a:r>
          </a:p>
          <a:p>
            <a:pPr marL="912813" lvl="1" indent="-457200">
              <a:buFont typeface="+mj-lt"/>
              <a:buAutoNum type="arabicPeriod"/>
            </a:pPr>
            <a:r>
              <a:rPr lang="ru-RU" sz="1800" dirty="0"/>
              <a:t>Интернационализированные доменные имена (IDN-домены)</a:t>
            </a:r>
          </a:p>
          <a:p>
            <a:pPr marL="912813" lvl="1" indent="-457200">
              <a:buFont typeface="+mj-lt"/>
              <a:buAutoNum type="arabicPeriod"/>
            </a:pPr>
            <a:r>
              <a:rPr lang="ru-RU" sz="1800" dirty="0"/>
              <a:t>Интернационализация адреса электронной почты (EAI)</a:t>
            </a:r>
          </a:p>
          <a:p>
            <a:pPr marL="912813" lvl="1" indent="-457200">
              <a:buFont typeface="+mj-lt"/>
              <a:buAutoNum type="arabicPeriod"/>
            </a:pPr>
            <a:r>
              <a:rPr lang="ru-RU" sz="1800" dirty="0">
                <a:solidFill>
                  <a:srgbClr val="00B050"/>
                </a:solidFill>
              </a:rPr>
              <a:t>Все вышеперечисленное</a:t>
            </a:r>
          </a:p>
          <a:p>
            <a:pPr marL="912813" lvl="1" indent="-457200">
              <a:buFont typeface="+mj-lt"/>
              <a:buAutoNum type="arabicPeriod"/>
            </a:pPr>
            <a:r>
              <a:rPr lang="ru-RU" sz="1800" dirty="0"/>
              <a:t>Только 2 и 3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02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850" y="1308848"/>
            <a:ext cx="10804566" cy="1701535"/>
          </a:xfrm>
        </p:spPr>
        <p:txBody>
          <a:bodyPr/>
          <a:lstStyle/>
          <a:p>
            <a:r>
              <a:rPr lang="ru-RU"/>
              <a:t>Основы Unicode</a:t>
            </a:r>
          </a:p>
        </p:txBody>
      </p:sp>
    </p:spTree>
    <p:extLst>
      <p:ext uri="{BB962C8B-B14F-4D97-AF65-F5344CB8AC3E}">
        <p14:creationId xmlns:p14="http://schemas.microsoft.com/office/powerpoint/2010/main" val="736112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Символ и набор символов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lvl="0"/>
            <a:r>
              <a:rPr lang="ru-RU" sz="1800" b="0" i="0" dirty="0">
                <a:solidFill>
                  <a:schemeClr val="tx1"/>
                </a:solidFill>
                <a:effectLst/>
              </a:rPr>
              <a:t>Метка или строка, </a:t>
            </a:r>
            <a:r>
              <a:rPr lang="ru-RU" sz="1800" dirty="0">
                <a:solidFill>
                  <a:schemeClr val="tx1"/>
                </a:solidFill>
              </a:rPr>
              <a:t>например</a:t>
            </a:r>
            <a:r>
              <a:rPr lang="ru-RU" sz="1800" b="0" i="0" dirty="0">
                <a:solidFill>
                  <a:schemeClr val="tx1"/>
                </a:solidFill>
                <a:effectLst/>
              </a:rPr>
              <a:t> </a:t>
            </a:r>
            <a:r>
              <a:rPr lang="ru-RU" sz="1800" b="0" i="0" dirty="0" err="1">
                <a:solidFill>
                  <a:schemeClr val="tx1"/>
                </a:solidFill>
                <a:effectLst/>
              </a:rPr>
              <a:t>أهلا</a:t>
            </a:r>
            <a:r>
              <a:rPr lang="ru-RU" sz="1800" b="0" i="0" dirty="0">
                <a:solidFill>
                  <a:schemeClr val="tx1"/>
                </a:solidFill>
                <a:effectLst/>
              </a:rPr>
              <a:t>, </a:t>
            </a:r>
            <a:r>
              <a:rPr lang="ru-RU" sz="1800" b="0" i="0" dirty="0" err="1">
                <a:solidFill>
                  <a:schemeClr val="tx1"/>
                </a:solidFill>
                <a:effectLst/>
              </a:rPr>
              <a:t>नमस्ते</a:t>
            </a:r>
            <a:r>
              <a:rPr lang="ru-RU" sz="1800" b="0" i="0" dirty="0">
                <a:solidFill>
                  <a:schemeClr val="tx1"/>
                </a:solidFill>
                <a:effectLst/>
              </a:rPr>
              <a:t>, Hello состоит из символов</a:t>
            </a:r>
          </a:p>
          <a:p>
            <a:pPr lvl="1"/>
            <a:r>
              <a:rPr lang="ru-RU" sz="1800" b="0" i="0" dirty="0">
                <a:solidFill>
                  <a:schemeClr val="tx1"/>
                </a:solidFill>
                <a:effectLst/>
              </a:rPr>
              <a:t>Hello </a:t>
            </a:r>
            <a:r>
              <a:rPr lang="ru-RU" sz="18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b="0" i="0" dirty="0">
                <a:solidFill>
                  <a:schemeClr val="tx1"/>
                </a:solidFill>
                <a:effectLst/>
              </a:rPr>
              <a:t> H  e  l   </a:t>
            </a:r>
            <a:r>
              <a:rPr lang="ru-RU" sz="1800" b="0" i="0" dirty="0" err="1">
                <a:solidFill>
                  <a:schemeClr val="tx1"/>
                </a:solidFill>
                <a:effectLst/>
              </a:rPr>
              <a:t>l</a:t>
            </a:r>
            <a:r>
              <a:rPr lang="ru-RU" sz="1800" b="0" i="0" dirty="0">
                <a:solidFill>
                  <a:schemeClr val="tx1"/>
                </a:solidFill>
                <a:effectLst/>
              </a:rPr>
              <a:t>   o</a:t>
            </a:r>
          </a:p>
          <a:p>
            <a:pPr lvl="0"/>
            <a:r>
              <a:rPr lang="ru-RU" sz="1800" b="0" i="0" dirty="0">
                <a:solidFill>
                  <a:schemeClr val="tx1"/>
                </a:solidFill>
                <a:effectLst/>
              </a:rPr>
              <a:t>Символ — это единица информации, используемая для организации, контроля или представления текстовых данных.</a:t>
            </a:r>
          </a:p>
          <a:p>
            <a:r>
              <a:rPr lang="ru-RU" sz="1800" b="0" i="0" dirty="0">
                <a:solidFill>
                  <a:schemeClr val="tx1"/>
                </a:solidFill>
                <a:effectLst/>
              </a:rPr>
              <a:t>Примеры символов:</a:t>
            </a:r>
          </a:p>
          <a:p>
            <a:pPr lvl="1"/>
            <a:r>
              <a:rPr lang="ru-RU" sz="1800" b="0" i="0" dirty="0">
                <a:solidFill>
                  <a:schemeClr val="tx1"/>
                </a:solidFill>
                <a:effectLst/>
              </a:rPr>
              <a:t>Буквы </a:t>
            </a:r>
          </a:p>
          <a:p>
            <a:pPr lvl="1"/>
            <a:r>
              <a:rPr lang="ru-RU" sz="1800" b="0" i="0" dirty="0">
                <a:solidFill>
                  <a:schemeClr val="tx1"/>
                </a:solidFill>
                <a:effectLst/>
              </a:rPr>
              <a:t>Цифры </a:t>
            </a:r>
          </a:p>
          <a:p>
            <a:pPr lvl="1"/>
            <a:r>
              <a:rPr lang="ru-RU" sz="1800" dirty="0">
                <a:solidFill>
                  <a:schemeClr val="tx1"/>
                </a:solidFill>
              </a:rPr>
              <a:t>Специальные символы, т. е. м</a:t>
            </a:r>
            <a:r>
              <a:rPr lang="ru-RU" sz="1800" b="0" i="0" dirty="0">
                <a:solidFill>
                  <a:schemeClr val="tx1"/>
                </a:solidFill>
                <a:effectLst/>
              </a:rPr>
              <a:t>атематические символы, знаки препинания</a:t>
            </a:r>
          </a:p>
          <a:p>
            <a:pPr lvl="1"/>
            <a:r>
              <a:rPr lang="ru-RU" sz="1800" b="0" i="0" dirty="0">
                <a:solidFill>
                  <a:schemeClr val="tx1"/>
                </a:solidFill>
                <a:effectLst/>
              </a:rPr>
              <a:t>Управляющие символы — обычно не отображаются</a:t>
            </a:r>
          </a:p>
          <a:p>
            <a:pPr lvl="0"/>
            <a:r>
              <a:rPr lang="ru-RU" sz="1800" dirty="0">
                <a:solidFill>
                  <a:schemeClr val="tx1"/>
                </a:solidFill>
              </a:rPr>
              <a:t>Американский стандартный код для обмена информацией (</a:t>
            </a:r>
            <a:r>
              <a:rPr lang="ru-RU" sz="1800" b="0" i="0" dirty="0">
                <a:solidFill>
                  <a:schemeClr val="tx1"/>
                </a:solidFill>
                <a:effectLst/>
              </a:rPr>
              <a:t>ASCII) кодирует символы, используемые в вычислениях, включая буквы a-z, цифры 0-9 и другие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43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Кодовая точка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lvl="0"/>
            <a:r>
              <a:rPr lang="ru-RU" sz="1800" dirty="0">
                <a:solidFill>
                  <a:srgbClr val="3B3835"/>
                </a:solidFill>
              </a:rPr>
              <a:t>Кодовая точка — это значение или позиция символа в любом кодированном наборе символов</a:t>
            </a:r>
          </a:p>
          <a:p>
            <a:pPr lvl="0"/>
            <a:r>
              <a:rPr lang="ru-RU" sz="1800" dirty="0">
                <a:solidFill>
                  <a:srgbClr val="3B3835"/>
                </a:solidFill>
              </a:rPr>
              <a:t>К</a:t>
            </a:r>
            <a:r>
              <a:rPr lang="ru-RU" sz="1800" b="0" i="0" dirty="0">
                <a:solidFill>
                  <a:srgbClr val="3B3835"/>
                </a:solidFill>
                <a:effectLst/>
              </a:rPr>
              <a:t>одовая точка — это номер, присвоенный для представления абстрактного символа в системе представления текста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pic>
        <p:nvPicPr>
          <p:cNvPr id="5122" name="Picture 2" descr="3.3.5 Character Encoding">
            <a:extLst>
              <a:ext uri="{FF2B5EF4-FFF2-40B4-BE49-F238E27FC236}">
                <a16:creationId xmlns:a16="http://schemas.microsoft.com/office/drawing/2014/main" id="{0F60A8D5-9F34-A2B7-3723-0863CA6D2B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1" t="8897" b="64533"/>
          <a:stretch/>
        </p:blipFill>
        <p:spPr bwMode="auto">
          <a:xfrm>
            <a:off x="1527532" y="2367474"/>
            <a:ext cx="9136935" cy="33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07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086AE0-0EB2-9B4A-B8A3-2A9FF067E3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4743" y="1553737"/>
            <a:ext cx="10682514" cy="4410762"/>
          </a:xfrm>
        </p:spPr>
        <p:txBody>
          <a:bodyPr/>
          <a:lstStyle/>
          <a:p>
            <a:r>
              <a:rPr lang="ru-RU" sz="1800" dirty="0"/>
              <a:t>Введение </a:t>
            </a:r>
          </a:p>
          <a:p>
            <a:r>
              <a:rPr lang="ru-RU" sz="1800" dirty="0"/>
              <a:t>Общие сведения об универсальном принятии</a:t>
            </a:r>
          </a:p>
          <a:p>
            <a:pPr lvl="1"/>
            <a:r>
              <a:rPr lang="ru-RU" sz="1800" dirty="0"/>
              <a:t>Тест</a:t>
            </a:r>
          </a:p>
          <a:p>
            <a:r>
              <a:rPr lang="ru-RU" sz="1800" dirty="0"/>
              <a:t>Основы </a:t>
            </a:r>
            <a:r>
              <a:rPr lang="ru-RU" sz="1800" dirty="0" err="1"/>
              <a:t>Unicode</a:t>
            </a:r>
            <a:endParaRPr lang="ru-RU" sz="1800" dirty="0"/>
          </a:p>
          <a:p>
            <a:r>
              <a:rPr lang="ru-RU" sz="1800" dirty="0"/>
              <a:t>Основы для IDN и EAI</a:t>
            </a:r>
          </a:p>
          <a:p>
            <a:r>
              <a:rPr lang="ru-RU" sz="1800" dirty="0"/>
              <a:t>Программирование для UA</a:t>
            </a:r>
          </a:p>
          <a:p>
            <a:pPr lvl="1"/>
            <a:r>
              <a:rPr lang="ru-RU" sz="1800" dirty="0"/>
              <a:t>Обработка доменных имен</a:t>
            </a:r>
          </a:p>
          <a:p>
            <a:pPr lvl="1"/>
            <a:r>
              <a:rPr lang="ru-RU" sz="1800" dirty="0"/>
              <a:t>Адрес электронной почты обработки</a:t>
            </a:r>
          </a:p>
          <a:p>
            <a:r>
              <a:rPr lang="ru-RU" sz="1800" dirty="0"/>
              <a:t>Заключение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Повестка дня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AB4471-B117-7941-922D-BB3E4BC9B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35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Кодовая точка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lvl="0"/>
            <a:r>
              <a:rPr lang="ru-RU" sz="1800" dirty="0">
                <a:solidFill>
                  <a:srgbClr val="3B3835"/>
                </a:solidFill>
              </a:rPr>
              <a:t>Кодовая точка — это значение или позиция символа в любом кодированном наборе символов</a:t>
            </a:r>
          </a:p>
          <a:p>
            <a:pPr lvl="0"/>
            <a:r>
              <a:rPr lang="ru-RU" sz="1800" dirty="0">
                <a:solidFill>
                  <a:srgbClr val="3B3835"/>
                </a:solidFill>
              </a:rPr>
              <a:t>К</a:t>
            </a:r>
            <a:r>
              <a:rPr lang="ru-RU" sz="1800" b="0" i="0" dirty="0">
                <a:solidFill>
                  <a:srgbClr val="3B3835"/>
                </a:solidFill>
                <a:effectLst/>
              </a:rPr>
              <a:t>одовая точка — это номер, присвоенный для представления абстрактного символа в системе представления текста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pic>
        <p:nvPicPr>
          <p:cNvPr id="3" name="Picture 2" descr="3.3.5 Character Encoding">
            <a:extLst>
              <a:ext uri="{FF2B5EF4-FFF2-40B4-BE49-F238E27FC236}">
                <a16:creationId xmlns:a16="http://schemas.microsoft.com/office/drawing/2014/main" id="{4C76DB4A-E0AB-7A85-20F0-F129796220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1" t="8897" b="64533"/>
          <a:stretch/>
        </p:blipFill>
        <p:spPr bwMode="auto">
          <a:xfrm>
            <a:off x="1527532" y="2371771"/>
            <a:ext cx="9136935" cy="33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8B6E688-FC1D-830C-157B-EF41AB9443DA}"/>
              </a:ext>
            </a:extLst>
          </p:cNvPr>
          <p:cNvSpPr/>
          <p:nvPr/>
        </p:nvSpPr>
        <p:spPr>
          <a:xfrm>
            <a:off x="1701903" y="3472563"/>
            <a:ext cx="3872921" cy="46653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017827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/>
              <a:t>Глиф</a:t>
            </a:r>
            <a:endParaRPr lang="ru-RU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lvl="0"/>
            <a:r>
              <a:rPr lang="ru-RU" sz="2000" b="0" i="0" dirty="0">
                <a:solidFill>
                  <a:srgbClr val="3B3835"/>
                </a:solidFill>
                <a:effectLst/>
              </a:rPr>
              <a:t> </a:t>
            </a:r>
            <a:r>
              <a:rPr lang="ru-RU" sz="1800" b="0" i="0" dirty="0">
                <a:solidFill>
                  <a:srgbClr val="3B3835"/>
                </a:solidFill>
                <a:effectLst/>
              </a:rPr>
              <a:t>Типографское изображение символа называется </a:t>
            </a:r>
            <a:r>
              <a:rPr lang="ru-RU" sz="1800" b="0" i="0" dirty="0" err="1">
                <a:solidFill>
                  <a:srgbClr val="3B3835"/>
                </a:solidFill>
                <a:effectLst/>
              </a:rPr>
              <a:t>глифом</a:t>
            </a:r>
            <a:endParaRPr lang="ru-RU" sz="1800" b="0" i="0" dirty="0">
              <a:solidFill>
                <a:srgbClr val="3B3835"/>
              </a:solidFill>
              <a:effectLst/>
            </a:endParaRPr>
          </a:p>
          <a:p>
            <a:pPr lvl="1"/>
            <a:r>
              <a:rPr lang="ru-RU" sz="1800" b="0" i="0" dirty="0">
                <a:solidFill>
                  <a:srgbClr val="3B3835"/>
                </a:solidFill>
                <a:effectLst/>
              </a:rPr>
              <a:t>Английский язык: </a:t>
            </a:r>
            <a:r>
              <a:rPr lang="ru-RU" sz="1800" i="1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800" b="0" i="0" dirty="0">
                <a:solidFill>
                  <a:srgbClr val="3B3835"/>
                </a:solidFill>
                <a:effectLst/>
              </a:rPr>
              <a:t>, a  </a:t>
            </a:r>
          </a:p>
          <a:p>
            <a:pPr lvl="1"/>
            <a:r>
              <a:rPr lang="ru-RU" sz="1800" b="0" i="0" dirty="0">
                <a:solidFill>
                  <a:srgbClr val="3B3835"/>
                </a:solidFill>
                <a:effectLst/>
              </a:rPr>
              <a:t>Каждая арабская буква имеет четыре </a:t>
            </a:r>
            <a:r>
              <a:rPr lang="ru-RU" sz="1800" b="0" i="0" dirty="0" err="1">
                <a:solidFill>
                  <a:srgbClr val="3B3835"/>
                </a:solidFill>
                <a:effectLst/>
              </a:rPr>
              <a:t>глифа</a:t>
            </a:r>
            <a:r>
              <a:rPr lang="ru-RU" sz="1800" b="0" i="0" dirty="0">
                <a:solidFill>
                  <a:srgbClr val="3B3835"/>
                </a:solidFill>
                <a:effectLst/>
              </a:rPr>
              <a:t> в зависимости от того, где она встречается в строке. </a:t>
            </a:r>
            <a:r>
              <a:rPr lang="ru-RU" sz="1800" dirty="0">
                <a:solidFill>
                  <a:srgbClr val="3B3835"/>
                </a:solidFill>
              </a:rPr>
              <a:t>Например, для </a:t>
            </a:r>
            <a:r>
              <a:rPr lang="ru-RU" sz="1800" dirty="0"/>
              <a:t>АРАБСКОЙ БУКВЫ GHAIN четыре </a:t>
            </a:r>
            <a:r>
              <a:rPr lang="ru-RU" sz="1800" dirty="0" err="1"/>
              <a:t>глифа</a:t>
            </a:r>
            <a:r>
              <a:rPr lang="ru-RU" sz="1800" dirty="0"/>
              <a:t> - это</a:t>
            </a:r>
            <a:r>
              <a:rPr lang="ru-RU" sz="1800" b="0" i="0" dirty="0">
                <a:solidFill>
                  <a:srgbClr val="3B3835"/>
                </a:solidFill>
                <a:effectLst/>
              </a:rPr>
              <a:t>:</a:t>
            </a:r>
          </a:p>
          <a:p>
            <a:pPr lvl="1"/>
            <a:endParaRPr lang="en-US" sz="1800" dirty="0">
              <a:solidFill>
                <a:srgbClr val="3B3835"/>
              </a:solidFill>
            </a:endParaRPr>
          </a:p>
          <a:p>
            <a:pPr lvl="1"/>
            <a:endParaRPr lang="en-US" sz="2000" b="0" i="0" dirty="0">
              <a:solidFill>
                <a:srgbClr val="3B3835"/>
              </a:solidFill>
              <a:effectLst/>
            </a:endParaRPr>
          </a:p>
          <a:p>
            <a:pPr lvl="1"/>
            <a:endParaRPr lang="en-US" sz="2000" dirty="0">
              <a:solidFill>
                <a:srgbClr val="3B3835"/>
              </a:solidFill>
            </a:endParaRPr>
          </a:p>
          <a:p>
            <a:pPr lvl="1"/>
            <a:endParaRPr lang="en-US" sz="2000" b="0" i="0" dirty="0">
              <a:solidFill>
                <a:srgbClr val="3B3835"/>
              </a:solidFill>
              <a:effectLst/>
            </a:endParaRPr>
          </a:p>
          <a:p>
            <a:pPr lvl="1"/>
            <a:endParaRPr lang="en-US" sz="2000" dirty="0">
              <a:solidFill>
                <a:srgbClr val="3B3835"/>
              </a:solidFill>
            </a:endParaRPr>
          </a:p>
          <a:p>
            <a:pPr lvl="1"/>
            <a:endParaRPr lang="en-US" sz="2000" b="0" i="0" dirty="0">
              <a:solidFill>
                <a:srgbClr val="3B3835"/>
              </a:solidFill>
              <a:effectLst/>
            </a:endParaRPr>
          </a:p>
          <a:p>
            <a:pPr lvl="1"/>
            <a:endParaRPr lang="en-US" sz="2000" dirty="0">
              <a:solidFill>
                <a:srgbClr val="3B3835"/>
              </a:solidFill>
            </a:endParaRPr>
          </a:p>
          <a:p>
            <a:pPr lvl="1"/>
            <a:r>
              <a:rPr lang="ru-RU" sz="1800" dirty="0">
                <a:solidFill>
                  <a:srgbClr val="3B3835"/>
                </a:solidFill>
              </a:rPr>
              <a:t>Языки могут быть записаны/отображены в порядке справа налево или слева направо, но чтение данных происходит на основе порядка нажатия клавиш в файле и не зависит от направления записи</a:t>
            </a:r>
          </a:p>
          <a:p>
            <a:pPr lvl="1"/>
            <a:endParaRPr lang="en-US" sz="1800" b="0" i="0" dirty="0">
              <a:solidFill>
                <a:srgbClr val="3B3835"/>
              </a:solidFill>
              <a:effectLst/>
            </a:endParaRPr>
          </a:p>
          <a:p>
            <a:pPr lvl="0"/>
            <a:endParaRPr lang="en-US" sz="2000" b="0" i="0" dirty="0">
              <a:solidFill>
                <a:srgbClr val="3B3835"/>
              </a:solidFill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pic>
        <p:nvPicPr>
          <p:cNvPr id="2050" name="Picture 2" descr="Context-dependent and Directional Text - Complex-Text Languages - An  Overview">
            <a:extLst>
              <a:ext uri="{FF2B5EF4-FFF2-40B4-BE49-F238E27FC236}">
                <a16:creationId xmlns:a16="http://schemas.microsoft.com/office/drawing/2014/main" id="{94403C9C-44D4-1561-C1FB-936A7BA22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628" y="2498183"/>
            <a:ext cx="1783637" cy="217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002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Кодировка символов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lvl="0"/>
            <a:r>
              <a:rPr lang="ru-RU" sz="1800" b="0" i="0" dirty="0">
                <a:solidFill>
                  <a:srgbClr val="000000"/>
                </a:solidFill>
                <a:effectLst/>
              </a:rPr>
              <a:t>Кодировка символов — это переход от определения набора символов к фактическим кодовым единицам, используемым для представления данных</a:t>
            </a:r>
          </a:p>
          <a:p>
            <a:pPr lvl="0"/>
            <a:r>
              <a:rPr lang="ru-RU" sz="1800" dirty="0"/>
              <a:t>Кодировка описывает, как кодировать кодовые точки в байты и как декодировать байты в кодовые точки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38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Краткая история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lvl="0"/>
            <a:r>
              <a:rPr lang="ru-RU" sz="1800" dirty="0">
                <a:solidFill>
                  <a:srgbClr val="3B3835"/>
                </a:solidFill>
                <a:latin typeface="+mj-lt"/>
              </a:rPr>
              <a:t>Базовый код ASCII:</a:t>
            </a:r>
            <a:r>
              <a:rPr lang="ru-RU" sz="1800" b="0" i="0" dirty="0">
                <a:solidFill>
                  <a:srgbClr val="3B3835"/>
                </a:solidFill>
                <a:effectLst/>
                <a:latin typeface="+mj-lt"/>
              </a:rPr>
              <a:t> 7-битный символ, длина не более 128 символов</a:t>
            </a:r>
          </a:p>
          <a:p>
            <a:pPr lvl="0"/>
            <a:r>
              <a:rPr lang="ru-RU" sz="1800" b="0" i="0" dirty="0">
                <a:solidFill>
                  <a:srgbClr val="3B3835"/>
                </a:solidFill>
                <a:effectLst/>
                <a:latin typeface="+mj-lt"/>
              </a:rPr>
              <a:t>Расширенный код ASCII: 8-битный символ, длина не более 256 символов</a:t>
            </a:r>
          </a:p>
          <a:p>
            <a:pPr lvl="0"/>
            <a:r>
              <a:rPr lang="ru-RU" sz="1800" b="0" i="0" dirty="0">
                <a:solidFill>
                  <a:srgbClr val="3B3835"/>
                </a:solidFill>
                <a:effectLst/>
                <a:latin typeface="+mj-lt"/>
              </a:rPr>
              <a:t>Кодировка ASCII может содержать достаточно символов, чтобы охватить все языки</a:t>
            </a:r>
          </a:p>
          <a:p>
            <a:pPr lvl="0"/>
            <a:r>
              <a:rPr lang="ru-RU" sz="1800" b="0" i="0" dirty="0">
                <a:solidFill>
                  <a:srgbClr val="3B3835"/>
                </a:solidFill>
                <a:effectLst/>
                <a:latin typeface="+mj-lt"/>
              </a:rPr>
              <a:t>Поэтому были разработаны различные системы кодирования для присвоения номеров символам разных языков и шрифтов, что создавало проблемы совместимости.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23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Стандарт </a:t>
            </a:r>
            <a:r>
              <a:rPr lang="ru-RU" sz="2400" dirty="0" err="1"/>
              <a:t>Unicode</a:t>
            </a:r>
            <a:endParaRPr lang="ru-RU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lvl="0"/>
            <a:r>
              <a:rPr lang="ru-RU" sz="1800" dirty="0"/>
              <a:t>Стандарт цифрового представления символов, используемых в письменности всех языков мира.</a:t>
            </a:r>
          </a:p>
          <a:p>
            <a:pPr lvl="0"/>
            <a:r>
              <a:rPr lang="ru-RU" sz="1800" dirty="0"/>
              <a:t>Упорядоченный набор символов</a:t>
            </a:r>
          </a:p>
          <a:p>
            <a:pPr lvl="0"/>
            <a:r>
              <a:rPr lang="ru-RU" sz="1800" dirty="0" err="1"/>
              <a:t>Unicode</a:t>
            </a:r>
            <a:r>
              <a:rPr lang="ru-RU" sz="1800" dirty="0"/>
              <a:t> предоставляет единые средства для хранения, поиска и обмена текстами на любом языке.</a:t>
            </a:r>
          </a:p>
          <a:p>
            <a:pPr lvl="0"/>
            <a:r>
              <a:rPr lang="ru-RU" sz="1800" dirty="0"/>
              <a:t>Он используется во всех современных компьютерах и является основой для обработки текста в Интернете</a:t>
            </a:r>
          </a:p>
          <a:p>
            <a:pPr lvl="0"/>
            <a:r>
              <a:rPr lang="ru-RU" sz="1800" dirty="0"/>
              <a:t>Количество слотов для представления языков мира — от 0000 до 10FFFF. Охват набора символов и диапазоны кодировок см. на сайте </a:t>
            </a:r>
            <a:r>
              <a:rPr lang="ru-RU" sz="1800" dirty="0">
                <a:hlinkClick r:id="rId3"/>
              </a:rPr>
              <a:t>https://unicode.org/charts/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0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Кодировка </a:t>
            </a:r>
            <a:r>
              <a:rPr lang="ru-RU" sz="2400" dirty="0" err="1"/>
              <a:t>Unicode</a:t>
            </a:r>
            <a:endParaRPr lang="ru-RU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827978"/>
            <a:ext cx="10962747" cy="5389942"/>
          </a:xfrm>
        </p:spPr>
        <p:txBody>
          <a:bodyPr/>
          <a:lstStyle/>
          <a:p>
            <a:pPr lvl="0"/>
            <a:r>
              <a:rPr lang="ru-RU" sz="1800" b="0" i="0" dirty="0" err="1">
                <a:solidFill>
                  <a:srgbClr val="000000"/>
                </a:solidFill>
                <a:effectLst/>
              </a:rPr>
              <a:t>Unicode</a:t>
            </a:r>
            <a:r>
              <a:rPr lang="ru-RU" sz="1800" b="0" i="0" dirty="0">
                <a:solidFill>
                  <a:srgbClr val="000000"/>
                </a:solidFill>
                <a:effectLst/>
              </a:rPr>
              <a:t> может быть реализован с помощью различных кодировок:</a:t>
            </a:r>
          </a:p>
          <a:p>
            <a:pPr lvl="1"/>
            <a:r>
              <a:rPr lang="ru-RU" sz="1800" dirty="0"/>
              <a:t>UTF-8</a:t>
            </a:r>
          </a:p>
          <a:p>
            <a:pPr lvl="1"/>
            <a:r>
              <a:rPr lang="ru-RU" sz="1800" dirty="0"/>
              <a:t>UTF-16</a:t>
            </a:r>
          </a:p>
          <a:p>
            <a:pPr lvl="1"/>
            <a:r>
              <a:rPr lang="ru-RU" sz="1800" dirty="0"/>
              <a:t>UTF-32</a:t>
            </a:r>
          </a:p>
          <a:p>
            <a:r>
              <a:rPr lang="ru-RU" sz="1800" dirty="0"/>
              <a:t>Кодировка UTF-8 обычно используется в системе доменных имен (DNS)</a:t>
            </a:r>
          </a:p>
          <a:p>
            <a:r>
              <a:rPr lang="ru-RU" sz="1800" dirty="0"/>
              <a:t>UTF-8 — это кодировка символов переменной длины</a:t>
            </a:r>
          </a:p>
          <a:p>
            <a:r>
              <a:rPr lang="ru-RU" sz="1800" dirty="0"/>
              <a:t>UTF-8 кодирует кодовые точки, используя от одного до четырех байтов, которые читаются по одному байту за раз:</a:t>
            </a:r>
          </a:p>
          <a:p>
            <a:pPr lvl="1"/>
            <a:r>
              <a:rPr lang="ru-RU" sz="1800" dirty="0"/>
              <a:t>Для символов ASCII используется 1 байт</a:t>
            </a:r>
          </a:p>
          <a:p>
            <a:pPr lvl="1"/>
            <a:r>
              <a:rPr lang="ru-RU" sz="1800" dirty="0"/>
              <a:t>Для арабских символов используется 2 байта</a:t>
            </a:r>
          </a:p>
          <a:p>
            <a:pPr lvl="1"/>
            <a:r>
              <a:rPr lang="ru-RU" sz="1800" dirty="0"/>
              <a:t>Для символов деванагари используется 3 байта</a:t>
            </a:r>
          </a:p>
          <a:p>
            <a:pPr lvl="1"/>
            <a:r>
              <a:rPr lang="ru-RU" sz="1800" dirty="0"/>
              <a:t>Для китайских символов используется 4 байта</a:t>
            </a:r>
          </a:p>
          <a:p>
            <a:r>
              <a:rPr lang="ru-RU" sz="1800" dirty="0"/>
              <a:t>Таким образом, для чтения на уровне байтов нам необходимо указать кодировку перед чтением файла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97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Привет, мир! Python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marL="0" lv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endParaRPr lang="en-US" sz="20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3027FB-0B23-070D-80DE-986B8F2931A0}"/>
              </a:ext>
            </a:extLst>
          </p:cNvPr>
          <p:cNvSpPr txBox="1"/>
          <p:nvPr/>
        </p:nvSpPr>
        <p:spPr>
          <a:xfrm>
            <a:off x="543356" y="5708642"/>
            <a:ext cx="1107291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/>
              <a:t>Весь код в этой презентации доступен на </a:t>
            </a:r>
            <a:r>
              <a:rPr lang="ru-RU" dirty="0" err="1"/>
              <a:t>Github</a:t>
            </a:r>
            <a:r>
              <a:rPr lang="ru-RU" dirty="0"/>
              <a:t>: </a:t>
            </a:r>
            <a:r>
              <a:rPr lang="ru-RU" dirty="0">
                <a:cs typeface="Source Sans Pro"/>
                <a:hlinkClick r:id="rId4"/>
              </a:rPr>
              <a:t>https://github.com/icann/ua-code-samples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90251D-8152-EBBD-3FA1-122EC6A44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356" y="763601"/>
            <a:ext cx="10027661" cy="20313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"Enter your input: "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PK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inputstr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kumimoji="0" lang="en-PK" altLang="en-PK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#default character encoding is UTF-8</a:t>
            </a:r>
            <a:br>
              <a:rPr kumimoji="0" lang="en-PK" altLang="en-PK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PK" b="0" i="1" u="none" strike="noStrike" cap="none" normalizeH="0" baseline="0" dirty="0">
              <a:ln>
                <a:noFill/>
              </a:ln>
              <a:solidFill>
                <a:srgbClr val="80808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"Input data is: "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PK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inputstr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PK" altLang="en-PK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198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Привет, мир! Java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B849C7B-54A6-A820-D93D-AEC168E8F0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marL="0" lv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java.util.Scanner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ReadWriteUnicode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public static void main(String[]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  {</a:t>
            </a:r>
          </a:p>
          <a:p>
            <a:pPr marL="0" lv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Scanner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new Scanner(System.in);</a:t>
            </a:r>
          </a:p>
          <a:p>
            <a:pPr marL="0" lv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("Enter your input");</a:t>
            </a:r>
          </a:p>
          <a:p>
            <a:pPr marL="0" lv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String Input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scr.nextLine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//default character encoding is UTF-8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Receieved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input is: "+Input);</a:t>
            </a:r>
          </a:p>
          <a:p>
            <a:pPr marL="0" lv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lv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59356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Кодировка </a:t>
            </a:r>
            <a:r>
              <a:rPr lang="ru-RU" sz="2400" dirty="0" err="1"/>
              <a:t>Unicode</a:t>
            </a:r>
            <a:r>
              <a:rPr lang="ru-RU" sz="2400" dirty="0"/>
              <a:t> — чтение/запись файлов в Python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r>
              <a:rPr lang="ru-RU" sz="2000"/>
              <a:t>Чтение файла UTF-8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/>
          </a:p>
          <a:p>
            <a:endParaRPr lang="en-US" sz="2000" dirty="0"/>
          </a:p>
          <a:p>
            <a:r>
              <a:rPr lang="ru-RU" sz="2000"/>
              <a:t>Запись файла UTF-8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149364E-D472-87EE-A27A-71F79A13F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6951" y="1540364"/>
            <a:ext cx="6250429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 = 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PK" altLang="en-PK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filepath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PK" altLang="en-PK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r'</a:t>
            </a:r>
            <a:r>
              <a:rPr kumimoji="0" lang="en-PK" altLang="en-PK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PK" altLang="en-PK" b="0" i="0" u="none" strike="noStrike" cap="none" normalizeH="0" baseline="0" dirty="0" err="1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'UTF-8'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 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file:</a:t>
            </a:r>
            <a:b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(line)</a:t>
            </a:r>
            <a:b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file.close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kumimoji="0" lang="en-PK" altLang="en-PK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798777-34C4-5BDB-7074-DCDB99558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6951" y="3758344"/>
            <a:ext cx="6388287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file2 = 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kumimoji="0" lang="en-US" altLang="en-PK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filepath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'w'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'UTF-8'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data_to_write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ar-SA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اُن کے وکلا کی کوشش ہو گی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b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file2.writelines(</a:t>
            </a:r>
            <a:r>
              <a:rPr kumimoji="0" lang="en-PK" altLang="en-PK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data_to_write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file2.close()</a:t>
            </a:r>
            <a:endParaRPr kumimoji="0" lang="en-PK" altLang="en-PK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539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Кодирование </a:t>
            </a:r>
            <a:r>
              <a:rPr lang="ru-RU" sz="2400" dirty="0" err="1"/>
              <a:t>Unicode</a:t>
            </a:r>
            <a:r>
              <a:rPr lang="ru-RU" sz="2400" dirty="0"/>
              <a:t> — чтение файлов в Java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5D67812B-291C-F8CE-3D29-FC1035DC9AB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786926"/>
            <a:ext cx="10962747" cy="538994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ReadFile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(final String filename){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try 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FileInputStream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FileInputStream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(filename);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InputStreamReader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InputStreamReader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StandardCharsets.UTF_8);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BufferedReader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BufferedReader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String line = "";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while((line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br.readLine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())!=null) 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(line);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fis.close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 catch(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IOException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ex) 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System.err.println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ex.toString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79418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850" y="1308848"/>
            <a:ext cx="10804566" cy="1701535"/>
          </a:xfrm>
        </p:spPr>
        <p:txBody>
          <a:bodyPr/>
          <a:lstStyle/>
          <a:p>
            <a:r>
              <a:rPr lang="ru-RU" sz="3200" dirty="0"/>
              <a:t>Общие сведения об универсальном принятии (UA) </a:t>
            </a:r>
          </a:p>
        </p:txBody>
      </p:sp>
    </p:spTree>
    <p:extLst>
      <p:ext uri="{BB962C8B-B14F-4D97-AF65-F5344CB8AC3E}">
        <p14:creationId xmlns:p14="http://schemas.microsoft.com/office/powerpoint/2010/main" val="678514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Кодирование </a:t>
            </a:r>
            <a:r>
              <a:rPr lang="ru-RU" sz="2400" dirty="0" err="1"/>
              <a:t>Unicode</a:t>
            </a:r>
            <a:r>
              <a:rPr lang="ru-RU" sz="2400" dirty="0"/>
              <a:t> — запись файлов в Java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2D279D8-1517-6B59-1663-65BF5546C38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4" y="786926"/>
            <a:ext cx="11771375" cy="538994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WriteFile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(final String filename, String text){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try{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FileOutputStream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FileOutputStream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(filename);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OutputStreamWriter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OutputStreamWriter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StandardCharsets.UTF_8);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BufferedWriter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BufferedWriter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bw.write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(text);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bw.flush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fis.close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}catch(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IOException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ex) 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System.err.println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ex.toString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09231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Нормализация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8458" y="1134255"/>
            <a:ext cx="10962747" cy="4737657"/>
          </a:xfrm>
        </p:spPr>
        <p:txBody>
          <a:bodyPr/>
          <a:lstStyle/>
          <a:p>
            <a:r>
              <a:rPr lang="ru-RU" sz="1800" dirty="0"/>
              <a:t>Существует несколько способов кодирования определенных </a:t>
            </a:r>
            <a:r>
              <a:rPr lang="ru-RU" sz="1800" dirty="0" err="1"/>
              <a:t>глифов</a:t>
            </a:r>
            <a:r>
              <a:rPr lang="ru-RU" sz="1800" dirty="0"/>
              <a:t> в </a:t>
            </a:r>
            <a:r>
              <a:rPr lang="ru-RU" sz="1800" dirty="0" err="1"/>
              <a:t>Unicode</a:t>
            </a:r>
            <a:r>
              <a:rPr lang="ru-RU" sz="1800" dirty="0"/>
              <a:t>:</a:t>
            </a:r>
          </a:p>
          <a:p>
            <a:pPr lvl="1"/>
            <a:r>
              <a:rPr lang="ru-RU" sz="1800" dirty="0">
                <a:solidFill>
                  <a:schemeClr val="accent1"/>
                </a:solidFill>
              </a:rPr>
              <a:t>è =  U+00E8</a:t>
            </a:r>
          </a:p>
          <a:p>
            <a:pPr lvl="1"/>
            <a:r>
              <a:rPr lang="ru-RU" sz="1800" dirty="0">
                <a:solidFill>
                  <a:schemeClr val="accent1"/>
                </a:solidFill>
              </a:rPr>
              <a:t>e + ` = è = U+0065 + U+0300</a:t>
            </a:r>
          </a:p>
          <a:p>
            <a:pPr lvl="1"/>
            <a:r>
              <a:rPr lang="ru-RU" sz="1800" dirty="0">
                <a:solidFill>
                  <a:schemeClr val="accent1"/>
                </a:solidFill>
              </a:rPr>
              <a:t>آ = U+0622</a:t>
            </a:r>
          </a:p>
          <a:p>
            <a:pPr lvl="1"/>
            <a:r>
              <a:rPr lang="ru-RU" sz="1800" dirty="0">
                <a:solidFill>
                  <a:schemeClr val="accent1"/>
                </a:solidFill>
              </a:rPr>
              <a:t> ٓ + ا = </a:t>
            </a:r>
            <a:r>
              <a:rPr lang="ru-RU" sz="1800" dirty="0" err="1">
                <a:solidFill>
                  <a:schemeClr val="accent1"/>
                </a:solidFill>
              </a:rPr>
              <a:t>آ</a:t>
            </a:r>
            <a:r>
              <a:rPr lang="ru-RU" sz="1800" dirty="0">
                <a:solidFill>
                  <a:schemeClr val="accent1"/>
                </a:solidFill>
              </a:rPr>
              <a:t>  =U+0627 U+0653</a:t>
            </a:r>
          </a:p>
          <a:p>
            <a:r>
              <a:rPr lang="ru-RU" sz="1800" dirty="0"/>
              <a:t>Следующая строка может существовать в корпусе в виде первой строки, показанной ниже, тогда как строка ввода имеет вид второй строки. Таким образом, результат поиска будет пустым. </a:t>
            </a:r>
          </a:p>
          <a:p>
            <a:pPr lvl="1"/>
            <a:r>
              <a:rPr lang="ru-RU" sz="1800" dirty="0" err="1"/>
              <a:t>آدم</a:t>
            </a:r>
            <a:r>
              <a:rPr lang="ru-RU" sz="1800" dirty="0"/>
              <a:t>  (U+0622 U+062F U+0645)</a:t>
            </a:r>
          </a:p>
          <a:p>
            <a:pPr lvl="1"/>
            <a:r>
              <a:rPr lang="ru-RU" sz="1800" dirty="0" err="1"/>
              <a:t>آدم</a:t>
            </a:r>
            <a:r>
              <a:rPr lang="ru-RU" sz="1800" dirty="0"/>
              <a:t> (U+0627 U+0653 U+062F U+0645)</a:t>
            </a:r>
          </a:p>
          <a:p>
            <a:r>
              <a:rPr lang="ru-RU" sz="1800" dirty="0"/>
              <a:t>Для поиска, сортировки и любых других операций со строками необходима нормализация</a:t>
            </a:r>
          </a:p>
          <a:p>
            <a:r>
              <a:rPr lang="ru-RU" sz="1800" dirty="0"/>
              <a:t>Нормализация гарантирует, что конечное представление будет одинаковым, даже если пользователи набирают текст по-разному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2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Нормализация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8458" y="1350498"/>
            <a:ext cx="10962747" cy="4751725"/>
          </a:xfrm>
        </p:spPr>
        <p:txBody>
          <a:bodyPr/>
          <a:lstStyle/>
          <a:p>
            <a:r>
              <a:rPr lang="ru-RU" sz="1800" dirty="0"/>
              <a:t>Ниже перечислены различные </a:t>
            </a:r>
            <a:r>
              <a:rPr lang="ru-RU" sz="1800" dirty="0">
                <a:hlinkClick r:id="rId3"/>
              </a:rPr>
              <a:t>формы нормализации</a:t>
            </a:r>
            <a:r>
              <a:rPr lang="ru-RU" sz="1800" dirty="0"/>
              <a:t>, определенные в </a:t>
            </a:r>
            <a:r>
              <a:rPr lang="ru-RU" sz="1800" dirty="0" err="1"/>
              <a:t>Unicode</a:t>
            </a:r>
            <a:r>
              <a:rPr lang="ru-RU" sz="1800" dirty="0"/>
              <a:t>:</a:t>
            </a:r>
          </a:p>
          <a:p>
            <a:pPr lvl="1"/>
            <a:r>
              <a:rPr lang="ru-RU" sz="1800" dirty="0"/>
              <a:t>Форма нормализации D (NFD)</a:t>
            </a:r>
          </a:p>
          <a:p>
            <a:pPr lvl="1"/>
            <a:r>
              <a:rPr lang="ru-RU" sz="1800" dirty="0"/>
              <a:t>Форма нормализации C (NFC)</a:t>
            </a:r>
          </a:p>
          <a:p>
            <a:pPr lvl="1"/>
            <a:r>
              <a:rPr lang="ru-RU" sz="1800" dirty="0"/>
              <a:t>Форма нормализации KD (NFKD)</a:t>
            </a:r>
          </a:p>
          <a:p>
            <a:pPr lvl="1"/>
            <a:r>
              <a:rPr lang="ru-RU" sz="1800" dirty="0"/>
              <a:t>Форма нормализации KC (NFKC)</a:t>
            </a:r>
          </a:p>
          <a:p>
            <a:r>
              <a:rPr lang="ru-RU" sz="1800" dirty="0"/>
              <a:t>В доменных именах используется NFC</a:t>
            </a:r>
          </a:p>
          <a:p>
            <a:r>
              <a:rPr lang="ru-RU" sz="1800" dirty="0"/>
              <a:t>C — составная (å — один символ), а D — декомпозированная (å — это «a» + кружок вверху)</a:t>
            </a:r>
          </a:p>
          <a:p>
            <a:r>
              <a:rPr lang="ru-RU" sz="1800" dirty="0"/>
              <a:t>K включает дополнительную совместимость с ошибками и в настоящее время используется редко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282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Код нормализации — Python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00F6B6-8A78-BF05-57D7-C3015756FE35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420624" y="750720"/>
            <a:ext cx="11586545" cy="20313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unicodedata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PK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input_str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 take input from user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PK" sz="1800" b="0" i="1" u="none" strike="noStrike" cap="none" normalizeH="0" baseline="0" dirty="0">
              <a:ln>
                <a:noFill/>
              </a:ln>
              <a:solidFill>
                <a:srgbClr val="80808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normalized_input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unicodedata.normalize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'NFC'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input_str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#normalize user input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PK" sz="1800" b="0" i="1" u="none" strike="noStrike" cap="none" normalizeH="0" baseline="0" dirty="0">
              <a:ln>
                <a:noFill/>
              </a:ln>
              <a:solidFill>
                <a:srgbClr val="80808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normalized_input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PK" altLang="en-P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941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Код нормализации — Java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FAC3DC3-3327-D37A-A939-511879D1C0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marL="0" indent="0">
              <a:buNone/>
            </a:pPr>
            <a:r>
              <a:rPr lang="pt-B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import com.ibm.icu.text.Normalizer2;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Scanner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new Scanner(System.in);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Normalizer2 norm = Normalizer2.getNFCInstance(); //get NFC object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String input;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input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sc.nextline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normalized_input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norm.normalize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(input);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2990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850" y="1308848"/>
            <a:ext cx="8496082" cy="1701535"/>
          </a:xfrm>
        </p:spPr>
        <p:txBody>
          <a:bodyPr/>
          <a:lstStyle/>
          <a:p>
            <a:r>
              <a:rPr lang="ru-RU"/>
              <a:t>Интернационализированные доменные имена</a:t>
            </a:r>
          </a:p>
        </p:txBody>
      </p:sp>
    </p:spTree>
    <p:extLst>
      <p:ext uri="{BB962C8B-B14F-4D97-AF65-F5344CB8AC3E}">
        <p14:creationId xmlns:p14="http://schemas.microsoft.com/office/powerpoint/2010/main" val="1277556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Доменные имена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76157" y="1227326"/>
            <a:ext cx="10639685" cy="4810666"/>
          </a:xfrm>
        </p:spPr>
        <p:txBody>
          <a:bodyPr/>
          <a:lstStyle/>
          <a:p>
            <a:r>
              <a:rPr lang="ru-RU" sz="1800" dirty="0"/>
              <a:t>Доменное имя — это упорядоченный набор меток или строк:  </a:t>
            </a:r>
            <a:r>
              <a:rPr lang="ru-RU" sz="1800" dirty="0">
                <a:hlinkClick r:id="rId3"/>
              </a:rPr>
              <a:t>www.example.co.uk</a:t>
            </a:r>
          </a:p>
          <a:p>
            <a:pPr lvl="1"/>
            <a:r>
              <a:rPr lang="ru-RU" sz="1800" dirty="0"/>
              <a:t>Домен верхнего уровня (TLD) — это самая правая метка: ”</a:t>
            </a:r>
            <a:r>
              <a:rPr lang="ru-RU" sz="1800" dirty="0" err="1"/>
              <a:t>uk</a:t>
            </a:r>
            <a:r>
              <a:rPr lang="ru-RU" sz="1800" dirty="0"/>
              <a:t>”</a:t>
            </a:r>
          </a:p>
          <a:p>
            <a:pPr lvl="1"/>
            <a:r>
              <a:rPr lang="ru-RU" sz="1800" dirty="0"/>
              <a:t>Домен второго уровня: “</a:t>
            </a:r>
            <a:r>
              <a:rPr lang="ru-RU" sz="1800" dirty="0" err="1"/>
              <a:t>co</a:t>
            </a:r>
            <a:r>
              <a:rPr lang="ru-RU" sz="1800" dirty="0"/>
              <a:t>”</a:t>
            </a:r>
          </a:p>
          <a:p>
            <a:pPr lvl="1"/>
            <a:r>
              <a:rPr lang="ru-RU" sz="1800" dirty="0"/>
              <a:t>Домен третьего уровня: “</a:t>
            </a:r>
            <a:r>
              <a:rPr lang="ru-RU" sz="1800" dirty="0" err="1"/>
              <a:t>example</a:t>
            </a:r>
            <a:r>
              <a:rPr lang="ru-RU" sz="1800" dirty="0"/>
              <a:t>”</a:t>
            </a:r>
          </a:p>
          <a:p>
            <a:r>
              <a:rPr lang="ru-RU" sz="1800" dirty="0"/>
              <a:t>Изначально длина TLD составляла всего два-три символа (например, </a:t>
            </a:r>
            <a:r>
              <a:rPr lang="ru-RU" sz="1800" dirty="0">
                <a:solidFill>
                  <a:schemeClr val="accent1"/>
                </a:solidFill>
              </a:rPr>
              <a:t>.</a:t>
            </a:r>
            <a:r>
              <a:rPr lang="ru-RU" sz="1800" dirty="0" err="1">
                <a:solidFill>
                  <a:schemeClr val="accent1"/>
                </a:solidFill>
              </a:rPr>
              <a:t>ca</a:t>
            </a:r>
            <a:r>
              <a:rPr lang="ru-RU" sz="1800" dirty="0">
                <a:solidFill>
                  <a:schemeClr val="accent1"/>
                </a:solidFill>
              </a:rPr>
              <a:t>, .</a:t>
            </a:r>
            <a:r>
              <a:rPr lang="ru-RU" sz="1800" dirty="0" err="1">
                <a:solidFill>
                  <a:schemeClr val="accent1"/>
                </a:solidFill>
              </a:rPr>
              <a:t>com</a:t>
            </a:r>
            <a:r>
              <a:rPr lang="ru-RU" sz="1800" dirty="0"/>
              <a:t>)</a:t>
            </a:r>
          </a:p>
          <a:p>
            <a:r>
              <a:rPr lang="ru-RU" sz="1800" dirty="0"/>
              <a:t>Теперь строки TLD могут быть более длинными (например, </a:t>
            </a:r>
            <a:r>
              <a:rPr lang="ru-RU" sz="1800" dirty="0">
                <a:solidFill>
                  <a:schemeClr val="accent1"/>
                </a:solidFill>
              </a:rPr>
              <a:t>.</a:t>
            </a:r>
            <a:r>
              <a:rPr lang="ru-RU" sz="1800" dirty="0" err="1">
                <a:solidFill>
                  <a:schemeClr val="accent1"/>
                </a:solidFill>
              </a:rPr>
              <a:t>info</a:t>
            </a:r>
            <a:r>
              <a:rPr lang="ru-RU" sz="1800" dirty="0">
                <a:solidFill>
                  <a:schemeClr val="accent1"/>
                </a:solidFill>
              </a:rPr>
              <a:t>, .</a:t>
            </a:r>
            <a:r>
              <a:rPr lang="ru-RU" sz="1800" dirty="0" err="1">
                <a:solidFill>
                  <a:schemeClr val="accent1"/>
                </a:solidFill>
              </a:rPr>
              <a:t>google</a:t>
            </a:r>
            <a:r>
              <a:rPr lang="ru-RU" sz="1800" dirty="0">
                <a:solidFill>
                  <a:schemeClr val="accent1"/>
                </a:solidFill>
              </a:rPr>
              <a:t>, .</a:t>
            </a:r>
            <a:r>
              <a:rPr lang="ru-RU" sz="1800" dirty="0" err="1">
                <a:solidFill>
                  <a:schemeClr val="accent1"/>
                </a:solidFill>
              </a:rPr>
              <a:t>engineering</a:t>
            </a:r>
            <a:r>
              <a:rPr lang="ru-RU" sz="1800" dirty="0"/>
              <a:t>)</a:t>
            </a:r>
          </a:p>
          <a:p>
            <a:r>
              <a:rPr lang="ru-RU" sz="1800" dirty="0"/>
              <a:t>TLD, делегируемые в </a:t>
            </a:r>
            <a:r>
              <a:rPr lang="ru-RU" sz="1800" u="sng" dirty="0">
                <a:solidFill>
                  <a:schemeClr val="accent1"/>
                </a:solidFill>
              </a:rPr>
              <a:t>корневую зону</a:t>
            </a:r>
            <a:r>
              <a:rPr lang="ru-RU" sz="1800" dirty="0"/>
              <a:t>, могут со временем меняться, поэтому фиксированный список может устареть</a:t>
            </a:r>
          </a:p>
          <a:p>
            <a:r>
              <a:rPr lang="ru-RU" sz="1800" dirty="0"/>
              <a:t>Каждая метка состоит из 63 октетов</a:t>
            </a:r>
          </a:p>
          <a:p>
            <a:r>
              <a:rPr lang="ru-RU" sz="1800" dirty="0">
                <a:solidFill>
                  <a:schemeClr val="tx1"/>
                </a:solidFill>
              </a:rPr>
              <a:t>Общая длина доменного имени не может быть больше 255 (включая разделители)</a:t>
            </a:r>
          </a:p>
          <a:p>
            <a:endParaRPr lang="en-US" sz="18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A6867-0A83-6445-BBBC-2BA130ED7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210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Интернационализированные доменные имена (IDN-домены)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76157" y="1227326"/>
            <a:ext cx="10639685" cy="4810666"/>
          </a:xfrm>
        </p:spPr>
        <p:txBody>
          <a:bodyPr/>
          <a:lstStyle/>
          <a:p>
            <a:r>
              <a:rPr lang="ru-RU" sz="1800" dirty="0"/>
              <a:t>Доменные имена также могут быть интернационализированы, если одна из меток содержит хотя бы один символ, не относящийся к стандарту ASCII</a:t>
            </a:r>
          </a:p>
          <a:p>
            <a:pPr lvl="1"/>
            <a:r>
              <a:rPr lang="ru-RU" sz="1800" dirty="0"/>
              <a:t>Например: </a:t>
            </a:r>
            <a:r>
              <a:rPr lang="ru-RU" sz="1800" dirty="0">
                <a:hlinkClick r:id="rId3"/>
              </a:rPr>
              <a:t>www.exâmple.ca</a:t>
            </a:r>
            <a:r>
              <a:rPr lang="ru-RU" sz="1800" dirty="0"/>
              <a:t>, </a:t>
            </a:r>
            <a:r>
              <a:rPr lang="ru-RU" sz="1800" dirty="0" err="1">
                <a:solidFill>
                  <a:schemeClr val="accent1"/>
                </a:solidFill>
              </a:rPr>
              <a:t>普遍接受-测试.世界</a:t>
            </a:r>
            <a:r>
              <a:rPr lang="ru-RU" sz="1800" dirty="0">
                <a:solidFill>
                  <a:schemeClr val="accent1"/>
                </a:solidFill>
              </a:rPr>
              <a:t>.</a:t>
            </a:r>
            <a:r>
              <a:rPr lang="ru-RU" sz="1800" dirty="0"/>
              <a:t>, </a:t>
            </a:r>
            <a:r>
              <a:rPr lang="ru-RU" sz="1800" dirty="0" err="1">
                <a:solidFill>
                  <a:schemeClr val="accent1"/>
                </a:solidFill>
              </a:rPr>
              <a:t>صحة.مصر</a:t>
            </a:r>
            <a:r>
              <a:rPr lang="ru-RU" sz="1800" dirty="0"/>
              <a:t>,</a:t>
            </a:r>
            <a:r>
              <a:rPr lang="ru-RU" sz="1800" dirty="0">
                <a:solidFill>
                  <a:schemeClr val="accent1"/>
                </a:solidFill>
              </a:rPr>
              <a:t> </a:t>
            </a:r>
            <a:r>
              <a:rPr lang="ru-RU" sz="1800" dirty="0" err="1">
                <a:solidFill>
                  <a:schemeClr val="accent1"/>
                </a:solidFill>
              </a:rPr>
              <a:t>ทัวร์เที่ยวไทย.ไทย</a:t>
            </a:r>
            <a:endParaRPr lang="ru-RU" sz="1800" dirty="0">
              <a:solidFill>
                <a:schemeClr val="accent1"/>
              </a:solidFill>
            </a:endParaRPr>
          </a:p>
          <a:p>
            <a:r>
              <a:rPr lang="ru-RU" sz="1800" dirty="0"/>
              <a:t>Существует две эквивалентные формы обозначения IDN-доменов: U-</a:t>
            </a:r>
            <a:r>
              <a:rPr lang="ru-RU" sz="1800" dirty="0" err="1"/>
              <a:t>label</a:t>
            </a:r>
            <a:r>
              <a:rPr lang="ru-RU" sz="1800" dirty="0"/>
              <a:t> и A-</a:t>
            </a:r>
            <a:r>
              <a:rPr lang="ru-RU" sz="1800" dirty="0" err="1"/>
              <a:t>label</a:t>
            </a:r>
            <a:endParaRPr lang="ru-RU" sz="1800" dirty="0"/>
          </a:p>
          <a:p>
            <a:pPr lvl="1"/>
            <a:r>
              <a:rPr lang="ru-RU" sz="1800" dirty="0"/>
              <a:t>Пользователи используют версию IDN под названием U-</a:t>
            </a:r>
            <a:r>
              <a:rPr lang="ru-RU" sz="1800" dirty="0" err="1"/>
              <a:t>label</a:t>
            </a:r>
            <a:r>
              <a:rPr lang="ru-RU" sz="1800" dirty="0"/>
              <a:t> (в формате UTF-8): </a:t>
            </a:r>
            <a:r>
              <a:rPr lang="ru-RU" sz="1800" dirty="0" err="1">
                <a:solidFill>
                  <a:schemeClr val="accent1"/>
                </a:solidFill>
              </a:rPr>
              <a:t>exâmple</a:t>
            </a:r>
            <a:r>
              <a:rPr lang="ru-RU" sz="1800" dirty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ru-RU" sz="1800" dirty="0"/>
              <a:t>В DNS используется эквивалент ASCII под названием A-</a:t>
            </a:r>
            <a:r>
              <a:rPr lang="ru-RU" sz="1800" dirty="0" err="1"/>
              <a:t>label</a:t>
            </a:r>
            <a:r>
              <a:rPr lang="ru-RU" sz="1800" dirty="0"/>
              <a:t>: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sz="1800" dirty="0"/>
              <a:t>Прием пользовательского ввода, нормализация и сверка с IDNA2008 для формирования U-</a:t>
            </a:r>
            <a:r>
              <a:rPr lang="ru-RU" sz="1800" dirty="0" err="1"/>
              <a:t>label</a:t>
            </a:r>
            <a:r>
              <a:rPr lang="ru-RU" sz="1800" dirty="0"/>
              <a:t> IDN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sz="1800" dirty="0"/>
              <a:t>Преобразование U-</a:t>
            </a:r>
            <a:r>
              <a:rPr lang="ru-RU" sz="1800" dirty="0" err="1"/>
              <a:t>label</a:t>
            </a:r>
            <a:r>
              <a:rPr lang="ru-RU" sz="1800" dirty="0"/>
              <a:t> в </a:t>
            </a:r>
            <a:r>
              <a:rPr lang="ru-RU" sz="1800" dirty="0" err="1"/>
              <a:t>punycode</a:t>
            </a:r>
            <a:r>
              <a:rPr lang="ru-RU" sz="1800" dirty="0"/>
              <a:t> (с использованием RFC3492)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sz="1800" dirty="0"/>
              <a:t>Добавление префикса "</a:t>
            </a:r>
            <a:r>
              <a:rPr lang="ru-RU" sz="1800" dirty="0" err="1"/>
              <a:t>xn</a:t>
            </a:r>
            <a:r>
              <a:rPr lang="ru-RU" sz="1800" dirty="0"/>
              <a:t>--", чтобы идентифицировать строку ASCII как A-</a:t>
            </a:r>
            <a:r>
              <a:rPr lang="ru-RU" sz="1800" dirty="0" err="1"/>
              <a:t>label</a:t>
            </a:r>
            <a:r>
              <a:rPr lang="ru-RU" sz="1800" dirty="0"/>
              <a:t> IDN.</a:t>
            </a:r>
          </a:p>
          <a:p>
            <a:pPr marL="1487487" lvl="3" indent="-457200"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chemeClr val="accent1"/>
                </a:solidFill>
              </a:rPr>
              <a:t>exâmple</a:t>
            </a:r>
            <a:r>
              <a:rPr lang="ru-RU" sz="1800" dirty="0">
                <a:solidFill>
                  <a:schemeClr val="accent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=&gt; </a:t>
            </a:r>
            <a:r>
              <a:rPr lang="ru-RU" sz="1800" dirty="0" err="1">
                <a:solidFill>
                  <a:schemeClr val="accent1"/>
                </a:solidFill>
              </a:rPr>
              <a:t>exmple-xta</a:t>
            </a:r>
            <a:r>
              <a:rPr lang="ru-RU" sz="1800" dirty="0">
                <a:solidFill>
                  <a:schemeClr val="accent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=&gt;</a:t>
            </a:r>
            <a:r>
              <a:rPr lang="ru-RU" sz="1800" dirty="0">
                <a:solidFill>
                  <a:schemeClr val="accent1"/>
                </a:solidFill>
              </a:rPr>
              <a:t> </a:t>
            </a:r>
            <a:r>
              <a:rPr lang="ru-RU" sz="1800" dirty="0" err="1">
                <a:solidFill>
                  <a:schemeClr val="accent1"/>
                </a:solidFill>
              </a:rPr>
              <a:t>xn</a:t>
            </a:r>
            <a:r>
              <a:rPr lang="ru-RU" sz="1800" dirty="0">
                <a:solidFill>
                  <a:schemeClr val="accent1"/>
                </a:solidFill>
              </a:rPr>
              <a:t>--</a:t>
            </a:r>
            <a:r>
              <a:rPr lang="ru-RU" sz="1800" dirty="0" err="1">
                <a:solidFill>
                  <a:schemeClr val="accent1"/>
                </a:solidFill>
              </a:rPr>
              <a:t>exmple-xta</a:t>
            </a:r>
            <a:endParaRPr lang="ru-RU" sz="1800" dirty="0">
              <a:solidFill>
                <a:schemeClr val="accent1"/>
              </a:solidFill>
            </a:endParaRPr>
          </a:p>
          <a:p>
            <a:pPr marL="1487487" lvl="3" indent="-457200"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chemeClr val="accent1"/>
                </a:solidFill>
              </a:rPr>
              <a:t>普遍接受-测试</a:t>
            </a:r>
            <a:r>
              <a:rPr lang="ru-RU" sz="1800" dirty="0">
                <a:solidFill>
                  <a:schemeClr val="accent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=&gt;</a:t>
            </a:r>
            <a:r>
              <a:rPr lang="ru-RU" sz="1800" dirty="0">
                <a:solidFill>
                  <a:schemeClr val="accent1"/>
                </a:solidFill>
              </a:rPr>
              <a:t> --f38am99bqvcd5liy1cxsg </a:t>
            </a:r>
            <a:r>
              <a:rPr lang="ru-RU" sz="1800" dirty="0">
                <a:solidFill>
                  <a:schemeClr val="tx1"/>
                </a:solidFill>
              </a:rPr>
              <a:t>=&gt;</a:t>
            </a:r>
            <a:r>
              <a:rPr lang="ru-RU" sz="1800" dirty="0">
                <a:solidFill>
                  <a:schemeClr val="accent1"/>
                </a:solidFill>
              </a:rPr>
              <a:t> </a:t>
            </a:r>
            <a:r>
              <a:rPr lang="ru-RU" sz="1800" dirty="0" err="1">
                <a:solidFill>
                  <a:schemeClr val="accent1"/>
                </a:solidFill>
              </a:rPr>
              <a:t>xn</a:t>
            </a:r>
            <a:r>
              <a:rPr lang="ru-RU" sz="1800" dirty="0">
                <a:solidFill>
                  <a:schemeClr val="accent1"/>
                </a:solidFill>
              </a:rPr>
              <a:t>----f38am99bqvcd5liy1cxsg </a:t>
            </a:r>
          </a:p>
          <a:p>
            <a:r>
              <a:rPr lang="ru-RU" sz="1800" dirty="0"/>
              <a:t>Большинство систем должны использовать U-</a:t>
            </a:r>
            <a:r>
              <a:rPr lang="ru-RU" sz="1800" dirty="0" err="1"/>
              <a:t>label</a:t>
            </a:r>
            <a:r>
              <a:rPr lang="ru-RU" sz="1800" dirty="0"/>
              <a:t>, особенно базы данных</a:t>
            </a:r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A6867-0A83-6445-BBBC-2BA130ED7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928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Преобразование U-Label </a:t>
            </a:r>
            <a:r>
              <a:rPr lang="ru-RU" sz="2400" dirty="0">
                <a:sym typeface="Wingdings" pitchFamily="2" charset="2"/>
              </a:rPr>
              <a:t></a:t>
            </a:r>
            <a:r>
              <a:rPr lang="ru-RU" sz="2400" dirty="0"/>
              <a:t> A-Label: Python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A6867-0A83-6445-BBBC-2BA130ED7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1395E1-186F-6483-9F77-96E8CEB8F920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348336" y="1031212"/>
            <a:ext cx="11787201" cy="35394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unicodedata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#library for normalization</a:t>
            </a:r>
            <a:b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idna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#library for conversion</a:t>
            </a:r>
            <a:b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ar-SA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صحة.مصر</a:t>
            </a: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b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_normalized = 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unicodedata.normalize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'NFC'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#normalize to NFC</a:t>
            </a:r>
            <a:b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_normalized)</a:t>
            </a:r>
            <a:b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alabel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idna.encode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_normalized).decode(</a:t>
            </a: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"ascii"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#U-label to A-label</a:t>
            </a:r>
            <a:b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alabel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ulabel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idna.decode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alabel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ulabel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idna.IDNAError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e:</a:t>
            </a:r>
            <a:b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"Domain '{domain</a:t>
            </a:r>
            <a:r>
              <a:rPr kumimoji="0" lang="en-US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}' is invalid: {e}"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 </a:t>
            </a:r>
            <a: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#invalid domain as per IDNA 2008</a:t>
            </a:r>
            <a:b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Exception </a:t>
            </a: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e:</a:t>
            </a:r>
            <a:b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"ERROR: {e}"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PK" altLang="en-P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3001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Преобразование U-Label </a:t>
            </a:r>
            <a:r>
              <a:rPr lang="ru-RU" sz="2400" dirty="0">
                <a:sym typeface="Wingdings" pitchFamily="2" charset="2"/>
              </a:rPr>
              <a:t></a:t>
            </a:r>
            <a:r>
              <a:rPr lang="ru-RU" sz="2400" dirty="0"/>
              <a:t> A-Label: Java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76157" y="1227326"/>
            <a:ext cx="10639685" cy="4810666"/>
          </a:xfrm>
        </p:spPr>
        <p:txBody>
          <a:bodyPr/>
          <a:lstStyle/>
          <a:p>
            <a:r>
              <a:rPr lang="ru-RU" sz="1800" dirty="0"/>
              <a:t>Международные компоненты для </a:t>
            </a:r>
            <a:r>
              <a:rPr lang="ru-RU" sz="1800" dirty="0" err="1"/>
              <a:t>Unicode</a:t>
            </a:r>
            <a:r>
              <a:rPr lang="ru-RU" sz="1800" dirty="0"/>
              <a:t> (ICU)</a:t>
            </a:r>
          </a:p>
          <a:p>
            <a:r>
              <a:rPr lang="ru-RU" sz="1800" dirty="0"/>
              <a:t>Библиотека золотого стандарта для </a:t>
            </a:r>
            <a:r>
              <a:rPr lang="ru-RU" sz="1800" dirty="0" err="1"/>
              <a:t>Unicode</a:t>
            </a:r>
            <a:r>
              <a:rPr lang="ru-RU" sz="1800" dirty="0"/>
              <a:t> была разработана компанией IBM и теперь управляется </a:t>
            </a:r>
            <a:r>
              <a:rPr lang="ru-RU" sz="1800" dirty="0" err="1"/>
              <a:t>Unicode</a:t>
            </a:r>
            <a:r>
              <a:rPr lang="ru-RU" sz="1800" dirty="0"/>
              <a:t> в соответствии со стандартами </a:t>
            </a:r>
            <a:r>
              <a:rPr lang="ru-RU" sz="1800" dirty="0" err="1"/>
              <a:t>Unicode</a:t>
            </a:r>
            <a:r>
              <a:rPr lang="ru-RU" sz="1800" dirty="0"/>
              <a:t>.</a:t>
            </a:r>
          </a:p>
          <a:p>
            <a:pPr lvl="1"/>
            <a:r>
              <a:rPr lang="ru-RU" sz="1800" dirty="0"/>
              <a:t>Преобразование IDNA основано на </a:t>
            </a:r>
            <a:r>
              <a:rPr lang="ru-RU" sz="1800" dirty="0" err="1"/>
              <a:t>Unicode</a:t>
            </a:r>
            <a:r>
              <a:rPr lang="ru-RU" sz="1800" dirty="0"/>
              <a:t> </a:t>
            </a:r>
            <a:r>
              <a:rPr lang="ru-RU" sz="1800" dirty="0">
                <a:hlinkClick r:id="rId3"/>
              </a:rPr>
              <a:t>UTS46</a:t>
            </a:r>
            <a:r>
              <a:rPr lang="ru-RU" sz="1800" dirty="0"/>
              <a:t>, который поддерживает переход от IDNA2003 к IDNA2008. Однако можно настроить отказ от поддержки перехода (рекомендуется).</a:t>
            </a:r>
          </a:p>
          <a:p>
            <a:pPr lvl="1"/>
            <a:r>
              <a:rPr lang="ru-RU" sz="1800" dirty="0"/>
              <a:t>Преобразование IDNA включает нормализацию в соответствии с IDNA (хорошо!)</a:t>
            </a:r>
          </a:p>
          <a:p>
            <a:pPr lvl="1"/>
            <a:r>
              <a:rPr lang="ru-RU" sz="1800" dirty="0"/>
              <a:t>Проверьте наличие ошибок при преобразовании, вызвав </a:t>
            </a:r>
            <a:r>
              <a:rPr lang="ru-RU" sz="1800" dirty="0" err="1"/>
              <a:t>info.hasErrors</a:t>
            </a:r>
            <a:r>
              <a:rPr lang="ru-RU" sz="1800" dirty="0"/>
              <a:t>().</a:t>
            </a:r>
          </a:p>
          <a:p>
            <a:pPr lvl="1"/>
            <a:r>
              <a:rPr lang="ru-RU" sz="1800" dirty="0"/>
              <a:t>Для IDN необходимо установить параметры, ограничивающие проверку и использование только стандартом IDNA2008</a:t>
            </a:r>
          </a:p>
          <a:p>
            <a:pPr lvl="1"/>
            <a:r>
              <a:rPr lang="ru-RU" sz="1800" dirty="0"/>
              <a:t>Статические методы реализуют IDNA2003, а нестатические — IDNA2008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A6867-0A83-6445-BBBC-2BA130ED7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2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8BD06-17DB-4584-AF10-02AE8394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0" y="48278"/>
            <a:ext cx="10789920" cy="434888"/>
          </a:xfrm>
        </p:spPr>
        <p:txBody>
          <a:bodyPr>
            <a:noAutofit/>
          </a:bodyPr>
          <a:lstStyle/>
          <a:p>
            <a:r>
              <a:rPr lang="ru-RU" sz="2400" dirty="0"/>
              <a:t>Универсальное принятие доменных имен и электронной почты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A36FDA-29B9-254C-8975-5ABB15D41994}"/>
              </a:ext>
            </a:extLst>
          </p:cNvPr>
          <p:cNvSpPr/>
          <p:nvPr/>
        </p:nvSpPr>
        <p:spPr>
          <a:xfrm>
            <a:off x="926617" y="2150772"/>
            <a:ext cx="103273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>
                <a:cs typeface="Arial" panose="020B0604020202020204" pitchFamily="34" charset="0"/>
              </a:rPr>
              <a:t>Цель</a:t>
            </a:r>
          </a:p>
          <a:p>
            <a:pPr algn="ctr"/>
            <a:r>
              <a:rPr lang="ru-RU" sz="2400">
                <a:cs typeface="Arial" panose="020B0604020202020204" pitchFamily="34" charset="0"/>
              </a:rPr>
              <a:t>Все доменные имена и адреса электронной почты работают во всех прикладных программах.</a:t>
            </a:r>
          </a:p>
          <a:p>
            <a:pPr algn="ctr"/>
            <a:endParaRPr lang="en-US" sz="2400" b="1" dirty="0">
              <a:cs typeface="Arial" panose="020B0604020202020204" pitchFamily="34" charset="0"/>
            </a:endParaRPr>
          </a:p>
          <a:p>
            <a:pPr algn="ctr"/>
            <a:endParaRPr lang="en-US" sz="2400" b="1" dirty="0">
              <a:cs typeface="Arial" panose="020B0604020202020204" pitchFamily="34" charset="0"/>
            </a:endParaRPr>
          </a:p>
          <a:p>
            <a:pPr algn="ctr"/>
            <a:r>
              <a:rPr lang="ru-RU" sz="2400" b="1">
                <a:cs typeface="Arial" panose="020B0604020202020204" pitchFamily="34" charset="0"/>
              </a:rPr>
              <a:t>Результаты</a:t>
            </a:r>
          </a:p>
          <a:p>
            <a:pPr algn="ctr">
              <a:buSzPct val="75000"/>
            </a:pPr>
            <a:r>
              <a:rPr lang="ru-RU" sz="2400">
                <a:cs typeface="Arial" panose="020B0604020202020204" pitchFamily="34" charset="0"/>
              </a:rPr>
              <a:t>Стимулирование потребительского выбора, рост конкуренции и предоставление более широкого доступа конечным пользователям.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C1B50C-EDBD-8641-99F1-BC6C9BFBF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7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Преобразование U-Label </a:t>
            </a:r>
            <a:r>
              <a:rPr lang="ru-RU" sz="2400" dirty="0">
                <a:sym typeface="Wingdings" pitchFamily="2" charset="2"/>
              </a:rPr>
              <a:t></a:t>
            </a:r>
            <a:r>
              <a:rPr lang="ru-RU" sz="2400" dirty="0"/>
              <a:t> A-Label: Java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A6867-0A83-6445-BBBC-2BA130ED7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D278DC3-608B-41BA-A9F1-D7EE60568E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1799" y="748359"/>
            <a:ext cx="11909284" cy="530370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com.ibm.icu.text.IDNA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String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convertULabeltoALabel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(final String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final IDNA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idnaInstance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IDNA.getUTS46Instance(IDNA.NONTRANSITIONAL_TO_ASCII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IDNA.CHECK_BIDI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IDNA.CHECK_CONTEXTJ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IDNA.CHECK_CONTEXTO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IDNA.USE_STD3_RULES);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StringBuilder output = new StringBuilder();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IDNA.Info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info =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IDNA.Info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idnaInstance.nameToASCII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output, info);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String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output.toString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(!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info.hasErrors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 else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info.getErrors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().stream().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320755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Преобразование U-Label </a:t>
            </a:r>
            <a:r>
              <a:rPr lang="ru-RU" sz="2400" dirty="0">
                <a:sym typeface="Wingdings" pitchFamily="2" charset="2"/>
              </a:rPr>
              <a:t></a:t>
            </a:r>
            <a:r>
              <a:rPr lang="ru-RU" sz="2400" dirty="0"/>
              <a:t> A-Label: Java</a:t>
            </a:r>
            <a:r>
              <a:rPr lang="ru-RU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A6867-0A83-6445-BBBC-2BA130ED7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968FBE4-6C36-E03B-A312-2C730EBD050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1159" y="750347"/>
            <a:ext cx="11748654" cy="572185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com.ibm.icu.text.IDNA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String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convertALabeltoULabel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(final String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final IDNA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idnaInstance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IDNA.getUTS46Instance(IDNA.NONTRANSITIONAL_TO_ASCII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IDNA.CHECK_BIDI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IDNA.CHECK_CONTEXTJ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IDNA.CHECK_CONTEXTO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IDNA.NONTRANSITIONAL_TO_UNICODE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IDNA.USE_STD3_RULES);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StringBuilder output = new StringBuilder();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IDNA.Info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info =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IDNA.Info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idnaInstance.nameToUnicode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output, info);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final String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output.toString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(!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info.hasErrors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 else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info.getErrors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().stream().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806481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07"/>
          <p:cNvSpPr txBox="1">
            <a:spLocks noGrp="1"/>
          </p:cNvSpPr>
          <p:nvPr>
            <p:ph type="title"/>
          </p:nvPr>
        </p:nvSpPr>
        <p:spPr>
          <a:xfrm>
            <a:off x="754032" y="2978337"/>
            <a:ext cx="10683935" cy="4506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/>
              <a:t>Проверка доменных имен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3108F8-AAAB-4045-B4CC-C72B13DEA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423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Проверка доменного имени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24441" y="1241613"/>
            <a:ext cx="10543117" cy="5051357"/>
          </a:xfrm>
        </p:spPr>
        <p:txBody>
          <a:bodyPr/>
          <a:lstStyle/>
          <a:p>
            <a:r>
              <a:rPr lang="ru-RU" sz="1800" dirty="0"/>
              <a:t>Проверка синтаксиса:</a:t>
            </a:r>
          </a:p>
          <a:p>
            <a:pPr lvl="1"/>
            <a:r>
              <a:rPr lang="ru-RU" sz="1800" dirty="0"/>
              <a:t>ASCII: RFC1035</a:t>
            </a:r>
          </a:p>
          <a:p>
            <a:pPr lvl="2"/>
            <a:r>
              <a:rPr lang="ru-RU" sz="1800" dirty="0"/>
              <a:t>Состоит из букв, цифр и дефиса</a:t>
            </a:r>
          </a:p>
          <a:p>
            <a:pPr lvl="2"/>
            <a:r>
              <a:rPr lang="ru-RU" sz="1800" dirty="0"/>
              <a:t>Максимальная длина — 255 октетов, каждая метка — до 63 октетов.</a:t>
            </a:r>
          </a:p>
          <a:p>
            <a:pPr lvl="1"/>
            <a:r>
              <a:rPr lang="ru-RU" sz="1800" dirty="0"/>
              <a:t>IDN-домен: IDNA2008 (RFC 5890-5894)</a:t>
            </a:r>
          </a:p>
          <a:p>
            <a:pPr lvl="2"/>
            <a:r>
              <a:rPr lang="ru-RU" sz="1800" dirty="0"/>
              <a:t>Действительные метки A-</a:t>
            </a:r>
            <a:r>
              <a:rPr lang="ru-RU" sz="1800" dirty="0" err="1"/>
              <a:t>label</a:t>
            </a:r>
            <a:endParaRPr lang="ru-RU" sz="1800" dirty="0"/>
          </a:p>
          <a:p>
            <a:pPr lvl="2"/>
            <a:r>
              <a:rPr lang="ru-RU" sz="1800" dirty="0"/>
              <a:t>Действительные метки U-</a:t>
            </a:r>
            <a:r>
              <a:rPr lang="ru-RU" sz="1800" dirty="0" err="1"/>
              <a:t>label</a:t>
            </a:r>
            <a:endParaRPr lang="ru-RU" sz="1800" dirty="0"/>
          </a:p>
          <a:p>
            <a:r>
              <a:rPr lang="ru-RU" sz="1800" dirty="0"/>
              <a:t>Три способа проверки доменного имени:</a:t>
            </a:r>
          </a:p>
          <a:p>
            <a:pPr lvl="1"/>
            <a:r>
              <a:rPr lang="ru-RU" sz="1800" dirty="0"/>
              <a:t>Проверка только синтаксиса</a:t>
            </a:r>
          </a:p>
          <a:p>
            <a:pPr lvl="1"/>
            <a:r>
              <a:rPr lang="ru-RU" sz="1800" dirty="0"/>
              <a:t>Проверка валидности TLD и проверка синтаксиса остального</a:t>
            </a:r>
          </a:p>
          <a:p>
            <a:pPr lvl="2"/>
            <a:r>
              <a:rPr lang="ru-RU" sz="1800" dirty="0"/>
              <a:t>Проверка валидности TLD — удивительно сложная задача</a:t>
            </a:r>
          </a:p>
          <a:p>
            <a:pPr lvl="1"/>
            <a:r>
              <a:rPr lang="ru-RU" sz="1800" dirty="0"/>
              <a:t>Проверка существования посредством поиска DNS</a:t>
            </a:r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70D23-5D1C-654F-AFD0-D3D1B3CC4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002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Проверка доменного имени верхнего уровня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24441" y="1241613"/>
            <a:ext cx="10543117" cy="5051357"/>
          </a:xfrm>
        </p:spPr>
        <p:txBody>
          <a:bodyPr/>
          <a:lstStyle/>
          <a:p>
            <a:r>
              <a:rPr lang="ru-RU" sz="1800" dirty="0"/>
              <a:t>Для проверки доменных имен верхнего уровня эффективно использовать список.</a:t>
            </a:r>
          </a:p>
          <a:p>
            <a:r>
              <a:rPr lang="ru-RU" sz="1800" dirty="0"/>
              <a:t>Использование статического списка — плохая идея.</a:t>
            </a:r>
          </a:p>
          <a:p>
            <a:pPr lvl="1"/>
            <a:r>
              <a:rPr lang="ru-RU" sz="1800" dirty="0"/>
              <a:t>Крупная компания по производству мобильных телефонов забывала обновлять свой список в течение нескольких лет.</a:t>
            </a:r>
          </a:p>
          <a:p>
            <a:r>
              <a:rPr lang="ru-RU" sz="1800" dirty="0"/>
              <a:t>Загрузка из IANA при запуске сервера предоставляет актуальные списки, но ставит запуск сервера в зависимость от подключения к IANA.</a:t>
            </a:r>
          </a:p>
          <a:p>
            <a:r>
              <a:rPr lang="ru-RU" sz="1800" dirty="0"/>
              <a:t>Автоматическое еженедельное обновление — альтернатива, но, возможно, сложная.</a:t>
            </a:r>
          </a:p>
          <a:p>
            <a:r>
              <a:rPr lang="ru-RU" sz="1800" dirty="0"/>
              <a:t>Альтернативой также является использование сторонних библиотек, которые часто обновляются.</a:t>
            </a:r>
          </a:p>
          <a:p>
            <a:pPr lvl="1"/>
            <a:r>
              <a:rPr lang="ru-RU" sz="1800" dirty="0"/>
              <a:t>Во многих языках существуют библиотеки под названием '</a:t>
            </a:r>
            <a:r>
              <a:rPr lang="ru-RU" sz="1800" dirty="0" err="1"/>
              <a:t>publicsuffix</a:t>
            </a:r>
            <a:r>
              <a:rPr lang="ru-RU" sz="1800" dirty="0"/>
              <a:t>' или аналогичные.</a:t>
            </a:r>
          </a:p>
          <a:p>
            <a:pPr lvl="1"/>
            <a:r>
              <a:rPr lang="ru-RU" sz="1800" dirty="0"/>
              <a:t>В Java/</a:t>
            </a:r>
            <a:r>
              <a:rPr lang="ru-RU" sz="1800" dirty="0" err="1"/>
              <a:t>Kotlin</a:t>
            </a:r>
            <a:r>
              <a:rPr lang="ru-RU" sz="1800" dirty="0"/>
              <a:t> полезной функциональностью обладает набор инструментов </a:t>
            </a:r>
            <a:r>
              <a:rPr lang="ru-RU" sz="1800" dirty="0" err="1"/>
              <a:t>Guava</a:t>
            </a:r>
            <a:r>
              <a:rPr lang="ru-RU" sz="1800" dirty="0"/>
              <a:t> от Google.</a:t>
            </a:r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70D23-5D1C-654F-AFD0-D3D1B3CC4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326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Проверка TLD — Java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98F1751-CB22-0DBE-047B-C503CAB3454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3964" y="615988"/>
            <a:ext cx="11950847" cy="494557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/**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* Download the list of TLDs on ICANN website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String[]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retrieveTlds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String IANA_TLD_LIST_URL = "https://data.iana.org/TLD/tlds-alpha-by-domain.txt";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StringBuilder out = new StringBuilder();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try 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BufferedInputStream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 = new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BufferedInputStream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new URL(IANA_TLD_LIST_URL).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openStream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byte[]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dataBuffer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byte[1024];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int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bytesRead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while ((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bytesRead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in.read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dataBuffer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0, 1024)) != -1)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out.append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String(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dataBuffer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0,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bytesRead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 catch 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IOException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// handle exception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Arrays.stream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out.toString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().split("\n"))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.filter(s -&gt; !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s.startsWith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("#"))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.map(String::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toLowerCase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).distinct().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toArray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(String[]::new);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126858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Проверка домена — Java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B600942-3EEF-1F16-3497-A2EED1DDFD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3964" y="615988"/>
            <a:ext cx="11950847" cy="494557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public static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DomainValidator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createDomainValidatorInstance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domain,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use_actual_domains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List&lt;Item&gt; domains = new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&lt;&gt;();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if 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use_actual_domains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domains.add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Item(GENERIC_PLUS,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retrieveTlds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} else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String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tld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domain;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if 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domain.contains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("."))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tld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domain.substring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domain.lastIndexOf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(".") + 1);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// Convert TLD to A-Label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String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domainConverted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convertULabeltoALabel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tld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// if there is an error, do nothing, validator will fail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if 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domainConverted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!="")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domains.add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Item(GENERIC_PLUS, new String[]{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domainConverted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return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DomainValidator.getInstance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(false, domains);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17560356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Проверка доменного имени: Python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A6867-0A83-6445-BBBC-2BA130ED7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C0731-348A-FBE8-CD46-9417511C0970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111264" y="653156"/>
            <a:ext cx="12040476" cy="39703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unicodedata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#library for normalization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idna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#library for conversion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</a:t>
            </a:r>
            <a:r>
              <a:rPr kumimoji="0" lang="en-US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ar-SA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صحة.مصر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b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domain</a:t>
            </a:r>
            <a:r>
              <a:rPr kumimoji="0" lang="en-US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_normalized =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unicodedata.normalize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'NFC'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domain</a:t>
            </a:r>
            <a:r>
              <a:rPr kumimoji="0" lang="en-US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#normalize to NFC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(domain</a:t>
            </a:r>
            <a:r>
              <a:rPr kumimoji="0" lang="en-US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_normalized)</a:t>
            </a:r>
            <a:endParaRPr kumimoji="0" lang="en-US" altLang="en-PK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#U-label to A-label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domain</a:t>
            </a:r>
            <a:r>
              <a:rPr kumimoji="0" lang="en-US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alabel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idna.encode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(domain</a:t>
            </a:r>
            <a:r>
              <a:rPr kumimoji="0" lang="en-US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_normalized).decode(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"ascii"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(domain</a:t>
            </a:r>
            <a:r>
              <a:rPr kumimoji="0" lang="en-US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alabel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idna.IDNAError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e: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#invalid domain as per IDNA 2008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endParaRPr kumimoji="0" lang="en-US" altLang="en-PK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"Domain '{domain</a:t>
            </a:r>
            <a:r>
              <a:rPr kumimoji="0" lang="en-US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}' is invalid: {e}"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Exception 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e: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"ERROR: {e}"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PK" altLang="en-P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5551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Проверка доменного имени: Java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A6867-0A83-6445-BBBC-2BA130ED7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E42E0FA-13B8-D9ED-7723-DD85727E55D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4" y="748145"/>
            <a:ext cx="11724187" cy="528984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com.ibm.icu.text.IDNA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isValidDomain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(final String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domainName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final IDNA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idnaInstance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IDNA.getUTS46Instance(IDNA.NONTRANSITIONAL_TO_ASCII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IDNA.CHECK_BIDI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IDNA.CHECK_CONTEXTJ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IDNA.CHECK_CONTEXTO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IDNA.USE_STD3_RULES);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StringBuilder output = new StringBuilder();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IDNA.Info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info =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IDNA.Info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idnaInstance.nameToASCII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domainName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output, info);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!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info.hasErrors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2915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07"/>
          <p:cNvSpPr txBox="1">
            <a:spLocks noGrp="1"/>
          </p:cNvSpPr>
          <p:nvPr>
            <p:ph type="title"/>
          </p:nvPr>
        </p:nvSpPr>
        <p:spPr>
          <a:xfrm>
            <a:off x="754032" y="2978337"/>
            <a:ext cx="10683935" cy="4506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/>
              <a:t>Разрешение доменных имен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3108F8-AAAB-4045-B4CC-C72B13DEA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39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Категории доменных имен и адресов электронной почты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lvl="0"/>
            <a:r>
              <a:rPr lang="ru-RU" sz="1600" dirty="0"/>
              <a:t>Теперь можно создавать доменные имена и адреса электронной почты на местных языках с использованием UTF8</a:t>
            </a:r>
          </a:p>
          <a:p>
            <a:pPr lvl="1"/>
            <a:r>
              <a:rPr lang="ru-RU" sz="1600" dirty="0"/>
              <a:t>Интернационализированные доменные имена (IDN-домены) </a:t>
            </a:r>
          </a:p>
          <a:p>
            <a:pPr lvl="1"/>
            <a:r>
              <a:rPr lang="ru-RU" sz="1600" dirty="0"/>
              <a:t>Интернационализация адреса электронной почты (EAI)</a:t>
            </a:r>
          </a:p>
          <a:p>
            <a:pPr lvl="0"/>
            <a:r>
              <a:rPr lang="ru-RU" sz="1600" dirty="0"/>
              <a:t>Доменные имена</a:t>
            </a:r>
          </a:p>
          <a:p>
            <a:pPr lvl="1"/>
            <a:r>
              <a:rPr lang="ru-RU" sz="1600" b="1" dirty="0"/>
              <a:t>Новые</a:t>
            </a:r>
            <a:r>
              <a:rPr lang="ru-RU" sz="1600" dirty="0"/>
              <a:t> доменные имена верхнего уровня:		</a:t>
            </a:r>
            <a:r>
              <a:rPr lang="en-US" sz="1600" dirty="0"/>
              <a:t>	</a:t>
            </a:r>
            <a:r>
              <a:rPr lang="ru-RU" sz="1600" dirty="0" err="1"/>
              <a:t>example.</a:t>
            </a:r>
            <a:r>
              <a:rPr lang="ru-RU" sz="1600" dirty="0" err="1">
                <a:solidFill>
                  <a:srgbClr val="FF0000"/>
                </a:solidFill>
              </a:rPr>
              <a:t>sky</a:t>
            </a:r>
            <a:endParaRPr lang="ru-RU" sz="1600" dirty="0">
              <a:solidFill>
                <a:srgbClr val="FF0000"/>
              </a:solidFill>
            </a:endParaRPr>
          </a:p>
          <a:p>
            <a:pPr lvl="1"/>
            <a:r>
              <a:rPr lang="ru-RU" sz="1600" b="1" dirty="0"/>
              <a:t>Длинные</a:t>
            </a:r>
            <a:r>
              <a:rPr lang="ru-RU" sz="1600" dirty="0"/>
              <a:t> доменные имена верхнего уровня:		</a:t>
            </a:r>
            <a:r>
              <a:rPr lang="ru-RU" sz="1600" dirty="0" err="1"/>
              <a:t>example.</a:t>
            </a:r>
            <a:r>
              <a:rPr lang="ru-RU" sz="1600" dirty="0" err="1">
                <a:solidFill>
                  <a:srgbClr val="FF0000"/>
                </a:solidFill>
              </a:rPr>
              <a:t>abudhabi</a:t>
            </a:r>
            <a:endParaRPr lang="ru-RU" sz="1600" dirty="0">
              <a:solidFill>
                <a:srgbClr val="FF0000"/>
              </a:solidFill>
            </a:endParaRPr>
          </a:p>
          <a:p>
            <a:pPr lvl="1"/>
            <a:r>
              <a:rPr lang="ru-RU" sz="1600" b="1" dirty="0"/>
              <a:t>Интернационализированные </a:t>
            </a:r>
            <a:r>
              <a:rPr lang="ru-RU" sz="1600" dirty="0"/>
              <a:t>доменные имена:	</a:t>
            </a:r>
            <a:r>
              <a:rPr lang="en-US" sz="1600" dirty="0"/>
              <a:t>	</a:t>
            </a:r>
            <a:r>
              <a:rPr lang="ru-RU" sz="1600" dirty="0" err="1">
                <a:solidFill>
                  <a:srgbClr val="FF0000"/>
                </a:solidFill>
              </a:rPr>
              <a:t>普遍接受-测试.世界</a:t>
            </a:r>
            <a:endParaRPr lang="ru-RU" sz="1600" dirty="0">
              <a:solidFill>
                <a:srgbClr val="FF0000"/>
              </a:solidFill>
            </a:endParaRPr>
          </a:p>
          <a:p>
            <a:pPr lvl="0"/>
            <a:r>
              <a:rPr lang="ru-RU" sz="1600" dirty="0"/>
              <a:t>Интернационализация адреса электронной почты (EAI)</a:t>
            </a:r>
          </a:p>
          <a:p>
            <a:pPr lvl="1"/>
            <a:r>
              <a:rPr lang="ru-RU" sz="1600" dirty="0"/>
              <a:t>ASCII@IDN							</a:t>
            </a:r>
            <a:r>
              <a:rPr lang="en-US" sz="1600" dirty="0"/>
              <a:t>		</a:t>
            </a:r>
            <a:r>
              <a:rPr lang="ru-RU" sz="1600" dirty="0" err="1"/>
              <a:t>marc@</a:t>
            </a:r>
            <a:r>
              <a:rPr lang="ru-RU" sz="1600" dirty="0" err="1">
                <a:solidFill>
                  <a:srgbClr val="FF0000"/>
                </a:solidFill>
              </a:rPr>
              <a:t>société</a:t>
            </a:r>
            <a:r>
              <a:rPr lang="ru-RU" sz="1600" dirty="0" err="1"/>
              <a:t>.org</a:t>
            </a:r>
            <a:endParaRPr lang="ru-RU" sz="1600" dirty="0"/>
          </a:p>
          <a:p>
            <a:pPr lvl="1"/>
            <a:r>
              <a:rPr lang="ru-RU" sz="1600" dirty="0"/>
              <a:t>UTF8@ASCII						</a:t>
            </a:r>
            <a:r>
              <a:rPr lang="en-US" sz="1600" dirty="0"/>
              <a:t>			</a:t>
            </a:r>
            <a:r>
              <a:rPr lang="ru-RU" sz="1600" dirty="0" err="1">
                <a:solidFill>
                  <a:srgbClr val="FF0000"/>
                </a:solidFill>
              </a:rPr>
              <a:t>ईमेल</a:t>
            </a:r>
            <a:r>
              <a:rPr lang="ru-RU" sz="1600" dirty="0" err="1"/>
              <a:t>@example.com</a:t>
            </a:r>
            <a:endParaRPr lang="ru-RU" sz="1600" dirty="0"/>
          </a:p>
          <a:p>
            <a:pPr lvl="1"/>
            <a:r>
              <a:rPr lang="ru-RU" sz="1600" dirty="0"/>
              <a:t>UTF8@IDN							</a:t>
            </a:r>
            <a:r>
              <a:rPr lang="en-US" sz="1600" dirty="0"/>
              <a:t>		</a:t>
            </a:r>
            <a:r>
              <a:rPr lang="ru-RU" sz="1600" dirty="0" err="1">
                <a:solidFill>
                  <a:srgbClr val="FF0000"/>
                </a:solidFill>
              </a:rPr>
              <a:t>测试@普遍接受-测试.世界</a:t>
            </a:r>
            <a:endParaRPr lang="ru-RU" sz="1600" dirty="0">
              <a:solidFill>
                <a:srgbClr val="FF0000"/>
              </a:solidFill>
            </a:endParaRPr>
          </a:p>
          <a:p>
            <a:pPr lvl="1"/>
            <a:r>
              <a:rPr lang="ru-RU" sz="1600" dirty="0"/>
              <a:t>UTF8@IDN; системы письма справа налево		</a:t>
            </a:r>
            <a:r>
              <a:rPr lang="en-US" sz="1600" dirty="0"/>
              <a:t>	</a:t>
            </a:r>
            <a:r>
              <a:rPr lang="ru-RU" sz="1600" dirty="0" err="1">
                <a:solidFill>
                  <a:srgbClr val="FF0000"/>
                </a:solidFill>
              </a:rPr>
              <a:t>موقع.مثال@میل-ای</a:t>
            </a:r>
            <a:r>
              <a:rPr lang="ru-RU" sz="1600" dirty="0"/>
              <a:t>		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17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Разрешение доменных имен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24441" y="1241613"/>
            <a:ext cx="10543117" cy="5051357"/>
          </a:xfrm>
        </p:spPr>
        <p:txBody>
          <a:bodyPr/>
          <a:lstStyle/>
          <a:p>
            <a:r>
              <a:rPr lang="ru-RU" sz="1800" dirty="0"/>
              <a:t>После проверки программа будет использовать идентификатор доменного имени следующим образом:</a:t>
            </a:r>
          </a:p>
          <a:p>
            <a:pPr lvl="1"/>
            <a:r>
              <a:rPr lang="ru-RU" sz="1800" dirty="0"/>
              <a:t>Доменное имя следует разрешить в DNS</a:t>
            </a:r>
          </a:p>
          <a:p>
            <a:r>
              <a:rPr lang="ru-RU" sz="1800" dirty="0"/>
              <a:t>Традиционный способ разрешения имен хостов и сокетов не может быть использован для IDN</a:t>
            </a:r>
          </a:p>
          <a:p>
            <a:r>
              <a:rPr lang="ru-RU" sz="1800" dirty="0"/>
              <a:t>Языки программирования различаются; некоторые из них были обновлены</a:t>
            </a:r>
          </a:p>
          <a:p>
            <a:pPr lvl="1"/>
            <a:r>
              <a:rPr lang="ru-RU" sz="1800" dirty="0"/>
              <a:t>Java обычно позволяет свободно использовать метки U-</a:t>
            </a:r>
            <a:r>
              <a:rPr lang="ru-RU" sz="1800" dirty="0" err="1"/>
              <a:t>label</a:t>
            </a:r>
            <a:endParaRPr lang="ru-RU" sz="1800" dirty="0"/>
          </a:p>
          <a:p>
            <a:pPr lvl="1"/>
            <a:r>
              <a:rPr lang="ru-RU" sz="1800" dirty="0"/>
              <a:t>C++ это не поддерживает</a:t>
            </a:r>
          </a:p>
          <a:p>
            <a:r>
              <a:rPr lang="ru-RU" sz="1800" dirty="0"/>
              <a:t>Возможно, понадобится сделать следующее: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1800" dirty="0"/>
              <a:t>Принять пользовательский ввод и нормализовать его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1800" dirty="0"/>
              <a:t>Преобразовать U-</a:t>
            </a:r>
            <a:r>
              <a:rPr lang="ru-RU" sz="1800" dirty="0" err="1"/>
              <a:t>label</a:t>
            </a:r>
            <a:r>
              <a:rPr lang="ru-RU" sz="1800" dirty="0"/>
              <a:t> в A-</a:t>
            </a:r>
            <a:r>
              <a:rPr lang="ru-RU" sz="1800" dirty="0" err="1"/>
              <a:t>label</a:t>
            </a:r>
            <a:r>
              <a:rPr lang="ru-RU" sz="1800" dirty="0"/>
              <a:t> (IDNA2008)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1800" dirty="0"/>
              <a:t>Использовать A-</a:t>
            </a:r>
            <a:r>
              <a:rPr lang="ru-RU" sz="1800" dirty="0" err="1"/>
              <a:t>label</a:t>
            </a:r>
            <a:r>
              <a:rPr lang="ru-RU" sz="1800" dirty="0"/>
              <a:t> для разрешения имени хоста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70D23-5D1C-654F-AFD0-D3D1B3CC4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922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Разрешение доменных имен – Python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70D23-5D1C-654F-AFD0-D3D1B3CC4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D44D93-59AA-7C82-32CB-C9DF7A9B093E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586270" y="853724"/>
            <a:ext cx="10937610" cy="39703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socket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unicodedata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idna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''</a:t>
            </a:r>
            <a:b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#normalize domain Name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domainName_normalized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unicodedata.normalize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'NFC'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#Convert U-label to A-label form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domainName_alabelForm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idna.encode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domainName_normalized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).decode(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"ascii"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#get IP address of the domain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socket.gethostbyname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domainName_alabelForm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Exception 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ex: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(ex)</a:t>
            </a:r>
            <a:endParaRPr kumimoji="0" lang="en-PK" altLang="en-P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8517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Разрешение доменных имен –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16616" y="895256"/>
            <a:ext cx="10543117" cy="5051357"/>
          </a:xfrm>
        </p:spPr>
        <p:txBody>
          <a:bodyPr/>
          <a:lstStyle/>
          <a:p>
            <a:r>
              <a:rPr lang="ru-RU" sz="2000" dirty="0">
                <a:cs typeface="Courier New" panose="02070309020205020404" pitchFamily="49" charset="0"/>
              </a:rPr>
              <a:t>Нормализация и преобразование </a:t>
            </a:r>
            <a:r>
              <a:rPr lang="ru-RU" sz="2000" dirty="0" err="1">
                <a:cs typeface="Courier New" panose="02070309020205020404" pitchFamily="49" charset="0"/>
              </a:rPr>
              <a:t>U-label</a:t>
            </a:r>
            <a:r>
              <a:rPr lang="ru-RU" sz="2000" dirty="0">
                <a:cs typeface="Courier New" panose="02070309020205020404" pitchFamily="49" charset="0"/>
              </a:rPr>
              <a:t> в </a:t>
            </a:r>
            <a:r>
              <a:rPr lang="ru-RU" sz="2000" dirty="0" err="1">
                <a:cs typeface="Courier New" panose="02070309020205020404" pitchFamily="49" charset="0"/>
              </a:rPr>
              <a:t>A-label</a:t>
            </a:r>
            <a:r>
              <a:rPr lang="ru-RU" sz="2000" dirty="0">
                <a:cs typeface="Courier New" panose="02070309020205020404" pitchFamily="49" charset="0"/>
              </a:rPr>
              <a:t> такие же, как обсуждалось ранее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java.net.InetAddress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try 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InetAddress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ad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InetAddress.getByName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domainNameAlabelForm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String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ad.getHostAddress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 // returns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for domain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 catch (Exception ex) 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(ex); //Unknown host exception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70D23-5D1C-654F-AFD0-D3D1B3CC4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048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Хранение доменных имен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24441" y="1241613"/>
            <a:ext cx="10543117" cy="5051357"/>
          </a:xfrm>
        </p:spPr>
        <p:txBody>
          <a:bodyPr/>
          <a:lstStyle/>
          <a:p>
            <a:r>
              <a:rPr lang="ru-RU" sz="1800" dirty="0"/>
              <a:t>Нам нужно убедиться, что база данных поддерживает и настроена на UTF-8</a:t>
            </a:r>
          </a:p>
          <a:p>
            <a:r>
              <a:rPr lang="ru-RU" sz="1800" dirty="0"/>
              <a:t>SQL, например MySQL, Oracle, Microsoft SQL Server</a:t>
            </a:r>
          </a:p>
          <a:p>
            <a:pPr lvl="1"/>
            <a:r>
              <a:rPr lang="ru-RU" sz="1800" dirty="0"/>
              <a:t>Установить максимальные параметры доменных имен: 255 октетов, 63 октета на метку</a:t>
            </a:r>
          </a:p>
          <a:p>
            <a:pPr lvl="2"/>
            <a:r>
              <a:rPr lang="ru-RU" sz="1800" dirty="0"/>
              <a:t>В собственном UTF-8 длина варьируется</a:t>
            </a:r>
          </a:p>
          <a:p>
            <a:pPr lvl="1"/>
            <a:r>
              <a:rPr lang="ru-RU" sz="1800" dirty="0"/>
              <a:t>Рекомендуется использовать столбцы строк переменной длины</a:t>
            </a:r>
          </a:p>
          <a:p>
            <a:pPr lvl="1"/>
            <a:r>
              <a:rPr lang="ru-RU" sz="1800" dirty="0"/>
              <a:t>Рассмотреть/проверить драйвер/инструмент объектно-реляционного отображения данных (ORM), если вы его используете</a:t>
            </a:r>
          </a:p>
          <a:p>
            <a:r>
              <a:rPr lang="ru-RU" sz="1800" dirty="0" err="1"/>
              <a:t>noSQL</a:t>
            </a:r>
            <a:r>
              <a:rPr lang="ru-RU" sz="1800" dirty="0"/>
              <a:t>, например </a:t>
            </a:r>
            <a:r>
              <a:rPr lang="ru-RU" sz="1800" dirty="0" err="1"/>
              <a:t>MongoDB</a:t>
            </a:r>
            <a:r>
              <a:rPr lang="ru-RU" sz="1800" dirty="0"/>
              <a:t>, </a:t>
            </a:r>
            <a:r>
              <a:rPr lang="ru-RU" sz="1800" dirty="0" err="1"/>
              <a:t>CouchDB</a:t>
            </a:r>
            <a:r>
              <a:rPr lang="ru-RU" sz="1800" dirty="0"/>
              <a:t>, </a:t>
            </a:r>
            <a:r>
              <a:rPr lang="ru-RU" sz="1800" dirty="0" err="1"/>
              <a:t>Cassandra</a:t>
            </a:r>
            <a:r>
              <a:rPr lang="ru-RU" sz="1800" dirty="0"/>
              <a:t>, </a:t>
            </a:r>
            <a:r>
              <a:rPr lang="ru-RU" sz="1800" dirty="0" err="1"/>
              <a:t>HBase</a:t>
            </a:r>
            <a:r>
              <a:rPr lang="ru-RU" sz="1800" dirty="0"/>
              <a:t>, </a:t>
            </a:r>
            <a:r>
              <a:rPr lang="ru-RU" sz="1800" dirty="0" err="1"/>
              <a:t>Redis</a:t>
            </a:r>
            <a:r>
              <a:rPr lang="ru-RU" sz="1800" dirty="0"/>
              <a:t>, </a:t>
            </a:r>
            <a:r>
              <a:rPr lang="ru-RU" sz="1800" dirty="0" err="1"/>
              <a:t>Riak</a:t>
            </a:r>
            <a:r>
              <a:rPr lang="ru-RU" sz="1800" dirty="0"/>
              <a:t>, Neo4J</a:t>
            </a:r>
          </a:p>
          <a:p>
            <a:pPr lvl="1"/>
            <a:r>
              <a:rPr lang="ru-RU" sz="1800" dirty="0"/>
              <a:t>Уже переменная длина UTF-8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/>
              <a:t>Последовательно сохранять и извлекать в поле метку U-</a:t>
            </a:r>
            <a:r>
              <a:rPr lang="ru-RU" sz="1800" dirty="0" err="1"/>
              <a:t>label</a:t>
            </a:r>
            <a:r>
              <a:rPr lang="ru-RU" sz="1800" dirty="0"/>
              <a:t> или A-</a:t>
            </a:r>
            <a:r>
              <a:rPr lang="ru-RU" sz="1800" dirty="0" err="1"/>
              <a:t>label</a:t>
            </a:r>
            <a:endParaRPr lang="ru-RU" sz="1800" dirty="0"/>
          </a:p>
          <a:p>
            <a:pPr marL="457200" indent="-457200">
              <a:buFont typeface="+mj-lt"/>
              <a:buAutoNum type="arabicPeriod"/>
            </a:pPr>
            <a:r>
              <a:rPr lang="ru-RU" sz="1800" dirty="0"/>
              <a:t>Можно хранить метки U-</a:t>
            </a:r>
            <a:r>
              <a:rPr lang="ru-RU" sz="1800" dirty="0" err="1"/>
              <a:t>label</a:t>
            </a:r>
            <a:r>
              <a:rPr lang="ru-RU" sz="1800" dirty="0"/>
              <a:t> и A-</a:t>
            </a:r>
            <a:r>
              <a:rPr lang="ru-RU" sz="1800" dirty="0" err="1"/>
              <a:t>label</a:t>
            </a:r>
            <a:r>
              <a:rPr lang="ru-RU" sz="1800" dirty="0"/>
              <a:t> в отдельных полях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70D23-5D1C-654F-AFD0-D3D1B3CC4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076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849" y="1308848"/>
            <a:ext cx="9333259" cy="1701535"/>
          </a:xfrm>
        </p:spPr>
        <p:txBody>
          <a:bodyPr/>
          <a:lstStyle/>
          <a:p>
            <a:r>
              <a:rPr lang="ru-RU"/>
              <a:t>Интернационализация адреса электронной почты (EAI)</a:t>
            </a:r>
          </a:p>
        </p:txBody>
      </p:sp>
    </p:spTree>
    <p:extLst>
      <p:ext uri="{BB962C8B-B14F-4D97-AF65-F5344CB8AC3E}">
        <p14:creationId xmlns:p14="http://schemas.microsoft.com/office/powerpoint/2010/main" val="9391703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Адрес электронной почты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0" y="1170175"/>
            <a:ext cx="11044420" cy="4945577"/>
          </a:xfrm>
        </p:spPr>
        <p:txBody>
          <a:bodyPr/>
          <a:lstStyle/>
          <a:p>
            <a:r>
              <a:rPr lang="ru-RU" sz="1800" dirty="0"/>
              <a:t>Синтаксис адреса электронной почты:  </a:t>
            </a:r>
            <a:r>
              <a:rPr lang="ru-RU" sz="1800" dirty="0" err="1">
                <a:solidFill>
                  <a:schemeClr val="accent1"/>
                </a:solidFill>
              </a:rPr>
              <a:t>mailboxName@domainName</a:t>
            </a:r>
            <a:endParaRPr lang="ru-RU" sz="1800" dirty="0">
              <a:solidFill>
                <a:schemeClr val="accent1"/>
              </a:solidFill>
            </a:endParaRPr>
          </a:p>
          <a:p>
            <a:pPr lvl="1"/>
            <a:r>
              <a:rPr lang="ru-RU" sz="1800" dirty="0"/>
              <a:t>В адресе электронной почты есть </a:t>
            </a:r>
            <a:r>
              <a:rPr lang="ru-RU" sz="1800" dirty="0" err="1">
                <a:solidFill>
                  <a:schemeClr val="tx1"/>
                </a:solidFill>
              </a:rPr>
              <a:t>mailboxName</a:t>
            </a:r>
            <a:endParaRPr lang="ru-RU" sz="1800" dirty="0">
              <a:solidFill>
                <a:schemeClr val="tx1"/>
              </a:solidFill>
            </a:endParaRPr>
          </a:p>
          <a:p>
            <a:pPr lvl="1"/>
            <a:r>
              <a:rPr lang="ru-RU" sz="1800" dirty="0"/>
              <a:t>В адресе электронной почты есть </a:t>
            </a:r>
            <a:r>
              <a:rPr lang="ru-RU" sz="1800" dirty="0" err="1">
                <a:solidFill>
                  <a:schemeClr val="tx1"/>
                </a:solidFill>
              </a:rPr>
              <a:t>domainName</a:t>
            </a:r>
            <a:endParaRPr lang="ru-RU" sz="1800" dirty="0">
              <a:solidFill>
                <a:schemeClr val="tx1"/>
              </a:solidFill>
            </a:endParaRPr>
          </a:p>
          <a:p>
            <a:pPr lvl="2"/>
            <a:r>
              <a:rPr lang="ru-RU" sz="1800" dirty="0" err="1"/>
              <a:t>domainName</a:t>
            </a:r>
            <a:r>
              <a:rPr lang="ru-RU" sz="1800" dirty="0"/>
              <a:t> может быть ASCII или IDN</a:t>
            </a:r>
          </a:p>
          <a:p>
            <a:pPr lvl="2"/>
            <a:r>
              <a:rPr lang="ru-RU" sz="1800" dirty="0"/>
              <a:t>Например, </a:t>
            </a:r>
          </a:p>
          <a:p>
            <a:pPr lvl="3"/>
            <a:r>
              <a:rPr lang="ru-RU" sz="1800" u="sng" dirty="0">
                <a:solidFill>
                  <a:schemeClr val="accent1"/>
                </a:solidFill>
                <a:hlinkClick r:id="rId3"/>
              </a:rPr>
              <a:t>myname@example</a:t>
            </a:r>
            <a:r>
              <a:rPr lang="ru-RU" sz="1800" dirty="0">
                <a:solidFill>
                  <a:schemeClr val="accent1"/>
                </a:solidFill>
                <a:hlinkClick r:id="rId3"/>
              </a:rPr>
              <a:t>.org</a:t>
            </a:r>
          </a:p>
          <a:p>
            <a:pPr lvl="3"/>
            <a:r>
              <a:rPr lang="ru-RU" sz="1800" u="sng" dirty="0">
                <a:solidFill>
                  <a:schemeClr val="accent1"/>
                </a:solidFill>
                <a:hlinkClick r:id="rId4"/>
              </a:rPr>
              <a:t>myname@xn--exmple-xta.ca</a:t>
            </a:r>
          </a:p>
          <a:p>
            <a:pPr lvl="3"/>
            <a:r>
              <a:rPr lang="ru-RU" sz="1800" u="sng" dirty="0">
                <a:solidFill>
                  <a:schemeClr val="accent1"/>
                </a:solidFill>
              </a:rPr>
              <a:t>myname@exâmple.ca</a:t>
            </a:r>
          </a:p>
          <a:p>
            <a:pPr lvl="1"/>
            <a:r>
              <a:rPr lang="ru-RU" sz="1800" dirty="0"/>
              <a:t>Если вы получаете электронную почту от других людей, то вы увидите, что используются как ...@exâmple..., так и ...@xn--example-xta...</a:t>
            </a:r>
          </a:p>
          <a:p>
            <a:pPr lvl="2"/>
            <a:r>
              <a:rPr lang="ru-RU" sz="1800" dirty="0"/>
              <a:t>Первый вариант используется чаще</a:t>
            </a:r>
          </a:p>
          <a:p>
            <a:pPr lvl="1"/>
            <a:r>
              <a:rPr lang="ru-RU" sz="1800" dirty="0" err="1"/>
              <a:t>exâmple@xn</a:t>
            </a:r>
            <a:r>
              <a:rPr lang="ru-RU" sz="1800" dirty="0"/>
              <a:t>--</a:t>
            </a:r>
            <a:r>
              <a:rPr lang="ru-RU" sz="1800" dirty="0" err="1"/>
              <a:t>example</a:t>
            </a:r>
            <a:r>
              <a:rPr lang="ru-RU" sz="1800" dirty="0"/>
              <a:t>--</a:t>
            </a:r>
            <a:r>
              <a:rPr lang="ru-RU" sz="1800" dirty="0" err="1"/>
              <a:t>xte</a:t>
            </a:r>
            <a:r>
              <a:rPr lang="ru-RU" sz="1800" dirty="0"/>
              <a:t>... Действительный и применяется, но </a:t>
            </a:r>
            <a:r>
              <a:rPr lang="ru-RU" sz="1800" dirty="0" err="1"/>
              <a:t>xn</a:t>
            </a:r>
            <a:r>
              <a:rPr lang="ru-RU" sz="1800" dirty="0"/>
              <a:t>--…@xn--… </a:t>
            </a:r>
            <a:r>
              <a:rPr lang="ru-RU" sz="1800" b="1" dirty="0"/>
              <a:t>недопустимый</a:t>
            </a:r>
          </a:p>
          <a:p>
            <a:pPr marL="914400" lvl="2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087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EAI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0" y="1170175"/>
            <a:ext cx="11044420" cy="4945577"/>
          </a:xfrm>
        </p:spPr>
        <p:txBody>
          <a:bodyPr/>
          <a:lstStyle/>
          <a:p>
            <a:r>
              <a:rPr lang="ru-RU" sz="1800" dirty="0"/>
              <a:t>В EAI имеется </a:t>
            </a:r>
            <a:r>
              <a:rPr lang="ru-RU" sz="1800" dirty="0" err="1"/>
              <a:t>mailboxName</a:t>
            </a:r>
            <a:r>
              <a:rPr lang="ru-RU" sz="1800" dirty="0"/>
              <a:t> в </a:t>
            </a:r>
            <a:r>
              <a:rPr lang="ru-RU" sz="1800" dirty="0" err="1"/>
              <a:t>Unicode</a:t>
            </a:r>
            <a:r>
              <a:rPr lang="ru-RU" sz="1800" dirty="0"/>
              <a:t> (в формате UTF-8) </a:t>
            </a:r>
          </a:p>
          <a:p>
            <a:r>
              <a:rPr lang="ru-RU" sz="1800" dirty="0" err="1"/>
              <a:t>domainName</a:t>
            </a:r>
            <a:r>
              <a:rPr lang="ru-RU" sz="1800" dirty="0"/>
              <a:t> может быть ASCII или IDN	</a:t>
            </a:r>
          </a:p>
          <a:p>
            <a:pPr lvl="1"/>
            <a:r>
              <a:rPr lang="ru-RU" sz="1800" dirty="0"/>
              <a:t>Например, </a:t>
            </a:r>
          </a:p>
          <a:p>
            <a:pPr lvl="2"/>
            <a:r>
              <a:rPr lang="ru-RU" sz="1800" dirty="0">
                <a:solidFill>
                  <a:schemeClr val="accent1"/>
                </a:solidFill>
                <a:hlinkClick r:id="rId3"/>
              </a:rPr>
              <a:t>kévin@example.org</a:t>
            </a:r>
            <a:r>
              <a:rPr lang="ru-RU" sz="1800" dirty="0"/>
              <a:t> </a:t>
            </a:r>
          </a:p>
          <a:p>
            <a:pPr lvl="2"/>
            <a:r>
              <a:rPr lang="ru-RU" sz="1800" dirty="0" err="1">
                <a:solidFill>
                  <a:schemeClr val="accent1"/>
                </a:solidFill>
              </a:rPr>
              <a:t>すし</a:t>
            </a:r>
            <a:r>
              <a:rPr lang="ru-RU" sz="1800" dirty="0">
                <a:solidFill>
                  <a:schemeClr val="accent1"/>
                </a:solidFill>
              </a:rPr>
              <a:t>@ xn--exmple-xta.ca</a:t>
            </a:r>
          </a:p>
          <a:p>
            <a:pPr lvl="2"/>
            <a:r>
              <a:rPr lang="ru-RU" sz="1800" dirty="0" err="1">
                <a:solidFill>
                  <a:schemeClr val="accent1"/>
                </a:solidFill>
              </a:rPr>
              <a:t>すし@快手.游戏</a:t>
            </a:r>
            <a:r>
              <a:rPr lang="ru-RU" sz="1800" dirty="0">
                <a:solidFill>
                  <a:schemeClr val="accent1"/>
                </a:solidFill>
              </a:rPr>
              <a:t>.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498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Форма адресов электронной почты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0" y="1170175"/>
            <a:ext cx="11044420" cy="4945577"/>
          </a:xfrm>
        </p:spPr>
        <p:txBody>
          <a:bodyPr/>
          <a:lstStyle/>
          <a:p>
            <a:r>
              <a:rPr lang="ru-RU" sz="1800" dirty="0"/>
              <a:t>name@exâmple.ca и name@xn--exmple-xta.ca представляют одинаковые адреса электронной почты</a:t>
            </a:r>
          </a:p>
          <a:p>
            <a:r>
              <a:rPr lang="ru-RU" sz="1800" dirty="0"/>
              <a:t>Приложение должно быть способно рассматривать обе формы как эквивалентные</a:t>
            </a:r>
          </a:p>
          <a:p>
            <a:r>
              <a:rPr lang="ru-RU" sz="1800" dirty="0"/>
              <a:t>Для внутреннего использования последовательно применяется A-</a:t>
            </a:r>
            <a:r>
              <a:rPr lang="ru-RU" sz="1800" dirty="0" err="1"/>
              <a:t>label</a:t>
            </a:r>
            <a:r>
              <a:rPr lang="ru-RU" sz="1800" dirty="0"/>
              <a:t> или U-</a:t>
            </a:r>
            <a:r>
              <a:rPr lang="ru-RU" sz="1800" dirty="0" err="1"/>
              <a:t>label</a:t>
            </a:r>
            <a:r>
              <a:rPr lang="ru-RU" sz="1800" dirty="0"/>
              <a:t>, но смешивать их нельзя.</a:t>
            </a:r>
          </a:p>
          <a:p>
            <a:r>
              <a:rPr lang="ru-RU" sz="1800" dirty="0"/>
              <a:t>Техническая рекомендация: Для внутренней обработки следует использовать:</a:t>
            </a:r>
          </a:p>
          <a:p>
            <a:pPr lvl="1"/>
            <a:r>
              <a:rPr lang="ru-RU" sz="1800" dirty="0"/>
              <a:t>A-</a:t>
            </a:r>
            <a:r>
              <a:rPr lang="ru-RU" sz="1800" dirty="0" err="1"/>
              <a:t>label</a:t>
            </a:r>
            <a:r>
              <a:rPr lang="ru-RU" sz="1800" dirty="0"/>
              <a:t> для программного обеспечения, использующего протокол байтового уровня DNS или SMTP</a:t>
            </a:r>
          </a:p>
          <a:p>
            <a:pPr lvl="1"/>
            <a:r>
              <a:rPr lang="ru-RU" sz="1800" dirty="0"/>
              <a:t>U-</a:t>
            </a:r>
            <a:r>
              <a:rPr lang="ru-RU" sz="1800" dirty="0" err="1"/>
              <a:t>label</a:t>
            </a:r>
            <a:r>
              <a:rPr lang="ru-RU" sz="1800" dirty="0"/>
              <a:t> для большинства программ (например, обычных приложений </a:t>
            </a:r>
            <a:r>
              <a:rPr lang="ru-RU" sz="1800" dirty="0" err="1"/>
              <a:t>django</a:t>
            </a:r>
            <a:r>
              <a:rPr lang="ru-RU" sz="1800" dirty="0"/>
              <a:t>/</a:t>
            </a:r>
            <a:r>
              <a:rPr lang="ru-RU" sz="1800" dirty="0" err="1"/>
              <a:t>flask</a:t>
            </a:r>
            <a:r>
              <a:rPr lang="ru-RU" sz="1800" dirty="0"/>
              <a:t>/</a:t>
            </a:r>
            <a:r>
              <a:rPr lang="ru-RU" sz="1800" dirty="0" err="1"/>
              <a:t>rails</a:t>
            </a:r>
            <a:r>
              <a:rPr lang="ru-RU" sz="1800" dirty="0"/>
              <a:t>/</a:t>
            </a:r>
            <a:r>
              <a:rPr lang="ru-RU" sz="1800" dirty="0" err="1"/>
              <a:t>symfony</a:t>
            </a:r>
            <a:r>
              <a:rPr lang="ru-RU" sz="1800" dirty="0"/>
              <a:t>)</a:t>
            </a:r>
          </a:p>
          <a:p>
            <a:r>
              <a:rPr lang="ru-RU" sz="1800" dirty="0"/>
              <a:t>Проверьте, что входные данные работают в обоих форматах (или даже в смешанном формате).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259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490" y="73770"/>
            <a:ext cx="11541760" cy="755463"/>
          </a:xfrm>
        </p:spPr>
        <p:txBody>
          <a:bodyPr/>
          <a:lstStyle/>
          <a:p>
            <a:r>
              <a:rPr lang="ru-RU" sz="2050" dirty="0"/>
              <a:t>Проверка электронной почты: регулярные выражения электронной почты (Regex)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0" y="1470213"/>
            <a:ext cx="10805055" cy="4431823"/>
          </a:xfrm>
        </p:spPr>
        <p:txBody>
          <a:bodyPr/>
          <a:lstStyle/>
          <a:p>
            <a:r>
              <a:rPr lang="ru-RU" sz="1800" dirty="0"/>
              <a:t>Базовые: </a:t>
            </a:r>
            <a:r>
              <a:rPr lang="ru-RU" sz="1800" dirty="0" err="1"/>
              <a:t>something@something</a:t>
            </a:r>
            <a:endParaRPr lang="ru-RU" sz="1800" dirty="0"/>
          </a:p>
          <a:p>
            <a:pPr lvl="1"/>
            <a:r>
              <a:rPr lang="ru-RU" sz="1800" dirty="0">
                <a:solidFill>
                  <a:schemeClr val="accent1"/>
                </a:solidFill>
              </a:rPr>
              <a:t>^(.+)@(.+)$</a:t>
            </a:r>
          </a:p>
          <a:p>
            <a:r>
              <a:rPr lang="ru-RU" sz="1800" dirty="0"/>
              <a:t>Из </a:t>
            </a:r>
            <a:r>
              <a:rPr lang="ru-RU" sz="1800" u="sng" dirty="0">
                <a:solidFill>
                  <a:schemeClr val="hlink"/>
                </a:solidFill>
                <a:hlinkClick r:id="rId2"/>
              </a:rPr>
              <a:t>owasp.org</a:t>
            </a:r>
            <a:r>
              <a:rPr lang="ru-RU" sz="1800" dirty="0"/>
              <a:t> (безопасность):</a:t>
            </a:r>
          </a:p>
          <a:p>
            <a:pPr lvl="1"/>
            <a:r>
              <a:rPr lang="ru-RU" sz="1800" dirty="0">
                <a:solidFill>
                  <a:schemeClr val="accent1"/>
                </a:solidFill>
              </a:rPr>
              <a:t>[^[a-zA-Z0-9_+&amp;*-]+(?:\.[a-zA-Z0-9_+&amp;*-]+)*@(?:[a-zA-Z0-9-]+\.)+[a-zA-Z]{2,7}$].</a:t>
            </a:r>
          </a:p>
          <a:p>
            <a:pPr lvl="2"/>
            <a:r>
              <a:rPr lang="ru-RU" sz="1800" dirty="0"/>
              <a:t>Не поддерживает EAI, т. е. имя почтового ящика в UTF8 недопустимо: </a:t>
            </a:r>
            <a:r>
              <a:rPr lang="ru-RU" sz="1800" dirty="0">
                <a:solidFill>
                  <a:schemeClr val="accent1"/>
                </a:solidFill>
              </a:rPr>
              <a:t>[a-zA-Z0-9_+&amp;*-]</a:t>
            </a:r>
          </a:p>
          <a:p>
            <a:pPr lvl="2"/>
            <a:r>
              <a:rPr lang="ru-RU" sz="1800" dirty="0"/>
              <a:t>Не поддерживает TLD ASCII длиной более 7 символов: </a:t>
            </a:r>
            <a:r>
              <a:rPr lang="ru-RU" sz="1800" dirty="0">
                <a:solidFill>
                  <a:schemeClr val="accent1"/>
                </a:solidFill>
              </a:rPr>
              <a:t>[a-</a:t>
            </a:r>
            <a:r>
              <a:rPr lang="ru-RU" sz="1800" dirty="0" err="1">
                <a:solidFill>
                  <a:schemeClr val="accent1"/>
                </a:solidFill>
              </a:rPr>
              <a:t>zA</a:t>
            </a:r>
            <a:r>
              <a:rPr lang="ru-RU" sz="1800" dirty="0">
                <a:solidFill>
                  <a:schemeClr val="accent1"/>
                </a:solidFill>
              </a:rPr>
              <a:t>-Z]{2,7}</a:t>
            </a:r>
          </a:p>
          <a:p>
            <a:pPr lvl="2"/>
            <a:r>
              <a:rPr lang="ru-RU" sz="1800" dirty="0"/>
              <a:t>Не поддерживает U-</a:t>
            </a:r>
            <a:r>
              <a:rPr lang="ru-RU" sz="1800" dirty="0" err="1"/>
              <a:t>label</a:t>
            </a:r>
            <a:r>
              <a:rPr lang="ru-RU" sz="1800" dirty="0"/>
              <a:t> в IDN-доменах: </a:t>
            </a:r>
            <a:r>
              <a:rPr lang="ru-RU" sz="1800" dirty="0">
                <a:solidFill>
                  <a:schemeClr val="accent1"/>
                </a:solidFill>
              </a:rPr>
              <a:t>[a-</a:t>
            </a:r>
            <a:r>
              <a:rPr lang="ru-RU" sz="1800" dirty="0" err="1">
                <a:solidFill>
                  <a:schemeClr val="accent1"/>
                </a:solidFill>
              </a:rPr>
              <a:t>zA</a:t>
            </a:r>
            <a:r>
              <a:rPr lang="ru-RU" sz="1800" dirty="0">
                <a:solidFill>
                  <a:schemeClr val="accent1"/>
                </a:solidFill>
              </a:rPr>
              <a:t>-Z]</a:t>
            </a:r>
          </a:p>
          <a:p>
            <a:pPr lvl="1"/>
            <a:r>
              <a:rPr lang="ru-RU" sz="1800" dirty="0"/>
              <a:t>Но OWASP является эталоном безопасности.</a:t>
            </a:r>
          </a:p>
          <a:p>
            <a:pPr lvl="2"/>
            <a:r>
              <a:rPr lang="ru-RU" sz="1800" dirty="0"/>
              <a:t>Поэтому в итоге вы можете поссориться со своей командой безопасности, чтобы использовать UA-совместимые Regex вместо «стандартных» из OWA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56CDE1-7993-0123-C17D-52D7DC7B8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109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Регулярные выражения электронной почты (Regex)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27087" y="1213088"/>
            <a:ext cx="10995572" cy="4787662"/>
          </a:xfrm>
        </p:spPr>
        <p:txBody>
          <a:bodyPr/>
          <a:lstStyle/>
          <a:p>
            <a:r>
              <a:rPr lang="ru-RU" sz="1800" dirty="0"/>
              <a:t>Пример Regex, предлагаемого на различных форумах: </a:t>
            </a:r>
            <a:r>
              <a:rPr lang="ru-RU" sz="1800" dirty="0" err="1"/>
              <a:t>ex</a:t>
            </a:r>
            <a:r>
              <a:rPr lang="ru-RU" sz="1800" dirty="0"/>
              <a:t>: </a:t>
            </a:r>
            <a:r>
              <a:rPr lang="ru-RU" sz="1800" u="sng" dirty="0">
                <a:solidFill>
                  <a:schemeClr val="hlink"/>
                </a:solidFill>
                <a:hlinkClick r:id="rId2"/>
              </a:rPr>
              <a:t>Перечень предложений</a:t>
            </a:r>
          </a:p>
          <a:p>
            <a:pPr lvl="1"/>
            <a:r>
              <a:rPr lang="ru-RU" sz="1800" dirty="0"/>
              <a:t>^[A-Za-z0-9+_.-]+@(.+)$ </a:t>
            </a:r>
            <a:r>
              <a:rPr lang="ru-RU" sz="1800" dirty="0">
                <a:solidFill>
                  <a:srgbClr val="FF0000"/>
                </a:solidFill>
              </a:rPr>
              <a:t>не поддерживает UTF8 в имени почтового ящика</a:t>
            </a:r>
          </a:p>
          <a:p>
            <a:pPr lvl="1"/>
            <a:r>
              <a:rPr lang="ru-RU" sz="1800" dirty="0"/>
              <a:t>^[a-zA-Z0-9_!#$%&amp;’*+/=?`{|}~^.-]+@[a-zA-Z0-9.-]+$ </a:t>
            </a:r>
            <a:r>
              <a:rPr lang="ru-RU" sz="1800" dirty="0">
                <a:solidFill>
                  <a:srgbClr val="FF0000"/>
                </a:solidFill>
              </a:rPr>
              <a:t>не поддерживает U-</a:t>
            </a:r>
            <a:r>
              <a:rPr lang="ru-RU" sz="1800" dirty="0" err="1">
                <a:solidFill>
                  <a:srgbClr val="FF0000"/>
                </a:solidFill>
              </a:rPr>
              <a:t>label</a:t>
            </a:r>
            <a:endParaRPr lang="ru-RU" sz="1800" dirty="0">
              <a:solidFill>
                <a:srgbClr val="FF0000"/>
              </a:solidFill>
            </a:endParaRPr>
          </a:p>
          <a:p>
            <a:pPr lvl="1"/>
            <a:r>
              <a:rPr lang="ru-RU" sz="1800" dirty="0"/>
              <a:t>^[a-zA-Z0-9_!#$%&amp;’*+/=?`{|}~^-]+(?:\\.[a-zA-Z0-9_!#$%&amp;’*+/=?`{|}~^-]+)*@[a-zA-Z0-9-]+(?:\\.[a-zA-Z0-9-]+)*$ </a:t>
            </a:r>
            <a:r>
              <a:rPr lang="ru-RU" sz="1800" dirty="0">
                <a:solidFill>
                  <a:srgbClr val="FF0000"/>
                </a:solidFill>
              </a:rPr>
              <a:t>не поддерживает U-</a:t>
            </a:r>
            <a:r>
              <a:rPr lang="ru-RU" sz="1800" dirty="0" err="1">
                <a:solidFill>
                  <a:srgbClr val="FF0000"/>
                </a:solidFill>
              </a:rPr>
              <a:t>label</a:t>
            </a:r>
            <a:endParaRPr lang="ru-RU" sz="1800" dirty="0">
              <a:solidFill>
                <a:srgbClr val="FF0000"/>
              </a:solidFill>
            </a:endParaRPr>
          </a:p>
          <a:p>
            <a:pPr lvl="1"/>
            <a:r>
              <a:rPr lang="ru-RU" sz="1800" dirty="0"/>
              <a:t>^[\\w!#$%&amp;’*+/=?`{|}~^-]+(?:\\.[\\w!#$%&amp;’*+/=?`{|}~^-]+)*@(?:[a-zA-Z0-9-]+\\.)+[a-zA-Z]{2,6}$ </a:t>
            </a:r>
            <a:r>
              <a:rPr lang="ru-RU" sz="1800" dirty="0">
                <a:solidFill>
                  <a:srgbClr val="FF0000"/>
                </a:solidFill>
              </a:rPr>
              <a:t>имеют ограничения по длине TLD в пределах 2-6 символов</a:t>
            </a:r>
          </a:p>
          <a:p>
            <a:r>
              <a:rPr lang="ru-RU" sz="1800" dirty="0"/>
              <a:t>Можно придумать регулярное выражение, совместимое с EAI-IDN, используя различные характеристики кодовых точек </a:t>
            </a:r>
            <a:r>
              <a:rPr lang="ru-RU" sz="1800" dirty="0" err="1"/>
              <a:t>Unicode</a:t>
            </a:r>
            <a:r>
              <a:rPr lang="ru-RU" sz="1800" dirty="0"/>
              <a:t>.</a:t>
            </a:r>
          </a:p>
          <a:p>
            <a:pPr lvl="1"/>
            <a:r>
              <a:rPr lang="ru-RU" sz="1800" dirty="0"/>
              <a:t>Для IDN это было бы похоже на переделку таблиц протокола IDNA в </a:t>
            </a:r>
            <a:r>
              <a:rPr lang="ru-RU" sz="1800" dirty="0" err="1"/>
              <a:t>regex</a:t>
            </a:r>
            <a:r>
              <a:rPr lang="ru-RU" sz="1800" dirty="0"/>
              <a:t>!</a:t>
            </a:r>
          </a:p>
          <a:p>
            <a:r>
              <a:rPr lang="ru-RU" sz="1800" dirty="0"/>
              <a:t>Учитывая, что обе стороны EAI могут иметь UTF8, одно регулярное выражение для EAI может быть .*@.*, где проверяется только наличие символа '@'.</a:t>
            </a:r>
            <a:endParaRPr lang="en-US" sz="18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5253A1-5976-014A-94B1-D1727C520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68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8BD06-17DB-4584-AF10-02AE8394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8278"/>
            <a:ext cx="11157294" cy="434888"/>
          </a:xfrm>
        </p:spPr>
        <p:txBody>
          <a:bodyPr>
            <a:noAutofit/>
          </a:bodyPr>
          <a:lstStyle/>
          <a:p>
            <a:r>
              <a:rPr lang="ru-RU" sz="2400" dirty="0"/>
              <a:t>Принятие адресов электронной почты веб-сайтами по всему миру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C4F12C-DAFE-EB4D-9411-CBF6FDA8A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07F075B-FFDB-7C47-8083-54FD06FC4942}"/>
              </a:ext>
            </a:extLst>
          </p:cNvPr>
          <p:cNvSpPr/>
          <p:nvPr/>
        </p:nvSpPr>
        <p:spPr>
          <a:xfrm>
            <a:off x="6958739" y="835331"/>
            <a:ext cx="4911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cs typeface="Source Sans Pro"/>
              </a:rPr>
              <a:t>Подробнее см. в документе </a:t>
            </a:r>
            <a:r>
              <a:rPr lang="ru-RU" dirty="0">
                <a:cs typeface="Source Sans Pro"/>
                <a:hlinkClick r:id="rId4"/>
              </a:rPr>
              <a:t>UASG027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B6B613E-48A5-2BD6-51A6-50438533FF22}"/>
              </a:ext>
            </a:extLst>
          </p:cNvPr>
          <p:cNvGraphicFramePr/>
          <p:nvPr/>
        </p:nvGraphicFramePr>
        <p:xfrm>
          <a:off x="623456" y="1536106"/>
          <a:ext cx="10954462" cy="4775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887077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07"/>
          <p:cNvSpPr txBox="1">
            <a:spLocks noGrp="1"/>
          </p:cNvSpPr>
          <p:nvPr>
            <p:ph type="title"/>
          </p:nvPr>
        </p:nvSpPr>
        <p:spPr>
          <a:xfrm>
            <a:off x="754032" y="2978337"/>
            <a:ext cx="10683935" cy="4506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/>
              <a:t>Проверка электронной почты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3108F8-AAAB-4045-B4CC-C72B13DEA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826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Проверка адресов электронной почты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0" y="1170175"/>
            <a:ext cx="11044420" cy="4945577"/>
          </a:xfrm>
        </p:spPr>
        <p:txBody>
          <a:bodyPr/>
          <a:lstStyle/>
          <a:p>
            <a:r>
              <a:rPr lang="ru-RU" sz="1800" dirty="0"/>
              <a:t>В адресе электронной почты есть </a:t>
            </a:r>
            <a:r>
              <a:rPr lang="ru-RU" sz="1800" dirty="0" err="1">
                <a:solidFill>
                  <a:schemeClr val="tx1"/>
                </a:solidFill>
              </a:rPr>
              <a:t>mailboxName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/>
              <a:t>В адресе электронной почты есть </a:t>
            </a:r>
            <a:r>
              <a:rPr lang="ru-RU" sz="1800" dirty="0" err="1">
                <a:solidFill>
                  <a:schemeClr val="tx1"/>
                </a:solidFill>
              </a:rPr>
              <a:t>domainName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Проверка </a:t>
            </a:r>
            <a:r>
              <a:rPr lang="ru-RU" sz="1800" dirty="0" err="1">
                <a:solidFill>
                  <a:schemeClr val="tx1"/>
                </a:solidFill>
              </a:rPr>
              <a:t>DomainName</a:t>
            </a:r>
            <a:r>
              <a:rPr lang="ru-RU" sz="1800" dirty="0">
                <a:solidFill>
                  <a:schemeClr val="tx1"/>
                </a:solidFill>
              </a:rPr>
              <a:t> такая же, что и ранее</a:t>
            </a:r>
          </a:p>
          <a:p>
            <a:r>
              <a:rPr lang="ru-RU" sz="1800" dirty="0">
                <a:solidFill>
                  <a:schemeClr val="tx1"/>
                </a:solidFill>
              </a:rPr>
              <a:t>Для проверки </a:t>
            </a:r>
            <a:r>
              <a:rPr lang="ru-RU" sz="1800" dirty="0" err="1">
                <a:solidFill>
                  <a:schemeClr val="tx1"/>
                </a:solidFill>
              </a:rPr>
              <a:t>mailboxName</a:t>
            </a:r>
            <a:r>
              <a:rPr lang="ru-RU" sz="1800" dirty="0">
                <a:solidFill>
                  <a:schemeClr val="tx1"/>
                </a:solidFill>
              </a:rPr>
              <a:t> требуется правильная строка UTF8</a:t>
            </a:r>
          </a:p>
          <a:p>
            <a:r>
              <a:rPr lang="ru-RU" sz="1800" dirty="0">
                <a:solidFill>
                  <a:schemeClr val="tx1"/>
                </a:solidFill>
              </a:rPr>
              <a:t>Местный администратор определяет политику для </a:t>
            </a:r>
            <a:r>
              <a:rPr lang="ru-RU" sz="1800" dirty="0" err="1">
                <a:solidFill>
                  <a:schemeClr val="tx1"/>
                </a:solidFill>
              </a:rPr>
              <a:t>mailboxName</a:t>
            </a:r>
            <a:endParaRPr lang="ru-RU" sz="1800" dirty="0">
              <a:solidFill>
                <a:schemeClr val="tx1"/>
              </a:solidFill>
            </a:endParaRPr>
          </a:p>
          <a:p>
            <a:pPr lvl="1"/>
            <a:r>
              <a:rPr lang="ru-RU" sz="1800" dirty="0">
                <a:solidFill>
                  <a:schemeClr val="tx1"/>
                </a:solidFill>
              </a:rPr>
              <a:t>Политика Gmail: </a:t>
            </a:r>
            <a:r>
              <a:rPr lang="ru-RU" sz="1800" dirty="0">
                <a:solidFill>
                  <a:schemeClr val="tx1"/>
                </a:solidFill>
                <a:hlinkClick r:id="rId3"/>
              </a:rPr>
              <a:t>firstname.lastname@gmail.com</a:t>
            </a:r>
            <a:r>
              <a:rPr lang="ru-RU" sz="1800" dirty="0">
                <a:solidFill>
                  <a:schemeClr val="tx1"/>
                </a:solidFill>
              </a:rPr>
              <a:t> эквивалентно </a:t>
            </a:r>
            <a:r>
              <a:rPr lang="ru-RU" sz="1800" dirty="0">
                <a:solidFill>
                  <a:schemeClr val="tx1"/>
                </a:solidFill>
                <a:hlinkClick r:id="rId4"/>
              </a:rPr>
              <a:t>firstnamelastname@gmail.com</a:t>
            </a:r>
          </a:p>
          <a:p>
            <a:r>
              <a:rPr lang="ru-RU" sz="1800" dirty="0">
                <a:solidFill>
                  <a:schemeClr val="tx1"/>
                </a:solidFill>
              </a:rPr>
              <a:t>Руководство по работе с </a:t>
            </a:r>
            <a:r>
              <a:rPr lang="ru-RU" sz="1800" dirty="0" err="1">
                <a:solidFill>
                  <a:schemeClr val="tx1"/>
                </a:solidFill>
              </a:rPr>
              <a:t>mailboxName</a:t>
            </a:r>
            <a:r>
              <a:rPr lang="ru-RU" sz="1800" dirty="0">
                <a:solidFill>
                  <a:schemeClr val="tx1"/>
                </a:solidFill>
              </a:rPr>
              <a:t> можно найти в </a:t>
            </a:r>
            <a:r>
              <a:rPr lang="ru-RU" sz="1800" dirty="0">
                <a:solidFill>
                  <a:schemeClr val="tx1"/>
                </a:solidFill>
                <a:hlinkClick r:id="rId5"/>
              </a:rPr>
              <a:t>UASG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676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Проверка EAI — Python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B015D3-9CA1-EB3A-0521-40BFC461040B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420624" y="981332"/>
            <a:ext cx="11355740" cy="44012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kumimoji="0" lang="en-PK" altLang="en-PK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email_validator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PK" altLang="en-PK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validate_email,EmailNotValidError</a:t>
            </a:r>
            <a:b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logger = </a:t>
            </a:r>
            <a:r>
              <a:rPr kumimoji="0" lang="en-PK" altLang="en-PK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logging.getLogger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(__name__)</a:t>
            </a:r>
            <a:endParaRPr kumimoji="0" lang="en-US" altLang="en-PK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 As part of process it performs DNS resolution</a:t>
            </a:r>
            <a:br>
              <a:rPr kumimoji="0" lang="en-PK" altLang="en-PK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# Normalizes email addresses automatically</a:t>
            </a:r>
            <a:br>
              <a:rPr kumimoji="0" lang="en-PK" altLang="en-PK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# Supports internationalized domain names </a:t>
            </a:r>
            <a:br>
              <a:rPr kumimoji="0" lang="en-PK" altLang="en-PK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validated = </a:t>
            </a:r>
            <a:r>
              <a:rPr kumimoji="0" lang="en-PK" altLang="en-PK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validate_email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email_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address, </a:t>
            </a:r>
            <a:r>
              <a:rPr kumimoji="0" lang="en-PK" altLang="en-PK" sz="2000" b="0" i="0" u="none" strike="noStrike" cap="none" normalizeH="0" baseline="0" dirty="0" err="1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check_deliverability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(validated)</a:t>
            </a:r>
            <a:b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logger.info(</a:t>
            </a: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"'{address}' is a valid email address"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"'{address}' is a valid email address"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kumimoji="0" lang="en-PK" altLang="en-PK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EmailNotValidError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e:</a:t>
            </a:r>
            <a:b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"'{address}' is not a valid email address: {e}"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Exception </a:t>
            </a: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ex:</a:t>
            </a:r>
            <a:b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"Unexpected Exception"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PK" altLang="en-P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132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Проверка EAI —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27609" y="773648"/>
            <a:ext cx="11044420" cy="4945577"/>
          </a:xfrm>
        </p:spPr>
        <p:txBody>
          <a:bodyPr/>
          <a:lstStyle/>
          <a:p>
            <a:r>
              <a:rPr lang="ru-RU" sz="1800" dirty="0">
                <a:solidFill>
                  <a:schemeClr val="tx1"/>
                </a:solidFill>
              </a:rPr>
              <a:t>Apache Common </a:t>
            </a:r>
            <a:r>
              <a:rPr lang="ru-RU" sz="1800" dirty="0" err="1">
                <a:solidFill>
                  <a:schemeClr val="tx1"/>
                </a:solidFill>
              </a:rPr>
              <a:t>Validator</a:t>
            </a:r>
            <a:r>
              <a:rPr lang="ru-RU" sz="1800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ru-RU" sz="1800" dirty="0"/>
              <a:t>есть валидаторы домена и электронной почты</a:t>
            </a:r>
          </a:p>
          <a:p>
            <a:pPr lvl="1"/>
            <a:r>
              <a:rPr lang="ru-RU" sz="1800" dirty="0"/>
              <a:t>Не используйте, так как он полагается на статический список TLD</a:t>
            </a:r>
            <a:r>
              <a:rPr lang="ru-RU" sz="1800" dirty="0">
                <a:solidFill>
                  <a:schemeClr val="tx1"/>
                </a:solidFill>
              </a:rPr>
              <a:t>! </a:t>
            </a:r>
            <a:r>
              <a:rPr lang="ru-RU" sz="1800" dirty="0">
                <a:solidFill>
                  <a:srgbClr val="FF0000"/>
                </a:solidFill>
              </a:rPr>
              <a:t>УСТАРЕЛО!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035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Проверка EAI — Java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2274975-C64B-2A42-6CEE-AFBB71BBEA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3964" y="664975"/>
            <a:ext cx="11950847" cy="494557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isValidEmail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emailaddress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emailaddress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Normalizer2.getNFCInstance().normalize(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emailaddress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String[]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emailparts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emailaddress.split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("@");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emailparts.length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==2){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String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mailboxname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emailparts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String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emailparts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String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domainNameAlabelForm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convertULabeltoALabel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try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EmailValidator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EmailValidator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(false, false,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createDomainValidatorInstance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domainName,true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return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em.isValid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mailboxname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+"@"+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domainNameAlabelForm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 catch (Exception ex)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ex.toString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return false;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 else{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return false;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608882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07"/>
          <p:cNvSpPr txBox="1">
            <a:spLocks noGrp="1"/>
          </p:cNvSpPr>
          <p:nvPr>
            <p:ph type="title"/>
          </p:nvPr>
        </p:nvSpPr>
        <p:spPr>
          <a:xfrm>
            <a:off x="754032" y="2978337"/>
            <a:ext cx="10683935" cy="4506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/>
              <a:t>Отправка и получение электронной почты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3108F8-AAAB-4045-B4CC-C72B13DEA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06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Отправка и получение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0" y="740672"/>
            <a:ext cx="11044420" cy="5463180"/>
          </a:xfrm>
        </p:spPr>
        <p:txBody>
          <a:bodyPr/>
          <a:lstStyle/>
          <a:p>
            <a:r>
              <a:rPr lang="ru-RU" sz="1800" dirty="0">
                <a:solidFill>
                  <a:schemeClr val="tx1"/>
                </a:solidFill>
              </a:rPr>
              <a:t>Мы должны иметь возможность отправки в любую форму:</a:t>
            </a:r>
          </a:p>
          <a:p>
            <a:pPr lvl="1"/>
            <a:r>
              <a:rPr lang="ru-RU" sz="1800" dirty="0">
                <a:solidFill>
                  <a:schemeClr val="tx1"/>
                </a:solidFill>
              </a:rPr>
              <a:t>mailboxName-UTF-8@A-labelform</a:t>
            </a:r>
          </a:p>
          <a:p>
            <a:pPr lvl="1"/>
            <a:r>
              <a:rPr lang="ru-RU" sz="1800" dirty="0">
                <a:solidFill>
                  <a:schemeClr val="tx1"/>
                </a:solidFill>
              </a:rPr>
              <a:t>mailboxName-UTF-8@U-labelform</a:t>
            </a:r>
          </a:p>
          <a:p>
            <a:r>
              <a:rPr lang="ru-RU" sz="1800" dirty="0">
                <a:solidFill>
                  <a:schemeClr val="tx1"/>
                </a:solidFill>
              </a:rPr>
              <a:t>Мы должны иметь возможность получения из любой формы:</a:t>
            </a:r>
          </a:p>
          <a:p>
            <a:pPr lvl="1"/>
            <a:r>
              <a:rPr lang="ru-RU" sz="1800" dirty="0">
                <a:solidFill>
                  <a:schemeClr val="tx1"/>
                </a:solidFill>
              </a:rPr>
              <a:t>mailboxName-UTF-8@A-labelform</a:t>
            </a:r>
          </a:p>
          <a:p>
            <a:pPr lvl="1"/>
            <a:r>
              <a:rPr lang="ru-RU" sz="1800" dirty="0">
                <a:solidFill>
                  <a:schemeClr val="tx1"/>
                </a:solidFill>
              </a:rPr>
              <a:t>mailboxName-UTF-8@U-labelform</a:t>
            </a:r>
          </a:p>
          <a:p>
            <a:r>
              <a:rPr lang="ru-RU" sz="1800" dirty="0">
                <a:solidFill>
                  <a:schemeClr val="tx1"/>
                </a:solidFill>
              </a:rPr>
              <a:t>Хранение электронной почты должно соответствовать доменному имени в форме A-</a:t>
            </a:r>
            <a:r>
              <a:rPr lang="ru-RU" sz="1800" dirty="0" err="1">
                <a:solidFill>
                  <a:schemeClr val="tx1"/>
                </a:solidFill>
              </a:rPr>
              <a:t>label</a:t>
            </a:r>
            <a:r>
              <a:rPr lang="ru-RU" sz="1800" dirty="0">
                <a:solidFill>
                  <a:schemeClr val="tx1"/>
                </a:solidFill>
              </a:rPr>
              <a:t> или U-</a:t>
            </a:r>
            <a:r>
              <a:rPr lang="ru-RU" sz="1800" dirty="0" err="1">
                <a:solidFill>
                  <a:schemeClr val="tx1"/>
                </a:solidFill>
              </a:rPr>
              <a:t>label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Внутренней отправкой/получением должен управлять почтовый сервер</a:t>
            </a:r>
          </a:p>
          <a:p>
            <a:r>
              <a:rPr lang="ru-RU" sz="1800" dirty="0">
                <a:solidFill>
                  <a:schemeClr val="tx1"/>
                </a:solidFill>
              </a:rPr>
              <a:t>Процесс передачи (интерфейсное приложение </a:t>
            </a:r>
            <a:r>
              <a:rPr lang="ru-RU" sz="18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ru-RU" sz="1800" dirty="0">
                <a:solidFill>
                  <a:schemeClr val="tx1"/>
                </a:solidFill>
              </a:rPr>
              <a:t> сервер электронной почты)</a:t>
            </a:r>
          </a:p>
          <a:p>
            <a:pPr lvl="1"/>
            <a:r>
              <a:rPr lang="ru-RU" sz="1800" dirty="0">
                <a:solidFill>
                  <a:schemeClr val="tx1"/>
                </a:solidFill>
              </a:rPr>
              <a:t>Библиотеки, используемые в процессе передачи, должны быть совместимы с EAI</a:t>
            </a:r>
          </a:p>
          <a:p>
            <a:pPr lvl="1"/>
            <a:r>
              <a:rPr lang="ru-RU" sz="1800" dirty="0">
                <a:solidFill>
                  <a:schemeClr val="tx1"/>
                </a:solidFill>
              </a:rPr>
              <a:t>Почтовый сервер также должен быть совместим с EAI</a:t>
            </a:r>
          </a:p>
          <a:p>
            <a:pPr lvl="2"/>
            <a:r>
              <a:rPr lang="ru-RU" sz="1800" dirty="0">
                <a:solidFill>
                  <a:schemeClr val="tx1"/>
                </a:solidFill>
              </a:rPr>
              <a:t>Описание того, как обеспечить совместимость почтового сервера с EAI, не входит в рамки данного курса.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859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Отправка и получение –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0" y="1170175"/>
            <a:ext cx="11044420" cy="4945577"/>
          </a:xfrm>
        </p:spPr>
        <p:txBody>
          <a:bodyPr/>
          <a:lstStyle/>
          <a:p>
            <a:r>
              <a:rPr lang="ru-RU" sz="1800" dirty="0"/>
              <a:t>Для отправки электронной почты, совместимой с EAI, можно использовать </a:t>
            </a:r>
            <a:r>
              <a:rPr lang="ru-RU" sz="1800" dirty="0" err="1"/>
              <a:t>Smtplib</a:t>
            </a:r>
            <a:r>
              <a:rPr lang="ru-RU" sz="1800" dirty="0"/>
              <a:t>.</a:t>
            </a:r>
          </a:p>
          <a:p>
            <a:r>
              <a:rPr lang="ru-RU" sz="1800" dirty="0"/>
              <a:t>Проверка соответствия домена стандарту IDNA 2008 не проводится, поэтому перед отправкой письма следует использовать другой метод проверки</a:t>
            </a:r>
          </a:p>
          <a:p>
            <a:pPr lvl="1"/>
            <a:r>
              <a:rPr lang="ru-RU" sz="1800" dirty="0"/>
              <a:t>Например, с помощью библиотеки </a:t>
            </a:r>
            <a:r>
              <a:rPr lang="ru-RU" sz="1800" dirty="0" err="1"/>
              <a:t>email-validator</a:t>
            </a:r>
            <a:endParaRPr lang="ru-RU" sz="1800" dirty="0"/>
          </a:p>
          <a:p>
            <a:r>
              <a:rPr lang="ru-RU" sz="1800" dirty="0"/>
              <a:t>Если вы не проверяете адреса перед отправкой, то будете получать DSN-сообщения для всех недействительных адресов, что может снизить ваш рейтинг по спаму.</a:t>
            </a:r>
          </a:p>
          <a:p>
            <a:pPr lvl="1"/>
            <a:endParaRPr lang="en-US" sz="1800" dirty="0"/>
          </a:p>
          <a:p>
            <a:pPr lvl="1"/>
            <a:endParaRPr lang="en-US" sz="2000" dirty="0"/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342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Отправка и получение – Python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29847-5A23-83D1-FF77-F8824E57178D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129310" y="656346"/>
            <a:ext cx="11453090" cy="61247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to = 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PK" altLang="en-PK" sz="1400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kévin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kumimoji="0" lang="en-US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example.com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b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local_part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domain =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to.rsplit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'@'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domain_normalized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unicodedata.normalize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PK" altLang="en-PK" sz="1400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NFC'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,domain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en-PK" sz="14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#normalize domain name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to = 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'@'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.join((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local_part,idna.encode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domain_normalized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).decode(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'ascii’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)))</a:t>
            </a:r>
            <a:r>
              <a:rPr lang="en-US" altLang="en-PK" sz="14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#convert U-label to A-label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validated =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validate_email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(to,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check_deliverability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PK" sz="14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#validate email address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validated: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host=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''</a:t>
            </a:r>
            <a:b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port=</a:t>
            </a:r>
            <a:r>
              <a:rPr lang="en-US" altLang="en-PK" sz="1400" b="1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b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smtp =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smtplib.SMTP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(host, port)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smtp.set_debuglevel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smtp.login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kumimoji="0" lang="en-US" altLang="en-PK" sz="1400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useremail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kumimoji="0" lang="en-US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password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sender=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kumimoji="0" lang="en-US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ua@test.org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b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subject=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'hi'</a:t>
            </a:r>
            <a:b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content=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'content here'</a:t>
            </a:r>
            <a:b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msg =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EmailMessage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msg.set_content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(content)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msg[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'Subject'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 = subject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msg[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'From'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 = sender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msg[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'to'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]=to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PK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smtp.send_message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(msg, sender, to)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smtp.quit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logger.info(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"Email sent to '{to}'"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smtplib.SMTPNotSupportedError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4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 The server does not support the SMTPUTF8 option, you may want to perform downgrading</a:t>
            </a:r>
            <a:br>
              <a:rPr kumimoji="0" lang="en-PK" altLang="en-PK" sz="14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logger.warning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"The SMTP server {host}:{port} does not support the SMTPUTF8 option"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raise</a:t>
            </a:r>
            <a:endParaRPr kumimoji="0" lang="en-PK" altLang="en-P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6738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Отправка и получение – Java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31A2DF9-8C6F-9411-8FF3-0977EBCB17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60" y="837666"/>
            <a:ext cx="11044420" cy="4945577"/>
          </a:xfrm>
        </p:spPr>
        <p:txBody>
          <a:bodyPr/>
          <a:lstStyle/>
          <a:p>
            <a:r>
              <a:rPr lang="en-US" sz="1800" dirty="0"/>
              <a:t>Jakarta Mail can be used for sending email</a:t>
            </a:r>
          </a:p>
          <a:p>
            <a:pPr marL="457200" lvl="1" indent="0">
              <a:buNone/>
            </a:pPr>
            <a:endParaRPr lang="en-US" sz="1800" dirty="0">
              <a:solidFill>
                <a:schemeClr val="dk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com.sun.mail.smtp.SMTPTransport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jakarta.mail.Message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jakarta.mail.MessagingException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jakarta.mail.PasswordAuthentication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jakarta.mail.Session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jakarta.mail.Transport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jakarta.mail.internet.InternetAddress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jakarta.mail.internet.MimeMessage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java.util.Date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java.util.Properties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595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Примеры снимков экрана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59754F4-5211-5914-EBDF-53F20EBB925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3"/>
          <a:srcRect l="-122" t="480" r="44973" b="39156"/>
          <a:stretch/>
        </p:blipFill>
        <p:spPr>
          <a:xfrm>
            <a:off x="559785" y="734218"/>
            <a:ext cx="4208986" cy="4528817"/>
          </a:xfr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33C7CC-6926-3960-D286-A386AC814E59}"/>
              </a:ext>
            </a:extLst>
          </p:cNvPr>
          <p:cNvSpPr txBox="1"/>
          <p:nvPr/>
        </p:nvSpPr>
        <p:spPr>
          <a:xfrm>
            <a:off x="559786" y="5544274"/>
            <a:ext cx="379820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/>
              <a:t>Gmail отображает адрес на хинди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7EF77A-35F4-C318-647D-DBC8F7755CD3}"/>
              </a:ext>
            </a:extLst>
          </p:cNvPr>
          <p:cNvGrpSpPr/>
          <p:nvPr/>
        </p:nvGrpSpPr>
        <p:grpSpPr>
          <a:xfrm>
            <a:off x="5823151" y="734219"/>
            <a:ext cx="4927600" cy="2158658"/>
            <a:chOff x="5823151" y="734219"/>
            <a:chExt cx="4927600" cy="215865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353228D-BC71-4099-A25D-A8E1F1E1E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23151" y="734219"/>
              <a:ext cx="4927600" cy="16891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48398D-0BCF-2CC7-6E29-8A9E16A3E20D}"/>
                </a:ext>
              </a:extLst>
            </p:cNvPr>
            <p:cNvSpPr txBox="1"/>
            <p:nvPr/>
          </p:nvSpPr>
          <p:spPr>
            <a:xfrm>
              <a:off x="5823151" y="2615878"/>
              <a:ext cx="49276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dirty="0"/>
                <a:t>Thunderbird отображает норвежский адрес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014D9C-FEA3-F11D-6415-C5439D6FF6C2}"/>
              </a:ext>
            </a:extLst>
          </p:cNvPr>
          <p:cNvGrpSpPr/>
          <p:nvPr/>
        </p:nvGrpSpPr>
        <p:grpSpPr>
          <a:xfrm>
            <a:off x="5694744" y="3429000"/>
            <a:ext cx="5056007" cy="2392272"/>
            <a:chOff x="5694744" y="3429000"/>
            <a:chExt cx="5056007" cy="2392272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E6E1A0B5-8AA9-371B-7452-AC45B2BF64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8947" y="3429000"/>
              <a:ext cx="4927600" cy="1830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05A2E0-5DCB-9848-E0A3-69DA85F88E37}"/>
                </a:ext>
              </a:extLst>
            </p:cNvPr>
            <p:cNvSpPr txBox="1"/>
            <p:nvPr/>
          </p:nvSpPr>
          <p:spPr>
            <a:xfrm>
              <a:off x="5694744" y="5544273"/>
              <a:ext cx="505600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/>
                <a:t>Facebook отображает ссылку на тайский домен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40F19560-5EF3-E11C-C6B1-4A7D19AF1755}"/>
              </a:ext>
            </a:extLst>
          </p:cNvPr>
          <p:cNvSpPr/>
          <p:nvPr/>
        </p:nvSpPr>
        <p:spPr>
          <a:xfrm>
            <a:off x="6354501" y="1319514"/>
            <a:ext cx="1122744" cy="278589"/>
          </a:xfrm>
          <a:prstGeom prst="ellipse">
            <a:avLst/>
          </a:prstGeom>
          <a:noFill/>
          <a:ln w="25400">
            <a:solidFill>
              <a:srgbClr val="FF9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768D33-FE20-C266-233E-198FF2E1B3F0}"/>
              </a:ext>
            </a:extLst>
          </p:cNvPr>
          <p:cNvSpPr/>
          <p:nvPr/>
        </p:nvSpPr>
        <p:spPr>
          <a:xfrm>
            <a:off x="1238491" y="2303362"/>
            <a:ext cx="1851950" cy="589515"/>
          </a:xfrm>
          <a:prstGeom prst="ellipse">
            <a:avLst/>
          </a:prstGeom>
          <a:noFill/>
          <a:ln w="25400">
            <a:solidFill>
              <a:srgbClr val="FF9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CF79F61-816E-48A9-72D1-C3DBBBEF5E7D}"/>
              </a:ext>
            </a:extLst>
          </p:cNvPr>
          <p:cNvSpPr/>
          <p:nvPr/>
        </p:nvSpPr>
        <p:spPr>
          <a:xfrm>
            <a:off x="7060557" y="4434682"/>
            <a:ext cx="1591519" cy="565581"/>
          </a:xfrm>
          <a:prstGeom prst="ellipse">
            <a:avLst/>
          </a:prstGeom>
          <a:noFill/>
          <a:ln w="25400">
            <a:solidFill>
              <a:srgbClr val="FF9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56EBE83-24E2-8C8B-6A9D-B0711CC63EA2}"/>
              </a:ext>
            </a:extLst>
          </p:cNvPr>
          <p:cNvSpPr/>
          <p:nvPr/>
        </p:nvSpPr>
        <p:spPr>
          <a:xfrm>
            <a:off x="5150734" y="3125165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831405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Отправка и получение – Java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C0B847E-C8F5-EE9D-E827-83990B10C83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60" y="837666"/>
            <a:ext cx="11044420" cy="4945577"/>
          </a:xfrm>
        </p:spPr>
        <p:txBody>
          <a:bodyPr/>
          <a:lstStyle/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sendEmail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to, String host, String sender, 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subject, String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content,String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username,String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password){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if(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isValidEmail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(to)) {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Properties props =  new Properties();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props.put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mail.smtp.host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host);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props.put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mail.smtp.port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"587");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props.put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mail.smtp.auth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"true");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props.put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mail.smtp.starttls.enable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"true");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// enable UTF-8 support, mandatory for EAI support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props.put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("mail.mime.allowutf8", true);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Session session =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Session.getInstance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(props,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new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jakarta.mail.Authenticator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protected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PasswordAuthentication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getPasswordAuthentication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return new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PasswordAuthentication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(username, password);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});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776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Отправка и получение – Java (2)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E2FC5CB-BE3C-D9A1-B9C8-6ED76FCD9A12}"/>
              </a:ext>
            </a:extLst>
          </p:cNvPr>
          <p:cNvSpPr txBox="1">
            <a:spLocks/>
          </p:cNvSpPr>
          <p:nvPr/>
        </p:nvSpPr>
        <p:spPr>
          <a:xfrm>
            <a:off x="300940" y="629916"/>
            <a:ext cx="11738659" cy="494557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4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4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* Jakarta mail is EAI compliant with 2 issues: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4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*   - it rejects domains that are not NFC normalized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4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*   - it rejects some unicode domains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4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* In such case, first try to normalize, then convert domain to A-label. We do normalization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4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* first to get an email address the closest possible to the user input because once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4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* converted in A-label it may be displayed as is to the user.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4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*/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String[] add_parts = to.split("@");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mailboxName = add_parts[0];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domainName = add_parts[1];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domainNameNormalized = Normalizer2.getNFCInstance().normalize(domainName);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domainNameAlabelForm = convertULabeltoALabel(domainNameNormalized);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compliantTo = mailboxName+"@"+domainNameAlabelForm;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0084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Отправка и получение – Java (3)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45D1EAE-3C5D-2649-35A1-EC26FD7FDFF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0940" y="629916"/>
            <a:ext cx="11738659" cy="622808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try (Transport transport =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session.getTransport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if 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(transport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instanceof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SMTPTransport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&amp;&amp; !((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SMTPTransport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transport).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supportsExtension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("SMTPUTF8")) 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try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MimeMessage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message = new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MimeMessage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(session);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//set message headers for internationalized content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message.addHeader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("Content-type", "text/HTML; charset=UTF-8");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message.addHeader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("Content-Transfer-Encoding", "8bit");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message.addHeader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("format", "flowed");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message.setFrom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InternetAddress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(sender));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message.setSubject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(subject, "UTF-8");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message.setText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(content, "UTF-8");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message.setSentDate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Date());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message.setRecipient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(Message.RecipientType.TO, new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InternetAddress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compliantTo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Transport.send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(message);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return true;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} catch (Exception e)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String.format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("Failed to send email to %s: %s", to, e));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 catch (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MessagingException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false;</a:t>
            </a:r>
            <a:b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28660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849" y="1308848"/>
            <a:ext cx="10489773" cy="1701535"/>
          </a:xfrm>
        </p:spPr>
        <p:txBody>
          <a:bodyPr/>
          <a:lstStyle/>
          <a:p>
            <a:r>
              <a:rPr lang="ru-RU"/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188864526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4F36C-9C8E-FE4C-BC4F-8706AEA4C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Поддержка языков </a:t>
            </a:r>
            <a:r>
              <a:rPr lang="ru-RU" sz="2400" dirty="0" err="1"/>
              <a:t>прогр</a:t>
            </a:r>
            <a:r>
              <a:rPr lang="ru-RU" sz="24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DD6656-C3D1-CC4C-85CD-98D9CE657DCC}"/>
              </a:ext>
            </a:extLst>
          </p:cNvPr>
          <p:cNvSpPr txBox="1"/>
          <p:nvPr/>
        </p:nvSpPr>
        <p:spPr>
          <a:xfrm>
            <a:off x="558800" y="870761"/>
            <a:ext cx="119263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>
                <a:cs typeface="Source Sans Pro"/>
                <a:hlinkClick r:id="rId2"/>
              </a:rPr>
              <a:t>UASG018A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05F94D-FA1D-AA49-A028-28C76F5EA065}"/>
              </a:ext>
            </a:extLst>
          </p:cNvPr>
          <p:cNvGrpSpPr/>
          <p:nvPr/>
        </p:nvGrpSpPr>
        <p:grpSpPr>
          <a:xfrm>
            <a:off x="241300" y="1374733"/>
            <a:ext cx="5981700" cy="4868905"/>
            <a:chOff x="241300" y="1336633"/>
            <a:chExt cx="5981700" cy="504894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39ED243-8917-BA4C-ADD5-38BA986B9A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90328"/>
            <a:stretch/>
          </p:blipFill>
          <p:spPr>
            <a:xfrm>
              <a:off x="241300" y="1336633"/>
              <a:ext cx="5981700" cy="61664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5AE508C-9DDD-3441-A79C-72EAEFC2C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700" y="1927878"/>
              <a:ext cx="5943600" cy="44577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DB3D619-9578-B248-92E0-A6A05B5E0D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200024"/>
            <a:ext cx="5943600" cy="604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1334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Заключение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0" y="1470213"/>
            <a:ext cx="10805055" cy="4431823"/>
          </a:xfrm>
        </p:spPr>
        <p:txBody>
          <a:bodyPr/>
          <a:lstStyle/>
          <a:p>
            <a:r>
              <a:rPr lang="ru-RU" sz="1800" dirty="0"/>
              <a:t>Помните, что идентификаторы UA могут не полностью поддерживаться в программном обеспечении и библиотеках</a:t>
            </a:r>
          </a:p>
          <a:p>
            <a:r>
              <a:rPr lang="ru-RU" sz="1800" dirty="0"/>
              <a:t>Используйте правильные библиотеки и фреймворки</a:t>
            </a:r>
          </a:p>
          <a:p>
            <a:r>
              <a:rPr lang="ru-RU" sz="1800" dirty="0"/>
              <a:t>Адаптируйте свой код для правильной поддержки UA</a:t>
            </a:r>
          </a:p>
          <a:p>
            <a:r>
              <a:rPr lang="ru-RU" sz="1800" dirty="0"/>
              <a:t>Проводите модульное и системное тестирование с использованием тестовых примеров UA, чтобы убедиться, что ваше программное обеспечение готово к работе с UA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27C5CF-26B4-A14B-AF54-68DC71524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568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850" y="1308848"/>
            <a:ext cx="9215903" cy="1701535"/>
          </a:xfrm>
        </p:spPr>
        <p:txBody>
          <a:bodyPr/>
          <a:lstStyle/>
          <a:p>
            <a:r>
              <a:rPr lang="ru-RU"/>
              <a:t>Участвуйте!</a:t>
            </a:r>
          </a:p>
        </p:txBody>
      </p:sp>
    </p:spTree>
    <p:extLst>
      <p:ext uri="{BB962C8B-B14F-4D97-AF65-F5344CB8AC3E}">
        <p14:creationId xmlns:p14="http://schemas.microsoft.com/office/powerpoint/2010/main" val="26300685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086AE0-0EB2-9B4A-B8A3-2A9FF067E3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2800" y="1470213"/>
            <a:ext cx="10805055" cy="4769222"/>
          </a:xfrm>
        </p:spPr>
        <p:txBody>
          <a:bodyPr/>
          <a:lstStyle/>
          <a:p>
            <a:r>
              <a:rPr lang="ru-RU" sz="1800" dirty="0"/>
              <a:t>Для получения дополнительных сведений об универсальном принятии, обратитесь по следующим адресам электронной почты: </a:t>
            </a:r>
            <a:r>
              <a:rPr lang="ru-RU" sz="1800" dirty="0" err="1">
                <a:hlinkClick r:id="rId3"/>
              </a:rPr>
              <a:t>info@uasg.tech</a:t>
            </a:r>
            <a:r>
              <a:rPr lang="ru-RU" sz="1800" dirty="0"/>
              <a:t> и </a:t>
            </a:r>
            <a:r>
              <a:rPr lang="ru-RU" sz="1800" dirty="0">
                <a:hlinkClick r:id="rId4"/>
              </a:rPr>
              <a:t>UAProgram@icann.org</a:t>
            </a:r>
            <a:r>
              <a:rPr lang="ru-RU" sz="1800" dirty="0"/>
              <a:t> </a:t>
            </a:r>
          </a:p>
          <a:p>
            <a:r>
              <a:rPr lang="ru-RU" sz="1800" dirty="0"/>
              <a:t>Получите доступ ко всем документам и презентациям UASG на сайте </a:t>
            </a:r>
            <a:r>
              <a:rPr lang="ru-RU" sz="1800" dirty="0">
                <a:hlinkClick r:id="rId5"/>
              </a:rPr>
              <a:t>https://uasg.tech</a:t>
            </a:r>
            <a:r>
              <a:rPr lang="ru-RU" sz="1800" dirty="0"/>
              <a:t> </a:t>
            </a:r>
          </a:p>
          <a:p>
            <a:r>
              <a:rPr lang="ru-RU" sz="1800" dirty="0"/>
              <a:t>Получите доступ к информации о текущей работе на вики-страницах: </a:t>
            </a:r>
            <a:r>
              <a:rPr lang="ru-RU" sz="1800" dirty="0">
                <a:hlinkClick r:id="rId6"/>
              </a:rPr>
              <a:t>https://community.icann.org/display/TUA</a:t>
            </a:r>
            <a:r>
              <a:rPr lang="ru-RU" sz="1800" dirty="0"/>
              <a:t> </a:t>
            </a:r>
          </a:p>
          <a:p>
            <a:r>
              <a:rPr lang="ru-RU" sz="1800" dirty="0"/>
              <a:t>Зарегистрируйтесь для участия или Подпишитесь на лист рассылки, посвященный обсуждению UA по адресу </a:t>
            </a:r>
            <a:r>
              <a:rPr lang="ru-RU" sz="1800" dirty="0">
                <a:hlinkClick r:id="rId7"/>
              </a:rPr>
              <a:t>https://uasg.tech/subscribe</a:t>
            </a:r>
          </a:p>
          <a:p>
            <a:r>
              <a:rPr lang="ru-RU" sz="1800" dirty="0"/>
              <a:t>Зарегистрируйтесь для участия в деятельности рабочих групп по UA </a:t>
            </a:r>
            <a:r>
              <a:rPr lang="ru-RU" sz="1800" dirty="0">
                <a:hlinkClick r:id="rId8"/>
              </a:rPr>
              <a:t>здесь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Участвуйте!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AB4471-B117-7941-922D-BB3E4BC9B0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601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086AE0-0EB2-9B4A-B8A3-2A9FF067E3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3124" y="1164880"/>
            <a:ext cx="10995461" cy="4992080"/>
          </a:xfrm>
        </p:spPr>
        <p:txBody>
          <a:bodyPr/>
          <a:lstStyle/>
          <a:p>
            <a:r>
              <a:rPr lang="ru-RU" sz="1800" dirty="0"/>
              <a:t>Полный список отчетов см. на </a:t>
            </a:r>
            <a:r>
              <a:rPr lang="ru-RU" sz="1800" dirty="0">
                <a:hlinkClick r:id="rId3"/>
              </a:rPr>
              <a:t>https://uasg.tech</a:t>
            </a:r>
          </a:p>
          <a:p>
            <a:pPr lvl="1"/>
            <a:r>
              <a:rPr lang="ru-RU" sz="1800" dirty="0"/>
              <a:t>Краткое руководство по универсальному принятию: </a:t>
            </a:r>
            <a:r>
              <a:rPr lang="ru-RU" sz="1800" dirty="0">
                <a:hlinkClick r:id="rId4"/>
              </a:rPr>
              <a:t>UASG005</a:t>
            </a:r>
          </a:p>
          <a:p>
            <a:pPr lvl="1"/>
            <a:r>
              <a:rPr lang="ru-RU" sz="1800" dirty="0"/>
              <a:t>Основные сведения об универсальном принятии: </a:t>
            </a:r>
            <a:r>
              <a:rPr lang="ru-RU" sz="1800" dirty="0">
                <a:hlinkClick r:id="rId5"/>
              </a:rPr>
              <a:t>UASG007</a:t>
            </a:r>
          </a:p>
          <a:p>
            <a:pPr lvl="1"/>
            <a:r>
              <a:rPr lang="ru-RU" sz="1800" dirty="0"/>
              <a:t>Краткое руководство по EAI: </a:t>
            </a:r>
            <a:r>
              <a:rPr lang="ru-RU" sz="1800" dirty="0">
                <a:hlinkClick r:id="rId6"/>
              </a:rPr>
              <a:t>UASG014</a:t>
            </a:r>
          </a:p>
          <a:p>
            <a:pPr lvl="1"/>
            <a:r>
              <a:rPr lang="ru-RU" sz="1800" dirty="0"/>
              <a:t>EAI – общее техническое описание: </a:t>
            </a:r>
            <a:r>
              <a:rPr lang="ru-RU" sz="1800" dirty="0">
                <a:hlinkClick r:id="rId7"/>
              </a:rPr>
              <a:t>UASG012</a:t>
            </a:r>
          </a:p>
          <a:p>
            <a:pPr lvl="1"/>
            <a:r>
              <a:rPr lang="ru-RU" sz="1800" dirty="0"/>
              <a:t>Соответствие UA некоторых библиотек и фреймворков языков программирования – </a:t>
            </a:r>
            <a:r>
              <a:rPr lang="ru-RU" sz="1800" dirty="0">
                <a:hlinkClick r:id="rId8"/>
              </a:rPr>
              <a:t>UASG018A</a:t>
            </a:r>
          </a:p>
          <a:p>
            <a:pPr lvl="1"/>
            <a:r>
              <a:rPr lang="ru-RU" sz="1800" dirty="0"/>
              <a:t>EAI — оценка основных программ и служб электронной почты: </a:t>
            </a:r>
            <a:r>
              <a:rPr lang="ru-RU" sz="1800" dirty="0">
                <a:hlinkClick r:id="rId9"/>
              </a:rPr>
              <a:t>UASG021B</a:t>
            </a:r>
          </a:p>
          <a:p>
            <a:pPr lvl="1"/>
            <a:r>
              <a:rPr lang="ru-RU" sz="1800" dirty="0"/>
              <a:t>Концепция готовности к обеспечению универсального принятия: </a:t>
            </a:r>
            <a:r>
              <a:rPr lang="ru-RU" sz="1800" dirty="0">
                <a:hlinkClick r:id="rId10"/>
              </a:rPr>
              <a:t>UASG026</a:t>
            </a:r>
          </a:p>
          <a:p>
            <a:pPr lvl="1"/>
            <a:r>
              <a:rPr lang="ru-RU" sz="1800" dirty="0"/>
              <a:t>Соображения относительно именования интернационализированных ящиков электронной почты: </a:t>
            </a:r>
            <a:r>
              <a:rPr lang="ru-RU" sz="1800" dirty="0">
                <a:hlinkClick r:id="rId11"/>
              </a:rPr>
              <a:t>UASG028</a:t>
            </a:r>
          </a:p>
          <a:p>
            <a:pPr lvl="1"/>
            <a:r>
              <a:rPr lang="ru-RU" sz="1800" dirty="0"/>
              <a:t>Отчет об оценке поддержки EAI в почтовых программах и службах: </a:t>
            </a:r>
            <a:r>
              <a:rPr lang="ru-RU" sz="1800" dirty="0">
                <a:hlinkClick r:id="rId12"/>
              </a:rPr>
              <a:t>UASG030</a:t>
            </a:r>
          </a:p>
          <a:p>
            <a:pPr lvl="1"/>
            <a:r>
              <a:rPr lang="ru-RU" sz="1800" dirty="0"/>
              <a:t>UA в системах управления контентом (CMS), фаза 1 — </a:t>
            </a:r>
            <a:r>
              <a:rPr lang="ru-RU" sz="1800" dirty="0" err="1"/>
              <a:t>WordPress</a:t>
            </a:r>
            <a:r>
              <a:rPr lang="ru-RU" sz="1800" dirty="0"/>
              <a:t>: </a:t>
            </a:r>
            <a:r>
              <a:rPr lang="ru-RU" sz="1800" dirty="0">
                <a:hlinkClick r:id="rId13"/>
              </a:rPr>
              <a:t>UASG032</a:t>
            </a:r>
          </a:p>
          <a:p>
            <a:r>
              <a:rPr lang="ru-RU" sz="1800" dirty="0">
                <a:cs typeface="Source Sans Pro"/>
              </a:rPr>
              <a:t>Использованные примеры кода: </a:t>
            </a:r>
            <a:r>
              <a:rPr lang="ru-RU" sz="1800" dirty="0">
                <a:cs typeface="Source Sans Pro"/>
                <a:hlinkClick r:id="rId14"/>
              </a:rPr>
              <a:t>https://github.com/icann/ua-code-samples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Некоторые актуальные материалы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AB4471-B117-7941-922D-BB3E4BC9B06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068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 bwMode="auto">
          <a:xfrm>
            <a:off x="420688" y="42863"/>
            <a:ext cx="11807825" cy="530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2400" dirty="0">
                <a:latin typeface="Arial" charset="0"/>
                <a:cs typeface="Segoe UI" charset="0"/>
              </a:rPr>
              <a:t>Взаимодействие с ICANN — благодарим вас! Вопросы</a:t>
            </a:r>
          </a:p>
        </p:txBody>
      </p:sp>
      <p:sp>
        <p:nvSpPr>
          <p:cNvPr id="87042" name="TextBox 2"/>
          <p:cNvSpPr txBox="1">
            <a:spLocks noChangeArrowheads="1"/>
          </p:cNvSpPr>
          <p:nvPr/>
        </p:nvSpPr>
        <p:spPr bwMode="auto">
          <a:xfrm>
            <a:off x="6096000" y="2427067"/>
            <a:ext cx="3125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  <a:ea typeface="ＭＳ Ｐゴシック" charset="-128"/>
                <a:cs typeface="Arial" charset="0"/>
              </a:rPr>
              <a:t>Почта: </a:t>
            </a:r>
            <a:r>
              <a:rPr lang="ru-RU" sz="1600" dirty="0" err="1">
                <a:solidFill>
                  <a:schemeClr val="bg1"/>
                </a:solidFill>
                <a:ea typeface="ＭＳ Ｐゴシック" charset="-128"/>
                <a:cs typeface="Arial" charset="0"/>
              </a:rPr>
              <a:t>sarmad.hussain@icann.org</a:t>
            </a:r>
            <a:endParaRPr lang="ru-RU" sz="160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  <a:p>
            <a:endParaRPr lang="en-US" altLang="en-US" dirty="0"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845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27E336-28BA-7A3C-2C9D-D0F4C2816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Поддержка EAI серверами электронной почты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F1C083-B32F-B408-0663-602123596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" y="1384662"/>
            <a:ext cx="11971142" cy="44531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4C456E-FD7F-7DE6-358E-9A02CC09C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89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B6274-DBC2-4C0B-0FF4-3165807701B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2800" y="1343601"/>
            <a:ext cx="10543117" cy="4571813"/>
          </a:xfrm>
        </p:spPr>
        <p:txBody>
          <a:bodyPr/>
          <a:lstStyle/>
          <a:p>
            <a:r>
              <a:rPr lang="ru-RU" sz="1600" dirty="0"/>
              <a:t>Поддержка всех доменных имен, включая интернационализированные доменные имена (IDN), и всех адресов электронной почты, включая интернационализированные адреса электронной почты (EAI):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ru-RU" sz="1600" dirty="0"/>
              <a:t>Принятие: пользователь может вводить в текстовое поле символы своего местного алфавита</a:t>
            </a:r>
          </a:p>
          <a:p>
            <a:r>
              <a:rPr lang="ru-RU" sz="1600" dirty="0"/>
              <a:t>Проверка: программное обеспечение принимает такие символы и распознает их как действительные</a:t>
            </a:r>
          </a:p>
          <a:p>
            <a:r>
              <a:rPr lang="ru-RU" sz="1600" dirty="0"/>
              <a:t>Процесс: система выполняет с символами необходимые операции</a:t>
            </a:r>
          </a:p>
          <a:p>
            <a:r>
              <a:rPr lang="ru-RU" sz="1600" dirty="0"/>
              <a:t>Хранение: текст может храниться в базе данных без каких-либо повреждений</a:t>
            </a:r>
          </a:p>
          <a:p>
            <a:r>
              <a:rPr lang="ru-RU" sz="1600" dirty="0"/>
              <a:t>Отображение: при извлечении из базы данных информация отображается корректно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190" y="46180"/>
            <a:ext cx="11178490" cy="450663"/>
          </a:xfrm>
        </p:spPr>
        <p:txBody>
          <a:bodyPr/>
          <a:lstStyle/>
          <a:p>
            <a:r>
              <a:rPr lang="ru-RU" sz="2300" dirty="0"/>
              <a:t>Состояние готовности к универсальному принятию для программистов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AB4471-B117-7941-922D-BB3E4BC9B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F3E8CE4-5BEB-AB4B-BC3E-F36E027D7112}"/>
              </a:ext>
            </a:extLst>
          </p:cNvPr>
          <p:cNvGrpSpPr/>
          <p:nvPr/>
        </p:nvGrpSpPr>
        <p:grpSpPr>
          <a:xfrm>
            <a:off x="1298985" y="2232007"/>
            <a:ext cx="9144608" cy="1217740"/>
            <a:chOff x="1927228" y="5269980"/>
            <a:chExt cx="8005635" cy="91792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8CA18D1-8A41-3345-B85F-7925A4C0569A}"/>
                </a:ext>
              </a:extLst>
            </p:cNvPr>
            <p:cNvGrpSpPr/>
            <p:nvPr/>
          </p:nvGrpSpPr>
          <p:grpSpPr>
            <a:xfrm>
              <a:off x="1927228" y="5273671"/>
              <a:ext cx="1302251" cy="914235"/>
              <a:chOff x="820555" y="1643185"/>
              <a:chExt cx="2011680" cy="1545143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4E9FDE2-6C75-9045-BEBB-6E9A27DE09D0}"/>
                  </a:ext>
                </a:extLst>
              </p:cNvPr>
              <p:cNvSpPr/>
              <p:nvPr/>
            </p:nvSpPr>
            <p:spPr>
              <a:xfrm>
                <a:off x="820555" y="2835437"/>
                <a:ext cx="2011680" cy="352891"/>
              </a:xfrm>
              <a:prstGeom prst="rect">
                <a:avLst/>
              </a:prstGeom>
            </p:spPr>
            <p:txBody>
              <a:bodyPr wrap="square" lIns="0" tIns="0" bIns="0">
                <a:spAutoFit/>
              </a:bodyPr>
              <a:lstStyle/>
              <a:p>
                <a:pPr algn="ctr"/>
                <a:r>
                  <a:rPr lang="ru-RU" dirty="0">
                    <a:solidFill>
                      <a:srgbClr val="000000"/>
                    </a:solidFill>
                    <a:latin typeface="Source Sans Pro Light"/>
                    <a:cs typeface="Source Sans Pro Light"/>
                  </a:rPr>
                  <a:t>Принятие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095B2E6-8192-564A-B0D4-8D25BBD97F7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20555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d-ID" sz="100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pic>
            <p:nvPicPr>
              <p:cNvPr id="49" name="Picture 48" descr="ua-capability-icons_wht_Accept.png">
                <a:extLst>
                  <a:ext uri="{FF2B5EF4-FFF2-40B4-BE49-F238E27FC236}">
                    <a16:creationId xmlns:a16="http://schemas.microsoft.com/office/drawing/2014/main" id="{95AE17AA-1A8D-9D48-9EBD-42ED787C6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9630" y="1900022"/>
                <a:ext cx="562359" cy="643725"/>
              </a:xfrm>
              <a:prstGeom prst="rect">
                <a:avLst/>
              </a:prstGeom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6AD7C3E-1B21-EA49-8443-C0ED70B8257A}"/>
                </a:ext>
              </a:extLst>
            </p:cNvPr>
            <p:cNvGrpSpPr/>
            <p:nvPr/>
          </p:nvGrpSpPr>
          <p:grpSpPr>
            <a:xfrm>
              <a:off x="3582203" y="5273672"/>
              <a:ext cx="1314106" cy="908454"/>
              <a:chOff x="3554360" y="1646720"/>
              <a:chExt cx="2029993" cy="1535372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1B7CDDE-3D06-0740-94CA-B0F1E035313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54360" y="1646720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d-ID" sz="100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8541279-6FA3-8D42-B5C8-D52B525811FB}"/>
                  </a:ext>
                </a:extLst>
              </p:cNvPr>
              <p:cNvSpPr/>
              <p:nvPr/>
            </p:nvSpPr>
            <p:spPr>
              <a:xfrm>
                <a:off x="3572672" y="2829200"/>
                <a:ext cx="2011681" cy="352892"/>
              </a:xfrm>
              <a:prstGeom prst="rect">
                <a:avLst/>
              </a:prstGeom>
            </p:spPr>
            <p:txBody>
              <a:bodyPr wrap="square" lIns="0" tIns="0" bIns="0">
                <a:spAutoFit/>
              </a:bodyPr>
              <a:lstStyle/>
              <a:p>
                <a:pPr algn="ctr"/>
                <a:r>
                  <a:rPr lang="ru-RU" dirty="0">
                    <a:solidFill>
                      <a:srgbClr val="000000"/>
                    </a:solidFill>
                    <a:latin typeface="Source Sans Pro Light"/>
                    <a:cs typeface="Source Sans Pro Light"/>
                  </a:rPr>
                  <a:t>Проверка</a:t>
                </a:r>
              </a:p>
            </p:txBody>
          </p:sp>
          <p:pic>
            <p:nvPicPr>
              <p:cNvPr id="46" name="Picture 45" descr="ua-capability-icons_wht_Validate.png">
                <a:extLst>
                  <a:ext uri="{FF2B5EF4-FFF2-40B4-BE49-F238E27FC236}">
                    <a16:creationId xmlns:a16="http://schemas.microsoft.com/office/drawing/2014/main" id="{0A09F761-7140-1B41-A0F2-165BB85AAA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0348" y="1895569"/>
                <a:ext cx="779705" cy="643725"/>
              </a:xfrm>
              <a:prstGeom prst="rect">
                <a:avLst/>
              </a:prstGeom>
            </p:spPr>
          </p:pic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49AA9E2-9693-C548-8C8D-93CB9162783D}"/>
                </a:ext>
              </a:extLst>
            </p:cNvPr>
            <p:cNvGrpSpPr/>
            <p:nvPr/>
          </p:nvGrpSpPr>
          <p:grpSpPr>
            <a:xfrm>
              <a:off x="6892153" y="5269980"/>
              <a:ext cx="1302251" cy="909959"/>
              <a:chOff x="6331693" y="1643185"/>
              <a:chExt cx="2011680" cy="1537916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9727F8D-A583-2B42-8956-0E4F176329F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331693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d-ID" sz="100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87D5BAF-0D83-DD44-911D-2E14DE3C4330}"/>
                  </a:ext>
                </a:extLst>
              </p:cNvPr>
              <p:cNvSpPr/>
              <p:nvPr/>
            </p:nvSpPr>
            <p:spPr>
              <a:xfrm>
                <a:off x="6331693" y="2828208"/>
                <a:ext cx="2011680" cy="352893"/>
              </a:xfrm>
              <a:prstGeom prst="rect">
                <a:avLst/>
              </a:prstGeom>
            </p:spPr>
            <p:txBody>
              <a:bodyPr wrap="square" lIns="0" tIns="0" bIns="0">
                <a:spAutoFit/>
              </a:bodyPr>
              <a:lstStyle/>
              <a:p>
                <a:pPr algn="ctr"/>
                <a:r>
                  <a:rPr lang="ru-RU" dirty="0">
                    <a:solidFill>
                      <a:srgbClr val="000000"/>
                    </a:solidFill>
                    <a:latin typeface="Source Sans Pro Light"/>
                    <a:cs typeface="Source Sans Pro Light"/>
                  </a:rPr>
                  <a:t>Хранение</a:t>
                </a:r>
              </a:p>
            </p:txBody>
          </p:sp>
          <p:pic>
            <p:nvPicPr>
              <p:cNvPr id="43" name="Picture 42" descr="ua-capability-icons_wht_Store.png">
                <a:extLst>
                  <a:ext uri="{FF2B5EF4-FFF2-40B4-BE49-F238E27FC236}">
                    <a16:creationId xmlns:a16="http://schemas.microsoft.com/office/drawing/2014/main" id="{6AB810CB-7FFA-E647-820F-1348D55A85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9490" y="1900022"/>
                <a:ext cx="647296" cy="647296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01A6786-B4F7-E64B-8ADF-2CCDA6FFB00B}"/>
                </a:ext>
              </a:extLst>
            </p:cNvPr>
            <p:cNvGrpSpPr/>
            <p:nvPr/>
          </p:nvGrpSpPr>
          <p:grpSpPr>
            <a:xfrm>
              <a:off x="5237178" y="5269981"/>
              <a:ext cx="1302251" cy="912146"/>
              <a:chOff x="2202899" y="3852184"/>
              <a:chExt cx="2011680" cy="1541612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6C1B392-FF8A-1A46-AF2C-63FA41E5A3D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02899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d-ID" sz="100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08E740B-EE22-E54F-BECC-BFA4D1A7E347}"/>
                  </a:ext>
                </a:extLst>
              </p:cNvPr>
              <p:cNvSpPr/>
              <p:nvPr/>
            </p:nvSpPr>
            <p:spPr>
              <a:xfrm>
                <a:off x="2202899" y="5040903"/>
                <a:ext cx="2011680" cy="352893"/>
              </a:xfrm>
              <a:prstGeom prst="rect">
                <a:avLst/>
              </a:prstGeom>
            </p:spPr>
            <p:txBody>
              <a:bodyPr wrap="square" lIns="0" tIns="0" bIns="0">
                <a:spAutoFit/>
              </a:bodyPr>
              <a:lstStyle/>
              <a:p>
                <a:pPr algn="ctr"/>
                <a:r>
                  <a:rPr lang="ru-RU" dirty="0">
                    <a:solidFill>
                      <a:srgbClr val="000000"/>
                    </a:solidFill>
                    <a:latin typeface="Source Sans Pro Light"/>
                    <a:cs typeface="Source Sans Pro Light"/>
                  </a:rPr>
                  <a:t>Процесс</a:t>
                </a:r>
              </a:p>
            </p:txBody>
          </p:sp>
          <p:pic>
            <p:nvPicPr>
              <p:cNvPr id="40" name="Picture 39" descr="ua-capability-icons_wht_Process.png">
                <a:extLst>
                  <a:ext uri="{FF2B5EF4-FFF2-40B4-BE49-F238E27FC236}">
                    <a16:creationId xmlns:a16="http://schemas.microsoft.com/office/drawing/2014/main" id="{8E2BA25B-94F7-E146-AC59-48DF74B70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6759" y="4119754"/>
                <a:ext cx="1027282" cy="632806"/>
              </a:xfrm>
              <a:prstGeom prst="rect">
                <a:avLst/>
              </a:prstGeom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CE1F724-3B0F-EB40-92D6-82F9EE7CF4EA}"/>
                </a:ext>
              </a:extLst>
            </p:cNvPr>
            <p:cNvGrpSpPr/>
            <p:nvPr/>
          </p:nvGrpSpPr>
          <p:grpSpPr>
            <a:xfrm>
              <a:off x="8536487" y="5275764"/>
              <a:ext cx="1396376" cy="912143"/>
              <a:chOff x="4928386" y="3852184"/>
              <a:chExt cx="2157084" cy="1541607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E413D40-E4B1-7B43-95EE-9A70F693E45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43583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d-ID" sz="100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8F6DA22-0257-334F-BF9C-0493C7E95829}"/>
                  </a:ext>
                </a:extLst>
              </p:cNvPr>
              <p:cNvSpPr/>
              <p:nvPr/>
            </p:nvSpPr>
            <p:spPr>
              <a:xfrm>
                <a:off x="4928386" y="5040901"/>
                <a:ext cx="2157084" cy="352890"/>
              </a:xfrm>
              <a:prstGeom prst="rect">
                <a:avLst/>
              </a:prstGeom>
            </p:spPr>
            <p:txBody>
              <a:bodyPr wrap="square" lIns="0" tIns="0" bIns="0">
                <a:spAutoFit/>
              </a:bodyPr>
              <a:lstStyle/>
              <a:p>
                <a:pPr algn="ctr"/>
                <a:r>
                  <a:rPr lang="ru-RU" dirty="0">
                    <a:solidFill>
                      <a:srgbClr val="000000"/>
                    </a:solidFill>
                    <a:latin typeface="Source Sans Pro Light"/>
                    <a:cs typeface="Source Sans Pro Light"/>
                  </a:rPr>
                  <a:t>Отображение</a:t>
                </a:r>
              </a:p>
            </p:txBody>
          </p:sp>
          <p:pic>
            <p:nvPicPr>
              <p:cNvPr id="37" name="Picture 36" descr="ua-capability-icons_wht_Display.png">
                <a:extLst>
                  <a:ext uri="{FF2B5EF4-FFF2-40B4-BE49-F238E27FC236}">
                    <a16:creationId xmlns:a16="http://schemas.microsoft.com/office/drawing/2014/main" id="{03B399DB-C262-DD4C-9E27-94DC38E042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163" y="4126903"/>
                <a:ext cx="489490" cy="63339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36244874"/>
      </p:ext>
    </p:extLst>
  </p:cSld>
  <p:clrMapOvr>
    <a:masterClrMapping/>
  </p:clrMapOvr>
</p:sld>
</file>

<file path=ppt/theme/theme1.xml><?xml version="1.0" encoding="utf-8"?>
<a:theme xmlns:a="http://schemas.openxmlformats.org/drawingml/2006/main" name="ICANN PPT_Arial_16x9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_16x9 20170601.potx" id="{6DCE996D-886D-4310-B448-1ACF06EC9706}" vid="{B8D7A136-CA80-4520-9EC3-55CACFEC00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PPT_Arial_16x9_June 2017_potx</Template>
  <TotalTime>15433</TotalTime>
  <Words>6540</Words>
  <Application>Microsoft Macintosh PowerPoint</Application>
  <PresentationFormat>Widescreen</PresentationFormat>
  <Paragraphs>697</Paragraphs>
  <Slides>79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7" baseType="lpstr">
      <vt:lpstr>Arial</vt:lpstr>
      <vt:lpstr>Calibri</vt:lpstr>
      <vt:lpstr>Courier New</vt:lpstr>
      <vt:lpstr>Noto Sans Symbols</vt:lpstr>
      <vt:lpstr>Source Sans Pro Light</vt:lpstr>
      <vt:lpstr>Times New Roman</vt:lpstr>
      <vt:lpstr>Wingdings</vt:lpstr>
      <vt:lpstr>ICANN PPT_Arial_16x9_June 2017_potx</vt:lpstr>
      <vt:lpstr>Программирование для поддержки универсального принятия доменных имен и адресов электронной почты</vt:lpstr>
      <vt:lpstr>Повестка дня</vt:lpstr>
      <vt:lpstr>Общие сведения об универсальном принятии (UA) </vt:lpstr>
      <vt:lpstr>Универсальное принятие доменных имен и электронной почты</vt:lpstr>
      <vt:lpstr>Категории доменных имен и адресов электронной почты</vt:lpstr>
      <vt:lpstr>Принятие адресов электронной почты веб-сайтами по всему миру</vt:lpstr>
      <vt:lpstr>Примеры снимков экрана</vt:lpstr>
      <vt:lpstr>Поддержка EAI серверами электронной почты</vt:lpstr>
      <vt:lpstr>Состояние готовности к универсальному принятию для программистов</vt:lpstr>
      <vt:lpstr>Технологический стек для рассмотрения UA </vt:lpstr>
      <vt:lpstr>Почтовые системы и поддержка EAI</vt:lpstr>
      <vt:lpstr>Примеры компонентов электронной почты</vt:lpstr>
      <vt:lpstr>Примеры компонентов электронной почты</vt:lpstr>
      <vt:lpstr>Тест</vt:lpstr>
      <vt:lpstr>Вопрос теста 1</vt:lpstr>
      <vt:lpstr>Вопрос теста 1</vt:lpstr>
      <vt:lpstr>Основы Unicode</vt:lpstr>
      <vt:lpstr>Символ и набор символов</vt:lpstr>
      <vt:lpstr>Кодовая точка</vt:lpstr>
      <vt:lpstr>Кодовая точка</vt:lpstr>
      <vt:lpstr>Глиф</vt:lpstr>
      <vt:lpstr>Кодировка символов</vt:lpstr>
      <vt:lpstr>Краткая история</vt:lpstr>
      <vt:lpstr>Стандарт Unicode</vt:lpstr>
      <vt:lpstr>Кодировка Unicode</vt:lpstr>
      <vt:lpstr>Привет, мир! Python</vt:lpstr>
      <vt:lpstr>Привет, мир! Java</vt:lpstr>
      <vt:lpstr>Кодировка Unicode — чтение/запись файлов в Python</vt:lpstr>
      <vt:lpstr>Кодирование Unicode — чтение файлов в Java</vt:lpstr>
      <vt:lpstr>Кодирование Unicode — запись файлов в Java</vt:lpstr>
      <vt:lpstr>Нормализация</vt:lpstr>
      <vt:lpstr>Нормализация</vt:lpstr>
      <vt:lpstr>Код нормализации — Python</vt:lpstr>
      <vt:lpstr>Код нормализации — Java</vt:lpstr>
      <vt:lpstr>Интернационализированные доменные имена</vt:lpstr>
      <vt:lpstr>Доменные имена</vt:lpstr>
      <vt:lpstr>Интернационализированные доменные имена (IDN-домены)</vt:lpstr>
      <vt:lpstr>Преобразование U-Label  A-Label: Python</vt:lpstr>
      <vt:lpstr>Преобразование U-Label  A-Label: Java </vt:lpstr>
      <vt:lpstr>Преобразование U-Label  A-Label: Java </vt:lpstr>
      <vt:lpstr>Преобразование U-Label  A-Label: Java </vt:lpstr>
      <vt:lpstr>Проверка доменных имен</vt:lpstr>
      <vt:lpstr>Проверка доменного имени</vt:lpstr>
      <vt:lpstr>Проверка доменного имени верхнего уровня</vt:lpstr>
      <vt:lpstr>Проверка TLD — Java</vt:lpstr>
      <vt:lpstr>Проверка домена — Java</vt:lpstr>
      <vt:lpstr>Проверка доменного имени: Python</vt:lpstr>
      <vt:lpstr>Проверка доменного имени: Java</vt:lpstr>
      <vt:lpstr>Разрешение доменных имен</vt:lpstr>
      <vt:lpstr>Разрешение доменных имен</vt:lpstr>
      <vt:lpstr>Разрешение доменных имен – Python</vt:lpstr>
      <vt:lpstr>Разрешение доменных имен – Java</vt:lpstr>
      <vt:lpstr>Хранение доменных имен</vt:lpstr>
      <vt:lpstr>Интернационализация адреса электронной почты (EAI)</vt:lpstr>
      <vt:lpstr>Адрес электронной почты</vt:lpstr>
      <vt:lpstr>EAI</vt:lpstr>
      <vt:lpstr>Форма адресов электронной почты</vt:lpstr>
      <vt:lpstr>Проверка электронной почты: регулярные выражения электронной почты (Regex)</vt:lpstr>
      <vt:lpstr>Регулярные выражения электронной почты (Regex)</vt:lpstr>
      <vt:lpstr>Проверка электронной почты</vt:lpstr>
      <vt:lpstr>Проверка адресов электронной почты</vt:lpstr>
      <vt:lpstr>Проверка EAI — Python</vt:lpstr>
      <vt:lpstr>Проверка EAI — Java</vt:lpstr>
      <vt:lpstr>Проверка EAI — Java</vt:lpstr>
      <vt:lpstr>Отправка и получение электронной почты</vt:lpstr>
      <vt:lpstr>Отправка и получение </vt:lpstr>
      <vt:lpstr>Отправка и получение – Python</vt:lpstr>
      <vt:lpstr>Отправка и получение – Python</vt:lpstr>
      <vt:lpstr>Отправка и получение – Java</vt:lpstr>
      <vt:lpstr>Отправка и получение – Java</vt:lpstr>
      <vt:lpstr>Отправка и получение – Java (2)</vt:lpstr>
      <vt:lpstr>Отправка и получение – Java (3)</vt:lpstr>
      <vt:lpstr>Заключение</vt:lpstr>
      <vt:lpstr>Поддержка языков прогр.</vt:lpstr>
      <vt:lpstr>Заключение</vt:lpstr>
      <vt:lpstr>Участвуйте!</vt:lpstr>
      <vt:lpstr>Участвуйте!</vt:lpstr>
      <vt:lpstr>Некоторые актуальные материалы</vt:lpstr>
      <vt:lpstr>Взаимодействие с ICANN — благодарим вас! Вопросы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 Acceptance of Domain Names and Email addresses</dc:title>
  <dc:creator>Sarmad Hussain</dc:creator>
  <cp:lastModifiedBy>Elif Mantarcı</cp:lastModifiedBy>
  <cp:revision>616</cp:revision>
  <cp:lastPrinted>2017-01-26T19:29:02Z</cp:lastPrinted>
  <dcterms:created xsi:type="dcterms:W3CDTF">2021-04-05T05:56:20Z</dcterms:created>
  <dcterms:modified xsi:type="dcterms:W3CDTF">2024-02-22T15:02:56Z</dcterms:modified>
</cp:coreProperties>
</file>