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548" r:id="rId2"/>
    <p:sldId id="847" r:id="rId3"/>
    <p:sldId id="833" r:id="rId4"/>
    <p:sldId id="822" r:id="rId5"/>
    <p:sldId id="807" r:id="rId6"/>
    <p:sldId id="804" r:id="rId7"/>
    <p:sldId id="266" r:id="rId8"/>
    <p:sldId id="826" r:id="rId9"/>
    <p:sldId id="854" r:id="rId10"/>
    <p:sldId id="824" r:id="rId11"/>
    <p:sldId id="1393" r:id="rId12"/>
    <p:sldId id="1394" r:id="rId13"/>
    <p:sldId id="1308" r:id="rId14"/>
    <p:sldId id="1310" r:id="rId15"/>
    <p:sldId id="1318" r:id="rId16"/>
    <p:sldId id="1365" r:id="rId17"/>
    <p:sldId id="1317" r:id="rId18"/>
    <p:sldId id="1313" r:id="rId19"/>
    <p:sldId id="1311" r:id="rId20"/>
    <p:sldId id="1309" r:id="rId21"/>
    <p:sldId id="1331" r:id="rId22"/>
    <p:sldId id="1320" r:id="rId23"/>
    <p:sldId id="1375" r:id="rId24"/>
    <p:sldId id="848" r:id="rId25"/>
    <p:sldId id="865" r:id="rId26"/>
    <p:sldId id="1338" r:id="rId27"/>
    <p:sldId id="1348" r:id="rId28"/>
    <p:sldId id="1350" r:id="rId29"/>
    <p:sldId id="866" r:id="rId30"/>
    <p:sldId id="1351" r:id="rId31"/>
    <p:sldId id="1361" r:id="rId32"/>
    <p:sldId id="1305" r:id="rId33"/>
    <p:sldId id="1268" r:id="rId34"/>
    <p:sldId id="1395" r:id="rId35"/>
    <p:sldId id="829" r:id="rId36"/>
    <p:sldId id="789" r:id="rId37"/>
    <p:sldId id="818" r:id="rId38"/>
    <p:sldId id="756" r:id="rId39"/>
  </p:sldIdLst>
  <p:sldSz cx="12192000" cy="6858000"/>
  <p:notesSz cx="6858000" cy="9144000"/>
  <p:defaultTextStyle>
    <a:defPPr>
      <a:defRPr lang="en-US"/>
    </a:defPPr>
    <a:lvl1pPr marL="0" algn="r" defTabSz="4572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4572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4572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4572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4572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4572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4572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4572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4572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1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le Howell" initials="MH" lastIdx="7" clrIdx="0"/>
  <p:cmAuthor id="2" name="Jane Sexton" initials="JS" lastIdx="1" clrIdx="1">
    <p:extLst>
      <p:ext uri="{19B8F6BF-5375-455C-9EA6-DF929625EA0E}">
        <p15:presenceInfo xmlns:p15="http://schemas.microsoft.com/office/powerpoint/2012/main" userId="S::jane.sexton@icann.org::74f5318d-4b03-4508-9132-a81a58a7f58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A240"/>
    <a:srgbClr val="36A240"/>
    <a:srgbClr val="FF9300"/>
    <a:srgbClr val="FA5B36"/>
    <a:srgbClr val="FFFFFF"/>
    <a:srgbClr val="000000"/>
    <a:srgbClr val="DEDEDE"/>
    <a:srgbClr val="002B49"/>
    <a:srgbClr val="9C240F"/>
    <a:srgbClr val="CB46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 autoAdjust="0"/>
    <p:restoredTop sz="88576" autoAdjust="0"/>
  </p:normalViewPr>
  <p:slideViewPr>
    <p:cSldViewPr snapToGrid="0" snapToObjects="1">
      <p:cViewPr varScale="1">
        <p:scale>
          <a:sx n="25" d="100"/>
          <a:sy n="25" d="100"/>
        </p:scale>
        <p:origin x="192" y="1728"/>
      </p:cViewPr>
      <p:guideLst>
        <p:guide orient="horz" pos="141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5268"/>
    </p:cViewPr>
  </p:sorterViewPr>
  <p:notesViewPr>
    <p:cSldViewPr snapToGrid="0" snapToObjects="1">
      <p:cViewPr varScale="1">
        <p:scale>
          <a:sx n="81" d="100"/>
          <a:sy n="81" d="100"/>
        </p:scale>
        <p:origin x="3894" y="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var\folders\ct\_dchkt890t9b566kstk40dqnl99nk2\T\com.microsoft.Outlook\Outlook%20Temp\EAI-Testing-Results-charts-02-04-2022%5b1%5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ar-EG" sz="1800" b="1">
                <a:latin typeface="+mj-lt"/>
              </a:rPr>
              <a:t>قبول تدويل عناوين البريد الإلكتروني 2017 إلى 2022</a:t>
            </a:r>
          </a:p>
        </c:rich>
      </c:tx>
      <c:layout>
        <c:manualLayout>
          <c:xMode val="edge"/>
          <c:yMode val="edge"/>
          <c:x val="0.3441463396376746"/>
          <c:y val="2.12735485200226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4483381835247207"/>
          <c:y val="9.9523140565116006E-2"/>
          <c:w val="0.61523880059949065"/>
          <c:h val="0.81780388142066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'2017-2022'!$C$1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C1500B"/>
            </a:solidFill>
            <a:ln>
              <a:noFill/>
            </a:ln>
            <a:effectLst/>
          </c:spPr>
          <c:invertIfNegative val="0"/>
          <c:cat>
            <c:strRef>
              <c:f>'2017-2022'!$B$2:$B$8</c:f>
              <c:strCache>
                <c:ptCount val="7"/>
                <c:pt idx="0">
                  <c:v>ascii@ascii.newshort</c:v>
                </c:pt>
                <c:pt idx="1">
                  <c:v>ascii@ascii.newlong</c:v>
                </c:pt>
                <c:pt idx="2">
                  <c:v>ascii@idn.ascii</c:v>
                </c:pt>
                <c:pt idx="3">
                  <c:v>ascii@ascii.idn</c:v>
                </c:pt>
                <c:pt idx="4">
                  <c:v>Unicode@ascii.ascii</c:v>
                </c:pt>
                <c:pt idx="5">
                  <c:v>chinese@chinese.chinese</c:v>
                </c:pt>
                <c:pt idx="6">
                  <c:v>arabic.arabic@arabic</c:v>
                </c:pt>
              </c:strCache>
            </c:strRef>
          </c:cat>
          <c:val>
            <c:numRef>
              <c:f>'2017-2022'!$C$2:$C$8</c:f>
              <c:numCache>
                <c:formatCode>0%</c:formatCode>
                <c:ptCount val="7"/>
                <c:pt idx="0">
                  <c:v>0.91</c:v>
                </c:pt>
                <c:pt idx="1">
                  <c:v>0.78</c:v>
                </c:pt>
                <c:pt idx="2">
                  <c:v>0.45</c:v>
                </c:pt>
                <c:pt idx="4">
                  <c:v>0.14000000000000001</c:v>
                </c:pt>
                <c:pt idx="5">
                  <c:v>0.08</c:v>
                </c:pt>
                <c:pt idx="6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BC-446D-BA0A-F9C4B81A066C}"/>
            </c:ext>
          </c:extLst>
        </c:ser>
        <c:ser>
          <c:idx val="1"/>
          <c:order val="1"/>
          <c:tx>
            <c:strRef>
              <c:f>'2017-2022'!$D$1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ED7E33"/>
            </a:solidFill>
            <a:ln>
              <a:noFill/>
            </a:ln>
            <a:effectLst/>
          </c:spPr>
          <c:invertIfNegative val="0"/>
          <c:cat>
            <c:strRef>
              <c:f>'2017-2022'!$B$2:$B$8</c:f>
              <c:strCache>
                <c:ptCount val="7"/>
                <c:pt idx="0">
                  <c:v>ascii@ascii.newshort</c:v>
                </c:pt>
                <c:pt idx="1">
                  <c:v>ascii@ascii.newlong</c:v>
                </c:pt>
                <c:pt idx="2">
                  <c:v>ascii@idn.ascii</c:v>
                </c:pt>
                <c:pt idx="3">
                  <c:v>ascii@ascii.idn</c:v>
                </c:pt>
                <c:pt idx="4">
                  <c:v>Unicode@ascii.ascii</c:v>
                </c:pt>
                <c:pt idx="5">
                  <c:v>chinese@chinese.chinese</c:v>
                </c:pt>
                <c:pt idx="6">
                  <c:v>arabic.arabic@arabic</c:v>
                </c:pt>
              </c:strCache>
            </c:strRef>
          </c:cat>
          <c:val>
            <c:numRef>
              <c:f>'2017-2022'!$D$2:$D$8</c:f>
              <c:numCache>
                <c:formatCode>0%</c:formatCode>
                <c:ptCount val="7"/>
                <c:pt idx="0">
                  <c:v>0.97</c:v>
                </c:pt>
                <c:pt idx="1">
                  <c:v>0.84</c:v>
                </c:pt>
                <c:pt idx="2">
                  <c:v>0.5</c:v>
                </c:pt>
                <c:pt idx="4">
                  <c:v>0.13</c:v>
                </c:pt>
                <c:pt idx="5">
                  <c:v>0.08</c:v>
                </c:pt>
                <c:pt idx="6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BC-446D-BA0A-F9C4B81A066C}"/>
            </c:ext>
          </c:extLst>
        </c:ser>
        <c:ser>
          <c:idx val="2"/>
          <c:order val="2"/>
          <c:tx>
            <c:strRef>
              <c:f>'2017-2022'!$E$1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F4B488"/>
            </a:solidFill>
            <a:ln>
              <a:noFill/>
            </a:ln>
            <a:effectLst/>
          </c:spPr>
          <c:invertIfNegative val="0"/>
          <c:cat>
            <c:strRef>
              <c:f>'2017-2022'!$B$2:$B$8</c:f>
              <c:strCache>
                <c:ptCount val="7"/>
                <c:pt idx="0">
                  <c:v>ascii@ascii.newshort</c:v>
                </c:pt>
                <c:pt idx="1">
                  <c:v>ascii@ascii.newlong</c:v>
                </c:pt>
                <c:pt idx="2">
                  <c:v>ascii@idn.ascii</c:v>
                </c:pt>
                <c:pt idx="3">
                  <c:v>ascii@ascii.idn</c:v>
                </c:pt>
                <c:pt idx="4">
                  <c:v>Unicode@ascii.ascii</c:v>
                </c:pt>
                <c:pt idx="5">
                  <c:v>chinese@chinese.chinese</c:v>
                </c:pt>
                <c:pt idx="6">
                  <c:v>arabic.arabic@arabic</c:v>
                </c:pt>
              </c:strCache>
            </c:strRef>
          </c:cat>
          <c:val>
            <c:numRef>
              <c:f>'2017-2022'!$E$2:$E$8</c:f>
              <c:numCache>
                <c:formatCode>0.00%</c:formatCode>
                <c:ptCount val="7"/>
                <c:pt idx="0">
                  <c:v>0.98299999999999998</c:v>
                </c:pt>
                <c:pt idx="1">
                  <c:v>0.84799999999999998</c:v>
                </c:pt>
                <c:pt idx="2">
                  <c:v>0.47899999999999998</c:v>
                </c:pt>
                <c:pt idx="4">
                  <c:v>0.187</c:v>
                </c:pt>
                <c:pt idx="5">
                  <c:v>0.11</c:v>
                </c:pt>
                <c:pt idx="6">
                  <c:v>0.113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4BC-446D-BA0A-F9C4B81A066C}"/>
            </c:ext>
          </c:extLst>
        </c:ser>
        <c:ser>
          <c:idx val="3"/>
          <c:order val="3"/>
          <c:tx>
            <c:strRef>
              <c:f>'2017-2022'!$F$1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ADDCA"/>
            </a:solidFill>
            <a:ln>
              <a:noFill/>
            </a:ln>
            <a:effectLst/>
          </c:spPr>
          <c:invertIfNegative val="0"/>
          <c:cat>
            <c:strRef>
              <c:f>'2017-2022'!$B$2:$B$8</c:f>
              <c:strCache>
                <c:ptCount val="7"/>
                <c:pt idx="0">
                  <c:v>ascii@ascii.newshort</c:v>
                </c:pt>
                <c:pt idx="1">
                  <c:v>ascii@ascii.newlong</c:v>
                </c:pt>
                <c:pt idx="2">
                  <c:v>ascii@idn.ascii</c:v>
                </c:pt>
                <c:pt idx="3">
                  <c:v>ascii@ascii.idn</c:v>
                </c:pt>
                <c:pt idx="4">
                  <c:v>Unicode@ascii.ascii</c:v>
                </c:pt>
                <c:pt idx="5">
                  <c:v>chinese@chinese.chinese</c:v>
                </c:pt>
                <c:pt idx="6">
                  <c:v>arabic.arabic@arabic</c:v>
                </c:pt>
              </c:strCache>
            </c:strRef>
          </c:cat>
          <c:val>
            <c:numRef>
              <c:f>'2017-2022'!$F$2:$F$8</c:f>
              <c:numCache>
                <c:formatCode>0.00%</c:formatCode>
                <c:ptCount val="7"/>
                <c:pt idx="0">
                  <c:v>0.92789999999999995</c:v>
                </c:pt>
                <c:pt idx="1">
                  <c:v>0.80900000000000005</c:v>
                </c:pt>
                <c:pt idx="2">
                  <c:v>0.52239999999999998</c:v>
                </c:pt>
                <c:pt idx="3">
                  <c:v>0.3488</c:v>
                </c:pt>
                <c:pt idx="4">
                  <c:v>8.1100000000000005E-2</c:v>
                </c:pt>
                <c:pt idx="5">
                  <c:v>8.7099999999999997E-2</c:v>
                </c:pt>
                <c:pt idx="6">
                  <c:v>8.1600000000000006E-2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4BC-446D-BA0A-F9C4B81A06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0"/>
        <c:axId val="127625680"/>
        <c:axId val="127629840"/>
      </c:barChart>
      <c:catAx>
        <c:axId val="1276256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27629840"/>
        <c:crosses val="autoZero"/>
        <c:auto val="1"/>
        <c:lblAlgn val="ctr"/>
        <c:lblOffset val="100"/>
        <c:noMultiLvlLbl val="0"/>
      </c:catAx>
      <c:valAx>
        <c:axId val="127629840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27625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3095318779265637"/>
          <c:y val="4.6807027637674747E-2"/>
          <c:w val="0.11532880624270388"/>
          <c:h val="0.243701250242589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338DED-47CF-484F-B90A-48141953B4EF}" type="doc">
      <dgm:prSet loTypeId="urn:microsoft.com/office/officeart/2008/layout/LinedList" loCatId="" qsTypeId="urn:microsoft.com/office/officeart/2005/8/quickstyle/simple4" qsCatId="simple" csTypeId="urn:microsoft.com/office/officeart/2005/8/colors/accent1_5" csCatId="accent1" phldr="1"/>
      <dgm:spPr/>
    </dgm:pt>
    <dgm:pt modelId="{D8ED19D0-93EC-D24C-A3FA-E8AB7A543827}">
      <dgm:prSet phldrT="[Text]" custT="1"/>
      <dgm:spPr/>
      <dgm:t>
        <a:bodyPr/>
        <a:lstStyle/>
        <a:p>
          <a:pPr algn="r" rtl="0"/>
          <a:r>
            <a:rPr lang="ar-EG" sz="2000" b="1" dirty="0">
              <a:solidFill>
                <a:schemeClr val="tx1"/>
              </a:solidFill>
            </a:rPr>
            <a:t>التطبيقات ومواقع الويب</a:t>
          </a:r>
        </a:p>
        <a:p>
          <a:pPr algn="r" rtl="0"/>
          <a:r>
            <a:rPr lang="ar-EG" sz="1800" dirty="0">
              <a:solidFill>
                <a:schemeClr val="tx1"/>
              </a:solidFill>
            </a:rPr>
            <a:t>- </a:t>
          </a:r>
          <a:r>
            <a:rPr lang="en-US" sz="1800" dirty="0">
              <a:solidFill>
                <a:schemeClr val="tx1"/>
              </a:solidFill>
            </a:rPr>
            <a:t>Wikipedia.org</a:t>
          </a:r>
          <a:r>
            <a:rPr lang="ar-EG" sz="1800" dirty="0">
              <a:solidFill>
                <a:schemeClr val="tx1"/>
              </a:solidFill>
            </a:rPr>
            <a:t> و</a:t>
          </a:r>
          <a:r>
            <a:rPr lang="en-US" sz="1800" dirty="0">
              <a:solidFill>
                <a:schemeClr val="tx1"/>
              </a:solidFill>
            </a:rPr>
            <a:t>ICANN.org</a:t>
          </a:r>
          <a:r>
            <a:rPr lang="ar-EG" sz="1800" dirty="0">
              <a:solidFill>
                <a:schemeClr val="tx1"/>
              </a:solidFill>
            </a:rPr>
            <a:t> و</a:t>
          </a:r>
          <a:r>
            <a:rPr lang="en-US" sz="1800" dirty="0">
              <a:solidFill>
                <a:schemeClr val="tx1"/>
              </a:solidFill>
            </a:rPr>
            <a:t>Amazon.com</a:t>
          </a:r>
          <a:r>
            <a:rPr lang="ar-EG" sz="1800" dirty="0">
              <a:solidFill>
                <a:schemeClr val="tx1"/>
              </a:solidFill>
            </a:rPr>
            <a:t> والمواقع المخصصة عالميًا</a:t>
          </a:r>
        </a:p>
        <a:p>
          <a:pPr algn="r" rtl="0"/>
          <a:r>
            <a:rPr lang="ar-EG" sz="1800" dirty="0">
              <a:solidFill>
                <a:schemeClr val="tx1"/>
              </a:solidFill>
            </a:rPr>
            <a:t>- </a:t>
          </a:r>
          <a:r>
            <a:rPr lang="en-US" sz="1800" dirty="0">
              <a:solidFill>
                <a:schemeClr val="tx1"/>
              </a:solidFill>
            </a:rPr>
            <a:t>PowerPoint</a:t>
          </a:r>
          <a:r>
            <a:rPr lang="ar-EG" sz="1800" dirty="0">
              <a:solidFill>
                <a:schemeClr val="tx1"/>
              </a:solidFill>
            </a:rPr>
            <a:t> و</a:t>
          </a:r>
          <a:r>
            <a:rPr lang="en-US" sz="1800" dirty="0">
              <a:solidFill>
                <a:schemeClr val="tx1"/>
              </a:solidFill>
            </a:rPr>
            <a:t>Google-Docs</a:t>
          </a:r>
          <a:r>
            <a:rPr lang="ar-EG" sz="1800" dirty="0">
              <a:solidFill>
                <a:schemeClr val="tx1"/>
              </a:solidFill>
            </a:rPr>
            <a:t> و</a:t>
          </a:r>
          <a:r>
            <a:rPr lang="en-US" sz="1800" dirty="0">
              <a:solidFill>
                <a:schemeClr val="tx1"/>
              </a:solidFill>
            </a:rPr>
            <a:t>Safari</a:t>
          </a:r>
          <a:r>
            <a:rPr lang="ar-EG" sz="1800" dirty="0">
              <a:solidFill>
                <a:schemeClr val="tx1"/>
              </a:solidFill>
            </a:rPr>
            <a:t> و</a:t>
          </a:r>
          <a:r>
            <a:rPr lang="en-US" sz="1800" dirty="0">
              <a:solidFill>
                <a:schemeClr val="tx1"/>
              </a:solidFill>
            </a:rPr>
            <a:t>Acrobat</a:t>
          </a:r>
          <a:r>
            <a:rPr lang="ar-EG" sz="1800" dirty="0">
              <a:solidFill>
                <a:schemeClr val="tx1"/>
              </a:solidFill>
            </a:rPr>
            <a:t> والتطبيقات المخصصة</a:t>
          </a:r>
        </a:p>
        <a:p>
          <a:pPr algn="r" rtl="1"/>
          <a:endParaRPr lang="en-US" sz="2000" dirty="0">
            <a:solidFill>
              <a:schemeClr val="tx1"/>
            </a:solidFill>
          </a:endParaRPr>
        </a:p>
      </dgm:t>
    </dgm:pt>
    <dgm:pt modelId="{8969D3B3-593F-8F47-BCB9-ED0CC2E0B8F2}" type="parTrans" cxnId="{00D41834-7977-AA44-AD96-5B63CF3212A2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4508C87E-BC25-124D-9812-51DA685D48FC}" type="sibTrans" cxnId="{00D41834-7977-AA44-AD96-5B63CF3212A2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DA4BC098-568F-9943-897C-AF42FA6EDD66}">
      <dgm:prSet phldrT="[Text]" custT="1"/>
      <dgm:spPr/>
      <dgm:t>
        <a:bodyPr/>
        <a:lstStyle/>
        <a:p>
          <a:pPr rtl="1"/>
          <a:r>
            <a:rPr lang="ar-EG" sz="2000" b="1" dirty="0">
              <a:solidFill>
                <a:schemeClr val="tx1"/>
              </a:solidFill>
            </a:rPr>
            <a:t>لغات وأطر عمل البرمجة</a:t>
          </a:r>
        </a:p>
        <a:p>
          <a:pPr rtl="1"/>
          <a:r>
            <a:rPr lang="ar-EG" sz="1600" dirty="0">
              <a:solidFill>
                <a:schemeClr val="tx1"/>
              </a:solidFill>
            </a:rPr>
            <a:t>- </a:t>
          </a:r>
          <a:r>
            <a:rPr lang="en-US" sz="1600" dirty="0">
              <a:solidFill>
                <a:schemeClr val="tx1"/>
              </a:solidFill>
            </a:rPr>
            <a:t>JavaScript</a:t>
          </a:r>
          <a:r>
            <a:rPr lang="ar-EG" sz="1600" dirty="0">
              <a:solidFill>
                <a:schemeClr val="tx1"/>
              </a:solidFill>
            </a:rPr>
            <a:t> و</a:t>
          </a:r>
          <a:r>
            <a:rPr lang="en-US" sz="1600" dirty="0">
              <a:solidFill>
                <a:schemeClr val="tx1"/>
              </a:solidFill>
            </a:rPr>
            <a:t>Java</a:t>
          </a:r>
          <a:r>
            <a:rPr lang="ar-EG" sz="1600" dirty="0">
              <a:solidFill>
                <a:schemeClr val="tx1"/>
              </a:solidFill>
            </a:rPr>
            <a:t> و</a:t>
          </a:r>
          <a:r>
            <a:rPr lang="en-US" sz="1600" dirty="0">
              <a:solidFill>
                <a:schemeClr val="tx1"/>
              </a:solidFill>
            </a:rPr>
            <a:t>Swift</a:t>
          </a:r>
          <a:r>
            <a:rPr lang="ar-EG" sz="1600" dirty="0">
              <a:solidFill>
                <a:schemeClr val="tx1"/>
              </a:solidFill>
            </a:rPr>
            <a:t> و</a:t>
          </a:r>
          <a:r>
            <a:rPr lang="en-US" sz="1600" dirty="0">
              <a:solidFill>
                <a:schemeClr val="tx1"/>
              </a:solidFill>
            </a:rPr>
            <a:t>C</a:t>
          </a:r>
          <a:r>
            <a:rPr lang="ar-EG" sz="1600" dirty="0">
              <a:solidFill>
                <a:schemeClr val="tx1"/>
              </a:solidFill>
            </a:rPr>
            <a:t># و</a:t>
          </a:r>
          <a:r>
            <a:rPr lang="en-US" sz="1600" dirty="0">
              <a:solidFill>
                <a:schemeClr val="tx1"/>
              </a:solidFill>
            </a:rPr>
            <a:t>PHP</a:t>
          </a:r>
          <a:r>
            <a:rPr lang="ar-EG" sz="1600" dirty="0">
              <a:solidFill>
                <a:schemeClr val="tx1"/>
              </a:solidFill>
            </a:rPr>
            <a:t> و</a:t>
          </a:r>
          <a:r>
            <a:rPr lang="en-US" sz="1600" dirty="0">
              <a:solidFill>
                <a:schemeClr val="tx1"/>
              </a:solidFill>
            </a:rPr>
            <a:t>Python</a:t>
          </a:r>
        </a:p>
        <a:p>
          <a:pPr rtl="1"/>
          <a:r>
            <a:rPr lang="ar-EG" sz="1600" dirty="0">
              <a:solidFill>
                <a:schemeClr val="tx1"/>
              </a:solidFill>
            </a:rPr>
            <a:t>- </a:t>
          </a:r>
          <a:r>
            <a:rPr lang="en-US" sz="1600" dirty="0">
              <a:solidFill>
                <a:schemeClr val="tx1"/>
              </a:solidFill>
            </a:rPr>
            <a:t>Angular</a:t>
          </a:r>
          <a:r>
            <a:rPr lang="ar-EG" sz="1600" dirty="0">
              <a:solidFill>
                <a:schemeClr val="tx1"/>
              </a:solidFill>
            </a:rPr>
            <a:t> و</a:t>
          </a:r>
          <a:r>
            <a:rPr lang="en-US" sz="1600" dirty="0">
              <a:solidFill>
                <a:schemeClr val="tx1"/>
              </a:solidFill>
            </a:rPr>
            <a:t>Spring</a:t>
          </a:r>
          <a:r>
            <a:rPr lang="ar-EG" sz="1600" dirty="0">
              <a:solidFill>
                <a:schemeClr val="tx1"/>
              </a:solidFill>
            </a:rPr>
            <a:t> و</a:t>
          </a:r>
          <a:r>
            <a:rPr lang="en-US" sz="1600" dirty="0">
              <a:solidFill>
                <a:schemeClr val="tx1"/>
              </a:solidFill>
            </a:rPr>
            <a:t>NET core</a:t>
          </a:r>
          <a:r>
            <a:rPr lang="ar-EG" sz="1600" dirty="0">
              <a:solidFill>
                <a:schemeClr val="tx1"/>
              </a:solidFill>
            </a:rPr>
            <a:t>. و</a:t>
          </a:r>
          <a:r>
            <a:rPr lang="en-US" sz="1600" dirty="0">
              <a:solidFill>
                <a:schemeClr val="tx1"/>
              </a:solidFill>
            </a:rPr>
            <a:t>J2EE</a:t>
          </a:r>
          <a:r>
            <a:rPr lang="ar-EG" sz="1600" dirty="0">
              <a:solidFill>
                <a:schemeClr val="tx1"/>
              </a:solidFill>
            </a:rPr>
            <a:t> و</a:t>
          </a:r>
          <a:r>
            <a:rPr lang="en-US" sz="1600" dirty="0">
              <a:solidFill>
                <a:schemeClr val="tx1"/>
              </a:solidFill>
            </a:rPr>
            <a:t>WordPress</a:t>
          </a:r>
          <a:r>
            <a:rPr lang="ar-EG" sz="1600" dirty="0">
              <a:solidFill>
                <a:schemeClr val="tx1"/>
              </a:solidFill>
            </a:rPr>
            <a:t> و</a:t>
          </a:r>
          <a:r>
            <a:rPr lang="en-US" sz="1600" dirty="0">
              <a:solidFill>
                <a:schemeClr val="tx1"/>
              </a:solidFill>
            </a:rPr>
            <a:t>SAP</a:t>
          </a:r>
          <a:r>
            <a:rPr lang="ar-EG" sz="1600" dirty="0">
              <a:solidFill>
                <a:schemeClr val="tx1"/>
              </a:solidFill>
            </a:rPr>
            <a:t> و</a:t>
          </a:r>
          <a:r>
            <a:rPr lang="en-US" sz="1600" dirty="0">
              <a:solidFill>
                <a:schemeClr val="tx1"/>
              </a:solidFill>
            </a:rPr>
            <a:t>Oracle</a:t>
          </a:r>
        </a:p>
      </dgm:t>
    </dgm:pt>
    <dgm:pt modelId="{02509E6F-8172-D942-ACA4-951AE6D914B7}" type="parTrans" cxnId="{3438EBBD-DC74-BE48-A5F5-6825F949864A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2D18029D-45C2-C746-9F73-507B699B3B3E}" type="sibTrans" cxnId="{3438EBBD-DC74-BE48-A5F5-6825F949864A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249DE2A3-B3A4-7348-B74B-55D7164A2187}">
      <dgm:prSet phldrT="[Text]" custT="1"/>
      <dgm:spPr/>
      <dgm:t>
        <a:bodyPr/>
        <a:lstStyle/>
        <a:p>
          <a:pPr rtl="1"/>
          <a:r>
            <a:rPr lang="ar-EG" sz="2000" b="1" dirty="0">
              <a:solidFill>
                <a:schemeClr val="tx1"/>
              </a:solidFill>
            </a:rPr>
            <a:t>المعايير وممارسات الاختبار</a:t>
          </a:r>
        </a:p>
        <a:p>
          <a:pPr rtl="1"/>
          <a:r>
            <a:rPr lang="ar-EG" sz="1800" dirty="0">
              <a:solidFill>
                <a:schemeClr val="tx1"/>
              </a:solidFill>
            </a:rPr>
            <a:t>- </a:t>
          </a:r>
          <a:r>
            <a:rPr lang="en-US" sz="1600" dirty="0">
              <a:solidFill>
                <a:schemeClr val="tx1"/>
              </a:solidFill>
            </a:rPr>
            <a:t>IETF RFCs</a:t>
          </a:r>
          <a:r>
            <a:rPr lang="ar-EG" sz="1600" dirty="0">
              <a:solidFill>
                <a:schemeClr val="tx1"/>
              </a:solidFill>
            </a:rPr>
            <a:t> و</a:t>
          </a:r>
          <a:r>
            <a:rPr lang="en-US" sz="1600" dirty="0">
              <a:solidFill>
                <a:schemeClr val="tx1"/>
              </a:solidFill>
            </a:rPr>
            <a:t>W3C HTML</a:t>
          </a:r>
          <a:r>
            <a:rPr lang="ar-EG" sz="1600" dirty="0">
              <a:solidFill>
                <a:schemeClr val="tx1"/>
              </a:solidFill>
            </a:rPr>
            <a:t> و</a:t>
          </a:r>
          <a:r>
            <a:rPr lang="en-US" sz="1600" dirty="0">
              <a:solidFill>
                <a:schemeClr val="tx1"/>
              </a:solidFill>
            </a:rPr>
            <a:t>Unicode CLDR</a:t>
          </a:r>
          <a:r>
            <a:rPr lang="ar-EG" sz="1600" dirty="0">
              <a:solidFill>
                <a:schemeClr val="tx1"/>
              </a:solidFill>
            </a:rPr>
            <a:t> و</a:t>
          </a:r>
          <a:r>
            <a:rPr lang="en-US" sz="1600" dirty="0">
              <a:solidFill>
                <a:schemeClr val="tx1"/>
              </a:solidFill>
            </a:rPr>
            <a:t>WHATWG</a:t>
          </a:r>
        </a:p>
        <a:p>
          <a:pPr rtl="1"/>
          <a:r>
            <a:rPr lang="ar-EG" sz="1600" dirty="0">
              <a:solidFill>
                <a:schemeClr val="tx1"/>
              </a:solidFill>
            </a:rPr>
            <a:t>- المعايير المستندة إلى الصناعة (الصحة والطيران، ...)</a:t>
          </a:r>
        </a:p>
      </dgm:t>
    </dgm:pt>
    <dgm:pt modelId="{B967C7CB-EA3C-D241-B5DD-64A37B3293D9}" type="parTrans" cxnId="{39F20CA2-7591-5E45-BEDC-0D35FB66B537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2B5E6614-9F4C-FE40-98B5-A880DA6C8667}" type="sibTrans" cxnId="{39F20CA2-7591-5E45-BEDC-0D35FB66B537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756F6CAC-B7E2-E948-84D1-3F7C766850BA}">
      <dgm:prSet phldrT="[Text]" custT="1"/>
      <dgm:spPr/>
      <dgm:t>
        <a:bodyPr/>
        <a:lstStyle/>
        <a:p>
          <a:pPr rtl="1"/>
          <a:r>
            <a:rPr lang="ar-EG" sz="2000" b="1" dirty="0">
              <a:solidFill>
                <a:schemeClr val="tx1"/>
              </a:solidFill>
            </a:rPr>
            <a:t>المنصات ونظم التشغيل وأدوات النظم</a:t>
          </a:r>
        </a:p>
        <a:p>
          <a:pPr rtl="1"/>
          <a:r>
            <a:rPr lang="ar-EG" sz="1800" dirty="0">
              <a:solidFill>
                <a:schemeClr val="tx1"/>
              </a:solidFill>
            </a:rPr>
            <a:t>- </a:t>
          </a:r>
          <a:r>
            <a:rPr lang="en-US" sz="1600" dirty="0">
              <a:solidFill>
                <a:schemeClr val="tx1"/>
              </a:solidFill>
            </a:rPr>
            <a:t>iOS</a:t>
          </a:r>
          <a:r>
            <a:rPr lang="ar-EG" sz="1600" dirty="0">
              <a:solidFill>
                <a:schemeClr val="tx1"/>
              </a:solidFill>
            </a:rPr>
            <a:t> و</a:t>
          </a:r>
          <a:r>
            <a:rPr lang="en-US" sz="1600" dirty="0">
              <a:solidFill>
                <a:schemeClr val="tx1"/>
              </a:solidFill>
            </a:rPr>
            <a:t>Windows</a:t>
          </a:r>
          <a:r>
            <a:rPr lang="ar-EG" sz="1600" dirty="0">
              <a:solidFill>
                <a:schemeClr val="tx1"/>
              </a:solidFill>
            </a:rPr>
            <a:t> و</a:t>
          </a:r>
          <a:r>
            <a:rPr lang="en-US" sz="1600" dirty="0">
              <a:solidFill>
                <a:schemeClr val="tx1"/>
              </a:solidFill>
            </a:rPr>
            <a:t>Linux</a:t>
          </a:r>
          <a:r>
            <a:rPr lang="ar-EG" sz="1600" dirty="0">
              <a:solidFill>
                <a:schemeClr val="tx1"/>
              </a:solidFill>
            </a:rPr>
            <a:t> و</a:t>
          </a:r>
          <a:r>
            <a:rPr lang="en-US" sz="1600" dirty="0">
              <a:solidFill>
                <a:schemeClr val="tx1"/>
              </a:solidFill>
            </a:rPr>
            <a:t>Android</a:t>
          </a:r>
          <a:r>
            <a:rPr lang="ar-EG" sz="1600" dirty="0">
              <a:solidFill>
                <a:schemeClr val="tx1"/>
              </a:solidFill>
            </a:rPr>
            <a:t> و</a:t>
          </a:r>
          <a:r>
            <a:rPr lang="en-US" sz="1600" dirty="0">
              <a:solidFill>
                <a:schemeClr val="tx1"/>
              </a:solidFill>
            </a:rPr>
            <a:t>App Stores</a:t>
          </a:r>
        </a:p>
        <a:p>
          <a:pPr rtl="1"/>
          <a:r>
            <a:rPr lang="ar-EG" sz="1600" dirty="0">
              <a:solidFill>
                <a:schemeClr val="tx1"/>
              </a:solidFill>
            </a:rPr>
            <a:t>- </a:t>
          </a:r>
          <a:r>
            <a:rPr lang="en-US" sz="1600" dirty="0">
              <a:solidFill>
                <a:schemeClr val="tx1"/>
              </a:solidFill>
            </a:rPr>
            <a:t>Active Directory</a:t>
          </a:r>
          <a:r>
            <a:rPr lang="ar-EG" sz="1600" dirty="0">
              <a:solidFill>
                <a:schemeClr val="tx1"/>
              </a:solidFill>
            </a:rPr>
            <a:t> و</a:t>
          </a:r>
          <a:r>
            <a:rPr lang="en-US" sz="1600" dirty="0" err="1">
              <a:solidFill>
                <a:schemeClr val="tx1"/>
              </a:solidFill>
            </a:rPr>
            <a:t>OpenLDAP</a:t>
          </a:r>
          <a:r>
            <a:rPr lang="ar-EG" sz="1600" dirty="0">
              <a:solidFill>
                <a:schemeClr val="tx1"/>
              </a:solidFill>
            </a:rPr>
            <a:t> و</a:t>
          </a:r>
          <a:r>
            <a:rPr lang="en-US" sz="1600" dirty="0">
              <a:solidFill>
                <a:schemeClr val="tx1"/>
              </a:solidFill>
            </a:rPr>
            <a:t>OpenSSL</a:t>
          </a:r>
          <a:r>
            <a:rPr lang="ar-EG" sz="1600" dirty="0">
              <a:solidFill>
                <a:schemeClr val="tx1"/>
              </a:solidFill>
            </a:rPr>
            <a:t> و</a:t>
          </a:r>
          <a:r>
            <a:rPr lang="en-US" sz="1600" dirty="0">
              <a:solidFill>
                <a:schemeClr val="tx1"/>
              </a:solidFill>
            </a:rPr>
            <a:t>Ping</a:t>
          </a:r>
          <a:r>
            <a:rPr lang="ar-EG" sz="1600" dirty="0">
              <a:solidFill>
                <a:schemeClr val="tx1"/>
              </a:solidFill>
            </a:rPr>
            <a:t> و</a:t>
          </a:r>
          <a:r>
            <a:rPr lang="en-US" sz="1600" dirty="0">
              <a:solidFill>
                <a:schemeClr val="tx1"/>
              </a:solidFill>
            </a:rPr>
            <a:t>Telnet</a:t>
          </a:r>
        </a:p>
      </dgm:t>
    </dgm:pt>
    <dgm:pt modelId="{54145543-887D-4B43-BE72-D1DE13930196}" type="parTrans" cxnId="{1961110B-6E3B-E246-A4D1-B0FB33DC8465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E6A8BB8D-CCD7-4B44-BBAB-96E992068CC0}" type="sibTrans" cxnId="{1961110B-6E3B-E246-A4D1-B0FB33DC8465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F2162790-E0C0-5C47-A0F1-7C7C7AAD44E0}">
      <dgm:prSet phldrT="[Text]" custT="1"/>
      <dgm:spPr/>
      <dgm:t>
        <a:bodyPr/>
        <a:lstStyle/>
        <a:p>
          <a:pPr algn="r" rtl="1"/>
          <a:r>
            <a:rPr lang="ar-EG" sz="2000" b="1" dirty="0">
              <a:solidFill>
                <a:schemeClr val="tx1"/>
              </a:solidFill>
            </a:rPr>
            <a:t>وسائل التواصل الاجتماعي ومحركات البحث</a:t>
          </a:r>
        </a:p>
        <a:p>
          <a:pPr algn="r" rtl="1"/>
          <a:r>
            <a:rPr lang="ar-EG" sz="1800" dirty="0">
              <a:solidFill>
                <a:schemeClr val="tx1"/>
              </a:solidFill>
            </a:rPr>
            <a:t>- </a:t>
          </a:r>
          <a:r>
            <a:rPr lang="en-US" sz="1600" dirty="0">
              <a:solidFill>
                <a:schemeClr val="tx1"/>
              </a:solidFill>
            </a:rPr>
            <a:t>Chrome</a:t>
          </a:r>
          <a:r>
            <a:rPr lang="ar-EG" sz="1600" dirty="0">
              <a:solidFill>
                <a:schemeClr val="tx1"/>
              </a:solidFill>
            </a:rPr>
            <a:t> و</a:t>
          </a:r>
          <a:r>
            <a:rPr lang="en-US" sz="1600" dirty="0">
              <a:solidFill>
                <a:schemeClr val="tx1"/>
              </a:solidFill>
            </a:rPr>
            <a:t>Bing</a:t>
          </a:r>
          <a:r>
            <a:rPr lang="ar-EG" sz="1600" dirty="0">
              <a:solidFill>
                <a:schemeClr val="tx1"/>
              </a:solidFill>
            </a:rPr>
            <a:t> و</a:t>
          </a:r>
          <a:r>
            <a:rPr lang="en-US" sz="1600" dirty="0">
              <a:solidFill>
                <a:schemeClr val="tx1"/>
              </a:solidFill>
            </a:rPr>
            <a:t>Safari</a:t>
          </a:r>
          <a:r>
            <a:rPr lang="ar-EG" sz="1600" dirty="0">
              <a:solidFill>
                <a:schemeClr val="tx1"/>
              </a:solidFill>
            </a:rPr>
            <a:t> و</a:t>
          </a:r>
          <a:r>
            <a:rPr lang="en-US" sz="1600" dirty="0">
              <a:solidFill>
                <a:schemeClr val="tx1"/>
              </a:solidFill>
            </a:rPr>
            <a:t>Firefox</a:t>
          </a:r>
          <a:r>
            <a:rPr lang="ar-EG" sz="1600" dirty="0">
              <a:solidFill>
                <a:schemeClr val="tx1"/>
              </a:solidFill>
            </a:rPr>
            <a:t> وبرامج التصفح المحلية (على سبيل المثال الصينية)</a:t>
          </a:r>
        </a:p>
        <a:p>
          <a:pPr algn="r" rtl="1"/>
          <a:r>
            <a:rPr lang="ar-EG" sz="1600" dirty="0">
              <a:solidFill>
                <a:schemeClr val="tx1"/>
              </a:solidFill>
            </a:rPr>
            <a:t>- </a:t>
          </a:r>
          <a:r>
            <a:rPr lang="en-US" sz="1600" dirty="0">
              <a:solidFill>
                <a:schemeClr val="tx1"/>
              </a:solidFill>
            </a:rPr>
            <a:t>Facebook</a:t>
          </a:r>
          <a:r>
            <a:rPr lang="ar-EG" sz="1600" dirty="0">
              <a:solidFill>
                <a:schemeClr val="tx1"/>
              </a:solidFill>
            </a:rPr>
            <a:t> و</a:t>
          </a:r>
          <a:r>
            <a:rPr lang="en-US" sz="1600" dirty="0">
              <a:solidFill>
                <a:schemeClr val="tx1"/>
              </a:solidFill>
            </a:rPr>
            <a:t>Instagram</a:t>
          </a:r>
          <a:r>
            <a:rPr lang="ar-EG" sz="1600" dirty="0">
              <a:solidFill>
                <a:schemeClr val="tx1"/>
              </a:solidFill>
            </a:rPr>
            <a:t> و</a:t>
          </a:r>
          <a:r>
            <a:rPr lang="en-US" sz="1600" dirty="0">
              <a:solidFill>
                <a:schemeClr val="tx1"/>
              </a:solidFill>
            </a:rPr>
            <a:t>Twitter</a:t>
          </a:r>
          <a:r>
            <a:rPr lang="ar-EG" sz="1600" dirty="0">
              <a:solidFill>
                <a:schemeClr val="tx1"/>
              </a:solidFill>
            </a:rPr>
            <a:t> و</a:t>
          </a:r>
          <a:r>
            <a:rPr lang="en-US" sz="1600" dirty="0">
              <a:solidFill>
                <a:schemeClr val="tx1"/>
              </a:solidFill>
            </a:rPr>
            <a:t>Skype</a:t>
          </a:r>
          <a:r>
            <a:rPr lang="ar-EG" sz="1600" dirty="0">
              <a:solidFill>
                <a:schemeClr val="tx1"/>
              </a:solidFill>
            </a:rPr>
            <a:t> و</a:t>
          </a:r>
          <a:r>
            <a:rPr lang="en-US" sz="1600" dirty="0">
              <a:solidFill>
                <a:schemeClr val="tx1"/>
              </a:solidFill>
            </a:rPr>
            <a:t>WeChat</a:t>
          </a:r>
          <a:r>
            <a:rPr lang="ar-EG" sz="1600" dirty="0">
              <a:solidFill>
                <a:schemeClr val="tx1"/>
              </a:solidFill>
            </a:rPr>
            <a:t> و</a:t>
          </a:r>
          <a:r>
            <a:rPr lang="en-US" sz="1600" dirty="0">
              <a:solidFill>
                <a:schemeClr val="tx1"/>
              </a:solidFill>
            </a:rPr>
            <a:t>WhatsApp</a:t>
          </a:r>
          <a:r>
            <a:rPr lang="ar-EG" sz="1600" dirty="0">
              <a:solidFill>
                <a:schemeClr val="tx1"/>
              </a:solidFill>
            </a:rPr>
            <a:t> و</a:t>
          </a:r>
          <a:r>
            <a:rPr lang="en-US" sz="1600" dirty="0">
              <a:solidFill>
                <a:schemeClr val="tx1"/>
              </a:solidFill>
            </a:rPr>
            <a:t>Viber</a:t>
          </a:r>
        </a:p>
        <a:p>
          <a:pPr algn="r" rtl="1"/>
          <a:endParaRPr lang="en-US" sz="2000" dirty="0">
            <a:solidFill>
              <a:schemeClr val="tx1"/>
            </a:solidFill>
          </a:endParaRPr>
        </a:p>
      </dgm:t>
    </dgm:pt>
    <dgm:pt modelId="{6C5A299F-F90B-6848-A7CD-D1C1A710A3EC}" type="parTrans" cxnId="{13E52063-4F85-CE49-97C6-45398289B9C0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0D3D4E6A-E1F8-EF4D-BBA1-07FFABA7255C}" type="sibTrans" cxnId="{13E52063-4F85-CE49-97C6-45398289B9C0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EDD4B27A-8852-714A-8E39-5BFAA57B8D3A}" type="pres">
      <dgm:prSet presAssocID="{95338DED-47CF-484F-B90A-48141953B4EF}" presName="vert0" presStyleCnt="0">
        <dgm:presLayoutVars>
          <dgm:dir/>
          <dgm:animOne val="branch"/>
          <dgm:animLvl val="lvl"/>
        </dgm:presLayoutVars>
      </dgm:prSet>
      <dgm:spPr/>
    </dgm:pt>
    <dgm:pt modelId="{E99B148B-51D3-984B-908D-35C7BA697A68}" type="pres">
      <dgm:prSet presAssocID="{D8ED19D0-93EC-D24C-A3FA-E8AB7A543827}" presName="thickLine" presStyleLbl="alignNode1" presStyleIdx="0" presStyleCnt="5" custLinFactNeighborY="8233"/>
      <dgm:spPr/>
    </dgm:pt>
    <dgm:pt modelId="{FA7C3AA4-AB12-EB4B-84F8-9DDB7555CDDA}" type="pres">
      <dgm:prSet presAssocID="{D8ED19D0-93EC-D24C-A3FA-E8AB7A543827}" presName="horz1" presStyleCnt="0"/>
      <dgm:spPr/>
    </dgm:pt>
    <dgm:pt modelId="{E62B68A4-435C-8148-A715-C7125705757F}" type="pres">
      <dgm:prSet presAssocID="{D8ED19D0-93EC-D24C-A3FA-E8AB7A543827}" presName="tx1" presStyleLbl="revTx" presStyleIdx="0" presStyleCnt="5"/>
      <dgm:spPr/>
    </dgm:pt>
    <dgm:pt modelId="{2B05AB6D-D740-FC4B-95CB-522EEA00CC61}" type="pres">
      <dgm:prSet presAssocID="{D8ED19D0-93EC-D24C-A3FA-E8AB7A543827}" presName="vert1" presStyleCnt="0"/>
      <dgm:spPr/>
    </dgm:pt>
    <dgm:pt modelId="{08610D36-A3D1-0746-974B-24AE6B01A103}" type="pres">
      <dgm:prSet presAssocID="{F2162790-E0C0-5C47-A0F1-7C7C7AAD44E0}" presName="thickLine" presStyleLbl="alignNode1" presStyleIdx="1" presStyleCnt="5"/>
      <dgm:spPr/>
    </dgm:pt>
    <dgm:pt modelId="{B15A0974-3D8F-2341-A09B-5CA8CCB44349}" type="pres">
      <dgm:prSet presAssocID="{F2162790-E0C0-5C47-A0F1-7C7C7AAD44E0}" presName="horz1" presStyleCnt="0"/>
      <dgm:spPr/>
    </dgm:pt>
    <dgm:pt modelId="{41E0D395-EC50-2947-92E2-6D4A0981FA7B}" type="pres">
      <dgm:prSet presAssocID="{F2162790-E0C0-5C47-A0F1-7C7C7AAD44E0}" presName="tx1" presStyleLbl="revTx" presStyleIdx="1" presStyleCnt="5"/>
      <dgm:spPr/>
    </dgm:pt>
    <dgm:pt modelId="{F3DBCFDC-3BED-064E-B811-EED69BE20A50}" type="pres">
      <dgm:prSet presAssocID="{F2162790-E0C0-5C47-A0F1-7C7C7AAD44E0}" presName="vert1" presStyleCnt="0"/>
      <dgm:spPr/>
    </dgm:pt>
    <dgm:pt modelId="{93CB4C11-E67D-834C-94DD-E9D82BBF2892}" type="pres">
      <dgm:prSet presAssocID="{DA4BC098-568F-9943-897C-AF42FA6EDD66}" presName="thickLine" presStyleLbl="alignNode1" presStyleIdx="2" presStyleCnt="5"/>
      <dgm:spPr/>
    </dgm:pt>
    <dgm:pt modelId="{DA1CBBF6-54E6-E14D-B0FB-6273B2AC7AAC}" type="pres">
      <dgm:prSet presAssocID="{DA4BC098-568F-9943-897C-AF42FA6EDD66}" presName="horz1" presStyleCnt="0"/>
      <dgm:spPr/>
    </dgm:pt>
    <dgm:pt modelId="{53123178-6898-254C-B4C4-043BAED9F64E}" type="pres">
      <dgm:prSet presAssocID="{DA4BC098-568F-9943-897C-AF42FA6EDD66}" presName="tx1" presStyleLbl="revTx" presStyleIdx="2" presStyleCnt="5"/>
      <dgm:spPr/>
    </dgm:pt>
    <dgm:pt modelId="{F4452919-CC43-5B49-9440-4B1A9FA4661B}" type="pres">
      <dgm:prSet presAssocID="{DA4BC098-568F-9943-897C-AF42FA6EDD66}" presName="vert1" presStyleCnt="0"/>
      <dgm:spPr/>
    </dgm:pt>
    <dgm:pt modelId="{CF2C3791-F942-FC4E-A629-DAA25967F316}" type="pres">
      <dgm:prSet presAssocID="{756F6CAC-B7E2-E948-84D1-3F7C766850BA}" presName="thickLine" presStyleLbl="alignNode1" presStyleIdx="3" presStyleCnt="5"/>
      <dgm:spPr/>
    </dgm:pt>
    <dgm:pt modelId="{171813FA-554B-F348-AD24-A1B4715C4360}" type="pres">
      <dgm:prSet presAssocID="{756F6CAC-B7E2-E948-84D1-3F7C766850BA}" presName="horz1" presStyleCnt="0"/>
      <dgm:spPr/>
    </dgm:pt>
    <dgm:pt modelId="{D490B8E8-8416-A141-B449-8D5A186CE04C}" type="pres">
      <dgm:prSet presAssocID="{756F6CAC-B7E2-E948-84D1-3F7C766850BA}" presName="tx1" presStyleLbl="revTx" presStyleIdx="3" presStyleCnt="5"/>
      <dgm:spPr/>
    </dgm:pt>
    <dgm:pt modelId="{18AEA3C5-538D-7148-A3A5-177B630D0FC2}" type="pres">
      <dgm:prSet presAssocID="{756F6CAC-B7E2-E948-84D1-3F7C766850BA}" presName="vert1" presStyleCnt="0"/>
      <dgm:spPr/>
    </dgm:pt>
    <dgm:pt modelId="{688EAB7A-C341-F546-9C09-DC0CB073740B}" type="pres">
      <dgm:prSet presAssocID="{249DE2A3-B3A4-7348-B74B-55D7164A2187}" presName="thickLine" presStyleLbl="alignNode1" presStyleIdx="4" presStyleCnt="5"/>
      <dgm:spPr/>
    </dgm:pt>
    <dgm:pt modelId="{4CC31AC9-8E35-0E41-B57D-A2AD88DAF681}" type="pres">
      <dgm:prSet presAssocID="{249DE2A3-B3A4-7348-B74B-55D7164A2187}" presName="horz1" presStyleCnt="0"/>
      <dgm:spPr/>
    </dgm:pt>
    <dgm:pt modelId="{7B68092B-0275-0C43-9211-DA4EB30107E2}" type="pres">
      <dgm:prSet presAssocID="{249DE2A3-B3A4-7348-B74B-55D7164A2187}" presName="tx1" presStyleLbl="revTx" presStyleIdx="4" presStyleCnt="5"/>
      <dgm:spPr/>
    </dgm:pt>
    <dgm:pt modelId="{8381162C-0F26-C546-983F-56EAB730E4A7}" type="pres">
      <dgm:prSet presAssocID="{249DE2A3-B3A4-7348-B74B-55D7164A2187}" presName="vert1" presStyleCnt="0"/>
      <dgm:spPr/>
    </dgm:pt>
  </dgm:ptLst>
  <dgm:cxnLst>
    <dgm:cxn modelId="{1961110B-6E3B-E246-A4D1-B0FB33DC8465}" srcId="{95338DED-47CF-484F-B90A-48141953B4EF}" destId="{756F6CAC-B7E2-E948-84D1-3F7C766850BA}" srcOrd="3" destOrd="0" parTransId="{54145543-887D-4B43-BE72-D1DE13930196}" sibTransId="{E6A8BB8D-CCD7-4B44-BBAB-96E992068CC0}"/>
    <dgm:cxn modelId="{E259C721-AA1F-E948-B376-4F5CDFE05F1A}" type="presOf" srcId="{DA4BC098-568F-9943-897C-AF42FA6EDD66}" destId="{53123178-6898-254C-B4C4-043BAED9F64E}" srcOrd="0" destOrd="0" presId="urn:microsoft.com/office/officeart/2008/layout/LinedList"/>
    <dgm:cxn modelId="{00D41834-7977-AA44-AD96-5B63CF3212A2}" srcId="{95338DED-47CF-484F-B90A-48141953B4EF}" destId="{D8ED19D0-93EC-D24C-A3FA-E8AB7A543827}" srcOrd="0" destOrd="0" parTransId="{8969D3B3-593F-8F47-BCB9-ED0CC2E0B8F2}" sibTransId="{4508C87E-BC25-124D-9812-51DA685D48FC}"/>
    <dgm:cxn modelId="{2F8D154E-5493-4D40-8DB2-C8E4CDE0CCB5}" type="presOf" srcId="{756F6CAC-B7E2-E948-84D1-3F7C766850BA}" destId="{D490B8E8-8416-A141-B449-8D5A186CE04C}" srcOrd="0" destOrd="0" presId="urn:microsoft.com/office/officeart/2008/layout/LinedList"/>
    <dgm:cxn modelId="{73E6DF57-BEEB-3943-8BDF-7339AE7FFA14}" type="presOf" srcId="{F2162790-E0C0-5C47-A0F1-7C7C7AAD44E0}" destId="{41E0D395-EC50-2947-92E2-6D4A0981FA7B}" srcOrd="0" destOrd="0" presId="urn:microsoft.com/office/officeart/2008/layout/LinedList"/>
    <dgm:cxn modelId="{13E52063-4F85-CE49-97C6-45398289B9C0}" srcId="{95338DED-47CF-484F-B90A-48141953B4EF}" destId="{F2162790-E0C0-5C47-A0F1-7C7C7AAD44E0}" srcOrd="1" destOrd="0" parTransId="{6C5A299F-F90B-6848-A7CD-D1C1A710A3EC}" sibTransId="{0D3D4E6A-E1F8-EF4D-BBA1-07FFABA7255C}"/>
    <dgm:cxn modelId="{54F64B88-E47E-BC43-878F-53A218663B82}" type="presOf" srcId="{D8ED19D0-93EC-D24C-A3FA-E8AB7A543827}" destId="{E62B68A4-435C-8148-A715-C7125705757F}" srcOrd="0" destOrd="0" presId="urn:microsoft.com/office/officeart/2008/layout/LinedList"/>
    <dgm:cxn modelId="{39F20CA2-7591-5E45-BEDC-0D35FB66B537}" srcId="{95338DED-47CF-484F-B90A-48141953B4EF}" destId="{249DE2A3-B3A4-7348-B74B-55D7164A2187}" srcOrd="4" destOrd="0" parTransId="{B967C7CB-EA3C-D241-B5DD-64A37B3293D9}" sibTransId="{2B5E6614-9F4C-FE40-98B5-A880DA6C8667}"/>
    <dgm:cxn modelId="{3438EBBD-DC74-BE48-A5F5-6825F949864A}" srcId="{95338DED-47CF-484F-B90A-48141953B4EF}" destId="{DA4BC098-568F-9943-897C-AF42FA6EDD66}" srcOrd="2" destOrd="0" parTransId="{02509E6F-8172-D942-ACA4-951AE6D914B7}" sibTransId="{2D18029D-45C2-C746-9F73-507B699B3B3E}"/>
    <dgm:cxn modelId="{7E06B7CD-9007-AE4E-96B8-7C99F4144CAF}" type="presOf" srcId="{249DE2A3-B3A4-7348-B74B-55D7164A2187}" destId="{7B68092B-0275-0C43-9211-DA4EB30107E2}" srcOrd="0" destOrd="0" presId="urn:microsoft.com/office/officeart/2008/layout/LinedList"/>
    <dgm:cxn modelId="{ADBC19E7-460F-004C-9FD5-2DBB3CF7F269}" type="presOf" srcId="{95338DED-47CF-484F-B90A-48141953B4EF}" destId="{EDD4B27A-8852-714A-8E39-5BFAA57B8D3A}" srcOrd="0" destOrd="0" presId="urn:microsoft.com/office/officeart/2008/layout/LinedList"/>
    <dgm:cxn modelId="{A6CDCB25-198E-8C4E-BA98-79E82098A898}" type="presParOf" srcId="{EDD4B27A-8852-714A-8E39-5BFAA57B8D3A}" destId="{E99B148B-51D3-984B-908D-35C7BA697A68}" srcOrd="0" destOrd="0" presId="urn:microsoft.com/office/officeart/2008/layout/LinedList"/>
    <dgm:cxn modelId="{B34D5538-AE63-EF49-B2B1-07C96B99B16F}" type="presParOf" srcId="{EDD4B27A-8852-714A-8E39-5BFAA57B8D3A}" destId="{FA7C3AA4-AB12-EB4B-84F8-9DDB7555CDDA}" srcOrd="1" destOrd="0" presId="urn:microsoft.com/office/officeart/2008/layout/LinedList"/>
    <dgm:cxn modelId="{1131D26B-AB6F-E54F-9A8B-5F170BA70E2E}" type="presParOf" srcId="{FA7C3AA4-AB12-EB4B-84F8-9DDB7555CDDA}" destId="{E62B68A4-435C-8148-A715-C7125705757F}" srcOrd="0" destOrd="0" presId="urn:microsoft.com/office/officeart/2008/layout/LinedList"/>
    <dgm:cxn modelId="{B07D78A0-5526-5D4E-B3AB-FB08916021DB}" type="presParOf" srcId="{FA7C3AA4-AB12-EB4B-84F8-9DDB7555CDDA}" destId="{2B05AB6D-D740-FC4B-95CB-522EEA00CC61}" srcOrd="1" destOrd="0" presId="urn:microsoft.com/office/officeart/2008/layout/LinedList"/>
    <dgm:cxn modelId="{4BFCEFEC-D05D-544D-8BE5-7C09595D7B40}" type="presParOf" srcId="{EDD4B27A-8852-714A-8E39-5BFAA57B8D3A}" destId="{08610D36-A3D1-0746-974B-24AE6B01A103}" srcOrd="2" destOrd="0" presId="urn:microsoft.com/office/officeart/2008/layout/LinedList"/>
    <dgm:cxn modelId="{90BE6CD8-BBD4-F544-A3AC-265C13A77DD5}" type="presParOf" srcId="{EDD4B27A-8852-714A-8E39-5BFAA57B8D3A}" destId="{B15A0974-3D8F-2341-A09B-5CA8CCB44349}" srcOrd="3" destOrd="0" presId="urn:microsoft.com/office/officeart/2008/layout/LinedList"/>
    <dgm:cxn modelId="{C1FBD3D5-7AA7-C64C-9C7C-D07B57712C63}" type="presParOf" srcId="{B15A0974-3D8F-2341-A09B-5CA8CCB44349}" destId="{41E0D395-EC50-2947-92E2-6D4A0981FA7B}" srcOrd="0" destOrd="0" presId="urn:microsoft.com/office/officeart/2008/layout/LinedList"/>
    <dgm:cxn modelId="{0DCFE4FD-00C1-BD48-B2C8-4432F3011FDF}" type="presParOf" srcId="{B15A0974-3D8F-2341-A09B-5CA8CCB44349}" destId="{F3DBCFDC-3BED-064E-B811-EED69BE20A50}" srcOrd="1" destOrd="0" presId="urn:microsoft.com/office/officeart/2008/layout/LinedList"/>
    <dgm:cxn modelId="{F89F5CFB-896F-324B-8D73-564C9C5C3549}" type="presParOf" srcId="{EDD4B27A-8852-714A-8E39-5BFAA57B8D3A}" destId="{93CB4C11-E67D-834C-94DD-E9D82BBF2892}" srcOrd="4" destOrd="0" presId="urn:microsoft.com/office/officeart/2008/layout/LinedList"/>
    <dgm:cxn modelId="{F8D02814-A826-B84A-A9DA-FAC1C0F2AD63}" type="presParOf" srcId="{EDD4B27A-8852-714A-8E39-5BFAA57B8D3A}" destId="{DA1CBBF6-54E6-E14D-B0FB-6273B2AC7AAC}" srcOrd="5" destOrd="0" presId="urn:microsoft.com/office/officeart/2008/layout/LinedList"/>
    <dgm:cxn modelId="{E9D146EF-559B-8640-897F-F85EF76C8438}" type="presParOf" srcId="{DA1CBBF6-54E6-E14D-B0FB-6273B2AC7AAC}" destId="{53123178-6898-254C-B4C4-043BAED9F64E}" srcOrd="0" destOrd="0" presId="urn:microsoft.com/office/officeart/2008/layout/LinedList"/>
    <dgm:cxn modelId="{6F93A30C-49B1-464E-862C-C9A667E83942}" type="presParOf" srcId="{DA1CBBF6-54E6-E14D-B0FB-6273B2AC7AAC}" destId="{F4452919-CC43-5B49-9440-4B1A9FA4661B}" srcOrd="1" destOrd="0" presId="urn:microsoft.com/office/officeart/2008/layout/LinedList"/>
    <dgm:cxn modelId="{611FC892-1F6C-FE4A-A9D0-4B29521DA3C3}" type="presParOf" srcId="{EDD4B27A-8852-714A-8E39-5BFAA57B8D3A}" destId="{CF2C3791-F942-FC4E-A629-DAA25967F316}" srcOrd="6" destOrd="0" presId="urn:microsoft.com/office/officeart/2008/layout/LinedList"/>
    <dgm:cxn modelId="{B3B4663E-0275-D145-B1B2-D3E753C2126A}" type="presParOf" srcId="{EDD4B27A-8852-714A-8E39-5BFAA57B8D3A}" destId="{171813FA-554B-F348-AD24-A1B4715C4360}" srcOrd="7" destOrd="0" presId="urn:microsoft.com/office/officeart/2008/layout/LinedList"/>
    <dgm:cxn modelId="{472F48BF-49F7-4D41-B3B9-ECBA97DC1E38}" type="presParOf" srcId="{171813FA-554B-F348-AD24-A1B4715C4360}" destId="{D490B8E8-8416-A141-B449-8D5A186CE04C}" srcOrd="0" destOrd="0" presId="urn:microsoft.com/office/officeart/2008/layout/LinedList"/>
    <dgm:cxn modelId="{CF77122B-4B0A-F747-BF26-DE891985B912}" type="presParOf" srcId="{171813FA-554B-F348-AD24-A1B4715C4360}" destId="{18AEA3C5-538D-7148-A3A5-177B630D0FC2}" srcOrd="1" destOrd="0" presId="urn:microsoft.com/office/officeart/2008/layout/LinedList"/>
    <dgm:cxn modelId="{5B7AD268-7074-8849-BC62-35D604BE128B}" type="presParOf" srcId="{EDD4B27A-8852-714A-8E39-5BFAA57B8D3A}" destId="{688EAB7A-C341-F546-9C09-DC0CB073740B}" srcOrd="8" destOrd="0" presId="urn:microsoft.com/office/officeart/2008/layout/LinedList"/>
    <dgm:cxn modelId="{8E87067B-5F5F-804D-A415-824AC1B06987}" type="presParOf" srcId="{EDD4B27A-8852-714A-8E39-5BFAA57B8D3A}" destId="{4CC31AC9-8E35-0E41-B57D-A2AD88DAF681}" srcOrd="9" destOrd="0" presId="urn:microsoft.com/office/officeart/2008/layout/LinedList"/>
    <dgm:cxn modelId="{F21F4A1A-089D-B446-B640-3AD70FB85525}" type="presParOf" srcId="{4CC31AC9-8E35-0E41-B57D-A2AD88DAF681}" destId="{7B68092B-0275-0C43-9211-DA4EB30107E2}" srcOrd="0" destOrd="0" presId="urn:microsoft.com/office/officeart/2008/layout/LinedList"/>
    <dgm:cxn modelId="{5656945D-1BBC-5A43-86F1-87005A8E3E4A}" type="presParOf" srcId="{4CC31AC9-8E35-0E41-B57D-A2AD88DAF681}" destId="{8381162C-0F26-C546-983F-56EAB730E4A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9B148B-51D3-984B-908D-35C7BA697A68}">
      <dsp:nvSpPr>
        <dsp:cNvPr id="0" name=""/>
        <dsp:cNvSpPr/>
      </dsp:nvSpPr>
      <dsp:spPr>
        <a:xfrm>
          <a:off x="0" y="88466"/>
          <a:ext cx="7028426" cy="0"/>
        </a:xfrm>
        <a:prstGeom prst="lin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2B68A4-435C-8148-A715-C7125705757F}">
      <dsp:nvSpPr>
        <dsp:cNvPr id="0" name=""/>
        <dsp:cNvSpPr/>
      </dsp:nvSpPr>
      <dsp:spPr>
        <a:xfrm>
          <a:off x="0" y="651"/>
          <a:ext cx="7028426" cy="1066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2000" b="1" kern="1200" dirty="0">
              <a:solidFill>
                <a:schemeClr val="tx1"/>
              </a:solidFill>
            </a:rPr>
            <a:t>التطبيقات ومواقع الويب</a:t>
          </a:r>
        </a:p>
        <a:p>
          <a:pPr marL="0" lvl="0" indent="0" algn="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1800" kern="1200" dirty="0">
              <a:solidFill>
                <a:schemeClr val="tx1"/>
              </a:solidFill>
            </a:rPr>
            <a:t>- </a:t>
          </a:r>
          <a:r>
            <a:rPr lang="en-US" sz="1800" kern="1200" dirty="0">
              <a:solidFill>
                <a:schemeClr val="tx1"/>
              </a:solidFill>
            </a:rPr>
            <a:t>Wikipedia.org</a:t>
          </a:r>
          <a:r>
            <a:rPr lang="ar-EG" sz="1800" kern="1200" dirty="0">
              <a:solidFill>
                <a:schemeClr val="tx1"/>
              </a:solidFill>
            </a:rPr>
            <a:t> و</a:t>
          </a:r>
          <a:r>
            <a:rPr lang="en-US" sz="1800" kern="1200" dirty="0">
              <a:solidFill>
                <a:schemeClr val="tx1"/>
              </a:solidFill>
            </a:rPr>
            <a:t>ICANN.org</a:t>
          </a:r>
          <a:r>
            <a:rPr lang="ar-EG" sz="1800" kern="1200" dirty="0">
              <a:solidFill>
                <a:schemeClr val="tx1"/>
              </a:solidFill>
            </a:rPr>
            <a:t> و</a:t>
          </a:r>
          <a:r>
            <a:rPr lang="en-US" sz="1800" kern="1200" dirty="0">
              <a:solidFill>
                <a:schemeClr val="tx1"/>
              </a:solidFill>
            </a:rPr>
            <a:t>Amazon.com</a:t>
          </a:r>
          <a:r>
            <a:rPr lang="ar-EG" sz="1800" kern="1200" dirty="0">
              <a:solidFill>
                <a:schemeClr val="tx1"/>
              </a:solidFill>
            </a:rPr>
            <a:t> والمواقع المخصصة عالميًا</a:t>
          </a:r>
        </a:p>
        <a:p>
          <a:pPr marL="0" lvl="0" indent="0" algn="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1800" kern="1200" dirty="0">
              <a:solidFill>
                <a:schemeClr val="tx1"/>
              </a:solidFill>
            </a:rPr>
            <a:t>- </a:t>
          </a:r>
          <a:r>
            <a:rPr lang="en-US" sz="1800" kern="1200" dirty="0">
              <a:solidFill>
                <a:schemeClr val="tx1"/>
              </a:solidFill>
            </a:rPr>
            <a:t>PowerPoint</a:t>
          </a:r>
          <a:r>
            <a:rPr lang="ar-EG" sz="1800" kern="1200" dirty="0">
              <a:solidFill>
                <a:schemeClr val="tx1"/>
              </a:solidFill>
            </a:rPr>
            <a:t> و</a:t>
          </a:r>
          <a:r>
            <a:rPr lang="en-US" sz="1800" kern="1200" dirty="0">
              <a:solidFill>
                <a:schemeClr val="tx1"/>
              </a:solidFill>
            </a:rPr>
            <a:t>Google-Docs</a:t>
          </a:r>
          <a:r>
            <a:rPr lang="ar-EG" sz="1800" kern="1200" dirty="0">
              <a:solidFill>
                <a:schemeClr val="tx1"/>
              </a:solidFill>
            </a:rPr>
            <a:t> و</a:t>
          </a:r>
          <a:r>
            <a:rPr lang="en-US" sz="1800" kern="1200" dirty="0">
              <a:solidFill>
                <a:schemeClr val="tx1"/>
              </a:solidFill>
            </a:rPr>
            <a:t>Safari</a:t>
          </a:r>
          <a:r>
            <a:rPr lang="ar-EG" sz="1800" kern="1200" dirty="0">
              <a:solidFill>
                <a:schemeClr val="tx1"/>
              </a:solidFill>
            </a:rPr>
            <a:t> و</a:t>
          </a:r>
          <a:r>
            <a:rPr lang="en-US" sz="1800" kern="1200" dirty="0">
              <a:solidFill>
                <a:schemeClr val="tx1"/>
              </a:solidFill>
            </a:rPr>
            <a:t>Acrobat</a:t>
          </a:r>
          <a:r>
            <a:rPr lang="ar-EG" sz="1800" kern="1200" dirty="0">
              <a:solidFill>
                <a:schemeClr val="tx1"/>
              </a:solidFill>
            </a:rPr>
            <a:t> والتطبيقات المخصصة</a:t>
          </a:r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chemeClr val="tx1"/>
            </a:solidFill>
          </a:endParaRPr>
        </a:p>
      </dsp:txBody>
      <dsp:txXfrm>
        <a:off x="0" y="651"/>
        <a:ext cx="7028426" cy="1066625"/>
      </dsp:txXfrm>
    </dsp:sp>
    <dsp:sp modelId="{08610D36-A3D1-0746-974B-24AE6B01A103}">
      <dsp:nvSpPr>
        <dsp:cNvPr id="0" name=""/>
        <dsp:cNvSpPr/>
      </dsp:nvSpPr>
      <dsp:spPr>
        <a:xfrm>
          <a:off x="0" y="1067277"/>
          <a:ext cx="7028426" cy="0"/>
        </a:xfrm>
        <a:prstGeom prst="lin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0000"/>
                <a:tint val="100000"/>
                <a:shade val="10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000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1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E0D395-EC50-2947-92E2-6D4A0981FA7B}">
      <dsp:nvSpPr>
        <dsp:cNvPr id="0" name=""/>
        <dsp:cNvSpPr/>
      </dsp:nvSpPr>
      <dsp:spPr>
        <a:xfrm>
          <a:off x="0" y="1067277"/>
          <a:ext cx="7028426" cy="1066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2000" b="1" kern="1200" dirty="0">
              <a:solidFill>
                <a:schemeClr val="tx1"/>
              </a:solidFill>
            </a:rPr>
            <a:t>وسائل التواصل الاجتماعي ومحركات البحث</a:t>
          </a:r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1800" kern="1200" dirty="0">
              <a:solidFill>
                <a:schemeClr val="tx1"/>
              </a:solidFill>
            </a:rPr>
            <a:t>- </a:t>
          </a:r>
          <a:r>
            <a:rPr lang="en-US" sz="1600" kern="1200" dirty="0">
              <a:solidFill>
                <a:schemeClr val="tx1"/>
              </a:solidFill>
            </a:rPr>
            <a:t>Chrome</a:t>
          </a:r>
          <a:r>
            <a:rPr lang="ar-EG" sz="1600" kern="1200" dirty="0">
              <a:solidFill>
                <a:schemeClr val="tx1"/>
              </a:solidFill>
            </a:rPr>
            <a:t> و</a:t>
          </a:r>
          <a:r>
            <a:rPr lang="en-US" sz="1600" kern="1200" dirty="0">
              <a:solidFill>
                <a:schemeClr val="tx1"/>
              </a:solidFill>
            </a:rPr>
            <a:t>Bing</a:t>
          </a:r>
          <a:r>
            <a:rPr lang="ar-EG" sz="1600" kern="1200" dirty="0">
              <a:solidFill>
                <a:schemeClr val="tx1"/>
              </a:solidFill>
            </a:rPr>
            <a:t> و</a:t>
          </a:r>
          <a:r>
            <a:rPr lang="en-US" sz="1600" kern="1200" dirty="0">
              <a:solidFill>
                <a:schemeClr val="tx1"/>
              </a:solidFill>
            </a:rPr>
            <a:t>Safari</a:t>
          </a:r>
          <a:r>
            <a:rPr lang="ar-EG" sz="1600" kern="1200" dirty="0">
              <a:solidFill>
                <a:schemeClr val="tx1"/>
              </a:solidFill>
            </a:rPr>
            <a:t> و</a:t>
          </a:r>
          <a:r>
            <a:rPr lang="en-US" sz="1600" kern="1200" dirty="0">
              <a:solidFill>
                <a:schemeClr val="tx1"/>
              </a:solidFill>
            </a:rPr>
            <a:t>Firefox</a:t>
          </a:r>
          <a:r>
            <a:rPr lang="ar-EG" sz="1600" kern="1200" dirty="0">
              <a:solidFill>
                <a:schemeClr val="tx1"/>
              </a:solidFill>
            </a:rPr>
            <a:t> وبرامج التصفح المحلية (على سبيل المثال الصينية)</a:t>
          </a:r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1600" kern="1200" dirty="0">
              <a:solidFill>
                <a:schemeClr val="tx1"/>
              </a:solidFill>
            </a:rPr>
            <a:t>- </a:t>
          </a:r>
          <a:r>
            <a:rPr lang="en-US" sz="1600" kern="1200" dirty="0">
              <a:solidFill>
                <a:schemeClr val="tx1"/>
              </a:solidFill>
            </a:rPr>
            <a:t>Facebook</a:t>
          </a:r>
          <a:r>
            <a:rPr lang="ar-EG" sz="1600" kern="1200" dirty="0">
              <a:solidFill>
                <a:schemeClr val="tx1"/>
              </a:solidFill>
            </a:rPr>
            <a:t> و</a:t>
          </a:r>
          <a:r>
            <a:rPr lang="en-US" sz="1600" kern="1200" dirty="0">
              <a:solidFill>
                <a:schemeClr val="tx1"/>
              </a:solidFill>
            </a:rPr>
            <a:t>Instagram</a:t>
          </a:r>
          <a:r>
            <a:rPr lang="ar-EG" sz="1600" kern="1200" dirty="0">
              <a:solidFill>
                <a:schemeClr val="tx1"/>
              </a:solidFill>
            </a:rPr>
            <a:t> و</a:t>
          </a:r>
          <a:r>
            <a:rPr lang="en-US" sz="1600" kern="1200" dirty="0">
              <a:solidFill>
                <a:schemeClr val="tx1"/>
              </a:solidFill>
            </a:rPr>
            <a:t>Twitter</a:t>
          </a:r>
          <a:r>
            <a:rPr lang="ar-EG" sz="1600" kern="1200" dirty="0">
              <a:solidFill>
                <a:schemeClr val="tx1"/>
              </a:solidFill>
            </a:rPr>
            <a:t> و</a:t>
          </a:r>
          <a:r>
            <a:rPr lang="en-US" sz="1600" kern="1200" dirty="0">
              <a:solidFill>
                <a:schemeClr val="tx1"/>
              </a:solidFill>
            </a:rPr>
            <a:t>Skype</a:t>
          </a:r>
          <a:r>
            <a:rPr lang="ar-EG" sz="1600" kern="1200" dirty="0">
              <a:solidFill>
                <a:schemeClr val="tx1"/>
              </a:solidFill>
            </a:rPr>
            <a:t> و</a:t>
          </a:r>
          <a:r>
            <a:rPr lang="en-US" sz="1600" kern="1200" dirty="0">
              <a:solidFill>
                <a:schemeClr val="tx1"/>
              </a:solidFill>
            </a:rPr>
            <a:t>WeChat</a:t>
          </a:r>
          <a:r>
            <a:rPr lang="ar-EG" sz="1600" kern="1200" dirty="0">
              <a:solidFill>
                <a:schemeClr val="tx1"/>
              </a:solidFill>
            </a:rPr>
            <a:t> و</a:t>
          </a:r>
          <a:r>
            <a:rPr lang="en-US" sz="1600" kern="1200" dirty="0">
              <a:solidFill>
                <a:schemeClr val="tx1"/>
              </a:solidFill>
            </a:rPr>
            <a:t>WhatsApp</a:t>
          </a:r>
          <a:r>
            <a:rPr lang="ar-EG" sz="1600" kern="1200" dirty="0">
              <a:solidFill>
                <a:schemeClr val="tx1"/>
              </a:solidFill>
            </a:rPr>
            <a:t> و</a:t>
          </a:r>
          <a:r>
            <a:rPr lang="en-US" sz="1600" kern="1200" dirty="0">
              <a:solidFill>
                <a:schemeClr val="tx1"/>
              </a:solidFill>
            </a:rPr>
            <a:t>Viber</a:t>
          </a:r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chemeClr val="tx1"/>
            </a:solidFill>
          </a:endParaRPr>
        </a:p>
      </dsp:txBody>
      <dsp:txXfrm>
        <a:off x="0" y="1067277"/>
        <a:ext cx="7028426" cy="1066625"/>
      </dsp:txXfrm>
    </dsp:sp>
    <dsp:sp modelId="{93CB4C11-E67D-834C-94DD-E9D82BBF2892}">
      <dsp:nvSpPr>
        <dsp:cNvPr id="0" name=""/>
        <dsp:cNvSpPr/>
      </dsp:nvSpPr>
      <dsp:spPr>
        <a:xfrm>
          <a:off x="0" y="2133903"/>
          <a:ext cx="7028426" cy="0"/>
        </a:xfrm>
        <a:prstGeom prst="lin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tint val="100000"/>
                <a:shade val="10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123178-6898-254C-B4C4-043BAED9F64E}">
      <dsp:nvSpPr>
        <dsp:cNvPr id="0" name=""/>
        <dsp:cNvSpPr/>
      </dsp:nvSpPr>
      <dsp:spPr>
        <a:xfrm>
          <a:off x="0" y="2133903"/>
          <a:ext cx="7028426" cy="1066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2000" b="1" kern="1200" dirty="0">
              <a:solidFill>
                <a:schemeClr val="tx1"/>
              </a:solidFill>
            </a:rPr>
            <a:t>لغات وأطر عمل البرمجة</a:t>
          </a:r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1600" kern="1200" dirty="0">
              <a:solidFill>
                <a:schemeClr val="tx1"/>
              </a:solidFill>
            </a:rPr>
            <a:t>- </a:t>
          </a:r>
          <a:r>
            <a:rPr lang="en-US" sz="1600" kern="1200" dirty="0">
              <a:solidFill>
                <a:schemeClr val="tx1"/>
              </a:solidFill>
            </a:rPr>
            <a:t>JavaScript</a:t>
          </a:r>
          <a:r>
            <a:rPr lang="ar-EG" sz="1600" kern="1200" dirty="0">
              <a:solidFill>
                <a:schemeClr val="tx1"/>
              </a:solidFill>
            </a:rPr>
            <a:t> و</a:t>
          </a:r>
          <a:r>
            <a:rPr lang="en-US" sz="1600" kern="1200" dirty="0">
              <a:solidFill>
                <a:schemeClr val="tx1"/>
              </a:solidFill>
            </a:rPr>
            <a:t>Java</a:t>
          </a:r>
          <a:r>
            <a:rPr lang="ar-EG" sz="1600" kern="1200" dirty="0">
              <a:solidFill>
                <a:schemeClr val="tx1"/>
              </a:solidFill>
            </a:rPr>
            <a:t> و</a:t>
          </a:r>
          <a:r>
            <a:rPr lang="en-US" sz="1600" kern="1200" dirty="0">
              <a:solidFill>
                <a:schemeClr val="tx1"/>
              </a:solidFill>
            </a:rPr>
            <a:t>Swift</a:t>
          </a:r>
          <a:r>
            <a:rPr lang="ar-EG" sz="1600" kern="1200" dirty="0">
              <a:solidFill>
                <a:schemeClr val="tx1"/>
              </a:solidFill>
            </a:rPr>
            <a:t> و</a:t>
          </a:r>
          <a:r>
            <a:rPr lang="en-US" sz="1600" kern="1200" dirty="0">
              <a:solidFill>
                <a:schemeClr val="tx1"/>
              </a:solidFill>
            </a:rPr>
            <a:t>C</a:t>
          </a:r>
          <a:r>
            <a:rPr lang="ar-EG" sz="1600" kern="1200" dirty="0">
              <a:solidFill>
                <a:schemeClr val="tx1"/>
              </a:solidFill>
            </a:rPr>
            <a:t># و</a:t>
          </a:r>
          <a:r>
            <a:rPr lang="en-US" sz="1600" kern="1200" dirty="0">
              <a:solidFill>
                <a:schemeClr val="tx1"/>
              </a:solidFill>
            </a:rPr>
            <a:t>PHP</a:t>
          </a:r>
          <a:r>
            <a:rPr lang="ar-EG" sz="1600" kern="1200" dirty="0">
              <a:solidFill>
                <a:schemeClr val="tx1"/>
              </a:solidFill>
            </a:rPr>
            <a:t> و</a:t>
          </a:r>
          <a:r>
            <a:rPr lang="en-US" sz="1600" kern="1200" dirty="0">
              <a:solidFill>
                <a:schemeClr val="tx1"/>
              </a:solidFill>
            </a:rPr>
            <a:t>Python</a:t>
          </a:r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1600" kern="1200" dirty="0">
              <a:solidFill>
                <a:schemeClr val="tx1"/>
              </a:solidFill>
            </a:rPr>
            <a:t>- </a:t>
          </a:r>
          <a:r>
            <a:rPr lang="en-US" sz="1600" kern="1200" dirty="0">
              <a:solidFill>
                <a:schemeClr val="tx1"/>
              </a:solidFill>
            </a:rPr>
            <a:t>Angular</a:t>
          </a:r>
          <a:r>
            <a:rPr lang="ar-EG" sz="1600" kern="1200" dirty="0">
              <a:solidFill>
                <a:schemeClr val="tx1"/>
              </a:solidFill>
            </a:rPr>
            <a:t> و</a:t>
          </a:r>
          <a:r>
            <a:rPr lang="en-US" sz="1600" kern="1200" dirty="0">
              <a:solidFill>
                <a:schemeClr val="tx1"/>
              </a:solidFill>
            </a:rPr>
            <a:t>Spring</a:t>
          </a:r>
          <a:r>
            <a:rPr lang="ar-EG" sz="1600" kern="1200" dirty="0">
              <a:solidFill>
                <a:schemeClr val="tx1"/>
              </a:solidFill>
            </a:rPr>
            <a:t> و</a:t>
          </a:r>
          <a:r>
            <a:rPr lang="en-US" sz="1600" kern="1200" dirty="0">
              <a:solidFill>
                <a:schemeClr val="tx1"/>
              </a:solidFill>
            </a:rPr>
            <a:t>NET core</a:t>
          </a:r>
          <a:r>
            <a:rPr lang="ar-EG" sz="1600" kern="1200" dirty="0">
              <a:solidFill>
                <a:schemeClr val="tx1"/>
              </a:solidFill>
            </a:rPr>
            <a:t>. و</a:t>
          </a:r>
          <a:r>
            <a:rPr lang="en-US" sz="1600" kern="1200" dirty="0">
              <a:solidFill>
                <a:schemeClr val="tx1"/>
              </a:solidFill>
            </a:rPr>
            <a:t>J2EE</a:t>
          </a:r>
          <a:r>
            <a:rPr lang="ar-EG" sz="1600" kern="1200" dirty="0">
              <a:solidFill>
                <a:schemeClr val="tx1"/>
              </a:solidFill>
            </a:rPr>
            <a:t> و</a:t>
          </a:r>
          <a:r>
            <a:rPr lang="en-US" sz="1600" kern="1200" dirty="0">
              <a:solidFill>
                <a:schemeClr val="tx1"/>
              </a:solidFill>
            </a:rPr>
            <a:t>WordPress</a:t>
          </a:r>
          <a:r>
            <a:rPr lang="ar-EG" sz="1600" kern="1200" dirty="0">
              <a:solidFill>
                <a:schemeClr val="tx1"/>
              </a:solidFill>
            </a:rPr>
            <a:t> و</a:t>
          </a:r>
          <a:r>
            <a:rPr lang="en-US" sz="1600" kern="1200" dirty="0">
              <a:solidFill>
                <a:schemeClr val="tx1"/>
              </a:solidFill>
            </a:rPr>
            <a:t>SAP</a:t>
          </a:r>
          <a:r>
            <a:rPr lang="ar-EG" sz="1600" kern="1200" dirty="0">
              <a:solidFill>
                <a:schemeClr val="tx1"/>
              </a:solidFill>
            </a:rPr>
            <a:t> و</a:t>
          </a:r>
          <a:r>
            <a:rPr lang="en-US" sz="1600" kern="1200" dirty="0">
              <a:solidFill>
                <a:schemeClr val="tx1"/>
              </a:solidFill>
            </a:rPr>
            <a:t>Oracle</a:t>
          </a:r>
        </a:p>
      </dsp:txBody>
      <dsp:txXfrm>
        <a:off x="0" y="2133903"/>
        <a:ext cx="7028426" cy="1066625"/>
      </dsp:txXfrm>
    </dsp:sp>
    <dsp:sp modelId="{CF2C3791-F942-FC4E-A629-DAA25967F316}">
      <dsp:nvSpPr>
        <dsp:cNvPr id="0" name=""/>
        <dsp:cNvSpPr/>
      </dsp:nvSpPr>
      <dsp:spPr>
        <a:xfrm>
          <a:off x="0" y="3200528"/>
          <a:ext cx="7028426" cy="0"/>
        </a:xfrm>
        <a:prstGeom prst="lin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0000"/>
                <a:tint val="100000"/>
                <a:shade val="10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000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3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90B8E8-8416-A141-B449-8D5A186CE04C}">
      <dsp:nvSpPr>
        <dsp:cNvPr id="0" name=""/>
        <dsp:cNvSpPr/>
      </dsp:nvSpPr>
      <dsp:spPr>
        <a:xfrm>
          <a:off x="0" y="3200528"/>
          <a:ext cx="7028426" cy="1066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2000" b="1" kern="1200" dirty="0">
              <a:solidFill>
                <a:schemeClr val="tx1"/>
              </a:solidFill>
            </a:rPr>
            <a:t>المنصات ونظم التشغيل وأدوات النظم</a:t>
          </a:r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1800" kern="1200" dirty="0">
              <a:solidFill>
                <a:schemeClr val="tx1"/>
              </a:solidFill>
            </a:rPr>
            <a:t>- </a:t>
          </a:r>
          <a:r>
            <a:rPr lang="en-US" sz="1600" kern="1200" dirty="0">
              <a:solidFill>
                <a:schemeClr val="tx1"/>
              </a:solidFill>
            </a:rPr>
            <a:t>iOS</a:t>
          </a:r>
          <a:r>
            <a:rPr lang="ar-EG" sz="1600" kern="1200" dirty="0">
              <a:solidFill>
                <a:schemeClr val="tx1"/>
              </a:solidFill>
            </a:rPr>
            <a:t> و</a:t>
          </a:r>
          <a:r>
            <a:rPr lang="en-US" sz="1600" kern="1200" dirty="0">
              <a:solidFill>
                <a:schemeClr val="tx1"/>
              </a:solidFill>
            </a:rPr>
            <a:t>Windows</a:t>
          </a:r>
          <a:r>
            <a:rPr lang="ar-EG" sz="1600" kern="1200" dirty="0">
              <a:solidFill>
                <a:schemeClr val="tx1"/>
              </a:solidFill>
            </a:rPr>
            <a:t> و</a:t>
          </a:r>
          <a:r>
            <a:rPr lang="en-US" sz="1600" kern="1200" dirty="0">
              <a:solidFill>
                <a:schemeClr val="tx1"/>
              </a:solidFill>
            </a:rPr>
            <a:t>Linux</a:t>
          </a:r>
          <a:r>
            <a:rPr lang="ar-EG" sz="1600" kern="1200" dirty="0">
              <a:solidFill>
                <a:schemeClr val="tx1"/>
              </a:solidFill>
            </a:rPr>
            <a:t> و</a:t>
          </a:r>
          <a:r>
            <a:rPr lang="en-US" sz="1600" kern="1200" dirty="0">
              <a:solidFill>
                <a:schemeClr val="tx1"/>
              </a:solidFill>
            </a:rPr>
            <a:t>Android</a:t>
          </a:r>
          <a:r>
            <a:rPr lang="ar-EG" sz="1600" kern="1200" dirty="0">
              <a:solidFill>
                <a:schemeClr val="tx1"/>
              </a:solidFill>
            </a:rPr>
            <a:t> و</a:t>
          </a:r>
          <a:r>
            <a:rPr lang="en-US" sz="1600" kern="1200" dirty="0">
              <a:solidFill>
                <a:schemeClr val="tx1"/>
              </a:solidFill>
            </a:rPr>
            <a:t>App Stores</a:t>
          </a:r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1600" kern="1200" dirty="0">
              <a:solidFill>
                <a:schemeClr val="tx1"/>
              </a:solidFill>
            </a:rPr>
            <a:t>- </a:t>
          </a:r>
          <a:r>
            <a:rPr lang="en-US" sz="1600" kern="1200" dirty="0">
              <a:solidFill>
                <a:schemeClr val="tx1"/>
              </a:solidFill>
            </a:rPr>
            <a:t>Active Directory</a:t>
          </a:r>
          <a:r>
            <a:rPr lang="ar-EG" sz="1600" kern="1200" dirty="0">
              <a:solidFill>
                <a:schemeClr val="tx1"/>
              </a:solidFill>
            </a:rPr>
            <a:t> و</a:t>
          </a:r>
          <a:r>
            <a:rPr lang="en-US" sz="1600" kern="1200" dirty="0" err="1">
              <a:solidFill>
                <a:schemeClr val="tx1"/>
              </a:solidFill>
            </a:rPr>
            <a:t>OpenLDAP</a:t>
          </a:r>
          <a:r>
            <a:rPr lang="ar-EG" sz="1600" kern="1200" dirty="0">
              <a:solidFill>
                <a:schemeClr val="tx1"/>
              </a:solidFill>
            </a:rPr>
            <a:t> و</a:t>
          </a:r>
          <a:r>
            <a:rPr lang="en-US" sz="1600" kern="1200" dirty="0">
              <a:solidFill>
                <a:schemeClr val="tx1"/>
              </a:solidFill>
            </a:rPr>
            <a:t>OpenSSL</a:t>
          </a:r>
          <a:r>
            <a:rPr lang="ar-EG" sz="1600" kern="1200" dirty="0">
              <a:solidFill>
                <a:schemeClr val="tx1"/>
              </a:solidFill>
            </a:rPr>
            <a:t> و</a:t>
          </a:r>
          <a:r>
            <a:rPr lang="en-US" sz="1600" kern="1200" dirty="0">
              <a:solidFill>
                <a:schemeClr val="tx1"/>
              </a:solidFill>
            </a:rPr>
            <a:t>Ping</a:t>
          </a:r>
          <a:r>
            <a:rPr lang="ar-EG" sz="1600" kern="1200" dirty="0">
              <a:solidFill>
                <a:schemeClr val="tx1"/>
              </a:solidFill>
            </a:rPr>
            <a:t> و</a:t>
          </a:r>
          <a:r>
            <a:rPr lang="en-US" sz="1600" kern="1200" dirty="0">
              <a:solidFill>
                <a:schemeClr val="tx1"/>
              </a:solidFill>
            </a:rPr>
            <a:t>Telnet</a:t>
          </a:r>
        </a:p>
      </dsp:txBody>
      <dsp:txXfrm>
        <a:off x="0" y="3200528"/>
        <a:ext cx="7028426" cy="1066625"/>
      </dsp:txXfrm>
    </dsp:sp>
    <dsp:sp modelId="{688EAB7A-C341-F546-9C09-DC0CB073740B}">
      <dsp:nvSpPr>
        <dsp:cNvPr id="0" name=""/>
        <dsp:cNvSpPr/>
      </dsp:nvSpPr>
      <dsp:spPr>
        <a:xfrm>
          <a:off x="0" y="4267154"/>
          <a:ext cx="7028426" cy="0"/>
        </a:xfrm>
        <a:prstGeom prst="lin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100000"/>
                <a:shade val="10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68092B-0275-0C43-9211-DA4EB30107E2}">
      <dsp:nvSpPr>
        <dsp:cNvPr id="0" name=""/>
        <dsp:cNvSpPr/>
      </dsp:nvSpPr>
      <dsp:spPr>
        <a:xfrm>
          <a:off x="0" y="4267154"/>
          <a:ext cx="7028426" cy="1066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2000" b="1" kern="1200" dirty="0">
              <a:solidFill>
                <a:schemeClr val="tx1"/>
              </a:solidFill>
            </a:rPr>
            <a:t>المعايير وممارسات الاختبار</a:t>
          </a:r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1800" kern="1200" dirty="0">
              <a:solidFill>
                <a:schemeClr val="tx1"/>
              </a:solidFill>
            </a:rPr>
            <a:t>- </a:t>
          </a:r>
          <a:r>
            <a:rPr lang="en-US" sz="1600" kern="1200" dirty="0">
              <a:solidFill>
                <a:schemeClr val="tx1"/>
              </a:solidFill>
            </a:rPr>
            <a:t>IETF RFCs</a:t>
          </a:r>
          <a:r>
            <a:rPr lang="ar-EG" sz="1600" kern="1200" dirty="0">
              <a:solidFill>
                <a:schemeClr val="tx1"/>
              </a:solidFill>
            </a:rPr>
            <a:t> و</a:t>
          </a:r>
          <a:r>
            <a:rPr lang="en-US" sz="1600" kern="1200" dirty="0">
              <a:solidFill>
                <a:schemeClr val="tx1"/>
              </a:solidFill>
            </a:rPr>
            <a:t>W3C HTML</a:t>
          </a:r>
          <a:r>
            <a:rPr lang="ar-EG" sz="1600" kern="1200" dirty="0">
              <a:solidFill>
                <a:schemeClr val="tx1"/>
              </a:solidFill>
            </a:rPr>
            <a:t> و</a:t>
          </a:r>
          <a:r>
            <a:rPr lang="en-US" sz="1600" kern="1200" dirty="0">
              <a:solidFill>
                <a:schemeClr val="tx1"/>
              </a:solidFill>
            </a:rPr>
            <a:t>Unicode CLDR</a:t>
          </a:r>
          <a:r>
            <a:rPr lang="ar-EG" sz="1600" kern="1200" dirty="0">
              <a:solidFill>
                <a:schemeClr val="tx1"/>
              </a:solidFill>
            </a:rPr>
            <a:t> و</a:t>
          </a:r>
          <a:r>
            <a:rPr lang="en-US" sz="1600" kern="1200" dirty="0">
              <a:solidFill>
                <a:schemeClr val="tx1"/>
              </a:solidFill>
            </a:rPr>
            <a:t>WHATWG</a:t>
          </a:r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1600" kern="1200" dirty="0">
              <a:solidFill>
                <a:schemeClr val="tx1"/>
              </a:solidFill>
            </a:rPr>
            <a:t>- المعايير المستندة إلى الصناعة (الصحة والطيران، ...)</a:t>
          </a:r>
        </a:p>
      </dsp:txBody>
      <dsp:txXfrm>
        <a:off x="0" y="4267154"/>
        <a:ext cx="7028426" cy="10666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F13CC-A6A6-524A-A0F8-DAB9B298E3B6}" type="datetimeFigureOut">
              <a:rPr lang="en-US" smtClean="0"/>
              <a:t>3/6/24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ED518-EFD6-E34B-989E-6B6564A755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0004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614CD-FA73-DF49-AA13-A5EF746D725A}" type="datetimeFigureOut">
              <a:rPr lang="en-US" smtClean="0"/>
              <a:t>3/6/24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002FF9-4628-B146-9948-95257A4306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994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r" defTabSz="4572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4572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4572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4572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4572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4572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4572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4572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4572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912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38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https://bournetocode.com/projects/GCSE_Computing_Fundamentals/pages/3-3-5-ascii.html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23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bournetocode.com</a:t>
            </a:r>
            <a:r>
              <a:rPr lang="en-US" dirty="0"/>
              <a:t>/projects/</a:t>
            </a:r>
            <a:r>
              <a:rPr lang="en-US" dirty="0" err="1"/>
              <a:t>GCSE_Computing_Fundamentals</a:t>
            </a:r>
            <a:r>
              <a:rPr lang="en-US" dirty="0"/>
              <a:t>/pages/3-3-5-ascii.html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1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783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64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3600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928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113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348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45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00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315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158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75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2308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366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6440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0470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127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713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48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804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80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algn="l" defTabSz="457200" rtl="0" eaLnBrk="1" latinLnBrk="0" hangingPunct="1"/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1109E3-1F78-D74C-90F3-E36E832CAE1F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26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47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132a6a9eb7f_0_7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4" name="Google Shape;864;g132a6a9eb7f_0_7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EG" b="1"/>
              <a:t>التحول إلى خادم </a:t>
            </a:r>
            <a:r>
              <a:rPr lang="en-US" b="1"/>
              <a:t>MX</a:t>
            </a:r>
            <a:r>
              <a:rPr lang="ar-EG" b="1"/>
              <a:t> لكل نقطة - قد تقوم خوادم </a:t>
            </a:r>
            <a:r>
              <a:rPr lang="en-US" b="1"/>
              <a:t>MX</a:t>
            </a:r>
            <a:r>
              <a:rPr lang="ar-EG" b="1"/>
              <a:t> المتعددة بحل نفس عناوين </a:t>
            </a:r>
            <a:r>
              <a:rPr lang="en-US" b="1"/>
              <a:t>IP</a:t>
            </a:r>
            <a:r>
              <a:rPr lang="ar-EG" b="1"/>
              <a:t>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EG" b="1"/>
              <a:t>كامل</a:t>
            </a:r>
            <a:r>
              <a:rPr lang="ar-EG"/>
              <a:t>: اجتازت جميع عناوين </a:t>
            </a:r>
            <a:r>
              <a:rPr lang="en-US"/>
              <a:t>IP</a:t>
            </a:r>
            <a:r>
              <a:rPr lang="ar-EG"/>
              <a:t> الاختبارات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EG" b="1"/>
              <a:t>جزئي</a:t>
            </a:r>
            <a:r>
              <a:rPr lang="ar-EG"/>
              <a:t>: اجتازت بعض عناوين </a:t>
            </a:r>
            <a:r>
              <a:rPr lang="en-US"/>
              <a:t>IP</a:t>
            </a:r>
            <a:r>
              <a:rPr lang="ar-EG"/>
              <a:t> الاختبارات، وفشل البعض في اجتيازها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EG" b="1"/>
              <a:t>لا يوجد:</a:t>
            </a:r>
            <a:r>
              <a:rPr lang="ar-EG"/>
              <a:t> فشلت عناوين </a:t>
            </a:r>
            <a:r>
              <a:rPr lang="en-US"/>
              <a:t>IP</a:t>
            </a:r>
            <a:r>
              <a:rPr lang="ar-EG"/>
              <a:t> لخادم </a:t>
            </a:r>
            <a:r>
              <a:rPr lang="en-US"/>
              <a:t>MX</a:t>
            </a:r>
            <a:r>
              <a:rPr lang="ar-EG"/>
              <a:t> جميعها في اجتياز الاختبارات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EG" b="1"/>
              <a:t>بدون </a:t>
            </a:r>
            <a:r>
              <a:rPr lang="en-US" b="1"/>
              <a:t>IP</a:t>
            </a:r>
            <a:r>
              <a:rPr lang="ar-EG" b="1"/>
              <a:t>:</a:t>
            </a:r>
            <a:r>
              <a:rPr lang="ar-EG"/>
              <a:t> لا يمكن حل أي عناوين </a:t>
            </a:r>
            <a:r>
              <a:rPr lang="en-US"/>
              <a:t>IP</a:t>
            </a:r>
            <a:r>
              <a:rPr lang="ar-EG"/>
              <a:t> لخادم </a:t>
            </a:r>
            <a:r>
              <a:rPr lang="en-US"/>
              <a:t>MX</a:t>
            </a:r>
            <a:r>
              <a:rPr lang="ar-EG"/>
              <a:t> (على سبيل المثال </a:t>
            </a:r>
            <a:r>
              <a:rPr lang="en-US"/>
              <a:t>NXdomain</a:t>
            </a:r>
            <a:r>
              <a:rPr lang="ar-EG"/>
              <a:t>)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EG" b="1"/>
              <a:t>لم يتم اختباره:</a:t>
            </a:r>
            <a:r>
              <a:rPr lang="ar-EG"/>
              <a:t> لا يمكن اختبار عناوين </a:t>
            </a:r>
            <a:r>
              <a:rPr lang="en-US"/>
              <a:t>IP</a:t>
            </a:r>
            <a:r>
              <a:rPr lang="ar-EG"/>
              <a:t> (على سبيل المثال، انتهاء المهلة، رفض الاتصالات، عناوين </a:t>
            </a:r>
            <a:r>
              <a:rPr lang="en-US"/>
              <a:t>IP</a:t>
            </a:r>
            <a:r>
              <a:rPr lang="ar-EG"/>
              <a:t> ذات الاستخدام الخاص، إلخ)</a:t>
            </a:r>
          </a:p>
        </p:txBody>
      </p:sp>
      <p:sp>
        <p:nvSpPr>
          <p:cNvPr id="865" name="Google Shape;865;g132a6a9eb7f_0_7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83127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053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45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52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61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hyperlink" Target="facebook.com/icannorg" TargetMode="External"/><Relationship Id="rId18" Type="http://schemas.openxmlformats.org/officeDocument/2006/relationships/hyperlink" Target="https://soundcloud.com/icann" TargetMode="External"/><Relationship Id="rId3" Type="http://schemas.openxmlformats.org/officeDocument/2006/relationships/hyperlink" Target="https://www.flickr.com/photos/icann" TargetMode="External"/><Relationship Id="rId7" Type="http://schemas.openxmlformats.org/officeDocument/2006/relationships/hyperlink" Target="linkedin.com/company/icann" TargetMode="External"/><Relationship Id="rId12" Type="http://schemas.openxmlformats.org/officeDocument/2006/relationships/hyperlink" Target="https://www.facebook.com/icannorg" TargetMode="External"/><Relationship Id="rId17" Type="http://schemas.openxmlformats.org/officeDocument/2006/relationships/hyperlink" Target="https://www.youtube.com/user/ICANNnews" TargetMode="External"/><Relationship Id="rId2" Type="http://schemas.openxmlformats.org/officeDocument/2006/relationships/image" Target="../media/image18.emf"/><Relationship Id="rId16" Type="http://schemas.openxmlformats.org/officeDocument/2006/relationships/image" Target="../media/image23.png"/><Relationship Id="rId20" Type="http://schemas.openxmlformats.org/officeDocument/2006/relationships/hyperlink" Target="https://www.slideshare.net/icannpresentations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icann" TargetMode="External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5" Type="http://schemas.openxmlformats.org/officeDocument/2006/relationships/hyperlink" Target="youtube.com/user/ICANNnews" TargetMode="External"/><Relationship Id="rId10" Type="http://schemas.openxmlformats.org/officeDocument/2006/relationships/hyperlink" Target="twitter.com/icann" TargetMode="External"/><Relationship Id="rId19" Type="http://schemas.openxmlformats.org/officeDocument/2006/relationships/image" Target="../media/image24.png"/><Relationship Id="rId4" Type="http://schemas.openxmlformats.org/officeDocument/2006/relationships/hyperlink" Target="flickr.com/photos/icann" TargetMode="External"/><Relationship Id="rId9" Type="http://schemas.openxmlformats.org/officeDocument/2006/relationships/hyperlink" Target="https://www.twitter.com/icann" TargetMode="External"/><Relationship Id="rId14" Type="http://schemas.openxmlformats.org/officeDocument/2006/relationships/image" Target="../media/image2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46180"/>
            <a:ext cx="10805055" cy="450663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812800" y="1470213"/>
            <a:ext cx="10543117" cy="457181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" panose="05000000000000000000" pitchFamily="2" charset="2"/>
              <a:buChar char=""/>
              <a:defRPr sz="1900">
                <a:solidFill>
                  <a:srgbClr val="000000"/>
                </a:solidFill>
              </a:defRPr>
            </a:lvl1pPr>
            <a:lvl2pPr marL="798513" indent="-341313">
              <a:spcBef>
                <a:spcPts val="500"/>
              </a:spcBef>
              <a:buSzPct val="75000"/>
              <a:buFont typeface="Wingdings" panose="05000000000000000000" pitchFamily="2" charset="2"/>
              <a:buChar char=""/>
              <a:defRPr sz="1900">
                <a:solidFill>
                  <a:srgbClr val="000000"/>
                </a:solidFill>
              </a:defRPr>
            </a:lvl2pPr>
            <a:lvl3pPr marL="1255713" indent="-341313"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rgbClr val="000000"/>
                </a:solidFill>
              </a:defRPr>
            </a:lvl3pPr>
            <a:lvl4pPr marL="1371600" indent="0">
              <a:buNone/>
              <a:defRPr sz="1900">
                <a:solidFill>
                  <a:srgbClr val="000000"/>
                </a:solidFill>
              </a:defRPr>
            </a:lvl4pPr>
            <a:lvl5pPr>
              <a:defRPr sz="19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Place text here</a:t>
            </a:r>
          </a:p>
          <a:p>
            <a:pPr lvl="1"/>
            <a:r>
              <a:rPr lang="en-US" dirty="0"/>
              <a:t>Second level bullet</a:t>
            </a:r>
          </a:p>
          <a:p>
            <a:pPr lvl="2"/>
            <a:r>
              <a:rPr lang="en-US" dirty="0"/>
              <a:t>Third level bullet</a:t>
            </a:r>
          </a:p>
        </p:txBody>
      </p:sp>
    </p:spTree>
    <p:extLst>
      <p:ext uri="{BB962C8B-B14F-4D97-AF65-F5344CB8AC3E}">
        <p14:creationId xmlns:p14="http://schemas.microsoft.com/office/powerpoint/2010/main" val="721309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t="10075" b="8780"/>
          <a:stretch/>
        </p:blipFill>
        <p:spPr>
          <a:xfrm>
            <a:off x="0" y="683491"/>
            <a:ext cx="12192000" cy="556490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790814"/>
            <a:ext cx="12192000" cy="5346700"/>
          </a:xfrm>
          <a:prstGeom prst="rect">
            <a:avLst/>
          </a:prstGeom>
          <a:gradFill>
            <a:gsLst>
              <a:gs pos="0">
                <a:schemeClr val="bg1">
                  <a:alpha val="75000"/>
                </a:schemeClr>
              </a:gs>
              <a:gs pos="69000">
                <a:schemeClr val="tx2">
                  <a:lumMod val="20000"/>
                  <a:lumOff val="80000"/>
                  <a:alpha val="62000"/>
                </a:schemeClr>
              </a:gs>
              <a:gs pos="24000">
                <a:schemeClr val="tx2">
                  <a:lumMod val="20000"/>
                  <a:lumOff val="80000"/>
                  <a:alpha val="4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3" name="Title 19"/>
          <p:cNvSpPr>
            <a:spLocks noGrp="1"/>
          </p:cNvSpPr>
          <p:nvPr userDrawn="1">
            <p:ph type="title" hasCustomPrompt="1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305372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t="8972" b="7826"/>
          <a:stretch/>
        </p:blipFill>
        <p:spPr>
          <a:xfrm>
            <a:off x="0" y="654425"/>
            <a:ext cx="12192000" cy="5620869"/>
          </a:xfrm>
          <a:prstGeom prst="rect">
            <a:avLst/>
          </a:prstGeom>
        </p:spPr>
      </p:pic>
      <p:sp>
        <p:nvSpPr>
          <p:cNvPr id="28" name="Title 19"/>
          <p:cNvSpPr>
            <a:spLocks noGrp="1"/>
          </p:cNvSpPr>
          <p:nvPr>
            <p:ph type="title" hasCustomPrompt="1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716971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e 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3037"/>
            <a:ext cx="12192000" cy="5696861"/>
          </a:xfrm>
          <a:prstGeom prst="rect">
            <a:avLst/>
          </a:prstGeom>
        </p:spPr>
      </p:pic>
      <p:cxnSp>
        <p:nvCxnSpPr>
          <p:cNvPr id="22" name="Straight Connector 21"/>
          <p:cNvCxnSpPr/>
          <p:nvPr userDrawn="1"/>
        </p:nvCxnSpPr>
        <p:spPr>
          <a:xfrm flipH="1">
            <a:off x="0" y="608083"/>
            <a:ext cx="1219200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H="1">
            <a:off x="0" y="6320547"/>
            <a:ext cx="1219200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9"/>
          <p:cNvSpPr>
            <a:spLocks noGrp="1"/>
          </p:cNvSpPr>
          <p:nvPr>
            <p:ph type="title" hasCustomPrompt="1"/>
          </p:nvPr>
        </p:nvSpPr>
        <p:spPr>
          <a:xfrm>
            <a:off x="420624" y="48278"/>
            <a:ext cx="10208224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760" y="6464808"/>
            <a:ext cx="390801" cy="3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70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6464808"/>
            <a:ext cx="365760" cy="291830"/>
          </a:xfrm>
          <a:prstGeom prst="rect">
            <a:avLst/>
          </a:prstGeom>
        </p:spPr>
      </p:pic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1149013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0" name="Oval 29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6" name="Straight Connector 35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 userDrawn="1"/>
        </p:nvSpPr>
        <p:spPr>
          <a:xfrm flipH="1">
            <a:off x="11619649" y="264975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0" name="Straight Connector 39"/>
          <p:cNvCxnSpPr>
            <a:endCxn id="41" idx="0"/>
          </p:cNvCxnSpPr>
          <p:nvPr userDrawn="1"/>
        </p:nvCxnSpPr>
        <p:spPr>
          <a:xfrm flipV="1">
            <a:off x="557799" y="2734410"/>
            <a:ext cx="0" cy="35444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Arc 40"/>
          <p:cNvSpPr/>
          <p:nvPr userDrawn="1"/>
        </p:nvSpPr>
        <p:spPr>
          <a:xfrm rot="16200000">
            <a:off x="556353" y="2674974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2" name="Straight Connector 41"/>
          <p:cNvCxnSpPr/>
          <p:nvPr userDrawn="1"/>
        </p:nvCxnSpPr>
        <p:spPr>
          <a:xfrm flipH="1">
            <a:off x="616655" y="2673528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Item #</a:t>
            </a:r>
          </a:p>
        </p:txBody>
      </p:sp>
      <p:sp>
        <p:nvSpPr>
          <p:cNvPr id="48" name="Oval 4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83083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16385" cy="6858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4808"/>
            <a:ext cx="365760" cy="291830"/>
          </a:xfrm>
          <a:prstGeom prst="rect">
            <a:avLst/>
          </a:prstGeom>
        </p:spPr>
      </p:pic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1149013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39" idx="0"/>
          </p:cNvCxnSpPr>
          <p:nvPr userDrawn="1"/>
        </p:nvCxnSpPr>
        <p:spPr>
          <a:xfrm flipV="1">
            <a:off x="557799" y="2734410"/>
            <a:ext cx="0" cy="35444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Arc 38"/>
          <p:cNvSpPr/>
          <p:nvPr userDrawn="1"/>
        </p:nvSpPr>
        <p:spPr>
          <a:xfrm rot="16200000">
            <a:off x="556353" y="2674974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0" name="Straight Connector 39"/>
          <p:cNvCxnSpPr/>
          <p:nvPr userDrawn="1"/>
        </p:nvCxnSpPr>
        <p:spPr>
          <a:xfrm flipH="1">
            <a:off x="616655" y="2673528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Item #</a:t>
            </a:r>
          </a:p>
        </p:txBody>
      </p:sp>
      <p:sp>
        <p:nvSpPr>
          <p:cNvPr id="16" name="Oval 15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Oval 16"/>
          <p:cNvSpPr/>
          <p:nvPr userDrawn="1"/>
        </p:nvSpPr>
        <p:spPr>
          <a:xfrm flipH="1">
            <a:off x="11619649" y="264975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18" name="Oval 1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48699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cxnSp>
        <p:nvCxnSpPr>
          <p:cNvPr id="32" name="Straight Connector 31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4808"/>
            <a:ext cx="365760" cy="291830"/>
          </a:xfrm>
          <a:prstGeom prst="rect">
            <a:avLst/>
          </a:prstGeom>
        </p:spPr>
      </p:pic>
      <p:sp>
        <p:nvSpPr>
          <p:cNvPr id="26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39" idx="0"/>
          </p:cNvCxnSpPr>
          <p:nvPr userDrawn="1"/>
        </p:nvCxnSpPr>
        <p:spPr>
          <a:xfrm flipV="1">
            <a:off x="557799" y="2734410"/>
            <a:ext cx="0" cy="35444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Arc 38"/>
          <p:cNvSpPr/>
          <p:nvPr userDrawn="1"/>
        </p:nvSpPr>
        <p:spPr>
          <a:xfrm rot="16200000">
            <a:off x="556353" y="2674974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0" name="Straight Connector 39"/>
          <p:cNvCxnSpPr/>
          <p:nvPr userDrawn="1"/>
        </p:nvCxnSpPr>
        <p:spPr>
          <a:xfrm flipH="1">
            <a:off x="616655" y="2673528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Item #</a:t>
            </a:r>
          </a:p>
        </p:txBody>
      </p:sp>
      <p:sp>
        <p:nvSpPr>
          <p:cNvPr id="18" name="Oval 17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" name="Oval 18"/>
          <p:cNvSpPr/>
          <p:nvPr userDrawn="1"/>
        </p:nvSpPr>
        <p:spPr>
          <a:xfrm flipH="1">
            <a:off x="11619649" y="264975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20" name="Oval 19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75773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6464808"/>
            <a:ext cx="365760" cy="291830"/>
          </a:xfrm>
          <a:prstGeom prst="rect">
            <a:avLst/>
          </a:prstGeom>
        </p:spPr>
      </p:pic>
      <p:sp>
        <p:nvSpPr>
          <p:cNvPr id="26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39" idx="0"/>
          </p:cNvCxnSpPr>
          <p:nvPr userDrawn="1"/>
        </p:nvCxnSpPr>
        <p:spPr>
          <a:xfrm flipV="1">
            <a:off x="557799" y="2734410"/>
            <a:ext cx="0" cy="35444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Arc 38"/>
          <p:cNvSpPr/>
          <p:nvPr userDrawn="1"/>
        </p:nvSpPr>
        <p:spPr>
          <a:xfrm rot="16200000">
            <a:off x="556353" y="2674974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0" name="Straight Connector 39"/>
          <p:cNvCxnSpPr/>
          <p:nvPr userDrawn="1"/>
        </p:nvCxnSpPr>
        <p:spPr>
          <a:xfrm flipH="1">
            <a:off x="616655" y="2673528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Item #</a:t>
            </a:r>
          </a:p>
        </p:txBody>
      </p:sp>
      <p:sp>
        <p:nvSpPr>
          <p:cNvPr id="16" name="Oval 15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Oval 16"/>
          <p:cNvSpPr/>
          <p:nvPr userDrawn="1"/>
        </p:nvSpPr>
        <p:spPr>
          <a:xfrm flipH="1">
            <a:off x="11619649" y="264975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18" name="Oval 1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33417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4808"/>
            <a:ext cx="365760" cy="291830"/>
          </a:xfrm>
          <a:prstGeom prst="rect">
            <a:avLst/>
          </a:prstGeom>
        </p:spPr>
      </p:pic>
      <p:sp>
        <p:nvSpPr>
          <p:cNvPr id="26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39" idx="0"/>
          </p:cNvCxnSpPr>
          <p:nvPr userDrawn="1"/>
        </p:nvCxnSpPr>
        <p:spPr>
          <a:xfrm flipV="1">
            <a:off x="557799" y="2734410"/>
            <a:ext cx="0" cy="35444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Arc 38"/>
          <p:cNvSpPr/>
          <p:nvPr userDrawn="1"/>
        </p:nvSpPr>
        <p:spPr>
          <a:xfrm rot="16200000">
            <a:off x="556353" y="2674974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0" name="Straight Connector 39"/>
          <p:cNvCxnSpPr/>
          <p:nvPr userDrawn="1"/>
        </p:nvCxnSpPr>
        <p:spPr>
          <a:xfrm flipH="1">
            <a:off x="616655" y="2673528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Item #</a:t>
            </a:r>
          </a:p>
        </p:txBody>
      </p:sp>
      <p:sp>
        <p:nvSpPr>
          <p:cNvPr id="16" name="Oval 15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Oval 16"/>
          <p:cNvSpPr/>
          <p:nvPr userDrawn="1"/>
        </p:nvSpPr>
        <p:spPr>
          <a:xfrm flipH="1">
            <a:off x="11619649" y="264975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18" name="Oval 1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8599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4808"/>
            <a:ext cx="365760" cy="291830"/>
          </a:xfrm>
          <a:prstGeom prst="rect">
            <a:avLst/>
          </a:prstGeom>
        </p:spPr>
      </p:pic>
      <p:sp>
        <p:nvSpPr>
          <p:cNvPr id="26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39" idx="0"/>
          </p:cNvCxnSpPr>
          <p:nvPr userDrawn="1"/>
        </p:nvCxnSpPr>
        <p:spPr>
          <a:xfrm flipV="1">
            <a:off x="557799" y="2734410"/>
            <a:ext cx="0" cy="35444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Arc 38"/>
          <p:cNvSpPr/>
          <p:nvPr userDrawn="1"/>
        </p:nvSpPr>
        <p:spPr>
          <a:xfrm rot="16200000">
            <a:off x="556353" y="2674974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0" name="Straight Connector 39"/>
          <p:cNvCxnSpPr/>
          <p:nvPr userDrawn="1"/>
        </p:nvCxnSpPr>
        <p:spPr>
          <a:xfrm flipH="1">
            <a:off x="616655" y="2673528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Item #</a:t>
            </a:r>
          </a:p>
        </p:txBody>
      </p:sp>
      <p:sp>
        <p:nvSpPr>
          <p:cNvPr id="16" name="Oval 15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Oval 16"/>
          <p:cNvSpPr/>
          <p:nvPr userDrawn="1"/>
        </p:nvSpPr>
        <p:spPr>
          <a:xfrm flipH="1">
            <a:off x="11619649" y="264975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18" name="Oval 1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84463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" y="0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320548"/>
            <a:ext cx="12192000" cy="5374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0" y="6320547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64987" y="3030399"/>
            <a:ext cx="8329645" cy="17836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5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5pPr>
          </a:lstStyle>
          <a:p>
            <a:pPr lvl="0"/>
            <a:r>
              <a:rPr lang="en-US" dirty="0"/>
              <a:t>Section Divider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752850" y="1308848"/>
            <a:ext cx="8341783" cy="1701535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 sz="35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760" y="6464808"/>
            <a:ext cx="390801" cy="312641"/>
          </a:xfrm>
          <a:prstGeom prst="rect">
            <a:avLst/>
          </a:prstGeom>
        </p:spPr>
      </p:pic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8837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53082" y="0"/>
            <a:ext cx="10788321" cy="253336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r">
              <a:spcBef>
                <a:spcPts val="0"/>
              </a:spcBef>
              <a:defRPr sz="3600" b="1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(75 characters maximum)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66928" y="3553576"/>
            <a:ext cx="10788321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66928" y="4279392"/>
            <a:ext cx="10788321" cy="27360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66928" y="4553712"/>
            <a:ext cx="10788321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DD Month 2017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7596" y="5193792"/>
            <a:ext cx="1189829" cy="951863"/>
          </a:xfrm>
          <a:prstGeom prst="rect">
            <a:avLst/>
          </a:prstGeom>
        </p:spPr>
      </p:pic>
      <p:sp>
        <p:nvSpPr>
          <p:cNvPr id="1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48639" y="2837138"/>
            <a:ext cx="10808208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spcBef>
                <a:spcPts val="0"/>
              </a:spcBef>
              <a:buNone/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subtitle here (75 characters maximum)</a:t>
            </a:r>
          </a:p>
        </p:txBody>
      </p:sp>
    </p:spTree>
    <p:extLst>
      <p:ext uri="{BB962C8B-B14F-4D97-AF65-F5344CB8AC3E}">
        <p14:creationId xmlns:p14="http://schemas.microsoft.com/office/powerpoint/2010/main" val="26480240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320548"/>
            <a:ext cx="12192000" cy="5374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0" y="6320547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64987" y="3030399"/>
            <a:ext cx="8329645" cy="17836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5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5pPr>
          </a:lstStyle>
          <a:p>
            <a:pPr lvl="0"/>
            <a:r>
              <a:rPr lang="en-US" dirty="0"/>
              <a:t>Section Divider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752850" y="1308848"/>
            <a:ext cx="8341783" cy="1701535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 sz="35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760" y="6464808"/>
            <a:ext cx="390801" cy="312641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3000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7257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320548"/>
            <a:ext cx="12192000" cy="5374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0" y="6320547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64987" y="3030399"/>
            <a:ext cx="8329645" cy="17836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5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5pPr>
          </a:lstStyle>
          <a:p>
            <a:pPr lvl="0"/>
            <a:r>
              <a:rPr lang="en-US" dirty="0"/>
              <a:t>Section Divider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752850" y="1308848"/>
            <a:ext cx="8341783" cy="1701535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 sz="35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760" y="6464808"/>
            <a:ext cx="390801" cy="312641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1189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483281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4808"/>
            <a:ext cx="365760" cy="291830"/>
          </a:xfrm>
          <a:prstGeom prst="rect">
            <a:avLst/>
          </a:prstGeom>
        </p:spPr>
      </p:pic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9" name="Oval 38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0" name="Straight Connector 39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3" name="Straight Connector 42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6" name="Straight Connector 45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5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7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78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9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80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82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19332202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14"/>
            <a:ext cx="12216385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4808"/>
            <a:ext cx="365760" cy="291830"/>
          </a:xfrm>
          <a:prstGeom prst="rect">
            <a:avLst/>
          </a:prstGeom>
        </p:spPr>
      </p:pic>
      <p:sp>
        <p:nvSpPr>
          <p:cNvPr id="27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5" name="Straight Connector 4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8" name="Straight Connector 4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16663251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4808"/>
            <a:ext cx="365760" cy="291830"/>
          </a:xfrm>
          <a:prstGeom prst="rect">
            <a:avLst/>
          </a:prstGeom>
        </p:spPr>
      </p:pic>
      <p:sp>
        <p:nvSpPr>
          <p:cNvPr id="27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5" name="Straight Connector 4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8" name="Straight Connector 4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29882300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7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5" name="Straight Connector 4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8" name="Straight Connector 4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33827145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 1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7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5" name="Straight Connector 4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8" name="Straight Connector 4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21525536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7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5" name="Straight Connector 4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8" name="Straight Connector 4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41503872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7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5" name="Straight Connector 4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8" name="Straight Connector 4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18910854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7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5" name="Straight Connector 4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8" name="Straight Connector 4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7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9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0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71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1521157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50863" y="1"/>
            <a:ext cx="10805054" cy="253336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r">
              <a:spcBef>
                <a:spcPts val="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(75 characters maximum)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3553574"/>
            <a:ext cx="10805054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4279392"/>
            <a:ext cx="10805054" cy="27360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4553415"/>
            <a:ext cx="10805054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DD Month 2017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7217" y="5193792"/>
            <a:ext cx="1193800" cy="952500"/>
          </a:xfrm>
          <a:prstGeom prst="rect">
            <a:avLst/>
          </a:prstGeom>
        </p:spPr>
      </p:pic>
      <p:sp>
        <p:nvSpPr>
          <p:cNvPr id="13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2837138"/>
            <a:ext cx="10808208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subtitle here (75 characters maximum)</a:t>
            </a:r>
          </a:p>
        </p:txBody>
      </p:sp>
    </p:spTree>
    <p:extLst>
      <p:ext uri="{BB962C8B-B14F-4D97-AF65-F5344CB8AC3E}">
        <p14:creationId xmlns:p14="http://schemas.microsoft.com/office/powerpoint/2010/main" val="3342511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6" name="Arc 55"/>
          <p:cNvSpPr/>
          <p:nvPr userDrawn="1"/>
        </p:nvSpPr>
        <p:spPr>
          <a:xfrm rot="16200000">
            <a:off x="556353" y="1877113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57" name="Straight Connector 56"/>
          <p:cNvCxnSpPr/>
          <p:nvPr userDrawn="1"/>
        </p:nvCxnSpPr>
        <p:spPr>
          <a:xfrm flipH="1">
            <a:off x="616655" y="187566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6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1149013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55" name="Straight Connector 54"/>
          <p:cNvCxnSpPr>
            <a:endCxn id="56" idx="0"/>
          </p:cNvCxnSpPr>
          <p:nvPr userDrawn="1"/>
        </p:nvCxnSpPr>
        <p:spPr>
          <a:xfrm flipV="1">
            <a:off x="557799" y="1936549"/>
            <a:ext cx="0" cy="434227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31" name="Oval 30"/>
          <p:cNvSpPr/>
          <p:nvPr userDrawn="1"/>
        </p:nvSpPr>
        <p:spPr>
          <a:xfrm flipH="1">
            <a:off x="11619649" y="185283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32" name="Oval 31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596175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13"/>
            <a:ext cx="12216385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9" name="Slide Number Placeholder 5"/>
          <p:cNvSpPr txBox="1">
            <a:spLocks/>
          </p:cNvSpPr>
          <p:nvPr userDrawn="1"/>
        </p:nvSpPr>
        <p:spPr>
          <a:xfrm>
            <a:off x="11490366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8" name="Arc 37"/>
          <p:cNvSpPr/>
          <p:nvPr userDrawn="1"/>
        </p:nvSpPr>
        <p:spPr>
          <a:xfrm rot="16200000">
            <a:off x="556353" y="1877113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3" name="Straight Connector 42"/>
          <p:cNvCxnSpPr/>
          <p:nvPr userDrawn="1"/>
        </p:nvCxnSpPr>
        <p:spPr>
          <a:xfrm flipH="1">
            <a:off x="616655" y="187566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52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53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54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56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cxnSp>
        <p:nvCxnSpPr>
          <p:cNvPr id="59" name="Straight Connector 58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557799" y="1936549"/>
            <a:ext cx="0" cy="434227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26" name="Oval 25"/>
          <p:cNvSpPr/>
          <p:nvPr userDrawn="1"/>
        </p:nvSpPr>
        <p:spPr>
          <a:xfrm flipH="1">
            <a:off x="11619649" y="185283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8" name="Oval 2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940876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9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3" name="Arc 62"/>
          <p:cNvSpPr/>
          <p:nvPr userDrawn="1"/>
        </p:nvSpPr>
        <p:spPr>
          <a:xfrm rot="16200000">
            <a:off x="556353" y="1877113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64" name="Straight Connector 63"/>
          <p:cNvCxnSpPr/>
          <p:nvPr userDrawn="1"/>
        </p:nvCxnSpPr>
        <p:spPr>
          <a:xfrm flipH="1">
            <a:off x="616655" y="187566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cxnSp>
        <p:nvCxnSpPr>
          <p:cNvPr id="76" name="Straight Connector 75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557799" y="1936549"/>
            <a:ext cx="0" cy="434227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26" name="Oval 25"/>
          <p:cNvSpPr/>
          <p:nvPr userDrawn="1"/>
        </p:nvSpPr>
        <p:spPr>
          <a:xfrm flipH="1">
            <a:off x="11619649" y="185283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8" name="Oval 2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290436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9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3" name="Arc 62"/>
          <p:cNvSpPr/>
          <p:nvPr userDrawn="1"/>
        </p:nvSpPr>
        <p:spPr>
          <a:xfrm rot="16200000">
            <a:off x="556353" y="1877113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64" name="Straight Connector 63"/>
          <p:cNvCxnSpPr/>
          <p:nvPr userDrawn="1"/>
        </p:nvCxnSpPr>
        <p:spPr>
          <a:xfrm flipH="1">
            <a:off x="616655" y="187566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cxnSp>
        <p:nvCxnSpPr>
          <p:cNvPr id="76" name="Straight Connector 75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557799" y="1936549"/>
            <a:ext cx="0" cy="434227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26" name="Oval 25"/>
          <p:cNvSpPr/>
          <p:nvPr userDrawn="1"/>
        </p:nvSpPr>
        <p:spPr>
          <a:xfrm flipH="1">
            <a:off x="11619649" y="185283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8" name="Oval 2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57411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9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3" name="Arc 62"/>
          <p:cNvSpPr/>
          <p:nvPr userDrawn="1"/>
        </p:nvSpPr>
        <p:spPr>
          <a:xfrm rot="16200000">
            <a:off x="556353" y="1877113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64" name="Straight Connector 63"/>
          <p:cNvCxnSpPr/>
          <p:nvPr userDrawn="1"/>
        </p:nvCxnSpPr>
        <p:spPr>
          <a:xfrm flipH="1">
            <a:off x="616655" y="187566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cxnSp>
        <p:nvCxnSpPr>
          <p:cNvPr id="76" name="Straight Connector 75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557799" y="1936549"/>
            <a:ext cx="0" cy="434227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26" name="Oval 25"/>
          <p:cNvSpPr/>
          <p:nvPr userDrawn="1"/>
        </p:nvSpPr>
        <p:spPr>
          <a:xfrm flipH="1">
            <a:off x="11619649" y="185283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8" name="Oval 2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82115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3" name="Arc 62"/>
          <p:cNvSpPr/>
          <p:nvPr userDrawn="1"/>
        </p:nvSpPr>
        <p:spPr>
          <a:xfrm rot="16200000">
            <a:off x="556353" y="1877113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64" name="Straight Connector 63"/>
          <p:cNvCxnSpPr/>
          <p:nvPr userDrawn="1"/>
        </p:nvCxnSpPr>
        <p:spPr>
          <a:xfrm flipH="1">
            <a:off x="616655" y="187566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cxnSp>
        <p:nvCxnSpPr>
          <p:cNvPr id="76" name="Straight Connector 75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557799" y="1936549"/>
            <a:ext cx="0" cy="434227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26" name="Oval 25"/>
          <p:cNvSpPr/>
          <p:nvPr userDrawn="1"/>
        </p:nvSpPr>
        <p:spPr>
          <a:xfrm flipH="1">
            <a:off x="11619649" y="185283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7" name="Oval 26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800979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9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3" name="Arc 62"/>
          <p:cNvSpPr/>
          <p:nvPr userDrawn="1"/>
        </p:nvSpPr>
        <p:spPr>
          <a:xfrm rot="16200000">
            <a:off x="556353" y="1877113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64" name="Straight Connector 63"/>
          <p:cNvCxnSpPr/>
          <p:nvPr userDrawn="1"/>
        </p:nvCxnSpPr>
        <p:spPr>
          <a:xfrm flipH="1">
            <a:off x="616655" y="187566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cxnSp>
        <p:nvCxnSpPr>
          <p:cNvPr id="76" name="Straight Connector 75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557799" y="1936549"/>
            <a:ext cx="0" cy="434227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26" name="Oval 25"/>
          <p:cNvSpPr/>
          <p:nvPr userDrawn="1"/>
        </p:nvSpPr>
        <p:spPr>
          <a:xfrm flipH="1">
            <a:off x="11619649" y="185283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28" name="Oval 2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281103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-1"/>
            <a:ext cx="12192000" cy="68579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9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3" name="Arc 62"/>
          <p:cNvSpPr/>
          <p:nvPr userDrawn="1"/>
        </p:nvSpPr>
        <p:spPr>
          <a:xfrm rot="16200000">
            <a:off x="556353" y="1877113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64" name="Straight Connector 63"/>
          <p:cNvCxnSpPr/>
          <p:nvPr userDrawn="1"/>
        </p:nvCxnSpPr>
        <p:spPr>
          <a:xfrm flipH="1">
            <a:off x="616655" y="187566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cxnSp>
        <p:nvCxnSpPr>
          <p:cNvPr id="76" name="Straight Connector 75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557799" y="1936549"/>
            <a:ext cx="0" cy="434227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26" name="Oval 25"/>
          <p:cNvSpPr/>
          <p:nvPr userDrawn="1"/>
        </p:nvSpPr>
        <p:spPr>
          <a:xfrm flipH="1">
            <a:off x="11619649" y="185283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8" name="Oval 2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016679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4" name="Oval 2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28" name="Straight Connector 27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747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14"/>
            <a:ext cx="12216385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4" name="Oval 3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38" name="Straight Connector 3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478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/>
          <p:cNvSpPr>
            <a:spLocks noGrp="1"/>
          </p:cNvSpPr>
          <p:nvPr>
            <p:ph type="title" hasCustomPrompt="1"/>
          </p:nvPr>
        </p:nvSpPr>
        <p:spPr>
          <a:xfrm>
            <a:off x="2228479" y="2020824"/>
            <a:ext cx="9299448" cy="132588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r">
              <a:spcBef>
                <a:spcPts val="0"/>
              </a:spcBef>
              <a:defRPr sz="3600" b="1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Insert Title Here </a:t>
            </a:r>
            <a:br>
              <a:rPr lang="en-US" dirty="0"/>
            </a:br>
            <a:r>
              <a:rPr lang="en-US" dirty="0"/>
              <a:t>(75 characters maximum)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228479" y="4617720"/>
            <a:ext cx="9299448" cy="5784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228479" y="5199656"/>
            <a:ext cx="9299448" cy="390521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228479" y="5602567"/>
            <a:ext cx="9299448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DD Month 2017</a:t>
            </a: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395" y="4874480"/>
            <a:ext cx="1189829" cy="951863"/>
          </a:xfrm>
          <a:prstGeom prst="rect">
            <a:avLst/>
          </a:prstGeom>
        </p:spPr>
      </p:pic>
      <p:sp>
        <p:nvSpPr>
          <p:cNvPr id="48" name="Oval 47"/>
          <p:cNvSpPr/>
          <p:nvPr userDrawn="1"/>
        </p:nvSpPr>
        <p:spPr>
          <a:xfrm>
            <a:off x="1825043" y="6101651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9" name="Straight Connector 48"/>
          <p:cNvCxnSpPr/>
          <p:nvPr userDrawn="1"/>
        </p:nvCxnSpPr>
        <p:spPr>
          <a:xfrm flipH="1">
            <a:off x="0" y="6124669"/>
            <a:ext cx="1793872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 flipH="1">
            <a:off x="1892734" y="6124511"/>
            <a:ext cx="9720781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 userDrawn="1"/>
        </p:nvSpPr>
        <p:spPr>
          <a:xfrm flipH="1">
            <a:off x="11642081" y="6101651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52" name="Oval 51"/>
          <p:cNvSpPr/>
          <p:nvPr userDrawn="1"/>
        </p:nvSpPr>
        <p:spPr>
          <a:xfrm flipH="1">
            <a:off x="11642081" y="3470373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53" name="Straight Connector 52"/>
          <p:cNvCxnSpPr/>
          <p:nvPr userDrawn="1"/>
        </p:nvCxnSpPr>
        <p:spPr>
          <a:xfrm flipV="1">
            <a:off x="1849172" y="3552825"/>
            <a:ext cx="0" cy="2529959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Arc 53"/>
          <p:cNvSpPr/>
          <p:nvPr userDrawn="1"/>
        </p:nvSpPr>
        <p:spPr>
          <a:xfrm rot="16200000">
            <a:off x="1847726" y="3495590"/>
            <a:ext cx="121764" cy="118872"/>
          </a:xfrm>
          <a:prstGeom prst="arc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55" name="Straight Connector 54"/>
          <p:cNvCxnSpPr/>
          <p:nvPr userDrawn="1"/>
        </p:nvCxnSpPr>
        <p:spPr>
          <a:xfrm flipH="1">
            <a:off x="1899083" y="3494144"/>
            <a:ext cx="9714432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228478" y="3666744"/>
            <a:ext cx="9299448" cy="57607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spcBef>
                <a:spcPts val="0"/>
              </a:spcBef>
              <a:buNone/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subtitle here (75 characters maximum)</a:t>
            </a:r>
          </a:p>
        </p:txBody>
      </p:sp>
    </p:spTree>
    <p:extLst>
      <p:ext uri="{BB962C8B-B14F-4D97-AF65-F5344CB8AC3E}">
        <p14:creationId xmlns:p14="http://schemas.microsoft.com/office/powerpoint/2010/main" val="30166748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4" name="Oval 3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8" name="Straight Connector 3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17843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4" name="Oval 3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8" name="Straight Connector 3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1399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4" name="Oval 3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8" name="Straight Connector 3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3882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4" name="Oval 3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8" name="Straight Connector 3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0208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4" name="Oval 3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8" name="Straight Connector 3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24312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-1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6462763"/>
            <a:ext cx="365760" cy="291830"/>
          </a:xfrm>
          <a:prstGeom prst="rect">
            <a:avLst/>
          </a:prstGeom>
        </p:spPr>
      </p:pic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4" name="Oval 3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8" name="Straight Connector 3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8687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age with ICAN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084875" y="685225"/>
            <a:ext cx="9107124" cy="18649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 dirty="0">
              <a:solidFill>
                <a:prstClr val="white"/>
              </a:solidFill>
              <a:cs typeface="Arial"/>
            </a:endParaRPr>
          </a:p>
        </p:txBody>
      </p:sp>
      <p:sp>
        <p:nvSpPr>
          <p:cNvPr id="4" name="Text Placeholder 32"/>
          <p:cNvSpPr txBox="1">
            <a:spLocks/>
          </p:cNvSpPr>
          <p:nvPr userDrawn="1"/>
        </p:nvSpPr>
        <p:spPr bwMode="auto">
          <a:xfrm>
            <a:off x="3391319" y="1552703"/>
            <a:ext cx="8800679" cy="32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+mn-lt"/>
                <a:cs typeface="Arial"/>
              </a:rPr>
              <a:t>Visit us at </a:t>
            </a:r>
            <a:r>
              <a:rPr lang="en-US" sz="2000" b="1" dirty="0">
                <a:solidFill>
                  <a:schemeClr val="bg1"/>
                </a:solidFill>
                <a:latin typeface="+mn-lt"/>
                <a:cs typeface="Arial"/>
              </a:rPr>
              <a:t>icann.org</a:t>
            </a:r>
          </a:p>
        </p:txBody>
      </p:sp>
      <p:sp>
        <p:nvSpPr>
          <p:cNvPr id="5" name="Text Placeholder 33"/>
          <p:cNvSpPr txBox="1">
            <a:spLocks/>
          </p:cNvSpPr>
          <p:nvPr userDrawn="1"/>
        </p:nvSpPr>
        <p:spPr bwMode="auto">
          <a:xfrm>
            <a:off x="3391319" y="1049145"/>
            <a:ext cx="6974253" cy="32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AU" sz="2700" b="1" dirty="0">
                <a:solidFill>
                  <a:schemeClr val="bg1"/>
                </a:solidFill>
                <a:latin typeface="+mn-lt"/>
                <a:ea typeface="Segoe UI" charset="0"/>
                <a:cs typeface="Arial"/>
              </a:rPr>
              <a:t>Thank You and Questions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" y="685225"/>
            <a:ext cx="2977273" cy="18649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 dirty="0">
              <a:solidFill>
                <a:prstClr val="white"/>
              </a:solidFill>
              <a:cs typeface="Arial"/>
            </a:endParaRP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0" hasCustomPrompt="1"/>
          </p:nvPr>
        </p:nvSpPr>
        <p:spPr>
          <a:xfrm>
            <a:off x="3391319" y="1865312"/>
            <a:ext cx="7964599" cy="3465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1pPr>
            <a:lvl2pPr marL="45720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2pPr>
            <a:lvl3pPr marL="91440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3pPr>
            <a:lvl4pPr marL="137160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4pPr>
            <a:lvl5pPr marL="1828800" indent="0">
              <a:buFontTx/>
              <a:buNone/>
              <a:defRPr lang="en-US" sz="2000" kern="1200" dirty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5pPr>
          </a:lstStyle>
          <a:p>
            <a:pPr lvl="0"/>
            <a:r>
              <a:rPr lang="en-US" dirty="0"/>
              <a:t>Email: email</a:t>
            </a:r>
          </a:p>
        </p:txBody>
      </p:sp>
      <p:sp>
        <p:nvSpPr>
          <p:cNvPr id="31" name="Title 4"/>
          <p:cNvSpPr>
            <a:spLocks noGrp="1"/>
          </p:cNvSpPr>
          <p:nvPr>
            <p:ph type="title" hasCustomPrompt="1"/>
          </p:nvPr>
        </p:nvSpPr>
        <p:spPr>
          <a:xfrm>
            <a:off x="420624" y="42394"/>
            <a:ext cx="10547350" cy="531346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Engage with ICANN</a:t>
            </a:r>
          </a:p>
        </p:txBody>
      </p:sp>
      <p:pic>
        <p:nvPicPr>
          <p:cNvPr id="32" name="Picture 31" descr="ICANN_Logo_W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392" y="856105"/>
            <a:ext cx="1962493" cy="1523172"/>
          </a:xfrm>
          <a:prstGeom prst="rect">
            <a:avLst/>
          </a:prstGeom>
        </p:spPr>
      </p:pic>
      <p:grpSp>
        <p:nvGrpSpPr>
          <p:cNvPr id="54" name="Group 53"/>
          <p:cNvGrpSpPr/>
          <p:nvPr userDrawn="1"/>
        </p:nvGrpSpPr>
        <p:grpSpPr>
          <a:xfrm>
            <a:off x="3402135" y="4228306"/>
            <a:ext cx="3416667" cy="365760"/>
            <a:chOff x="5325979" y="4715893"/>
            <a:chExt cx="3416667" cy="365760"/>
          </a:xfrm>
        </p:grpSpPr>
        <p:sp>
          <p:nvSpPr>
            <p:cNvPr id="55" name="Text Placeholder 32"/>
            <p:cNvSpPr txBox="1">
              <a:spLocks/>
            </p:cNvSpPr>
            <p:nvPr/>
          </p:nvSpPr>
          <p:spPr>
            <a:xfrm>
              <a:off x="5793339" y="4734885"/>
              <a:ext cx="2949307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r" defTabSz="685800" rtl="1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3"/>
                </a:rPr>
                <a:t>flickr.com</a:t>
              </a: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3"/>
                </a:rPr>
                <a:t>/</a:t>
              </a:r>
              <a:r>
                <a:rPr lang="en-US" sz="140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3"/>
                </a:rPr>
                <a:t>icann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56" name="Picture 55" descr="1420947842_social_style_3_flikr-128.png">
              <a:hlinkClick r:id="rId4" action="ppaction://hlinkfile"/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5979" y="4715893"/>
              <a:ext cx="365760" cy="365760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 userDrawn="1"/>
        </p:nvGrpSpPr>
        <p:grpSpPr>
          <a:xfrm>
            <a:off x="3402135" y="4726326"/>
            <a:ext cx="3636602" cy="365760"/>
            <a:chOff x="1235726" y="5571713"/>
            <a:chExt cx="3636602" cy="365760"/>
          </a:xfrm>
        </p:grpSpPr>
        <p:sp>
          <p:nvSpPr>
            <p:cNvPr id="58" name="Text Placeholder 32"/>
            <p:cNvSpPr txBox="1">
              <a:spLocks/>
            </p:cNvSpPr>
            <p:nvPr/>
          </p:nvSpPr>
          <p:spPr>
            <a:xfrm>
              <a:off x="1703086" y="5592033"/>
              <a:ext cx="3169242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r" defTabSz="685800" rtl="1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6"/>
                </a:rPr>
                <a:t>linkedin</a:t>
              </a: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6"/>
                </a:rPr>
                <a:t>/company/</a:t>
              </a:r>
              <a:r>
                <a:rPr lang="en-US" sz="140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6"/>
                </a:rPr>
                <a:t>icann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59" name="Picture 58" descr="1420948164_social_style_3_in-128.png">
              <a:hlinkClick r:id="rId7" action="ppaction://hlinkfile"/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5726" y="5571713"/>
              <a:ext cx="365760" cy="365760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 userDrawn="1"/>
        </p:nvGrpSpPr>
        <p:grpSpPr>
          <a:xfrm>
            <a:off x="3402135" y="2734246"/>
            <a:ext cx="2809587" cy="365760"/>
            <a:chOff x="1235726" y="3073176"/>
            <a:chExt cx="2809587" cy="365760"/>
          </a:xfrm>
        </p:grpSpPr>
        <p:sp>
          <p:nvSpPr>
            <p:cNvPr id="61" name="Text Placeholder 32"/>
            <p:cNvSpPr txBox="1">
              <a:spLocks/>
            </p:cNvSpPr>
            <p:nvPr/>
          </p:nvSpPr>
          <p:spPr>
            <a:xfrm>
              <a:off x="1703087" y="3093496"/>
              <a:ext cx="2342226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r" defTabSz="685800" rtl="1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9"/>
                </a:rPr>
                <a:t>@icann</a:t>
              </a:r>
              <a:endParaRPr lang="en-US" sz="1400" dirty="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62" name="Picture 61" descr="1420948433_social_style_3_twiter-128.png">
              <a:hlinkClick r:id="rId10" action="ppaction://hlinkfile"/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5726" y="3073176"/>
              <a:ext cx="365760" cy="365760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 userDrawn="1"/>
        </p:nvGrpSpPr>
        <p:grpSpPr>
          <a:xfrm>
            <a:off x="3402135" y="3232266"/>
            <a:ext cx="3730320" cy="365760"/>
            <a:chOff x="1235727" y="3892739"/>
            <a:chExt cx="3730320" cy="365760"/>
          </a:xfrm>
        </p:grpSpPr>
        <p:sp>
          <p:nvSpPr>
            <p:cNvPr id="64" name="Text Placeholder 32"/>
            <p:cNvSpPr txBox="1">
              <a:spLocks/>
            </p:cNvSpPr>
            <p:nvPr/>
          </p:nvSpPr>
          <p:spPr>
            <a:xfrm>
              <a:off x="1703086" y="3913059"/>
              <a:ext cx="3262961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r" defTabSz="685800" rtl="1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2"/>
                </a:rPr>
                <a:t>facebook.com</a:t>
              </a: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2"/>
                </a:rPr>
                <a:t>/</a:t>
              </a:r>
              <a:r>
                <a:rPr lang="en-US" sz="140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2"/>
                </a:rPr>
                <a:t>icannorg</a:t>
              </a: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2"/>
                </a:rPr>
                <a:t> 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65" name="Picture 64" descr="1420948141_social_style_3_facebook-128.png">
              <a:hlinkClick r:id="rId13" action="ppaction://hlinkfile"/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5727" y="3892739"/>
              <a:ext cx="365760" cy="365760"/>
            </a:xfrm>
            <a:prstGeom prst="rect">
              <a:avLst/>
            </a:prstGeom>
          </p:spPr>
        </p:pic>
      </p:grpSp>
      <p:grpSp>
        <p:nvGrpSpPr>
          <p:cNvPr id="66" name="Group 65"/>
          <p:cNvGrpSpPr/>
          <p:nvPr userDrawn="1"/>
        </p:nvGrpSpPr>
        <p:grpSpPr>
          <a:xfrm>
            <a:off x="3402135" y="3730286"/>
            <a:ext cx="3636602" cy="365760"/>
            <a:chOff x="1235726" y="4721075"/>
            <a:chExt cx="3636602" cy="365760"/>
          </a:xfrm>
        </p:grpSpPr>
        <p:pic>
          <p:nvPicPr>
            <p:cNvPr id="67" name="Picture 66" descr="1420948149_social_style_3_youtube-128.png">
              <a:hlinkClick r:id="rId15" action="ppaction://hlinkfile"/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5726" y="4721075"/>
              <a:ext cx="365760" cy="365760"/>
            </a:xfrm>
            <a:prstGeom prst="rect">
              <a:avLst/>
            </a:prstGeom>
          </p:spPr>
        </p:pic>
        <p:sp>
          <p:nvSpPr>
            <p:cNvPr id="68" name="Text Placeholder 32"/>
            <p:cNvSpPr txBox="1">
              <a:spLocks/>
            </p:cNvSpPr>
            <p:nvPr/>
          </p:nvSpPr>
          <p:spPr>
            <a:xfrm>
              <a:off x="1703086" y="4734885"/>
              <a:ext cx="3169242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r" defTabSz="685800" rtl="1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7"/>
                </a:rPr>
                <a:t>youtube.com</a:t>
              </a: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7"/>
                </a:rPr>
                <a:t>/</a:t>
              </a:r>
              <a:r>
                <a:rPr lang="en-US" sz="140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7"/>
                </a:rPr>
                <a:t>icannnews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</p:grpSp>
      <p:grpSp>
        <p:nvGrpSpPr>
          <p:cNvPr id="69" name="Group 68"/>
          <p:cNvGrpSpPr/>
          <p:nvPr userDrawn="1"/>
        </p:nvGrpSpPr>
        <p:grpSpPr>
          <a:xfrm>
            <a:off x="3402135" y="5722367"/>
            <a:ext cx="2586167" cy="365760"/>
            <a:chOff x="5325979" y="3073176"/>
            <a:chExt cx="2586167" cy="365760"/>
          </a:xfrm>
        </p:grpSpPr>
        <p:sp>
          <p:nvSpPr>
            <p:cNvPr id="70" name="Text Placeholder 32"/>
            <p:cNvSpPr txBox="1">
              <a:spLocks/>
            </p:cNvSpPr>
            <p:nvPr/>
          </p:nvSpPr>
          <p:spPr>
            <a:xfrm>
              <a:off x="5793339" y="3093496"/>
              <a:ext cx="2118807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r" defTabSz="685800" rtl="1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8"/>
                </a:rPr>
                <a:t>soundcloud</a:t>
              </a: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8"/>
                </a:rPr>
                <a:t>/</a:t>
              </a:r>
              <a:r>
                <a:rPr lang="en-US" sz="140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8"/>
                </a:rPr>
                <a:t>icann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5979" y="3073176"/>
              <a:ext cx="365760" cy="365760"/>
            </a:xfrm>
            <a:prstGeom prst="rect">
              <a:avLst/>
            </a:prstGeom>
          </p:spPr>
        </p:pic>
      </p:grpSp>
      <p:grpSp>
        <p:nvGrpSpPr>
          <p:cNvPr id="72" name="Group 71"/>
          <p:cNvGrpSpPr/>
          <p:nvPr userDrawn="1"/>
        </p:nvGrpSpPr>
        <p:grpSpPr>
          <a:xfrm>
            <a:off x="3402135" y="5224346"/>
            <a:ext cx="3416667" cy="365760"/>
            <a:chOff x="5325979" y="5571713"/>
            <a:chExt cx="3416667" cy="365760"/>
          </a:xfrm>
        </p:grpSpPr>
        <p:sp>
          <p:nvSpPr>
            <p:cNvPr id="73" name="Text Placeholder 32"/>
            <p:cNvSpPr txBox="1">
              <a:spLocks/>
            </p:cNvSpPr>
            <p:nvPr/>
          </p:nvSpPr>
          <p:spPr>
            <a:xfrm>
              <a:off x="5793339" y="5592033"/>
              <a:ext cx="2949307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r" defTabSz="685800" rtl="1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20"/>
                </a:rPr>
                <a:t>slideshare</a:t>
              </a: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20"/>
                </a:rPr>
                <a:t>/</a:t>
              </a:r>
              <a:r>
                <a:rPr lang="en-US" sz="140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20"/>
                </a:rPr>
                <a:t>icannpresentations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74" name="Picture 73" descr="1420948164_social_style_3_in-128.png">
              <a:hlinkClick r:id="rId7" action="ppaction://hlinkfile"/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5979" y="5571713"/>
              <a:ext cx="365760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72573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gage with ICAN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0" name="Text Placeholder 32"/>
          <p:cNvSpPr txBox="1">
            <a:spLocks/>
          </p:cNvSpPr>
          <p:nvPr userDrawn="1"/>
        </p:nvSpPr>
        <p:spPr bwMode="auto">
          <a:xfrm>
            <a:off x="2921748" y="2425013"/>
            <a:ext cx="8440953" cy="34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500" dirty="0">
                <a:solidFill>
                  <a:schemeClr val="bg1"/>
                </a:solidFill>
                <a:latin typeface="+mn-lt"/>
                <a:cs typeface="Arial"/>
              </a:rPr>
              <a:t>Visit us at </a:t>
            </a:r>
            <a:r>
              <a:rPr lang="en-US" sz="1500" b="1" dirty="0">
                <a:solidFill>
                  <a:schemeClr val="bg1"/>
                </a:solidFill>
                <a:latin typeface="+mn-lt"/>
                <a:cs typeface="Arial"/>
              </a:rPr>
              <a:t>icann.org</a:t>
            </a:r>
          </a:p>
        </p:txBody>
      </p:sp>
      <p:sp>
        <p:nvSpPr>
          <p:cNvPr id="31" name="Text Placeholder 33"/>
          <p:cNvSpPr txBox="1">
            <a:spLocks/>
          </p:cNvSpPr>
          <p:nvPr userDrawn="1"/>
        </p:nvSpPr>
        <p:spPr bwMode="auto">
          <a:xfrm>
            <a:off x="498950" y="862602"/>
            <a:ext cx="9870957" cy="39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endParaRPr lang="en-AU" sz="2700" b="1" dirty="0">
              <a:solidFill>
                <a:schemeClr val="bg1"/>
              </a:solidFill>
              <a:latin typeface="+mn-lt"/>
              <a:ea typeface="Segoe UI" charset="0"/>
              <a:cs typeface="Arial"/>
            </a:endParaRPr>
          </a:p>
        </p:txBody>
      </p:sp>
      <p:sp>
        <p:nvSpPr>
          <p:cNvPr id="33" name="Oval 32"/>
          <p:cNvSpPr/>
          <p:nvPr userDrawn="1"/>
        </p:nvSpPr>
        <p:spPr>
          <a:xfrm>
            <a:off x="52732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+mn-lt"/>
            </a:endParaRPr>
          </a:p>
        </p:txBody>
      </p:sp>
      <p:cxnSp>
        <p:nvCxnSpPr>
          <p:cNvPr id="34" name="Straight Connector 33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>
            <a:off x="2421943" y="629759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8" name="Straight Connector 37"/>
          <p:cNvCxnSpPr/>
          <p:nvPr userDrawn="1"/>
        </p:nvCxnSpPr>
        <p:spPr>
          <a:xfrm flipH="1">
            <a:off x="1" y="6320453"/>
            <a:ext cx="238722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2504929" y="6320453"/>
            <a:ext cx="906582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 userDrawn="1"/>
        </p:nvSpPr>
        <p:spPr>
          <a:xfrm flipH="1">
            <a:off x="11615191" y="629759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2" name="Straight Connector 41"/>
          <p:cNvCxnSpPr>
            <a:endCxn id="43" idx="0"/>
          </p:cNvCxnSpPr>
          <p:nvPr userDrawn="1"/>
        </p:nvCxnSpPr>
        <p:spPr>
          <a:xfrm flipV="1">
            <a:off x="2446072" y="2281331"/>
            <a:ext cx="0" cy="3976594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Arc 42"/>
          <p:cNvSpPr/>
          <p:nvPr userDrawn="1"/>
        </p:nvSpPr>
        <p:spPr>
          <a:xfrm rot="16200000">
            <a:off x="2444626" y="2221895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 dirty="0">
              <a:latin typeface="+mn-lt"/>
            </a:endParaRPr>
          </a:p>
        </p:txBody>
      </p:sp>
      <p:cxnSp>
        <p:nvCxnSpPr>
          <p:cNvPr id="44" name="Straight Connector 43"/>
          <p:cNvCxnSpPr/>
          <p:nvPr userDrawn="1"/>
        </p:nvCxnSpPr>
        <p:spPr>
          <a:xfrm flipH="1">
            <a:off x="2504929" y="2220449"/>
            <a:ext cx="906582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 userDrawn="1"/>
        </p:nvCxnSpPr>
        <p:spPr>
          <a:xfrm flipH="1">
            <a:off x="11700996" y="6320453"/>
            <a:ext cx="4941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itle 4"/>
          <p:cNvSpPr>
            <a:spLocks noGrp="1"/>
          </p:cNvSpPr>
          <p:nvPr>
            <p:ph type="title" hasCustomPrompt="1"/>
          </p:nvPr>
        </p:nvSpPr>
        <p:spPr>
          <a:xfrm>
            <a:off x="420624" y="42394"/>
            <a:ext cx="11808013" cy="531346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smtClean="0">
                <a:solidFill>
                  <a:schemeClr val="bg1"/>
                </a:solidFill>
                <a:ea typeface="Segoe UI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+mn-lt"/>
              </a:rPr>
              <a:t>Engage with ICANN – </a:t>
            </a:r>
            <a:r>
              <a:rPr lang="en-US" dirty="0">
                <a:solidFill>
                  <a:schemeClr val="bg1"/>
                </a:solidFill>
                <a:latin typeface="+mn-lt"/>
                <a:ea typeface="Segoe UI" charset="0"/>
              </a:rPr>
              <a:t>Thank You and Questions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26932" y="1039938"/>
            <a:ext cx="4287549" cy="76069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19709" y="2853692"/>
            <a:ext cx="3149229" cy="3236708"/>
          </a:xfrm>
          <a:prstGeom prst="rect">
            <a:avLst/>
          </a:prstGeom>
        </p:spPr>
      </p:pic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1" name="Oval 50"/>
          <p:cNvSpPr/>
          <p:nvPr userDrawn="1"/>
        </p:nvSpPr>
        <p:spPr>
          <a:xfrm flipH="1">
            <a:off x="11615191" y="2196678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52" name="Straight Connector 51"/>
          <p:cNvCxnSpPr/>
          <p:nvPr userDrawn="1"/>
        </p:nvCxnSpPr>
        <p:spPr>
          <a:xfrm flipH="1">
            <a:off x="11700996" y="2219538"/>
            <a:ext cx="4941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85021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gage with ICAN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3175" y="6533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 Placeholder 32"/>
          <p:cNvSpPr txBox="1">
            <a:spLocks/>
          </p:cNvSpPr>
          <p:nvPr userDrawn="1"/>
        </p:nvSpPr>
        <p:spPr bwMode="auto">
          <a:xfrm>
            <a:off x="7340686" y="2438401"/>
            <a:ext cx="31496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>
            <a:lvl1pPr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rtl="1"/>
            <a:r>
              <a:rPr lang="ar-SA" sz="1500" dirty="0">
                <a:solidFill>
                  <a:schemeClr val="bg1"/>
                </a:solidFill>
                <a:latin typeface="+mn-lt"/>
              </a:rPr>
              <a:t>زورونا على </a:t>
            </a:r>
            <a:r>
              <a:rPr lang="ar-EG" sz="1500" b="1" dirty="0">
                <a:solidFill>
                  <a:schemeClr val="bg1"/>
                </a:solidFill>
                <a:latin typeface="+mn-lt"/>
              </a:rPr>
              <a:t>icann.org</a:t>
            </a:r>
            <a:endParaRPr lang="ar-EG" sz="1500" b="1" dirty="0">
              <a:solidFill>
                <a:schemeClr val="bg1"/>
              </a:solidFill>
              <a:latin typeface="+mn-lt"/>
              <a:cs typeface="Arial"/>
            </a:endParaRPr>
          </a:p>
        </p:txBody>
      </p:sp>
      <p:sp>
        <p:nvSpPr>
          <p:cNvPr id="5" name="Text Placeholder 33"/>
          <p:cNvSpPr txBox="1">
            <a:spLocks/>
          </p:cNvSpPr>
          <p:nvPr userDrawn="1"/>
        </p:nvSpPr>
        <p:spPr bwMode="auto">
          <a:xfrm>
            <a:off x="498475" y="862013"/>
            <a:ext cx="987107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AU" sz="2700" b="1">
              <a:solidFill>
                <a:schemeClr val="bg1"/>
              </a:solidFill>
              <a:latin typeface="+mn-lt"/>
              <a:ea typeface="Segoe UI" charset="0"/>
              <a:cs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2B3604-D4F3-07F8-91D5-45CF883CBE62}"/>
              </a:ext>
            </a:extLst>
          </p:cNvPr>
          <p:cNvGrpSpPr/>
          <p:nvPr userDrawn="1"/>
        </p:nvGrpSpPr>
        <p:grpSpPr>
          <a:xfrm flipH="1">
            <a:off x="3175" y="585788"/>
            <a:ext cx="12188825" cy="44450"/>
            <a:chOff x="3175" y="585788"/>
            <a:chExt cx="12188825" cy="44450"/>
          </a:xfrm>
        </p:grpSpPr>
        <p:sp>
          <p:nvSpPr>
            <p:cNvPr id="6" name="Oval 5"/>
            <p:cNvSpPr/>
            <p:nvPr userDrawn="1"/>
          </p:nvSpPr>
          <p:spPr>
            <a:xfrm>
              <a:off x="527050" y="585788"/>
              <a:ext cx="46038" cy="444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7" name="Straight Connector 6"/>
            <p:cNvCxnSpPr/>
            <p:nvPr userDrawn="1"/>
          </p:nvCxnSpPr>
          <p:spPr>
            <a:xfrm flipH="1">
              <a:off x="3175" y="608013"/>
              <a:ext cx="4953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 flipH="1">
              <a:off x="615950" y="608013"/>
              <a:ext cx="11576050" cy="0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-142047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2899FE2-A8BD-A840-B3BF-6CB1A587BD54}" type="slidenum">
              <a:rPr lang="en-US" altLang="en-US" sz="1200" smtClean="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r>
              <a:rPr lang="en-US" alt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 |</a:t>
            </a:r>
          </a:p>
        </p:txBody>
      </p:sp>
      <p:sp>
        <p:nvSpPr>
          <p:cNvPr id="9" name="Oval 8"/>
          <p:cNvSpPr/>
          <p:nvPr userDrawn="1"/>
        </p:nvSpPr>
        <p:spPr>
          <a:xfrm flipH="1">
            <a:off x="9728200" y="6297613"/>
            <a:ext cx="44450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9807575" y="6319838"/>
            <a:ext cx="23876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623887" y="6319838"/>
            <a:ext cx="90662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 userDrawn="1"/>
        </p:nvSpPr>
        <p:spPr>
          <a:xfrm>
            <a:off x="534987" y="6297613"/>
            <a:ext cx="44450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 flipV="1">
            <a:off x="10871782" y="2281238"/>
            <a:ext cx="0" cy="3976687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Arc 13"/>
          <p:cNvSpPr/>
          <p:nvPr userDrawn="1"/>
        </p:nvSpPr>
        <p:spPr>
          <a:xfrm rot="5400000" flipH="1">
            <a:off x="10751641" y="2221707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746832" y="2220913"/>
            <a:ext cx="90662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0" y="6319838"/>
            <a:ext cx="493712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685" y="2867026"/>
            <a:ext cx="3149600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val 19"/>
          <p:cNvSpPr/>
          <p:nvPr userDrawn="1"/>
        </p:nvSpPr>
        <p:spPr>
          <a:xfrm>
            <a:off x="1652140" y="2197100"/>
            <a:ext cx="44450" cy="4603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17153" y="2219325"/>
            <a:ext cx="493712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DEB26E9-1D7B-6505-940A-8AFC6DC5E966}"/>
              </a:ext>
            </a:extLst>
          </p:cNvPr>
          <p:cNvGrpSpPr/>
          <p:nvPr userDrawn="1"/>
        </p:nvGrpSpPr>
        <p:grpSpPr>
          <a:xfrm>
            <a:off x="5779467" y="1216027"/>
            <a:ext cx="4729793" cy="692948"/>
            <a:chOff x="3697517" y="1241250"/>
            <a:chExt cx="4729793" cy="69294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0D70F0C-C2A7-8AF4-3DAE-BA13F1A7B01C}"/>
                </a:ext>
              </a:extLst>
            </p:cNvPr>
            <p:cNvSpPr/>
            <p:nvPr userDrawn="1"/>
          </p:nvSpPr>
          <p:spPr>
            <a:xfrm>
              <a:off x="3697517" y="1327749"/>
              <a:ext cx="378713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EG" sz="2400" kern="1200" dirty="0">
                  <a:solidFill>
                    <a:schemeClr val="bg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rPr>
                <a:t>عالم واحد، إنترنت واحد</a:t>
              </a:r>
              <a:endParaRPr lang="es-MX" sz="2400" kern="1200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n-cs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3739ABC-71B8-9F2F-F753-C286954763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8816" y="1241250"/>
              <a:ext cx="868494" cy="692948"/>
            </a:xfrm>
            <a:prstGeom prst="rect">
              <a:avLst/>
            </a:prstGeom>
          </p:spPr>
        </p:pic>
      </p:grpSp>
      <p:sp>
        <p:nvSpPr>
          <p:cNvPr id="17" name="Title 4">
            <a:extLst>
              <a:ext uri="{FF2B5EF4-FFF2-40B4-BE49-F238E27FC236}">
                <a16:creationId xmlns:a16="http://schemas.microsoft.com/office/drawing/2014/main" id="{38F1CB20-754E-C029-E70B-199710A950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5365" y="-2863"/>
            <a:ext cx="8856010" cy="531346"/>
          </a:xfrm>
          <a:prstGeom prst="rect">
            <a:avLst/>
          </a:prstGeom>
        </p:spPr>
        <p:txBody>
          <a:bodyPr lIns="0" rIns="0"/>
          <a:lstStyle>
            <a:lvl1pPr algn="r" rtl="1">
              <a:defRPr lang="en-US" sz="2800" b="1" i="0" baseline="0" smtClean="0">
                <a:solidFill>
                  <a:schemeClr val="bg1"/>
                </a:solidFill>
                <a:ea typeface="Segoe UI" charset="0"/>
                <a:cs typeface="+mj-cs"/>
              </a:defRPr>
            </a:lvl1pPr>
          </a:lstStyle>
          <a:p>
            <a:r>
              <a:rPr lang="ar-EG" dirty="0">
                <a:solidFill>
                  <a:schemeClr val="bg1"/>
                </a:solidFill>
                <a:latin typeface="+mn-lt"/>
              </a:rPr>
              <a:t>تواصل مع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 - ICANN</a:t>
            </a:r>
            <a:r>
              <a:rPr lang="ar-EG" dirty="0">
                <a:solidFill>
                  <a:schemeClr val="bg1"/>
                </a:solidFill>
                <a:latin typeface="+mn-lt"/>
              </a:rPr>
              <a:t>شكراً لكم وأطرحوا أسئلتكم الآن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1894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-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6764" y="616645"/>
            <a:ext cx="12225528" cy="5696712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Title 19"/>
          <p:cNvSpPr>
            <a:spLocks noGrp="1"/>
          </p:cNvSpPr>
          <p:nvPr>
            <p:ph type="title" hasCustomPrompt="1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760" y="6464808"/>
            <a:ext cx="390801" cy="312641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3601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 Decor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228479" y="4617720"/>
            <a:ext cx="9295500" cy="5751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228479" y="5199656"/>
            <a:ext cx="9295500" cy="390521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228479" y="5602567"/>
            <a:ext cx="9299448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DD Month 2017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6044" y="4878445"/>
            <a:ext cx="1193800" cy="952500"/>
          </a:xfrm>
          <a:prstGeom prst="rect">
            <a:avLst/>
          </a:prstGeom>
        </p:spPr>
      </p:pic>
      <p:sp>
        <p:nvSpPr>
          <p:cNvPr id="13" name="Oval 12"/>
          <p:cNvSpPr/>
          <p:nvPr userDrawn="1"/>
        </p:nvSpPr>
        <p:spPr>
          <a:xfrm>
            <a:off x="1825043" y="6101651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0" y="6124669"/>
            <a:ext cx="1793872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1892734" y="6124511"/>
            <a:ext cx="9720781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 userDrawn="1"/>
        </p:nvSpPr>
        <p:spPr>
          <a:xfrm flipH="1">
            <a:off x="11642081" y="6101651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17" name="Oval 16"/>
          <p:cNvSpPr/>
          <p:nvPr userDrawn="1"/>
        </p:nvSpPr>
        <p:spPr>
          <a:xfrm flipH="1">
            <a:off x="11642081" y="347037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18" name="Straight Connector 17"/>
          <p:cNvCxnSpPr/>
          <p:nvPr userDrawn="1"/>
        </p:nvCxnSpPr>
        <p:spPr>
          <a:xfrm flipV="1">
            <a:off x="1849172" y="3552825"/>
            <a:ext cx="0" cy="2529959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 userDrawn="1"/>
        </p:nvSpPr>
        <p:spPr>
          <a:xfrm rot="16200000">
            <a:off x="1847726" y="3495590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20" name="Straight Connector 19"/>
          <p:cNvCxnSpPr/>
          <p:nvPr userDrawn="1"/>
        </p:nvCxnSpPr>
        <p:spPr>
          <a:xfrm flipH="1">
            <a:off x="1899083" y="3494144"/>
            <a:ext cx="9714432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2"/>
          <p:cNvSpPr>
            <a:spLocks noGrp="1"/>
          </p:cNvSpPr>
          <p:nvPr>
            <p:ph type="title" hasCustomPrompt="1"/>
          </p:nvPr>
        </p:nvSpPr>
        <p:spPr>
          <a:xfrm>
            <a:off x="2228479" y="2020824"/>
            <a:ext cx="9295500" cy="13255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r">
              <a:spcBef>
                <a:spcPts val="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(75 characters maximum) 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228478" y="3666744"/>
            <a:ext cx="9299448" cy="57607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subtitle here (75 characters maximum)</a:t>
            </a:r>
          </a:p>
        </p:txBody>
      </p:sp>
    </p:spTree>
    <p:extLst>
      <p:ext uri="{BB962C8B-B14F-4D97-AF65-F5344CB8AC3E}">
        <p14:creationId xmlns:p14="http://schemas.microsoft.com/office/powerpoint/2010/main" val="36203404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1_Bullet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 txBox="1">
            <a:spLocks noGrp="1"/>
          </p:cNvSpPr>
          <p:nvPr>
            <p:ph type="title"/>
          </p:nvPr>
        </p:nvSpPr>
        <p:spPr>
          <a:xfrm>
            <a:off x="499872" y="46179"/>
            <a:ext cx="10684000" cy="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Clr>
                <a:srgbClr val="0B345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B3458"/>
                </a:solidFill>
                <a:sym typeface="Arial"/>
              </a:defRPr>
            </a:lvl1pPr>
            <a:lvl2pPr lvl="1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body" idx="1"/>
          </p:nvPr>
        </p:nvSpPr>
        <p:spPr>
          <a:xfrm>
            <a:off x="812800" y="1470212"/>
            <a:ext cx="10543200" cy="45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9087" algn="r" rtl="1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425"/>
              <a:buFont typeface="Noto Sans Symbols"/>
              <a:buChar char="◉"/>
              <a:defRPr sz="1900" b="0" i="0" u="none" strike="noStrike" cap="none">
                <a:solidFill>
                  <a:srgbClr val="000000"/>
                </a:solidFill>
                <a:sym typeface="Arial"/>
              </a:defRPr>
            </a:lvl1pPr>
            <a:lvl2pPr marL="914400" marR="0" lvl="1" indent="-319087" algn="r" rtl="1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25"/>
              <a:buFont typeface="Noto Sans Symbols"/>
              <a:buChar char="⚪"/>
              <a:defRPr sz="1900" b="0" i="0" u="none" strike="noStrike" cap="none">
                <a:solidFill>
                  <a:srgbClr val="000000"/>
                </a:solidFill>
                <a:sym typeface="Arial"/>
              </a:defRPr>
            </a:lvl2pPr>
            <a:lvl3pPr marL="1371600" marR="0" lvl="2" indent="-349250" algn="r" rtl="1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sym typeface="Arial"/>
              </a:defRPr>
            </a:lvl3pPr>
            <a:lvl4pPr marL="1828800" marR="0" lvl="3" indent="-349250" algn="r" rtl="1">
              <a:spcBef>
                <a:spcPts val="38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–"/>
              <a:defRPr sz="1900" b="0" i="0" u="none" strike="noStrike" cap="none">
                <a:solidFill>
                  <a:srgbClr val="000000"/>
                </a:solidFill>
                <a:sym typeface="Arial"/>
              </a:defRPr>
            </a:lvl4pPr>
            <a:lvl5pPr marL="2286000" marR="0" lvl="4" indent="-349250" algn="r" rtl="1">
              <a:spcBef>
                <a:spcPts val="38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»"/>
              <a:defRPr sz="1900" b="0" i="0" u="none" strike="noStrike" cap="none">
                <a:solidFill>
                  <a:srgbClr val="000000"/>
                </a:solidFill>
                <a:sym typeface="Arial"/>
              </a:defRPr>
            </a:lvl5pPr>
            <a:lvl6pPr marL="2743200" marR="0" lvl="5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sym typeface="Arial"/>
              </a:defRPr>
            </a:lvl6pPr>
            <a:lvl7pPr marL="3200400" marR="0" lvl="6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sym typeface="Arial"/>
              </a:defRPr>
            </a:lvl7pPr>
            <a:lvl8pPr marL="3657600" marR="0" lvl="7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sym typeface="Arial"/>
              </a:defRPr>
            </a:lvl8pPr>
            <a:lvl9pPr marL="4114800" marR="0" lvl="8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7962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ackgrou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46180"/>
            <a:ext cx="10847122" cy="450663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082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616645"/>
            <a:ext cx="12192000" cy="56967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Title 19"/>
          <p:cNvSpPr>
            <a:spLocks noGrp="1"/>
          </p:cNvSpPr>
          <p:nvPr>
            <p:ph type="title" hasCustomPrompt="1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 flipH="1">
            <a:off x="0" y="608083"/>
            <a:ext cx="1219200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H="1">
            <a:off x="0" y="6320547"/>
            <a:ext cx="1219200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760" y="6464808"/>
            <a:ext cx="390801" cy="312641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628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No Header/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9"/>
          <p:cNvSpPr>
            <a:spLocks noGrp="1"/>
          </p:cNvSpPr>
          <p:nvPr>
            <p:ph type="title" hasCustomPrompt="1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760" y="6464808"/>
            <a:ext cx="390801" cy="312641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8077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329943"/>
            <a:ext cx="12192000" cy="5280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22" name="Straight Connector 21"/>
          <p:cNvCxnSpPr/>
          <p:nvPr userDrawn="1"/>
        </p:nvCxnSpPr>
        <p:spPr>
          <a:xfrm flipH="1">
            <a:off x="0" y="608083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965" y="614512"/>
            <a:ext cx="4655184" cy="5696712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760" y="6464808"/>
            <a:ext cx="390801" cy="312641"/>
          </a:xfrm>
          <a:prstGeom prst="rect">
            <a:avLst/>
          </a:prstGeom>
        </p:spPr>
      </p:pic>
      <p:sp>
        <p:nvSpPr>
          <p:cNvPr id="12" name="Title 19"/>
          <p:cNvSpPr>
            <a:spLocks noGrp="1"/>
          </p:cNvSpPr>
          <p:nvPr>
            <p:ph type="title" hasCustomPrompt="1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 flipH="1">
            <a:off x="0" y="6320547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4304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2"/>
          <a:stretch>
            <a:fillRect/>
          </a:stretch>
        </p:blipFill>
        <p:spPr>
          <a:xfrm>
            <a:off x="365760" y="6464808"/>
            <a:ext cx="390801" cy="312641"/>
          </a:xfrm>
          <a:prstGeom prst="rect">
            <a:avLst/>
          </a:prstGeom>
        </p:spPr>
      </p:pic>
      <p:sp>
        <p:nvSpPr>
          <p:cNvPr id="31" name="Oval 30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8" name="Straight Connector 37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7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9" r:id="rId2"/>
    <p:sldLayoutId id="2147483671" r:id="rId3"/>
    <p:sldLayoutId id="2147483672" r:id="rId4"/>
    <p:sldLayoutId id="2147483649" r:id="rId5"/>
    <p:sldLayoutId id="2147483673" r:id="rId6"/>
    <p:sldLayoutId id="2147483714" r:id="rId7"/>
    <p:sldLayoutId id="2147483752" r:id="rId8"/>
    <p:sldLayoutId id="2147483715" r:id="rId9"/>
    <p:sldLayoutId id="2147483660" r:id="rId10"/>
    <p:sldLayoutId id="2147483676" r:id="rId11"/>
    <p:sldLayoutId id="2147483675" r:id="rId12"/>
    <p:sldLayoutId id="2147483651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655" r:id="rId19"/>
    <p:sldLayoutId id="2147483718" r:id="rId20"/>
    <p:sldLayoutId id="2147483719" r:id="rId21"/>
    <p:sldLayoutId id="2147483679" r:id="rId22"/>
    <p:sldLayoutId id="2147483727" r:id="rId23"/>
    <p:sldLayoutId id="2147483728" r:id="rId24"/>
    <p:sldLayoutId id="2147483730" r:id="rId25"/>
    <p:sldLayoutId id="2147483731" r:id="rId26"/>
    <p:sldLayoutId id="2147483732" r:id="rId27"/>
    <p:sldLayoutId id="2147483729" r:id="rId28"/>
    <p:sldLayoutId id="2147483734" r:id="rId29"/>
    <p:sldLayoutId id="2147483688" r:id="rId30"/>
    <p:sldLayoutId id="2147483743" r:id="rId31"/>
    <p:sldLayoutId id="2147483744" r:id="rId32"/>
    <p:sldLayoutId id="2147483745" r:id="rId33"/>
    <p:sldLayoutId id="2147483746" r:id="rId34"/>
    <p:sldLayoutId id="2147483747" r:id="rId35"/>
    <p:sldLayoutId id="2147483748" r:id="rId36"/>
    <p:sldLayoutId id="2147483750" r:id="rId37"/>
    <p:sldLayoutId id="2147483687" r:id="rId38"/>
    <p:sldLayoutId id="2147483735" r:id="rId39"/>
    <p:sldLayoutId id="2147483736" r:id="rId40"/>
    <p:sldLayoutId id="2147483737" r:id="rId41"/>
    <p:sldLayoutId id="2147483738" r:id="rId42"/>
    <p:sldLayoutId id="2147483739" r:id="rId43"/>
    <p:sldLayoutId id="2147483740" r:id="rId44"/>
    <p:sldLayoutId id="2147483742" r:id="rId45"/>
    <p:sldLayoutId id="2147483716" r:id="rId46"/>
    <p:sldLayoutId id="2147483717" r:id="rId47"/>
    <p:sldLayoutId id="2147483754" r:id="rId48"/>
    <p:sldLayoutId id="2147483751" r:id="rId49"/>
    <p:sldLayoutId id="2147483753" r:id="rId50"/>
  </p:sldLayoutIdLst>
  <p:hf hdr="0" ftr="0" dt="0"/>
  <p:txStyles>
    <p:titleStyle>
      <a:lvl1pPr marL="0" indent="0" algn="r" defTabSz="457200" rtl="1" eaLnBrk="1" latinLnBrk="0" hangingPunct="1">
        <a:spcBef>
          <a:spcPct val="0"/>
        </a:spcBef>
        <a:buNone/>
        <a:defRPr lang="en-US" sz="2800" b="1" i="0" kern="1200" baseline="0" smtClean="0">
          <a:solidFill>
            <a:schemeClr val="accent6">
              <a:lumMod val="50000"/>
            </a:schemeClr>
          </a:solidFill>
          <a:effectLst/>
          <a:latin typeface="Arial"/>
          <a:ea typeface="+mj-ea"/>
          <a:cs typeface="Arial"/>
        </a:defRPr>
      </a:lvl1pPr>
    </p:titleStyle>
    <p:bodyStyle>
      <a:lvl1pPr marL="342900" indent="-342900" algn="r" defTabSz="457200" rtl="1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153" userDrawn="1">
          <p15:clr>
            <a:srgbClr val="F26B43"/>
          </p15:clr>
        </p15:guide>
        <p15:guide id="4" pos="512" userDrawn="1">
          <p15:clr>
            <a:srgbClr val="F26B43"/>
          </p15:clr>
        </p15:guide>
        <p15:guide id="5" pos="347" userDrawn="1">
          <p15:clr>
            <a:srgbClr val="F26B43"/>
          </p15:clr>
        </p15:guide>
        <p15:guide id="6" pos="7324" userDrawn="1">
          <p15:clr>
            <a:srgbClr val="F26B43"/>
          </p15:clr>
        </p15:guide>
        <p15:guide id="7" orient="horz" pos="4105" userDrawn="1">
          <p15:clr>
            <a:srgbClr val="F26B43"/>
          </p15:clr>
        </p15:guide>
        <p15:guide id="8" orient="horz" pos="384" userDrawn="1">
          <p15:clr>
            <a:srgbClr val="F26B43"/>
          </p15:clr>
        </p15:guide>
        <p15:guide id="9" orient="horz" pos="398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35.png"/><Relationship Id="rId4" Type="http://schemas.openxmlformats.org/officeDocument/2006/relationships/hyperlink" Target="https://uasg.tech/wp-content/uploads/documents/UASG012-en-digital.pdf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11" Type="http://schemas.openxmlformats.org/officeDocument/2006/relationships/image" Target="../media/image27.pn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27.png"/><Relationship Id="rId3" Type="http://schemas.openxmlformats.org/officeDocument/2006/relationships/image" Target="../media/image40.png"/><Relationship Id="rId7" Type="http://schemas.openxmlformats.org/officeDocument/2006/relationships/image" Target="../media/image38.png"/><Relationship Id="rId12" Type="http://schemas.openxmlformats.org/officeDocument/2006/relationships/image" Target="../media/image47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svg"/><Relationship Id="rId11" Type="http://schemas.openxmlformats.org/officeDocument/2006/relationships/image" Target="../media/image46.png"/><Relationship Id="rId5" Type="http://schemas.openxmlformats.org/officeDocument/2006/relationships/image" Target="../media/image36.png"/><Relationship Id="rId10" Type="http://schemas.openxmlformats.org/officeDocument/2006/relationships/image" Target="../media/image45.svg"/><Relationship Id="rId4" Type="http://schemas.openxmlformats.org/officeDocument/2006/relationships/image" Target="../media/image41.sv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unicode.org/charts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unicode.org/reports/tr15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le.co.uk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hyperlink" Target="https://data.iana.org/TLD/tlds-alpha-by-domain.txt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&#226;mple.ca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myname@example.org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hyperlink" Target="mailto:myname@xn--exmple-xta.ca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k&#233;vin@example.org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uasg.tech/wp-content/uploads/documents/UASG018A-en-digital.pdf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uasg.tech/wp-content/uploads/documents/EAI-Software-Test%20Results-UASG030A.pdf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uasg.tech/wp-content/uploads/2020/03/UASG_ICANN_Case_Study_UASG013C.2.pdf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54.tif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forms/d/e/1FAIpQLScRg7caDnbgEo_r6UnP3s5OvtIMlE9btaM--sIWXukWbA52oQ/viewform" TargetMode="External"/><Relationship Id="rId3" Type="http://schemas.openxmlformats.org/officeDocument/2006/relationships/hyperlink" Target="mailto:info@uasg.tech" TargetMode="External"/><Relationship Id="rId7" Type="http://schemas.openxmlformats.org/officeDocument/2006/relationships/hyperlink" Target="https://uasg.tech/subscribe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mmunity.icann.org/display/TUA" TargetMode="External"/><Relationship Id="rId5" Type="http://schemas.openxmlformats.org/officeDocument/2006/relationships/hyperlink" Target="https://uasg.tech/" TargetMode="External"/><Relationship Id="rId4" Type="http://schemas.openxmlformats.org/officeDocument/2006/relationships/hyperlink" Target="mailto:UAProgram@icann.org" TargetMode="External"/><Relationship Id="rId9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uasg.tech/wp-content/uploads/documents/UASG018A-en-digital.pdf" TargetMode="External"/><Relationship Id="rId13" Type="http://schemas.openxmlformats.org/officeDocument/2006/relationships/hyperlink" Target="https://uasg.tech/wp-content/uploads/documents/UASG032-en-digital.pdf" TargetMode="External"/><Relationship Id="rId3" Type="http://schemas.openxmlformats.org/officeDocument/2006/relationships/hyperlink" Target="https://uasg.tech/" TargetMode="External"/><Relationship Id="rId7" Type="http://schemas.openxmlformats.org/officeDocument/2006/relationships/hyperlink" Target="https://uasg.tech/wp-content/uploads/documents/UASG012-en-digital.pdf" TargetMode="External"/><Relationship Id="rId12" Type="http://schemas.openxmlformats.org/officeDocument/2006/relationships/hyperlink" Target="https://uasg.tech/wp-content/uploads/documents/UASG030-en-digital.pdf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asg.tech/wp-content/uploads/documents/UASG014-en-digital.pdf" TargetMode="External"/><Relationship Id="rId11" Type="http://schemas.openxmlformats.org/officeDocument/2006/relationships/hyperlink" Target="https://uasg.tech/wp-content/uploads/documents/UASG028-en-digital.pdf" TargetMode="External"/><Relationship Id="rId5" Type="http://schemas.openxmlformats.org/officeDocument/2006/relationships/hyperlink" Target="https://uasg.tech/wp-content/uploads/documents/UASG007-en-digital.pdf" TargetMode="External"/><Relationship Id="rId15" Type="http://schemas.openxmlformats.org/officeDocument/2006/relationships/image" Target="../media/image27.png"/><Relationship Id="rId10" Type="http://schemas.openxmlformats.org/officeDocument/2006/relationships/hyperlink" Target="https://uasg.tech/wp-content/uploads/documents/UASG026-en-digital.pdf" TargetMode="External"/><Relationship Id="rId4" Type="http://schemas.openxmlformats.org/officeDocument/2006/relationships/hyperlink" Target="https://uasg.tech/wp-content/uploads/documents/UASG005-en-digital.pdf" TargetMode="External"/><Relationship Id="rId9" Type="http://schemas.openxmlformats.org/officeDocument/2006/relationships/hyperlink" Target="https://uasg.tech/wp-content/uploads/documents/UASG021B-en-digital.pdf" TargetMode="External"/><Relationship Id="rId14" Type="http://schemas.openxmlformats.org/officeDocument/2006/relationships/hyperlink" Target="https://github.com/icann/ua-code-samples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uasg.tech/wp-content/uploads/documents/UASG027-en-digital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png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082" y="0"/>
            <a:ext cx="11234727" cy="2533369"/>
          </a:xfrm>
        </p:spPr>
        <p:txBody>
          <a:bodyPr/>
          <a:lstStyle/>
          <a:p>
            <a:r>
              <a:rPr lang="ar-EG" dirty="0"/>
              <a:t>القبول الشامل لأسماء النطاقات وعناوين البريد الإلكتروني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66928" y="4755604"/>
            <a:ext cx="10788321" cy="403785"/>
          </a:xfrm>
        </p:spPr>
        <p:txBody>
          <a:bodyPr/>
          <a:lstStyle/>
          <a:p>
            <a:r>
              <a:rPr lang="ar-EG"/>
              <a:t>اليوم الشهر 2024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47041" y="2455029"/>
            <a:ext cx="10808208" cy="716808"/>
          </a:xfrm>
        </p:spPr>
        <p:txBody>
          <a:bodyPr>
            <a:normAutofit/>
          </a:bodyPr>
          <a:lstStyle/>
          <a:p>
            <a:endParaRPr/>
          </a:p>
          <a:p>
            <a:r>
              <a:rPr lang="ar-EG"/>
              <a:t> برنامج يوم القبول الشامل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8E9707-2818-8D10-FA19-24F447819B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ar-EG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اسم المتحدث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096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/>
              <a:t>أنظمة البريد الإلكتروني ودعم تدويل عناوين البريد الإلكتروني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14A1BF-7739-7C46-90AA-80A50EE2A8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67" r="4665"/>
          <a:stretch/>
        </p:blipFill>
        <p:spPr>
          <a:xfrm>
            <a:off x="7897595" y="929390"/>
            <a:ext cx="3709739" cy="2695153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1808436-F257-AE4A-9742-7FF8BBC6AD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993558"/>
            <a:ext cx="6984516" cy="5411449"/>
          </a:xfrm>
        </p:spPr>
        <p:txBody>
          <a:bodyPr/>
          <a:lstStyle/>
          <a:p>
            <a:r>
              <a:rPr lang="ar-EG" sz="2000" dirty="0"/>
              <a:t>يجب أن تكون جميع برامج إدارة البريد الإلكتروني مهيأة لإرسال واستقبال عناوين البريد الإلكتروني </a:t>
            </a:r>
            <a:r>
              <a:rPr lang="ar-EG" sz="2000" dirty="0" err="1"/>
              <a:t>المدوَّلة</a:t>
            </a:r>
            <a:r>
              <a:rPr lang="ar-EG" sz="2000" dirty="0"/>
              <a:t>. انظر </a:t>
            </a:r>
            <a:r>
              <a:rPr lang="ar-EG" sz="2000" dirty="0">
                <a:hlinkClick r:id="rId4"/>
              </a:rPr>
              <a:t>تدويل عناوين البريد الإلكتروني: نظرة عامة فنية</a:t>
            </a:r>
            <a:r>
              <a:rPr lang="ar-EG" sz="2000" dirty="0"/>
              <a:t> للحصول على التفاصيل.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</a:rPr>
              <a:t>MUA</a:t>
            </a:r>
            <a:r>
              <a:rPr lang="ar-EG" sz="2000" dirty="0"/>
              <a:t> – وكيل ومستخدم البريد: برنامج وكيل يستخدمه الشخص من أجل إرسال واستقبال وإدارة البريد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</a:rPr>
              <a:t>MSA</a:t>
            </a:r>
            <a:r>
              <a:rPr lang="ar-EG" sz="2000" dirty="0"/>
              <a:t> – وكيل تسليم البريد: برنامج خادم يستخدم البريد من وكيل </a:t>
            </a:r>
            <a:r>
              <a:rPr lang="en-US" sz="2000" dirty="0"/>
              <a:t>MUA</a:t>
            </a:r>
            <a:r>
              <a:rPr lang="ar-EG" sz="2000" dirty="0"/>
              <a:t> ويقوم بإعداده من أجل الإرسال والتسليم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</a:rPr>
              <a:t>MTA</a:t>
            </a:r>
            <a:r>
              <a:rPr lang="ar-EG" sz="2000" dirty="0"/>
              <a:t> – وكيل نقل البريد: برنامج خادم يقدم بإرسال واستقبال البريد من وإلى مضيفي الإنترنت الآخرين. يمكن لوكيل </a:t>
            </a:r>
            <a:r>
              <a:rPr lang="en-US" sz="2000" dirty="0"/>
              <a:t>MTA</a:t>
            </a:r>
            <a:r>
              <a:rPr lang="ar-EG" sz="2000" dirty="0"/>
              <a:t> إرسال البريد من وكيل </a:t>
            </a:r>
            <a:r>
              <a:rPr lang="en-US" sz="2000" dirty="0"/>
              <a:t>MSA</a:t>
            </a:r>
            <a:r>
              <a:rPr lang="ar-EG" sz="2000" dirty="0"/>
              <a:t> و/أو تسليم البريد إلى وكيل </a:t>
            </a:r>
            <a:r>
              <a:rPr lang="en-US" sz="2000" dirty="0"/>
              <a:t>MDA</a:t>
            </a:r>
            <a:r>
              <a:rPr lang="ar-EG" sz="2000" dirty="0"/>
              <a:t>.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</a:rPr>
              <a:t>MDA</a:t>
            </a:r>
            <a:r>
              <a:rPr lang="ar-EG" sz="2000" dirty="0"/>
              <a:t> – وكيل تسليم البريد: برنامج خادم يعالج البريد الوارد ويقوم بشكل نموذجي بتخزينه في صندوق وراد أو مجلد</a:t>
            </a:r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327B79-8902-4740-B3C3-CDE15F4C58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4012" y="4388649"/>
            <a:ext cx="4096904" cy="12918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81BC8C-458A-B55F-F22B-4E1FDBC06B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230" y="34891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76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9C80D4A-C459-1EE7-3ABB-522D33F56F64}"/>
              </a:ext>
            </a:extLst>
          </p:cNvPr>
          <p:cNvGrpSpPr/>
          <p:nvPr/>
        </p:nvGrpSpPr>
        <p:grpSpPr>
          <a:xfrm>
            <a:off x="6186110" y="843744"/>
            <a:ext cx="5337770" cy="5057086"/>
            <a:chOff x="6190527" y="830541"/>
            <a:chExt cx="5337770" cy="5057086"/>
          </a:xfrm>
        </p:grpSpPr>
        <p:pic>
          <p:nvPicPr>
            <p:cNvPr id="87" name="Graphic 86" descr="Server with solid fill">
              <a:extLst>
                <a:ext uri="{FF2B5EF4-FFF2-40B4-BE49-F238E27FC236}">
                  <a16:creationId xmlns:a16="http://schemas.microsoft.com/office/drawing/2014/main" id="{E387110D-D34E-0E8A-625E-0F8C95E2E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119504" y="2385144"/>
              <a:ext cx="914400" cy="914400"/>
            </a:xfrm>
            <a:prstGeom prst="rect">
              <a:avLst/>
            </a:prstGeom>
          </p:spPr>
        </p:pic>
        <p:pic>
          <p:nvPicPr>
            <p:cNvPr id="88" name="Graphic 87" descr="Server with solid fill">
              <a:extLst>
                <a:ext uri="{FF2B5EF4-FFF2-40B4-BE49-F238E27FC236}">
                  <a16:creationId xmlns:a16="http://schemas.microsoft.com/office/drawing/2014/main" id="{AD728F4F-1AB6-7848-179F-367D5471D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67192" y="2394486"/>
              <a:ext cx="914400" cy="914400"/>
            </a:xfrm>
            <a:prstGeom prst="rect">
              <a:avLst/>
            </a:prstGeom>
          </p:spPr>
        </p:pic>
        <p:pic>
          <p:nvPicPr>
            <p:cNvPr id="89" name="Graphic 88" descr="Server with solid fill">
              <a:extLst>
                <a:ext uri="{FF2B5EF4-FFF2-40B4-BE49-F238E27FC236}">
                  <a16:creationId xmlns:a16="http://schemas.microsoft.com/office/drawing/2014/main" id="{4474A020-5334-2875-4E08-9A60CDEBC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52218" y="2393183"/>
              <a:ext cx="914400" cy="914400"/>
            </a:xfrm>
            <a:prstGeom prst="rect">
              <a:avLst/>
            </a:prstGeom>
          </p:spPr>
        </p:pic>
        <p:pic>
          <p:nvPicPr>
            <p:cNvPr id="90" name="Graphic 89" descr="Server with solid fill">
              <a:extLst>
                <a:ext uri="{FF2B5EF4-FFF2-40B4-BE49-F238E27FC236}">
                  <a16:creationId xmlns:a16="http://schemas.microsoft.com/office/drawing/2014/main" id="{C8025C81-7DD6-A8E8-EA3B-7DBD1C947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58551" y="4419229"/>
              <a:ext cx="914400" cy="914400"/>
            </a:xfrm>
            <a:prstGeom prst="rect">
              <a:avLst/>
            </a:prstGeom>
          </p:spPr>
        </p:pic>
        <p:pic>
          <p:nvPicPr>
            <p:cNvPr id="91" name="Graphic 90" descr="Database outline">
              <a:extLst>
                <a:ext uri="{FF2B5EF4-FFF2-40B4-BE49-F238E27FC236}">
                  <a16:creationId xmlns:a16="http://schemas.microsoft.com/office/drawing/2014/main" id="{11AB968D-1619-D860-480A-A2A4DBD42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96269" y="4428571"/>
              <a:ext cx="914400" cy="914400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199698E-C97A-256C-66DC-4D1CA72F5A6B}"/>
                </a:ext>
              </a:extLst>
            </p:cNvPr>
            <p:cNvSpPr txBox="1"/>
            <p:nvPr/>
          </p:nvSpPr>
          <p:spPr>
            <a:xfrm>
              <a:off x="7980013" y="5352899"/>
              <a:ext cx="150198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ar-EG"/>
                <a:t>تخزين البريد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423699F8-66A7-0066-FE1C-A92EB569D0D3}"/>
                </a:ext>
              </a:extLst>
            </p:cNvPr>
            <p:cNvSpPr txBox="1"/>
            <p:nvPr/>
          </p:nvSpPr>
          <p:spPr>
            <a:xfrm>
              <a:off x="9743530" y="5374612"/>
              <a:ext cx="1784767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/>
                <a:t>MUA: Webmail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DDE89012-4C43-C437-D37A-00F0AC9E461B}"/>
                </a:ext>
              </a:extLst>
            </p:cNvPr>
            <p:cNvSpPr txBox="1"/>
            <p:nvPr/>
          </p:nvSpPr>
          <p:spPr>
            <a:xfrm>
              <a:off x="9832062" y="3266886"/>
              <a:ext cx="1501984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/>
                <a:t>MSA</a:t>
              </a:r>
              <a:r>
                <a:rPr lang="ar-EG"/>
                <a:t> للراسل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07B45DF0-348E-D86D-7632-2DDBFA360D6D}"/>
                </a:ext>
              </a:extLst>
            </p:cNvPr>
            <p:cNvSpPr txBox="1"/>
            <p:nvPr/>
          </p:nvSpPr>
          <p:spPr>
            <a:xfrm>
              <a:off x="7970484" y="3299544"/>
              <a:ext cx="1501983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/>
                <a:t>MTA</a:t>
              </a:r>
              <a:r>
                <a:rPr lang="ar-EG"/>
                <a:t> للراسل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5CC3F5B2-F3CF-7298-5186-E002B9B3669C}"/>
                </a:ext>
              </a:extLst>
            </p:cNvPr>
            <p:cNvSpPr txBox="1"/>
            <p:nvPr/>
          </p:nvSpPr>
          <p:spPr>
            <a:xfrm>
              <a:off x="6308189" y="3263103"/>
              <a:ext cx="143147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/>
                <a:t>MTA</a:t>
              </a:r>
              <a:r>
                <a:rPr lang="ar-EG"/>
                <a:t> للمستلم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2699A504-3912-F483-AC76-A357FA4A1178}"/>
                </a:ext>
              </a:extLst>
            </p:cNvPr>
            <p:cNvSpPr txBox="1"/>
            <p:nvPr/>
          </p:nvSpPr>
          <p:spPr>
            <a:xfrm>
              <a:off x="6190527" y="5333629"/>
              <a:ext cx="156493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/>
                <a:t> :MTA </a:t>
              </a:r>
              <a:r>
                <a:rPr lang="ar-EG" dirty="0"/>
                <a:t>فلتر البريد غير المرغوب</a:t>
              </a:r>
            </a:p>
          </p:txBody>
        </p:sp>
        <p:cxnSp>
          <p:nvCxnSpPr>
            <p:cNvPr id="100" name="Curved Connector 99">
              <a:extLst>
                <a:ext uri="{FF2B5EF4-FFF2-40B4-BE49-F238E27FC236}">
                  <a16:creationId xmlns:a16="http://schemas.microsoft.com/office/drawing/2014/main" id="{E71A4464-E2C6-C853-3294-29097DC9FCA8}"/>
                </a:ext>
              </a:extLst>
            </p:cNvPr>
            <p:cNvCxnSpPr>
              <a:cxnSpLocks/>
              <a:stCxn id="89" idx="1"/>
              <a:endCxn id="90" idx="1"/>
            </p:cNvCxnSpPr>
            <p:nvPr/>
          </p:nvCxnSpPr>
          <p:spPr>
            <a:xfrm rot="10800000" flipH="1" flipV="1">
              <a:off x="6552217" y="2850383"/>
              <a:ext cx="6333" cy="2026046"/>
            </a:xfrm>
            <a:prstGeom prst="curvedConnector3">
              <a:avLst>
                <a:gd name="adj1" fmla="val -3609664"/>
              </a:avLst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13F5F1EC-44E2-C7C8-2B7C-3BE7586F8FA0}"/>
                </a:ext>
              </a:extLst>
            </p:cNvPr>
            <p:cNvCxnSpPr>
              <a:cxnSpLocks/>
              <a:stCxn id="87" idx="1"/>
              <a:endCxn id="88" idx="3"/>
            </p:cNvCxnSpPr>
            <p:nvPr/>
          </p:nvCxnSpPr>
          <p:spPr>
            <a:xfrm flipH="1">
              <a:off x="9181592" y="2842344"/>
              <a:ext cx="937912" cy="9342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F0B2AABD-6F99-2698-DB5C-CDEBFEFA23A8}"/>
                </a:ext>
              </a:extLst>
            </p:cNvPr>
            <p:cNvCxnSpPr>
              <a:cxnSpLocks/>
              <a:stCxn id="88" idx="1"/>
              <a:endCxn id="89" idx="3"/>
            </p:cNvCxnSpPr>
            <p:nvPr/>
          </p:nvCxnSpPr>
          <p:spPr>
            <a:xfrm flipH="1" flipV="1">
              <a:off x="7466618" y="2850383"/>
              <a:ext cx="800574" cy="130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64F1753F-319F-7E61-77C1-AD064B0085A6}"/>
                </a:ext>
              </a:extLst>
            </p:cNvPr>
            <p:cNvCxnSpPr>
              <a:cxnSpLocks/>
              <a:stCxn id="90" idx="3"/>
              <a:endCxn id="91" idx="1"/>
            </p:cNvCxnSpPr>
            <p:nvPr/>
          </p:nvCxnSpPr>
          <p:spPr>
            <a:xfrm>
              <a:off x="7472951" y="4876429"/>
              <a:ext cx="823318" cy="9342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77A91FAB-2CE7-F9EC-7065-6466682796CF}"/>
                </a:ext>
              </a:extLst>
            </p:cNvPr>
            <p:cNvCxnSpPr>
              <a:cxnSpLocks/>
              <a:stCxn id="91" idx="3"/>
            </p:cNvCxnSpPr>
            <p:nvPr/>
          </p:nvCxnSpPr>
          <p:spPr>
            <a:xfrm flipV="1">
              <a:off x="9210669" y="4876428"/>
              <a:ext cx="915185" cy="934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34" name="Graphic 133" descr="Smart Phone with solid fill">
              <a:extLst>
                <a:ext uri="{FF2B5EF4-FFF2-40B4-BE49-F238E27FC236}">
                  <a16:creationId xmlns:a16="http://schemas.microsoft.com/office/drawing/2014/main" id="{EBBE0CB2-1808-E761-A27F-028BACCF3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199114" y="830541"/>
              <a:ext cx="914400" cy="914400"/>
            </a:xfrm>
            <a:prstGeom prst="rect">
              <a:avLst/>
            </a:prstGeom>
          </p:spPr>
        </p:pic>
        <p:pic>
          <p:nvPicPr>
            <p:cNvPr id="136" name="Graphic 135" descr="Browser window with solid fill">
              <a:extLst>
                <a:ext uri="{FF2B5EF4-FFF2-40B4-BE49-F238E27FC236}">
                  <a16:creationId xmlns:a16="http://schemas.microsoft.com/office/drawing/2014/main" id="{6C868721-6726-2462-71B3-F67D66B3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119504" y="4419228"/>
              <a:ext cx="914400" cy="914400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14A6CDF1-1D78-DD22-D2FA-264D2B92D42C}"/>
                </a:ext>
              </a:extLst>
            </p:cNvPr>
            <p:cNvSpPr txBox="1"/>
            <p:nvPr/>
          </p:nvSpPr>
          <p:spPr>
            <a:xfrm>
              <a:off x="9815420" y="1744941"/>
              <a:ext cx="1501984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ar-EG" dirty="0"/>
                <a:t>تطبيق </a:t>
              </a:r>
              <a:r>
                <a:rPr lang="en-US" dirty="0"/>
                <a:t>MUA</a:t>
              </a:r>
              <a:r>
                <a:rPr lang="ar-EG" dirty="0"/>
                <a:t> على الهاتف الذكي</a:t>
              </a:r>
            </a:p>
          </p:txBody>
        </p:sp>
        <p:cxnSp>
          <p:nvCxnSpPr>
            <p:cNvPr id="138" name="Curved Connector 137">
              <a:extLst>
                <a:ext uri="{FF2B5EF4-FFF2-40B4-BE49-F238E27FC236}">
                  <a16:creationId xmlns:a16="http://schemas.microsoft.com/office/drawing/2014/main" id="{4D213884-63FE-6C5D-2901-4EEEC40D3AD7}"/>
                </a:ext>
              </a:extLst>
            </p:cNvPr>
            <p:cNvCxnSpPr>
              <a:cxnSpLocks/>
              <a:stCxn id="134" idx="3"/>
              <a:endCxn id="87" idx="3"/>
            </p:cNvCxnSpPr>
            <p:nvPr/>
          </p:nvCxnSpPr>
          <p:spPr>
            <a:xfrm flipH="1">
              <a:off x="11033904" y="1287741"/>
              <a:ext cx="79610" cy="1554603"/>
            </a:xfrm>
            <a:prstGeom prst="curvedConnector3">
              <a:avLst>
                <a:gd name="adj1" fmla="val -287150"/>
              </a:avLst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/>
              <a:t>أمثلة على مكونات البريد الإلكتروني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1808436-F257-AE4A-9742-7FF8BBC6AD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4" y="615061"/>
            <a:ext cx="5300237" cy="5411449"/>
          </a:xfrm>
        </p:spPr>
        <p:txBody>
          <a:bodyPr/>
          <a:lstStyle/>
          <a:p>
            <a:r>
              <a:rPr lang="en-US" sz="2000" dirty="0">
                <a:solidFill>
                  <a:schemeClr val="accent1"/>
                </a:solidFill>
              </a:rPr>
              <a:t>MUA</a:t>
            </a:r>
            <a:r>
              <a:rPr lang="ar-EG" sz="2000" dirty="0"/>
              <a:t> – وكيل ومستخدم البريد:– </a:t>
            </a:r>
            <a:r>
              <a:rPr lang="en-US" sz="2000" dirty="0"/>
              <a:t>Outlook</a:t>
            </a:r>
            <a:r>
              <a:rPr lang="ar-EG" sz="2000" dirty="0"/>
              <a:t> و</a:t>
            </a:r>
            <a:r>
              <a:rPr lang="en-US" sz="2000" dirty="0"/>
              <a:t>Thunderbird</a:t>
            </a:r>
            <a:r>
              <a:rPr lang="ar-EG" sz="2000" dirty="0"/>
              <a:t> وواجهة تسوق </a:t>
            </a:r>
            <a:r>
              <a:rPr lang="en-US" sz="2000" dirty="0"/>
              <a:t>Amazon</a:t>
            </a:r>
            <a:r>
              <a:rPr lang="ar-EG" sz="2000" dirty="0"/>
              <a:t> الخلفية والنظام الفرعي لبريد الويب من </a:t>
            </a:r>
            <a:r>
              <a:rPr lang="en-US" sz="2000" dirty="0"/>
              <a:t>Gmail</a:t>
            </a:r>
            <a:r>
              <a:rPr lang="ar-EG" sz="2000" dirty="0"/>
              <a:t>، وهو شكل من أشكال الاتصال بالخوادم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MSA</a:t>
            </a:r>
            <a:r>
              <a:rPr lang="ar-EG" sz="2000" dirty="0"/>
              <a:t> – وكيل تسليم البريد – </a:t>
            </a:r>
            <a:r>
              <a:rPr lang="en-US" sz="2000" dirty="0"/>
              <a:t>Exchange</a:t>
            </a:r>
            <a:r>
              <a:rPr lang="ar-EG" sz="2000" dirty="0"/>
              <a:t> و</a:t>
            </a:r>
            <a:r>
              <a:rPr lang="en-US" sz="2000" dirty="0"/>
              <a:t>Postfix</a:t>
            </a:r>
            <a:r>
              <a:rPr lang="ar-EG" sz="2000" dirty="0"/>
              <a:t> و</a:t>
            </a:r>
            <a:r>
              <a:rPr lang="en-US" sz="2000" dirty="0" err="1"/>
              <a:t>Sendgrid</a:t>
            </a:r>
            <a:r>
              <a:rPr lang="ar-EG" sz="2000" dirty="0"/>
              <a:t> و</a:t>
            </a:r>
            <a:r>
              <a:rPr lang="en-US" sz="2000" dirty="0"/>
              <a:t>AWS </a:t>
            </a:r>
            <a:r>
              <a:rPr lang="en-US" sz="2000" dirty="0" err="1"/>
              <a:t>Workmail</a:t>
            </a:r>
            <a:endParaRPr lang="en-US" sz="2000" dirty="0"/>
          </a:p>
          <a:p>
            <a:r>
              <a:rPr lang="en-US" sz="2000" dirty="0">
                <a:solidFill>
                  <a:schemeClr val="accent1"/>
                </a:solidFill>
              </a:rPr>
              <a:t>MTA</a:t>
            </a:r>
            <a:r>
              <a:rPr lang="ar-EG" sz="2000" dirty="0"/>
              <a:t> – وكيل نقل البريد – </a:t>
            </a:r>
            <a:r>
              <a:rPr lang="en-US" sz="2000" dirty="0"/>
              <a:t>Postfix</a:t>
            </a:r>
            <a:r>
              <a:rPr lang="ar-EG" sz="2000" dirty="0"/>
              <a:t> و</a:t>
            </a:r>
            <a:r>
              <a:rPr lang="en-US" sz="2000" dirty="0"/>
              <a:t>Exim</a:t>
            </a:r>
            <a:r>
              <a:rPr lang="ar-EG" sz="2000" dirty="0"/>
              <a:t> و</a:t>
            </a:r>
            <a:r>
              <a:rPr lang="en-US" sz="2000" dirty="0"/>
              <a:t>Halon</a:t>
            </a:r>
            <a:r>
              <a:rPr lang="ar-EG" sz="2000" dirty="0"/>
              <a:t> و</a:t>
            </a:r>
            <a:r>
              <a:rPr lang="en-US" sz="2000" dirty="0" err="1"/>
              <a:t>Sendgrid</a:t>
            </a:r>
            <a:r>
              <a:rPr lang="ar-EG" sz="2000" dirty="0"/>
              <a:t> و</a:t>
            </a:r>
            <a:r>
              <a:rPr lang="en-US" sz="2000" dirty="0"/>
              <a:t>AWS </a:t>
            </a:r>
            <a:r>
              <a:rPr lang="en-US" sz="2000" dirty="0" err="1"/>
              <a:t>Workmail</a:t>
            </a:r>
            <a:endParaRPr lang="en-US" sz="2000" dirty="0"/>
          </a:p>
          <a:p>
            <a:r>
              <a:rPr lang="en-US" sz="2000" dirty="0">
                <a:solidFill>
                  <a:schemeClr val="accent1"/>
                </a:solidFill>
              </a:rPr>
              <a:t>MDA</a:t>
            </a:r>
            <a:r>
              <a:rPr lang="ar-EG" sz="2000" dirty="0"/>
              <a:t> – وكيل تسليم البريد – جزء من </a:t>
            </a:r>
            <a:r>
              <a:rPr lang="en-US" sz="2000" dirty="0"/>
              <a:t>Gmail</a:t>
            </a:r>
            <a:r>
              <a:rPr lang="ar-EG" sz="2000" dirty="0"/>
              <a:t> و</a:t>
            </a:r>
            <a:r>
              <a:rPr lang="en-US" sz="2000" dirty="0"/>
              <a:t>Exchange</a:t>
            </a:r>
            <a:r>
              <a:rPr lang="ar-EG" sz="2000" dirty="0"/>
              <a:t>، وأجزاء من </a:t>
            </a:r>
            <a:r>
              <a:rPr lang="en-US" sz="2000" dirty="0"/>
              <a:t>Zendesk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87DDB6-6DC6-245D-E2F3-15AFEBB44D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0230" y="34891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53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/>
              <a:t>أمثلة على مكونات البريد الإلكتروني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1808436-F257-AE4A-9742-7FF8BBC6AD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929390"/>
            <a:ext cx="5300237" cy="5411449"/>
          </a:xfrm>
        </p:spPr>
        <p:txBody>
          <a:bodyPr/>
          <a:lstStyle/>
          <a:p>
            <a:r>
              <a:rPr lang="en-US" sz="2000" dirty="0">
                <a:solidFill>
                  <a:schemeClr val="accent1"/>
                </a:solidFill>
              </a:rPr>
              <a:t>MUA</a:t>
            </a:r>
            <a:r>
              <a:rPr lang="ar-EG" sz="2000" dirty="0"/>
              <a:t> – وكيل ومستخدم البريد:– </a:t>
            </a:r>
            <a:r>
              <a:rPr lang="en-US" sz="2000" dirty="0"/>
              <a:t>Outlook</a:t>
            </a:r>
            <a:r>
              <a:rPr lang="ar-EG" sz="2000" dirty="0"/>
              <a:t> و</a:t>
            </a:r>
            <a:r>
              <a:rPr lang="en-US" sz="2000" dirty="0"/>
              <a:t>Thunderbird</a:t>
            </a:r>
            <a:r>
              <a:rPr lang="ar-EG" sz="2000" dirty="0"/>
              <a:t> وواجهة تسوق </a:t>
            </a:r>
            <a:r>
              <a:rPr lang="en-US" sz="2000" dirty="0"/>
              <a:t>Amazon</a:t>
            </a:r>
            <a:r>
              <a:rPr lang="ar-EG" sz="2000" dirty="0"/>
              <a:t> الخلفية والنظام الفرعي لبريد الويب من </a:t>
            </a:r>
            <a:r>
              <a:rPr lang="en-US" sz="2000" dirty="0"/>
              <a:t>Gmail</a:t>
            </a:r>
            <a:r>
              <a:rPr lang="ar-EG" sz="2000" dirty="0"/>
              <a:t>، وهو شكل من أشكال الاتصال بالخوادم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MSA</a:t>
            </a:r>
            <a:r>
              <a:rPr lang="ar-EG" sz="2000" dirty="0"/>
              <a:t> – وكيل تسليم البريد – </a:t>
            </a:r>
            <a:r>
              <a:rPr lang="en-US" sz="2000" dirty="0"/>
              <a:t>Exchange</a:t>
            </a:r>
            <a:r>
              <a:rPr lang="ar-EG" sz="2000" dirty="0"/>
              <a:t> و</a:t>
            </a:r>
            <a:r>
              <a:rPr lang="en-US" sz="2000" dirty="0"/>
              <a:t>Postfix</a:t>
            </a:r>
            <a:r>
              <a:rPr lang="ar-EG" sz="2000" dirty="0"/>
              <a:t> و</a:t>
            </a:r>
            <a:r>
              <a:rPr lang="en-US" sz="2000" dirty="0" err="1"/>
              <a:t>Sendgrid</a:t>
            </a:r>
            <a:r>
              <a:rPr lang="ar-EG" sz="2000" dirty="0"/>
              <a:t> و</a:t>
            </a:r>
            <a:r>
              <a:rPr lang="en-US" sz="2000" dirty="0"/>
              <a:t>AWS </a:t>
            </a:r>
            <a:r>
              <a:rPr lang="en-US" sz="2000" dirty="0" err="1"/>
              <a:t>Workmail</a:t>
            </a:r>
            <a:endParaRPr lang="en-US" sz="2000" dirty="0"/>
          </a:p>
          <a:p>
            <a:r>
              <a:rPr lang="en-US" sz="2000" dirty="0">
                <a:solidFill>
                  <a:schemeClr val="accent1"/>
                </a:solidFill>
              </a:rPr>
              <a:t>MTA</a:t>
            </a:r>
            <a:r>
              <a:rPr lang="ar-EG" sz="2000" dirty="0"/>
              <a:t> – وكيل نقل البريد – </a:t>
            </a:r>
            <a:r>
              <a:rPr lang="en-US" sz="2000" dirty="0"/>
              <a:t>Postfix</a:t>
            </a:r>
            <a:r>
              <a:rPr lang="ar-EG" sz="2000" dirty="0"/>
              <a:t> و</a:t>
            </a:r>
            <a:r>
              <a:rPr lang="en-US" sz="2000" dirty="0"/>
              <a:t>Exim</a:t>
            </a:r>
            <a:r>
              <a:rPr lang="ar-EG" sz="2000" dirty="0"/>
              <a:t> و</a:t>
            </a:r>
            <a:r>
              <a:rPr lang="en-US" sz="2000" dirty="0"/>
              <a:t>Halon</a:t>
            </a:r>
            <a:r>
              <a:rPr lang="ar-EG" sz="2000" dirty="0"/>
              <a:t> و</a:t>
            </a:r>
            <a:r>
              <a:rPr lang="en-US" sz="2000" dirty="0" err="1"/>
              <a:t>Sendgrid</a:t>
            </a:r>
            <a:r>
              <a:rPr lang="ar-EG" sz="2000" dirty="0"/>
              <a:t> و</a:t>
            </a:r>
            <a:r>
              <a:rPr lang="en-US" sz="2000" dirty="0"/>
              <a:t>AWS </a:t>
            </a:r>
            <a:r>
              <a:rPr lang="en-US" sz="2000" dirty="0" err="1"/>
              <a:t>Workmail</a:t>
            </a:r>
            <a:endParaRPr lang="en-US" sz="2000" dirty="0"/>
          </a:p>
          <a:p>
            <a:r>
              <a:rPr lang="en-US" sz="2000" dirty="0">
                <a:solidFill>
                  <a:schemeClr val="accent1"/>
                </a:solidFill>
              </a:rPr>
              <a:t>MDA</a:t>
            </a:r>
            <a:r>
              <a:rPr lang="ar-EG" sz="2000" dirty="0"/>
              <a:t> – وكيل تسليم البريد – جزء من </a:t>
            </a:r>
            <a:r>
              <a:rPr lang="en-US" sz="2000" dirty="0"/>
              <a:t>Gmail</a:t>
            </a:r>
            <a:r>
              <a:rPr lang="ar-EG" sz="2000" dirty="0"/>
              <a:t> و</a:t>
            </a:r>
            <a:r>
              <a:rPr lang="en-US" sz="2000" dirty="0"/>
              <a:t>Exchange</a:t>
            </a:r>
            <a:r>
              <a:rPr lang="ar-EG" sz="2000" dirty="0"/>
              <a:t>، وأجزاء من </a:t>
            </a:r>
            <a:r>
              <a:rPr lang="en-US" sz="2000" dirty="0"/>
              <a:t>Zendesk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CCCD80B-1823-87DD-347A-8FC383764A9F}"/>
              </a:ext>
            </a:extLst>
          </p:cNvPr>
          <p:cNvGrpSpPr/>
          <p:nvPr/>
        </p:nvGrpSpPr>
        <p:grpSpPr>
          <a:xfrm>
            <a:off x="6096000" y="695436"/>
            <a:ext cx="5427880" cy="5411450"/>
            <a:chOff x="6096000" y="695436"/>
            <a:chExt cx="5427880" cy="541145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9499A0A-ACAE-5FE0-B927-45DA30B244B6}"/>
                </a:ext>
              </a:extLst>
            </p:cNvPr>
            <p:cNvSpPr/>
            <p:nvPr/>
          </p:nvSpPr>
          <p:spPr>
            <a:xfrm>
              <a:off x="6096000" y="695436"/>
              <a:ext cx="5427880" cy="5411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pic>
          <p:nvPicPr>
            <p:cNvPr id="48" name="Graphic 47" descr="Smart Phone with solid fill">
              <a:extLst>
                <a:ext uri="{FF2B5EF4-FFF2-40B4-BE49-F238E27FC236}">
                  <a16:creationId xmlns:a16="http://schemas.microsoft.com/office/drawing/2014/main" id="{D4E0EB1F-0513-BEC3-211D-9F2311EE3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121437" y="4422436"/>
              <a:ext cx="914400" cy="914400"/>
            </a:xfrm>
            <a:prstGeom prst="rect">
              <a:avLst/>
            </a:prstGeom>
          </p:spPr>
        </p:pic>
        <p:pic>
          <p:nvPicPr>
            <p:cNvPr id="49" name="Graphic 48" descr="Server with solid fill">
              <a:extLst>
                <a:ext uri="{FF2B5EF4-FFF2-40B4-BE49-F238E27FC236}">
                  <a16:creationId xmlns:a16="http://schemas.microsoft.com/office/drawing/2014/main" id="{A9B04C8F-56DA-A1D6-CBEC-0AD182CF9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115087" y="2468562"/>
              <a:ext cx="914400" cy="914400"/>
            </a:xfrm>
            <a:prstGeom prst="rect">
              <a:avLst/>
            </a:prstGeom>
          </p:spPr>
        </p:pic>
        <p:pic>
          <p:nvPicPr>
            <p:cNvPr id="50" name="Graphic 49" descr="Server with solid fill">
              <a:extLst>
                <a:ext uri="{FF2B5EF4-FFF2-40B4-BE49-F238E27FC236}">
                  <a16:creationId xmlns:a16="http://schemas.microsoft.com/office/drawing/2014/main" id="{1A13E25A-3B2B-FFDC-A352-25D0F4529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62775" y="2477904"/>
              <a:ext cx="914400" cy="914400"/>
            </a:xfrm>
            <a:prstGeom prst="rect">
              <a:avLst/>
            </a:prstGeom>
          </p:spPr>
        </p:pic>
        <p:pic>
          <p:nvPicPr>
            <p:cNvPr id="51" name="Graphic 50" descr="Server with solid fill">
              <a:extLst>
                <a:ext uri="{FF2B5EF4-FFF2-40B4-BE49-F238E27FC236}">
                  <a16:creationId xmlns:a16="http://schemas.microsoft.com/office/drawing/2014/main" id="{E4454B9B-6A5F-26EC-519B-65486A516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547802" y="2476601"/>
              <a:ext cx="914400" cy="914400"/>
            </a:xfrm>
            <a:prstGeom prst="rect">
              <a:avLst/>
            </a:prstGeom>
          </p:spPr>
        </p:pic>
        <p:pic>
          <p:nvPicPr>
            <p:cNvPr id="52" name="Graphic 51" descr="Server with solid fill">
              <a:extLst>
                <a:ext uri="{FF2B5EF4-FFF2-40B4-BE49-F238E27FC236}">
                  <a16:creationId xmlns:a16="http://schemas.microsoft.com/office/drawing/2014/main" id="{6AD20B44-7818-0DE5-307F-1EB7DE85A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554134" y="4422437"/>
              <a:ext cx="914400" cy="914400"/>
            </a:xfrm>
            <a:prstGeom prst="rect">
              <a:avLst/>
            </a:prstGeom>
          </p:spPr>
        </p:pic>
        <p:pic>
          <p:nvPicPr>
            <p:cNvPr id="53" name="Graphic 52" descr="Database outline">
              <a:extLst>
                <a:ext uri="{FF2B5EF4-FFF2-40B4-BE49-F238E27FC236}">
                  <a16:creationId xmlns:a16="http://schemas.microsoft.com/office/drawing/2014/main" id="{FC80B031-C934-458C-13C3-578DA8519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91852" y="4431779"/>
              <a:ext cx="914400" cy="91440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C048ED0-F717-B901-6396-31A18C4ED4C3}"/>
                </a:ext>
              </a:extLst>
            </p:cNvPr>
            <p:cNvSpPr txBox="1"/>
            <p:nvPr/>
          </p:nvSpPr>
          <p:spPr>
            <a:xfrm>
              <a:off x="7975596" y="5356107"/>
              <a:ext cx="150198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/>
                <a:t> </a:t>
              </a:r>
              <a:r>
                <a:rPr lang="ar-EG"/>
                <a:t>تخزين البريد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C2DE63F-080C-43CE-F1C4-0E96D0658875}"/>
                </a:ext>
              </a:extLst>
            </p:cNvPr>
            <p:cNvSpPr txBox="1"/>
            <p:nvPr/>
          </p:nvSpPr>
          <p:spPr>
            <a:xfrm>
              <a:off x="9739113" y="5377820"/>
              <a:ext cx="1784767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ar-EG"/>
                <a:t>تطبيق </a:t>
              </a:r>
              <a:r>
                <a:rPr lang="en-US"/>
                <a:t>MUA</a:t>
              </a:r>
              <a:r>
                <a:rPr lang="ar-EG"/>
                <a:t> على الهاتف الذكي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DA19A57-9C90-642C-BAD7-274877AD4ED1}"/>
                </a:ext>
              </a:extLst>
            </p:cNvPr>
            <p:cNvSpPr txBox="1"/>
            <p:nvPr/>
          </p:nvSpPr>
          <p:spPr>
            <a:xfrm>
              <a:off x="9827645" y="3350304"/>
              <a:ext cx="1501984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/>
                <a:t>MSA</a:t>
              </a:r>
              <a:r>
                <a:rPr lang="ar-EG"/>
                <a:t> للراسل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3ADEE02-D5E1-AB7E-CE09-2EB16D1FDDCA}"/>
                </a:ext>
              </a:extLst>
            </p:cNvPr>
            <p:cNvSpPr txBox="1"/>
            <p:nvPr/>
          </p:nvSpPr>
          <p:spPr>
            <a:xfrm>
              <a:off x="7966067" y="3382962"/>
              <a:ext cx="1501983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/>
                <a:t>MTA</a:t>
              </a:r>
              <a:r>
                <a:rPr lang="ar-EG"/>
                <a:t> للراسل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27C22A3-B1B5-31DB-2BDB-61AC633AEF64}"/>
                </a:ext>
              </a:extLst>
            </p:cNvPr>
            <p:cNvSpPr txBox="1"/>
            <p:nvPr/>
          </p:nvSpPr>
          <p:spPr>
            <a:xfrm>
              <a:off x="6241100" y="3364053"/>
              <a:ext cx="143147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/>
                <a:t>MTA</a:t>
              </a:r>
              <a:r>
                <a:rPr lang="ar-EG"/>
                <a:t> للمستلم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55D2234-A9A3-5DF8-7A01-E228BDFBD5B6}"/>
                </a:ext>
              </a:extLst>
            </p:cNvPr>
            <p:cNvSpPr txBox="1"/>
            <p:nvPr/>
          </p:nvSpPr>
          <p:spPr>
            <a:xfrm>
              <a:off x="6222537" y="5336837"/>
              <a:ext cx="156493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/>
                <a:t> :MTA </a:t>
              </a:r>
              <a:r>
                <a:rPr lang="ar-EG" dirty="0"/>
                <a:t>فلتر البريد غير المرغوب</a:t>
              </a:r>
            </a:p>
          </p:txBody>
        </p:sp>
        <p:cxnSp>
          <p:nvCxnSpPr>
            <p:cNvPr id="64" name="Curved Connector 63">
              <a:extLst>
                <a:ext uri="{FF2B5EF4-FFF2-40B4-BE49-F238E27FC236}">
                  <a16:creationId xmlns:a16="http://schemas.microsoft.com/office/drawing/2014/main" id="{1E63C0B8-709D-714D-63A8-282A8A4A6F87}"/>
                </a:ext>
              </a:extLst>
            </p:cNvPr>
            <p:cNvCxnSpPr>
              <a:cxnSpLocks/>
              <a:stCxn id="51" idx="1"/>
              <a:endCxn id="52" idx="1"/>
            </p:cNvCxnSpPr>
            <p:nvPr/>
          </p:nvCxnSpPr>
          <p:spPr>
            <a:xfrm rot="10800000" flipH="1" flipV="1">
              <a:off x="6547802" y="2933801"/>
              <a:ext cx="6332" cy="1945836"/>
            </a:xfrm>
            <a:prstGeom prst="curvedConnector3">
              <a:avLst>
                <a:gd name="adj1" fmla="val -3610234"/>
              </a:avLst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Curved Connector 64">
              <a:extLst>
                <a:ext uri="{FF2B5EF4-FFF2-40B4-BE49-F238E27FC236}">
                  <a16:creationId xmlns:a16="http://schemas.microsoft.com/office/drawing/2014/main" id="{A899E380-7045-AEC8-375F-F465B5D000F9}"/>
                </a:ext>
              </a:extLst>
            </p:cNvPr>
            <p:cNvCxnSpPr>
              <a:cxnSpLocks/>
            </p:cNvCxnSpPr>
            <p:nvPr/>
          </p:nvCxnSpPr>
          <p:spPr>
            <a:xfrm>
              <a:off x="11061571" y="1341124"/>
              <a:ext cx="12700" cy="1552554"/>
            </a:xfrm>
            <a:prstGeom prst="curvedConnector3">
              <a:avLst>
                <a:gd name="adj1" fmla="val 1800000"/>
              </a:avLst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9060F959-378B-4468-5578-2789E0A42355}"/>
                </a:ext>
              </a:extLst>
            </p:cNvPr>
            <p:cNvCxnSpPr>
              <a:cxnSpLocks/>
              <a:stCxn id="49" idx="1"/>
              <a:endCxn id="50" idx="3"/>
            </p:cNvCxnSpPr>
            <p:nvPr/>
          </p:nvCxnSpPr>
          <p:spPr>
            <a:xfrm flipH="1">
              <a:off x="9177175" y="2925762"/>
              <a:ext cx="937912" cy="9342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74D53A68-F67A-A4B9-B514-CD4CBF07492A}"/>
                </a:ext>
              </a:extLst>
            </p:cNvPr>
            <p:cNvCxnSpPr>
              <a:cxnSpLocks/>
              <a:stCxn id="50" idx="1"/>
              <a:endCxn id="51" idx="3"/>
            </p:cNvCxnSpPr>
            <p:nvPr/>
          </p:nvCxnSpPr>
          <p:spPr>
            <a:xfrm flipH="1" flipV="1">
              <a:off x="7462202" y="2933801"/>
              <a:ext cx="800573" cy="130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D455D83B-0B17-8C09-7ADF-9DC0F2581DB5}"/>
                </a:ext>
              </a:extLst>
            </p:cNvPr>
            <p:cNvCxnSpPr>
              <a:cxnSpLocks/>
              <a:stCxn id="52" idx="3"/>
              <a:endCxn id="53" idx="1"/>
            </p:cNvCxnSpPr>
            <p:nvPr/>
          </p:nvCxnSpPr>
          <p:spPr>
            <a:xfrm>
              <a:off x="7468534" y="4879637"/>
              <a:ext cx="823318" cy="9342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85328185-DABE-1832-57C1-E9B66296CD7A}"/>
                </a:ext>
              </a:extLst>
            </p:cNvPr>
            <p:cNvCxnSpPr>
              <a:cxnSpLocks/>
              <a:stCxn id="53" idx="3"/>
              <a:endCxn id="48" idx="1"/>
            </p:cNvCxnSpPr>
            <p:nvPr/>
          </p:nvCxnSpPr>
          <p:spPr>
            <a:xfrm flipV="1">
              <a:off x="9206252" y="4879636"/>
              <a:ext cx="915185" cy="934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72" name="Graphic 71" descr="Server with solid fill">
              <a:extLst>
                <a:ext uri="{FF2B5EF4-FFF2-40B4-BE49-F238E27FC236}">
                  <a16:creationId xmlns:a16="http://schemas.microsoft.com/office/drawing/2014/main" id="{D03A04B4-396E-E7F4-E6A5-62127116E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43875" y="830541"/>
              <a:ext cx="914400" cy="914400"/>
            </a:xfrm>
            <a:prstGeom prst="rect">
              <a:avLst/>
            </a:prstGeom>
          </p:spPr>
        </p:pic>
        <p:pic>
          <p:nvPicPr>
            <p:cNvPr id="73" name="Graphic 72" descr="Document with solid fill">
              <a:extLst>
                <a:ext uri="{FF2B5EF4-FFF2-40B4-BE49-F238E27FC236}">
                  <a16:creationId xmlns:a16="http://schemas.microsoft.com/office/drawing/2014/main" id="{6464928E-D048-0649-EA9E-365A3749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102841" y="830541"/>
              <a:ext cx="914400" cy="914400"/>
            </a:xfrm>
            <a:prstGeom prst="rect">
              <a:avLst/>
            </a:prstGeom>
          </p:spPr>
        </p:pic>
        <p:pic>
          <p:nvPicPr>
            <p:cNvPr id="74" name="Graphic 73" descr="Browser window with solid fill">
              <a:extLst>
                <a:ext uri="{FF2B5EF4-FFF2-40B4-BE49-F238E27FC236}">
                  <a16:creationId xmlns:a16="http://schemas.microsoft.com/office/drawing/2014/main" id="{E1CAF974-EB68-03FC-CC71-BF7AE6D1E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476967" y="842922"/>
              <a:ext cx="914400" cy="914400"/>
            </a:xfrm>
            <a:prstGeom prst="rect">
              <a:avLst/>
            </a:prstGeom>
          </p:spPr>
        </p:pic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9F9B2BDF-670C-69CE-9917-B970200EB2EB}"/>
                </a:ext>
              </a:extLst>
            </p:cNvPr>
            <p:cNvCxnSpPr>
              <a:cxnSpLocks/>
              <a:stCxn id="74" idx="3"/>
              <a:endCxn id="72" idx="1"/>
            </p:cNvCxnSpPr>
            <p:nvPr/>
          </p:nvCxnSpPr>
          <p:spPr>
            <a:xfrm flipV="1">
              <a:off x="7391367" y="1287741"/>
              <a:ext cx="852508" cy="12381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B3E7E76-CC15-2013-201D-50C110CADC57}"/>
                </a:ext>
              </a:extLst>
            </p:cNvPr>
            <p:cNvSpPr txBox="1"/>
            <p:nvPr/>
          </p:nvSpPr>
          <p:spPr>
            <a:xfrm>
              <a:off x="7787468" y="1792335"/>
              <a:ext cx="190761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ar-EG"/>
                <a:t>خادم الويب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4353DD5-7FD5-CA8F-1F56-03F2999783CB}"/>
                </a:ext>
              </a:extLst>
            </p:cNvPr>
            <p:cNvSpPr txBox="1"/>
            <p:nvPr/>
          </p:nvSpPr>
          <p:spPr>
            <a:xfrm>
              <a:off x="6285983" y="1776720"/>
              <a:ext cx="1556461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ar-EG"/>
                <a:t>متصفح الويب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6D3A644B-2EC1-DBCC-BA85-5EBC30DEDF1F}"/>
                </a:ext>
              </a:extLst>
            </p:cNvPr>
            <p:cNvCxnSpPr>
              <a:cxnSpLocks/>
              <a:stCxn id="72" idx="3"/>
              <a:endCxn id="73" idx="1"/>
            </p:cNvCxnSpPr>
            <p:nvPr/>
          </p:nvCxnSpPr>
          <p:spPr>
            <a:xfrm>
              <a:off x="9158275" y="1287741"/>
              <a:ext cx="944566" cy="0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F4D428B-2E38-44F7-A117-3964384CA064}"/>
                </a:ext>
              </a:extLst>
            </p:cNvPr>
            <p:cNvSpPr txBox="1"/>
            <p:nvPr/>
          </p:nvSpPr>
          <p:spPr>
            <a:xfrm>
              <a:off x="9566745" y="1799184"/>
              <a:ext cx="178476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/>
                <a:t> :MUA</a:t>
              </a:r>
              <a:r>
                <a:rPr lang="ar-EG" dirty="0"/>
                <a:t>برامج صيغة الاتصال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CE5E983-C53F-449B-9266-8F3A8E4C652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0230" y="34891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32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10804566" cy="1701535"/>
          </a:xfrm>
        </p:spPr>
        <p:txBody>
          <a:bodyPr/>
          <a:lstStyle/>
          <a:p>
            <a:r>
              <a:rPr lang="en-US"/>
              <a:t> </a:t>
            </a:r>
            <a:r>
              <a:rPr lang="ar-EG"/>
              <a:t>أساسيات اليونيكود</a:t>
            </a:r>
          </a:p>
        </p:txBody>
      </p:sp>
    </p:spTree>
    <p:extLst>
      <p:ext uri="{BB962C8B-B14F-4D97-AF65-F5344CB8AC3E}">
        <p14:creationId xmlns:p14="http://schemas.microsoft.com/office/powerpoint/2010/main" val="736112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/>
              <a:t>الحرف ومجموعات الحروف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1010858"/>
            <a:ext cx="10962747" cy="5389942"/>
          </a:xfrm>
        </p:spPr>
        <p:txBody>
          <a:bodyPr/>
          <a:lstStyle/>
          <a:p>
            <a:pPr lvl="0"/>
            <a:r>
              <a:rPr lang="ar-EG" sz="2000" dirty="0">
                <a:solidFill>
                  <a:schemeClr val="tx1"/>
                </a:solidFill>
              </a:rPr>
              <a:t>تتكون </a:t>
            </a:r>
            <a:r>
              <a:rPr lang="ar-EG" sz="2000" b="0" i="0" dirty="0">
                <a:solidFill>
                  <a:schemeClr val="tx1"/>
                </a:solidFill>
                <a:effectLst/>
              </a:rPr>
              <a:t>التسمية أو السلسلة </a:t>
            </a:r>
            <a:r>
              <a:rPr lang="ar-EG" sz="2000" dirty="0">
                <a:solidFill>
                  <a:schemeClr val="tx1"/>
                </a:solidFill>
              </a:rPr>
              <a:t>مثل</a:t>
            </a:r>
            <a:r>
              <a:rPr lang="ar-EG" sz="2000" b="0" i="0" dirty="0">
                <a:solidFill>
                  <a:schemeClr val="tx1"/>
                </a:solidFill>
                <a:effectLst/>
              </a:rPr>
              <a:t> أهلا، أو </a:t>
            </a:r>
            <a:r>
              <a:rPr lang="en-US" sz="2000" b="0" i="0" dirty="0" err="1">
                <a:solidFill>
                  <a:schemeClr val="tx1"/>
                </a:solidFill>
                <a:effectLst/>
              </a:rPr>
              <a:t>नमस्ते</a:t>
            </a:r>
            <a:r>
              <a:rPr lang="ar-EG" sz="2000" b="0" i="0" dirty="0">
                <a:solidFill>
                  <a:schemeClr val="tx1"/>
                </a:solidFill>
                <a:effectLst/>
              </a:rPr>
              <a:t>، أو </a:t>
            </a:r>
            <a:r>
              <a:rPr lang="en-US" sz="2000" b="0" i="0" dirty="0">
                <a:solidFill>
                  <a:schemeClr val="tx1"/>
                </a:solidFill>
                <a:effectLst/>
              </a:rPr>
              <a:t>Hello</a:t>
            </a:r>
            <a:r>
              <a:rPr lang="ar-EG" sz="2000" b="0" i="0" dirty="0">
                <a:solidFill>
                  <a:schemeClr val="tx1"/>
                </a:solidFill>
                <a:effectLst/>
              </a:rPr>
              <a:t> من حروف</a:t>
            </a:r>
          </a:p>
          <a:p>
            <a:pPr lvl="1"/>
            <a:r>
              <a:rPr lang="en-US" sz="2000" b="0" i="0" dirty="0">
                <a:solidFill>
                  <a:schemeClr val="tx1"/>
                </a:solidFill>
                <a:effectLst/>
              </a:rPr>
              <a:t>Hello</a:t>
            </a:r>
            <a:r>
              <a:rPr lang="ar-EG" sz="2000" b="0" i="0" dirty="0">
                <a:solidFill>
                  <a:schemeClr val="tx1"/>
                </a:solidFill>
                <a:effectLst/>
              </a:rPr>
              <a:t> وحروفها</a:t>
            </a:r>
            <a:r>
              <a:rPr lang="ar-EG" sz="2000" dirty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ar-EG" sz="2000" b="0" i="0" dirty="0">
                <a:solidFill>
                  <a:schemeClr val="tx1"/>
                </a:solidFill>
                <a:effectLst/>
              </a:rPr>
              <a:t>  </a:t>
            </a:r>
            <a:r>
              <a:rPr lang="en-US" sz="2000" b="0" i="0" dirty="0">
                <a:solidFill>
                  <a:schemeClr val="tx1"/>
                </a:solidFill>
                <a:effectLst/>
              </a:rPr>
              <a:t>H  e  l   l   o</a:t>
            </a:r>
          </a:p>
          <a:p>
            <a:pPr lvl="0"/>
            <a:r>
              <a:rPr lang="ar-EG" sz="2000" b="0" i="0" dirty="0">
                <a:solidFill>
                  <a:schemeClr val="tx1"/>
                </a:solidFill>
                <a:effectLst/>
              </a:rPr>
              <a:t>عنصر الكتابة عبارة عن وحدة من المعلومات تُستخدم من أجل تنظيم أو ضبط أو تمثيل بيانات نصية</a:t>
            </a:r>
          </a:p>
          <a:p>
            <a:r>
              <a:rPr lang="ar-EG" sz="2000" b="0" i="0" dirty="0">
                <a:solidFill>
                  <a:schemeClr val="tx1"/>
                </a:solidFill>
                <a:effectLst/>
              </a:rPr>
              <a:t>أمثلة على عناصر الكتابة:</a:t>
            </a:r>
          </a:p>
          <a:p>
            <a:pPr lvl="1"/>
            <a:r>
              <a:rPr lang="ar-EG" sz="2000" b="0" i="0" dirty="0">
                <a:solidFill>
                  <a:schemeClr val="tx1"/>
                </a:solidFill>
                <a:effectLst/>
              </a:rPr>
              <a:t>الحروف</a:t>
            </a:r>
          </a:p>
          <a:p>
            <a:pPr lvl="1"/>
            <a:r>
              <a:rPr lang="ar-EG" sz="2000" b="0" i="0" dirty="0">
                <a:solidFill>
                  <a:schemeClr val="tx1"/>
                </a:solidFill>
                <a:effectLst/>
              </a:rPr>
              <a:t> الأرقام</a:t>
            </a:r>
          </a:p>
          <a:p>
            <a:pPr lvl="1"/>
            <a:r>
              <a:rPr lang="ar-EG" sz="2000" dirty="0">
                <a:solidFill>
                  <a:schemeClr val="tx1"/>
                </a:solidFill>
              </a:rPr>
              <a:t> عناصر الكتابة الخاصة مثل، الرموز</a:t>
            </a:r>
            <a:r>
              <a:rPr lang="ar-EG" sz="2000" b="0" i="0" dirty="0">
                <a:solidFill>
                  <a:schemeClr val="tx1"/>
                </a:solidFill>
                <a:effectLst/>
              </a:rPr>
              <a:t> الحسابية وعلامات الترقيم</a:t>
            </a:r>
          </a:p>
          <a:p>
            <a:pPr lvl="1"/>
            <a:r>
              <a:rPr lang="ar-EG" sz="2000" b="0" i="0" dirty="0">
                <a:solidFill>
                  <a:schemeClr val="tx1"/>
                </a:solidFill>
                <a:effectLst/>
              </a:rPr>
              <a:t>عناصر التحكم - في الغالب غير مرئية</a:t>
            </a:r>
          </a:p>
          <a:p>
            <a:pPr lvl="0"/>
            <a:r>
              <a:rPr lang="ar-EG" sz="2000" dirty="0">
                <a:solidFill>
                  <a:schemeClr val="tx1"/>
                </a:solidFill>
              </a:rPr>
              <a:t>يخصص نظام الترميز المعياري الأمريكي لتبادل المعلومات (</a:t>
            </a:r>
            <a:r>
              <a:rPr lang="en-US" sz="2000" b="0" i="0" dirty="0">
                <a:solidFill>
                  <a:schemeClr val="tx1"/>
                </a:solidFill>
                <a:effectLst/>
              </a:rPr>
              <a:t>ASCII</a:t>
            </a:r>
            <a:r>
              <a:rPr lang="ar-EG" sz="2000" b="0" i="0" dirty="0">
                <a:solidFill>
                  <a:schemeClr val="tx1"/>
                </a:solidFill>
                <a:effectLst/>
              </a:rPr>
              <a:t>) ويحول عناصر الكتابة المستخدمة في الحوسبة بما في ذلك الحروف </a:t>
            </a:r>
            <a:r>
              <a:rPr lang="en-US" sz="2000" b="0" i="0" dirty="0">
                <a:solidFill>
                  <a:schemeClr val="tx1"/>
                </a:solidFill>
                <a:effectLst/>
              </a:rPr>
              <a:t>a-z</a:t>
            </a:r>
            <a:r>
              <a:rPr lang="ar-EG" sz="2000" b="0" i="0" dirty="0">
                <a:solidFill>
                  <a:schemeClr val="tx1"/>
                </a:solidFill>
                <a:effectLst/>
              </a:rPr>
              <a:t> والأرقام 0-9 وغيرها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611393-1A96-4488-FC6D-23B24F9A3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30" y="34891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43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/>
              <a:t>نقطة الترميز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734029"/>
            <a:ext cx="10962747" cy="5389942"/>
          </a:xfrm>
        </p:spPr>
        <p:txBody>
          <a:bodyPr/>
          <a:lstStyle/>
          <a:p>
            <a:pPr lvl="0"/>
            <a:endParaRPr lang="en-US" sz="1050" dirty="0">
              <a:solidFill>
                <a:srgbClr val="3B3835"/>
              </a:solidFill>
            </a:endParaRPr>
          </a:p>
          <a:p>
            <a:pPr lvl="0"/>
            <a:r>
              <a:rPr lang="ar-EG" sz="2000" dirty="0">
                <a:solidFill>
                  <a:srgbClr val="3B3835"/>
                </a:solidFill>
              </a:rPr>
              <a:t>نقطة الترميز عبارة عن قيمة أو مركز لعنصر كتابة، في أي من مجموعات عناصر الكتابة المشفرة</a:t>
            </a:r>
          </a:p>
          <a:p>
            <a:pPr lvl="0"/>
            <a:r>
              <a:rPr lang="ar-EG" sz="2000" b="0" i="0" dirty="0">
                <a:solidFill>
                  <a:srgbClr val="3B3835"/>
                </a:solidFill>
                <a:effectLst/>
              </a:rPr>
              <a:t>نقطة الترميز عبارة عن رقم مخصص من أجل تمثيل عنصر كتابة مجرد في منظومة لتمثيل النصوص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2" name="Picture 2" descr="3.3.5 Character Encoding">
            <a:extLst>
              <a:ext uri="{FF2B5EF4-FFF2-40B4-BE49-F238E27FC236}">
                <a16:creationId xmlns:a16="http://schemas.microsoft.com/office/drawing/2014/main" id="{0F60A8D5-9F34-A2B7-3723-0863CA6D2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1" t="8897" b="64533"/>
          <a:stretch/>
        </p:blipFill>
        <p:spPr bwMode="auto">
          <a:xfrm>
            <a:off x="1527532" y="2367474"/>
            <a:ext cx="9136935" cy="33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F60C22-337A-B1D3-0178-551BC45A0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30" y="34891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74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/>
              <a:t>نقطة الترميز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1010858"/>
            <a:ext cx="10962747" cy="5389942"/>
          </a:xfrm>
        </p:spPr>
        <p:txBody>
          <a:bodyPr/>
          <a:lstStyle/>
          <a:p>
            <a:pPr lvl="0"/>
            <a:r>
              <a:rPr lang="ar-EG" sz="2000">
                <a:solidFill>
                  <a:srgbClr val="3B3835"/>
                </a:solidFill>
              </a:rPr>
              <a:t>نقطة الترميز عبارة عن قيمة أو مركز لعنصر كتابة، في أي من مجموعات عناصر الكتابة المشفرة</a:t>
            </a:r>
          </a:p>
          <a:p>
            <a:pPr lvl="0"/>
            <a:r>
              <a:rPr lang="ar-EG" sz="2000" b="0" i="0">
                <a:solidFill>
                  <a:srgbClr val="3B3835"/>
                </a:solidFill>
                <a:effectLst/>
              </a:rPr>
              <a:t>نقطة الترميز عبارة عن رقم مخصص من أجل تمثيل عنصر كتابة مجرد في منظومة لتمثيل النصوص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2" name="Picture 2" descr="3.3.5 Character Encoding">
            <a:extLst>
              <a:ext uri="{FF2B5EF4-FFF2-40B4-BE49-F238E27FC236}">
                <a16:creationId xmlns:a16="http://schemas.microsoft.com/office/drawing/2014/main" id="{0F60A8D5-9F34-A2B7-3723-0863CA6D2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1" t="8897" b="64533"/>
          <a:stretch/>
        </p:blipFill>
        <p:spPr bwMode="auto">
          <a:xfrm>
            <a:off x="1527532" y="2355442"/>
            <a:ext cx="9136935" cy="33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7631117-823A-4B9D-52CB-7CCAEDA3E33F}"/>
              </a:ext>
            </a:extLst>
          </p:cNvPr>
          <p:cNvSpPr/>
          <p:nvPr/>
        </p:nvSpPr>
        <p:spPr>
          <a:xfrm>
            <a:off x="1701903" y="3472563"/>
            <a:ext cx="3872921" cy="46653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7748D4-4A18-1796-2567-0921C9672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30" y="34891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27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/>
              <a:t>الصورة الرمزية للحرف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1010858"/>
            <a:ext cx="10962747" cy="5389942"/>
          </a:xfrm>
        </p:spPr>
        <p:txBody>
          <a:bodyPr/>
          <a:lstStyle/>
          <a:p>
            <a:pPr lvl="0"/>
            <a:r>
              <a:rPr lang="ar-EG" sz="2000" b="0" i="0" dirty="0">
                <a:solidFill>
                  <a:srgbClr val="3B3835"/>
                </a:solidFill>
                <a:effectLst/>
              </a:rPr>
              <a:t> التمثيل المطبعي لعناصر الكتابة هو ما يطلق عليه اسم الصورة الرمزية للحرف</a:t>
            </a:r>
          </a:p>
          <a:p>
            <a:pPr lvl="1"/>
            <a:r>
              <a:rPr lang="ar-EG" sz="2000" b="0" i="0" dirty="0">
                <a:solidFill>
                  <a:srgbClr val="3B3835"/>
                </a:solidFill>
                <a:effectLst/>
              </a:rPr>
              <a:t>الإنجليزية: </a:t>
            </a:r>
            <a:r>
              <a:rPr lang="en-US" sz="2000" i="1" dirty="0">
                <a:solidFill>
                  <a:srgbClr val="3B3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ar-EG" sz="2000" b="0" i="0" dirty="0">
                <a:solidFill>
                  <a:srgbClr val="3B3835"/>
                </a:solidFill>
                <a:effectLst/>
              </a:rPr>
              <a:t>، </a:t>
            </a:r>
            <a:r>
              <a:rPr lang="en-US" sz="2000" b="0" i="0" dirty="0">
                <a:solidFill>
                  <a:srgbClr val="3B3835"/>
                </a:solidFill>
                <a:effectLst/>
              </a:rPr>
              <a:t>a  </a:t>
            </a:r>
          </a:p>
          <a:p>
            <a:pPr lvl="1"/>
            <a:r>
              <a:rPr lang="ar-EG" sz="2000" b="0" i="0" dirty="0">
                <a:solidFill>
                  <a:srgbClr val="3B3835"/>
                </a:solidFill>
                <a:effectLst/>
              </a:rPr>
              <a:t>غالبًا ما يكون لكل حرف في العربية أربعة صور رمزية للحروف استنادًا إلى مكان كتابته في أي سلسلة.</a:t>
            </a:r>
            <a:r>
              <a:rPr lang="ar-EG" sz="2000" dirty="0">
                <a:solidFill>
                  <a:srgbClr val="3B3835"/>
                </a:solidFill>
              </a:rPr>
              <a:t> على سبيل المثال، بالنسبة </a:t>
            </a:r>
            <a:r>
              <a:rPr lang="ar-EG" sz="2000" dirty="0"/>
              <a:t>لحرف الغين في اللغة العربية فإن له أربعة صور رمزية وهي</a:t>
            </a:r>
            <a:r>
              <a:rPr lang="ar-EG" sz="2000" b="0" i="0" dirty="0">
                <a:solidFill>
                  <a:srgbClr val="3B3835"/>
                </a:solidFill>
                <a:effectLst/>
              </a:rPr>
              <a:t>:</a:t>
            </a:r>
          </a:p>
          <a:p>
            <a:pPr lvl="1"/>
            <a:endParaRPr lang="en-US" sz="2000" dirty="0">
              <a:solidFill>
                <a:srgbClr val="3B3835"/>
              </a:solidFill>
            </a:endParaRPr>
          </a:p>
          <a:p>
            <a:pPr lvl="1"/>
            <a:endParaRPr lang="en-US" sz="2000" b="0" i="0" dirty="0">
              <a:solidFill>
                <a:srgbClr val="3B3835"/>
              </a:solidFill>
              <a:effectLst/>
            </a:endParaRPr>
          </a:p>
          <a:p>
            <a:pPr lvl="1"/>
            <a:endParaRPr lang="en-US" sz="2000" dirty="0">
              <a:solidFill>
                <a:srgbClr val="3B3835"/>
              </a:solidFill>
            </a:endParaRPr>
          </a:p>
          <a:p>
            <a:pPr lvl="1"/>
            <a:endParaRPr lang="en-US" sz="2000" b="0" i="0" dirty="0">
              <a:solidFill>
                <a:srgbClr val="3B3835"/>
              </a:solidFill>
              <a:effectLst/>
            </a:endParaRPr>
          </a:p>
          <a:p>
            <a:pPr lvl="1"/>
            <a:endParaRPr lang="en-US" sz="2000" dirty="0">
              <a:solidFill>
                <a:srgbClr val="3B3835"/>
              </a:solidFill>
            </a:endParaRPr>
          </a:p>
          <a:p>
            <a:pPr lvl="1"/>
            <a:endParaRPr lang="en-US" sz="2000" b="0" i="0" dirty="0">
              <a:solidFill>
                <a:srgbClr val="3B3835"/>
              </a:solidFill>
              <a:effectLst/>
            </a:endParaRPr>
          </a:p>
          <a:p>
            <a:pPr lvl="1"/>
            <a:endParaRPr lang="en-US" sz="2000" dirty="0">
              <a:solidFill>
                <a:srgbClr val="3B3835"/>
              </a:solidFill>
            </a:endParaRPr>
          </a:p>
          <a:p>
            <a:pPr lvl="1"/>
            <a:r>
              <a:rPr lang="ar-EG" sz="2000" dirty="0">
                <a:solidFill>
                  <a:srgbClr val="3B3835"/>
                </a:solidFill>
              </a:rPr>
              <a:t>ويمكن كتابة/عرض اللغات من اليمين لليسار ومن اليسار لليمين لكن قراءة البيانات تكون على أساس ترتيب الضغط فوق المفاتيح في أي ملف ولا تعتمد على اتجاه الكتابة</a:t>
            </a:r>
          </a:p>
          <a:p>
            <a:pPr lvl="1"/>
            <a:endParaRPr lang="en-US" sz="2000" b="0" i="0" dirty="0">
              <a:solidFill>
                <a:srgbClr val="3B3835"/>
              </a:solidFill>
              <a:effectLst/>
            </a:endParaRPr>
          </a:p>
          <a:p>
            <a:pPr lvl="0"/>
            <a:endParaRPr lang="en-US" sz="2000" b="0" i="0" dirty="0">
              <a:solidFill>
                <a:srgbClr val="3B3835"/>
              </a:solidFill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descr="Context-dependent and Directional Text - Complex-Text Languages - An  Overview">
            <a:extLst>
              <a:ext uri="{FF2B5EF4-FFF2-40B4-BE49-F238E27FC236}">
                <a16:creationId xmlns:a16="http://schemas.microsoft.com/office/drawing/2014/main" id="{94403C9C-44D4-1561-C1FB-936A7BA22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628" y="2498183"/>
            <a:ext cx="1783637" cy="217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B2C324-C29C-94EB-C67F-3A47B6E92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30" y="34891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02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/>
              <a:t>ترميز عناصر الكتابة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1010858"/>
            <a:ext cx="10962747" cy="5389942"/>
          </a:xfrm>
        </p:spPr>
        <p:txBody>
          <a:bodyPr/>
          <a:lstStyle/>
          <a:p>
            <a:pPr lvl="0"/>
            <a:r>
              <a:rPr lang="ar-EG" sz="2000" b="0" i="0">
                <a:solidFill>
                  <a:srgbClr val="000000"/>
                </a:solidFill>
                <a:effectLst/>
              </a:rPr>
              <a:t>ترميز عناصر الكتابة هو التخطيط من تعريف مجموعة عناصر كتابة إلى وحدات الأكواد الفعلية المستخدمة في تمثيل البيانات</a:t>
            </a:r>
          </a:p>
          <a:p>
            <a:pPr lvl="0"/>
            <a:r>
              <a:rPr lang="ar-EG" sz="2000"/>
              <a:t>يصف الترميز كيفية ترميز نطاق أكواد إلى وحدات بايت وكيفية ترميز وحدات البايت إلى نطاق أكواد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FA63C7-208E-34F0-5024-25EE69139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30" y="34891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38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/>
              <a:t>لمحة تاريخية موجزة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1010858"/>
            <a:ext cx="10962747" cy="5389942"/>
          </a:xfrm>
        </p:spPr>
        <p:txBody>
          <a:bodyPr/>
          <a:lstStyle/>
          <a:p>
            <a:pPr lvl="0"/>
            <a:r>
              <a:rPr lang="ar-EG" sz="2000">
                <a:solidFill>
                  <a:srgbClr val="3B3835"/>
                </a:solidFill>
                <a:latin typeface="+mj-lt"/>
              </a:rPr>
              <a:t>عنصر كتابة بنظام </a:t>
            </a:r>
            <a:r>
              <a:rPr lang="en-US" sz="2000">
                <a:solidFill>
                  <a:srgbClr val="3B3835"/>
                </a:solidFill>
                <a:latin typeface="+mj-lt"/>
              </a:rPr>
              <a:t>ASCII</a:t>
            </a:r>
            <a:r>
              <a:rPr lang="ar-EG" sz="2000">
                <a:solidFill>
                  <a:srgbClr val="3B3835"/>
                </a:solidFill>
                <a:latin typeface="+mj-lt"/>
              </a:rPr>
              <a:t> الأساسي</a:t>
            </a:r>
            <a:r>
              <a:rPr lang="ar-EG" sz="2000" b="0" i="0">
                <a:solidFill>
                  <a:srgbClr val="3B3835"/>
                </a:solidFill>
                <a:effectLst/>
                <a:latin typeface="+mj-lt"/>
              </a:rPr>
              <a:t> وفردي من 7 بت، مقتصر على حد أقصى 128 عنصر كتابة</a:t>
            </a:r>
          </a:p>
          <a:p>
            <a:pPr lvl="0"/>
            <a:r>
              <a:rPr lang="ar-EG" sz="2000" b="0" i="0">
                <a:solidFill>
                  <a:srgbClr val="3B3835"/>
                </a:solidFill>
                <a:effectLst/>
                <a:latin typeface="+mj-lt"/>
              </a:rPr>
              <a:t>عنصر كتابة بنظام </a:t>
            </a:r>
            <a:r>
              <a:rPr lang="en-US" sz="2000" b="0" i="0">
                <a:solidFill>
                  <a:srgbClr val="3B3835"/>
                </a:solidFill>
                <a:effectLst/>
                <a:latin typeface="+mj-lt"/>
              </a:rPr>
              <a:t>ASCII</a:t>
            </a:r>
            <a:r>
              <a:rPr lang="ar-EG" sz="2000" b="0" i="0">
                <a:solidFill>
                  <a:srgbClr val="3B3835"/>
                </a:solidFill>
                <a:effectLst/>
                <a:latin typeface="+mj-lt"/>
              </a:rPr>
              <a:t> الممتد وفردي من 8 بت، مقتصر على حد أقصى 256 عنصر كتابة</a:t>
            </a:r>
          </a:p>
          <a:p>
            <a:pPr lvl="0"/>
            <a:r>
              <a:rPr lang="ar-EG" sz="2000" b="0" i="0">
                <a:solidFill>
                  <a:srgbClr val="3B3835"/>
                </a:solidFill>
                <a:effectLst/>
                <a:latin typeface="+mj-lt"/>
              </a:rPr>
              <a:t>يمكن أن يحتوي ترميز نظام </a:t>
            </a:r>
            <a:r>
              <a:rPr lang="en-US" sz="2000" b="0" i="0">
                <a:solidFill>
                  <a:srgbClr val="3B3835"/>
                </a:solidFill>
                <a:effectLst/>
                <a:latin typeface="+mj-lt"/>
              </a:rPr>
              <a:t>ASCII</a:t>
            </a:r>
            <a:r>
              <a:rPr lang="ar-EG" sz="2000" b="0" i="0">
                <a:solidFill>
                  <a:srgbClr val="3B3835"/>
                </a:solidFill>
                <a:effectLst/>
                <a:latin typeface="+mj-lt"/>
              </a:rPr>
              <a:t> على ما يكفي من عناصر الكتابة لتغطية جميع اللغات</a:t>
            </a:r>
          </a:p>
          <a:p>
            <a:pPr lvl="0"/>
            <a:r>
              <a:rPr lang="ar-EG" sz="2000" b="0" i="0">
                <a:solidFill>
                  <a:srgbClr val="3B3835"/>
                </a:solidFill>
                <a:effectLst/>
                <a:latin typeface="+mj-lt"/>
              </a:rPr>
              <a:t>لذلك فقد تم تطوير أنظمة ترميز مختلفة من أجل تعيين أرقام لرموز الكتابة من أجل مختلف اللغات ونصوص الكتابة، وهو ما أحدث مشكلات في التشغيل البيني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164798-0CF4-9D93-1929-E9E5ADB95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30" y="34891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23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54743" y="1553737"/>
            <a:ext cx="10682514" cy="4410762"/>
          </a:xfrm>
        </p:spPr>
        <p:txBody>
          <a:bodyPr/>
          <a:lstStyle/>
          <a:p>
            <a:r>
              <a:rPr lang="ar-EG" sz="2000" dirty="0"/>
              <a:t>مقدمة</a:t>
            </a:r>
          </a:p>
          <a:p>
            <a:r>
              <a:rPr lang="ar-EG" sz="2000" dirty="0"/>
              <a:t> نظرة عامة على القبول الشامل</a:t>
            </a:r>
          </a:p>
          <a:p>
            <a:r>
              <a:rPr lang="ar-EG" sz="2000" dirty="0"/>
              <a:t>أساسيات اليونيكود</a:t>
            </a:r>
          </a:p>
          <a:p>
            <a:r>
              <a:rPr lang="ar-EG" sz="2000" dirty="0"/>
              <a:t>أساسيات لكل من أسماء النطاقات المدوَّلة وتدويل عناوين البريد الإلكتروني</a:t>
            </a:r>
          </a:p>
          <a:p>
            <a:r>
              <a:rPr lang="ar-EG" sz="2000" dirty="0"/>
              <a:t>الخلاصة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dirty="0"/>
              <a:t>جدول الأعمال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30" y="34891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35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/>
              <a:t>معيار يونيكود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1010858"/>
            <a:ext cx="10962747" cy="5389942"/>
          </a:xfrm>
        </p:spPr>
        <p:txBody>
          <a:bodyPr/>
          <a:lstStyle/>
          <a:p>
            <a:pPr lvl="0"/>
            <a:r>
              <a:rPr lang="ar-EG" sz="2000"/>
              <a:t>المعيار المستخدم في التمثيل الرقمي لعناصر الكتابة المستخدمة في كتابة جميع لغات العالم</a:t>
            </a:r>
          </a:p>
          <a:p>
            <a:pPr lvl="0"/>
            <a:r>
              <a:rPr lang="ar-EG" sz="2000"/>
              <a:t>عناصر الكتابة المنظمة في مستوى النصوص</a:t>
            </a:r>
          </a:p>
          <a:p>
            <a:pPr lvl="0"/>
            <a:r>
              <a:rPr lang="ar-EG" sz="2000"/>
              <a:t>يوفر يونيكود وسيلة موحدة في تخزين وبحث وتبادل النصوص في أي لغة</a:t>
            </a:r>
          </a:p>
          <a:p>
            <a:pPr lvl="0"/>
            <a:r>
              <a:rPr lang="ar-EG" sz="2000"/>
              <a:t>حيث تستخدمه جميع أجهزة الكمبيوتر الحديثة كما أنه الأساس في معالجة النصوص على الإنترنت</a:t>
            </a:r>
          </a:p>
          <a:p>
            <a:pPr lvl="0"/>
            <a:r>
              <a:rPr lang="ar-EG" sz="2000"/>
              <a:t>عدد المنافذ التي تمثل لغات العالم هي 0000 – </a:t>
            </a:r>
            <a:r>
              <a:rPr lang="en-US" sz="2000"/>
              <a:t>10FFFF</a:t>
            </a:r>
            <a:r>
              <a:rPr lang="ar-EG" sz="2000"/>
              <a:t>. انظر </a:t>
            </a:r>
            <a:r>
              <a:rPr lang="en-US" sz="2000">
                <a:hlinkClick r:id="rId3"/>
              </a:rPr>
              <a:t>https://unicode.org/charts/</a:t>
            </a:r>
            <a:r>
              <a:rPr lang="ar-EG" sz="2000"/>
              <a:t> لمعرفة تغطية النصوص ونطاقات الترميز.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E1007E-3555-FC6B-163A-2B897469A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30" y="34891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0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/>
              <a:t>ترميز يونيكود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1010858"/>
            <a:ext cx="10962747" cy="5389942"/>
          </a:xfrm>
        </p:spPr>
        <p:txBody>
          <a:bodyPr/>
          <a:lstStyle/>
          <a:p>
            <a:pPr lvl="0"/>
            <a:r>
              <a:rPr lang="ar-EG" sz="2000" b="0" i="0">
                <a:solidFill>
                  <a:srgbClr val="000000"/>
                </a:solidFill>
                <a:effectLst/>
              </a:rPr>
              <a:t>يمكن تنفيذ يونيكود من خلال طرق ترميز مختلفة لعناصر الكتابة:</a:t>
            </a:r>
          </a:p>
          <a:p>
            <a:pPr lvl="1"/>
            <a:r>
              <a:rPr lang="en-US" sz="2000"/>
              <a:t>UTF-8</a:t>
            </a:r>
          </a:p>
          <a:p>
            <a:pPr lvl="1"/>
            <a:r>
              <a:rPr lang="en-US" sz="2000"/>
              <a:t>UTF-16</a:t>
            </a:r>
          </a:p>
          <a:p>
            <a:pPr lvl="1"/>
            <a:r>
              <a:rPr lang="en-US" sz="2000"/>
              <a:t>UTF-32</a:t>
            </a:r>
          </a:p>
          <a:p>
            <a:r>
              <a:rPr lang="ar-EG" sz="2000"/>
              <a:t>يجري استخدام ترميز </a:t>
            </a:r>
            <a:r>
              <a:rPr lang="en-US" sz="2000"/>
              <a:t>UTF-8</a:t>
            </a:r>
            <a:r>
              <a:rPr lang="ar-EG" sz="2000"/>
              <a:t> بشكل عام من خلال نظام أسماء النطاقات (</a:t>
            </a:r>
            <a:r>
              <a:rPr lang="en-US" sz="2000"/>
              <a:t>DNS</a:t>
            </a:r>
            <a:r>
              <a:rPr lang="ar-EG" sz="2000"/>
              <a:t>)</a:t>
            </a:r>
          </a:p>
          <a:p>
            <a:r>
              <a:rPr lang="en-US" sz="2000"/>
              <a:t>UTF-8</a:t>
            </a:r>
            <a:r>
              <a:rPr lang="ar-EG" sz="2000"/>
              <a:t> عبارة عن ترميز عناصر كتابة متغير الطول</a:t>
            </a:r>
          </a:p>
          <a:p>
            <a:r>
              <a:rPr lang="ar-EG" sz="2000"/>
              <a:t>يجري </a:t>
            </a:r>
            <a:r>
              <a:rPr lang="en-US" sz="2000"/>
              <a:t>UTF-8</a:t>
            </a:r>
            <a:r>
              <a:rPr lang="ar-EG" sz="2000"/>
              <a:t> ترميزًا لنطاق الأكواد بواحد إلى أربع وحدات بايت، بقراءة بايت واحد في المرة الواحدة:</a:t>
            </a:r>
          </a:p>
          <a:p>
            <a:pPr lvl="1"/>
            <a:r>
              <a:rPr lang="ar-EG" sz="2000"/>
              <a:t>لعناصر الكتابة بنظام </a:t>
            </a:r>
            <a:r>
              <a:rPr lang="en-US" sz="2000"/>
              <a:t>ASCII</a:t>
            </a:r>
            <a:r>
              <a:rPr lang="ar-EG" sz="2000"/>
              <a:t> يتم استخدام 1 بايت</a:t>
            </a:r>
          </a:p>
          <a:p>
            <a:pPr lvl="1"/>
            <a:r>
              <a:rPr lang="ar-EG" sz="2000"/>
              <a:t>لعناصر الكتابة العربية يتم استخدام 2 بايت</a:t>
            </a:r>
          </a:p>
          <a:p>
            <a:pPr lvl="1"/>
            <a:r>
              <a:rPr lang="ar-EG" sz="2000"/>
              <a:t>لعناصر الكتابة الديفنغارية يتم استخدام 3 بايت</a:t>
            </a:r>
          </a:p>
          <a:p>
            <a:pPr lvl="1"/>
            <a:r>
              <a:rPr lang="ar-EG" sz="2000"/>
              <a:t>لعناصر الكتابة الصينية يتم استخدام 4 بايت</a:t>
            </a:r>
          </a:p>
          <a:p>
            <a:r>
              <a:rPr lang="ar-EG" sz="2000"/>
              <a:t>إذن بالنسبة للقراءة في مستوى وحدات البايت، يتعين علينا تحديد الترميز قبل قراءة الملفات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F435C5-C4DC-071B-0EA4-382CA7B82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30" y="34891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97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/>
              <a:t>التطبيع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8458" y="1134255"/>
            <a:ext cx="10962747" cy="4737657"/>
          </a:xfrm>
        </p:spPr>
        <p:txBody>
          <a:bodyPr/>
          <a:lstStyle/>
          <a:p>
            <a:r>
              <a:rPr lang="ar-EG" sz="2000" dirty="0"/>
              <a:t>هناك العديد من طرق ترميز بعض الصور الرمزية في يونيكود:</a:t>
            </a:r>
            <a:endParaRPr lang="en-US" sz="2000" dirty="0">
              <a:solidFill>
                <a:schemeClr val="accent1"/>
              </a:solidFill>
            </a:endParaRPr>
          </a:p>
          <a:p>
            <a:pPr lvl="1">
              <a:buClr>
                <a:srgbClr val="1987C9"/>
              </a:buClr>
              <a:buSzPct val="120000"/>
              <a:buFont typeface="Courier New" panose="02070309020205020404" pitchFamily="49" charset="0"/>
              <a:buChar char="o"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A87C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è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87C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=  U+00E8</a:t>
            </a:r>
          </a:p>
          <a:p>
            <a:pPr lvl="1">
              <a:buClr>
                <a:srgbClr val="1987C9"/>
              </a:buClr>
              <a:buSzPct val="120000"/>
              <a:buFont typeface="Courier New" panose="02070309020205020404" pitchFamily="49" charset="0"/>
              <a:buChar char="o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87C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 + ` =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A87C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è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A87C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= U+0065 + U+0300</a:t>
            </a:r>
          </a:p>
          <a:p>
            <a:pPr lvl="1">
              <a:buClr>
                <a:srgbClr val="1987C9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1A87C9"/>
                </a:solidFill>
              </a:rPr>
              <a:t> = U+0622</a:t>
            </a:r>
            <a:r>
              <a:rPr lang="ar-AE" sz="2000" dirty="0">
                <a:solidFill>
                  <a:srgbClr val="1A87C9"/>
                </a:solidFill>
              </a:rPr>
              <a:t>آ</a:t>
            </a:r>
            <a:endParaRPr lang="en-US" sz="2000" dirty="0">
              <a:solidFill>
                <a:srgbClr val="1A87C9"/>
              </a:solidFill>
            </a:endParaRPr>
          </a:p>
          <a:p>
            <a:pPr lvl="1">
              <a:buClr>
                <a:srgbClr val="1987C9"/>
              </a:buClr>
              <a:buSzPct val="120000"/>
              <a:buFont typeface="Courier New" panose="02070309020205020404" pitchFamily="49" charset="0"/>
              <a:buChar char="o"/>
            </a:pPr>
            <a:r>
              <a:rPr lang="ar-AE" sz="2000" dirty="0">
                <a:solidFill>
                  <a:srgbClr val="1A87C9"/>
                </a:solidFill>
              </a:rPr>
              <a:t>ٓ</a:t>
            </a:r>
            <a:r>
              <a:rPr lang="en-US" sz="2000" dirty="0">
                <a:solidFill>
                  <a:srgbClr val="1A87C9"/>
                </a:solidFill>
              </a:rPr>
              <a:t> + </a:t>
            </a:r>
            <a:r>
              <a:rPr lang="ar-AE" sz="2000" dirty="0">
                <a:solidFill>
                  <a:srgbClr val="1A87C9"/>
                </a:solidFill>
              </a:rPr>
              <a:t>ا</a:t>
            </a:r>
            <a:r>
              <a:rPr lang="en-US" sz="2000" dirty="0">
                <a:solidFill>
                  <a:srgbClr val="1A87C9"/>
                </a:solidFill>
              </a:rPr>
              <a:t> = </a:t>
            </a:r>
            <a:r>
              <a:rPr lang="ar-AE" sz="2000" dirty="0">
                <a:solidFill>
                  <a:srgbClr val="1A87C9"/>
                </a:solidFill>
              </a:rPr>
              <a:t>آ</a:t>
            </a:r>
            <a:endParaRPr lang="en-US" sz="2000" dirty="0">
              <a:solidFill>
                <a:srgbClr val="1A87C9"/>
              </a:solidFill>
            </a:endParaRPr>
          </a:p>
          <a:p>
            <a:pPr lvl="1">
              <a:buClr>
                <a:srgbClr val="1987C9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1"/>
                </a:solidFill>
              </a:rPr>
              <a:t> = U+0627 U+0653</a:t>
            </a:r>
            <a:r>
              <a:rPr kumimoji="0" lang="ar-AE" sz="2000" b="0" i="0" u="none" strike="noStrike" kern="1200" cap="none" spc="0" normalizeH="0" baseline="0" noProof="0" dirty="0">
                <a:ln>
                  <a:noFill/>
                </a:ln>
                <a:solidFill>
                  <a:srgbClr val="1A87C9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</a:t>
            </a:r>
            <a:r>
              <a:rPr lang="ar-AE" sz="2000" dirty="0">
                <a:solidFill>
                  <a:schemeClr val="accent1"/>
                </a:solidFill>
              </a:rPr>
              <a:t>آ = ﺍ + ٓ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A87C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r>
              <a:rPr lang="ar-EG" sz="2000" dirty="0"/>
              <a:t>السلسلة التالية يمكن أن تكون موجودة في مجموعة كاملة في شكل السلسلة التالية الأولى، حيث تكون سلسلة الإدخال في نموذج السلسلة التالية، أدناه. لذلك سوف تكون نتيجة البحث فارغة.</a:t>
            </a:r>
          </a:p>
          <a:p>
            <a:pPr lvl="1"/>
            <a:r>
              <a:rPr lang="ar-EG" sz="2000" dirty="0"/>
              <a:t>آدم  (</a:t>
            </a:r>
            <a:r>
              <a:rPr lang="en-US" sz="2000" dirty="0"/>
              <a:t>U+0622 U+062F U+0645</a:t>
            </a:r>
            <a:r>
              <a:rPr lang="ar-EG" sz="2000" dirty="0"/>
              <a:t>)</a:t>
            </a:r>
          </a:p>
          <a:p>
            <a:pPr lvl="1"/>
            <a:r>
              <a:rPr lang="ar-EG" sz="2000" dirty="0"/>
              <a:t>آدم </a:t>
            </a:r>
            <a:r>
              <a:rPr lang="en-US" sz="2000" dirty="0"/>
              <a:t> </a:t>
            </a:r>
            <a:r>
              <a:rPr lang="ar-EG" sz="2000" dirty="0"/>
              <a:t>(</a:t>
            </a:r>
            <a:r>
              <a:rPr lang="en-US" sz="2000" dirty="0"/>
              <a:t>U+0627 U+0653 U+062F U+0645</a:t>
            </a:r>
            <a:r>
              <a:rPr lang="ar-EG" sz="2000" dirty="0"/>
              <a:t>)</a:t>
            </a:r>
          </a:p>
          <a:p>
            <a:r>
              <a:rPr lang="ar-EG" sz="2000" dirty="0"/>
              <a:t>وبالنسبة للبحث والتصنيف وأي من عمليات السلاسل فإننا بحاجة إلى التطبيع</a:t>
            </a:r>
          </a:p>
          <a:p>
            <a:r>
              <a:rPr lang="ar-EG" sz="2000" dirty="0"/>
              <a:t>إذ يضمن التطبيع أن يكون التمثيل النهائي هو نفسه، حتى وإن قام المستخدمون بالكتابة بشكل مختلف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CBBDA2-7234-6487-77A4-D7C595C89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30" y="34891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2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/>
              <a:t>التطبيع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8458" y="1350498"/>
            <a:ext cx="10962747" cy="4751725"/>
          </a:xfrm>
        </p:spPr>
        <p:txBody>
          <a:bodyPr/>
          <a:lstStyle/>
          <a:p>
            <a:r>
              <a:rPr lang="ar-EG" sz="2000"/>
              <a:t>فيما يلي مختلف </a:t>
            </a:r>
            <a:r>
              <a:rPr lang="ar-EG" sz="2000">
                <a:hlinkClick r:id="rId3"/>
              </a:rPr>
              <a:t>أشكال التطبيع </a:t>
            </a:r>
            <a:r>
              <a:rPr lang="ar-EG" sz="2000"/>
              <a:t>المحددة من خلال يونيكود:</a:t>
            </a:r>
          </a:p>
          <a:p>
            <a:pPr lvl="1"/>
            <a:r>
              <a:rPr lang="ar-EG" sz="2000"/>
              <a:t>نموذج التطبيع </a:t>
            </a:r>
            <a:r>
              <a:rPr lang="en-US" sz="2000"/>
              <a:t>D</a:t>
            </a:r>
            <a:r>
              <a:rPr lang="ar-EG" sz="2000"/>
              <a:t> أو (</a:t>
            </a:r>
            <a:r>
              <a:rPr lang="en-US" sz="2000"/>
              <a:t>NFD</a:t>
            </a:r>
            <a:r>
              <a:rPr lang="ar-EG" sz="2000"/>
              <a:t>)</a:t>
            </a:r>
          </a:p>
          <a:p>
            <a:pPr lvl="1"/>
            <a:r>
              <a:rPr lang="ar-EG" sz="2000"/>
              <a:t>نموذج التطبيع </a:t>
            </a:r>
            <a:r>
              <a:rPr lang="en-US" sz="2000"/>
              <a:t>C</a:t>
            </a:r>
            <a:r>
              <a:rPr lang="ar-EG" sz="2000"/>
              <a:t> أو (</a:t>
            </a:r>
            <a:r>
              <a:rPr lang="en-US" sz="2000"/>
              <a:t>NFC</a:t>
            </a:r>
            <a:r>
              <a:rPr lang="ar-EG" sz="2000"/>
              <a:t>)</a:t>
            </a:r>
          </a:p>
          <a:p>
            <a:pPr lvl="1"/>
            <a:r>
              <a:rPr lang="ar-EG" sz="2000"/>
              <a:t>نموذج التطبيع </a:t>
            </a:r>
            <a:r>
              <a:rPr lang="en-US" sz="2000"/>
              <a:t>KD</a:t>
            </a:r>
            <a:r>
              <a:rPr lang="ar-EG" sz="2000"/>
              <a:t> أو (</a:t>
            </a:r>
            <a:r>
              <a:rPr lang="en-US" sz="2000"/>
              <a:t>NFKD</a:t>
            </a:r>
            <a:r>
              <a:rPr lang="ar-EG" sz="2000"/>
              <a:t>)</a:t>
            </a:r>
          </a:p>
          <a:p>
            <a:pPr lvl="1"/>
            <a:r>
              <a:rPr lang="ar-EG" sz="2000"/>
              <a:t>نموذج التطبيع </a:t>
            </a:r>
            <a:r>
              <a:rPr lang="en-US" sz="2000"/>
              <a:t>KC</a:t>
            </a:r>
            <a:r>
              <a:rPr lang="ar-EG" sz="2000"/>
              <a:t> أو (</a:t>
            </a:r>
            <a:r>
              <a:rPr lang="en-US" sz="2000"/>
              <a:t>NFKC</a:t>
            </a:r>
            <a:r>
              <a:rPr lang="ar-EG" sz="2000"/>
              <a:t>)</a:t>
            </a:r>
          </a:p>
          <a:p>
            <a:r>
              <a:rPr lang="ar-EG" sz="2000"/>
              <a:t>في أسماء النطاقات يجري استخدام </a:t>
            </a:r>
            <a:r>
              <a:rPr lang="en-US" sz="2000"/>
              <a:t>NFC</a:t>
            </a:r>
          </a:p>
          <a:p>
            <a:r>
              <a:rPr lang="ar-EG" sz="2000"/>
              <a:t>الحرف </a:t>
            </a:r>
            <a:r>
              <a:rPr lang="en-US" sz="2000"/>
              <a:t>C</a:t>
            </a:r>
            <a:r>
              <a:rPr lang="ar-EG" sz="2000"/>
              <a:t> مدمج (</a:t>
            </a:r>
            <a:r>
              <a:rPr lang="en-US" sz="2000"/>
              <a:t>å</a:t>
            </a:r>
            <a:r>
              <a:rPr lang="ar-EG" sz="2000"/>
              <a:t> عنصر كتابة واحد)، في حين أن </a:t>
            </a:r>
            <a:r>
              <a:rPr lang="en-US" sz="2000"/>
              <a:t>D</a:t>
            </a:r>
            <a:r>
              <a:rPr lang="ar-EG" sz="2000"/>
              <a:t> منحل (</a:t>
            </a:r>
            <a:r>
              <a:rPr lang="en-US" sz="2000"/>
              <a:t>å</a:t>
            </a:r>
            <a:r>
              <a:rPr lang="ar-EG" sz="2000"/>
              <a:t> عبارة عن </a:t>
            </a:r>
            <a:r>
              <a:rPr lang="en-US" sz="2000"/>
              <a:t>a</a:t>
            </a:r>
            <a:r>
              <a:rPr lang="ar-EG" sz="2000"/>
              <a:t> + دائرة علوية)</a:t>
            </a:r>
          </a:p>
          <a:p>
            <a:r>
              <a:rPr lang="ar-EG" sz="2000"/>
              <a:t>وتشمل </a:t>
            </a:r>
            <a:r>
              <a:rPr lang="en-US" sz="2000"/>
              <a:t>K</a:t>
            </a:r>
            <a:r>
              <a:rPr lang="ar-EG" sz="2000"/>
              <a:t> توافق إضافي مع العيوب، ونادرًا ما يستخدم الآن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3882E9-5012-BB20-27BE-BB5455C77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30" y="34891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28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8496082" cy="1701535"/>
          </a:xfrm>
        </p:spPr>
        <p:txBody>
          <a:bodyPr/>
          <a:lstStyle/>
          <a:p>
            <a:r>
              <a:rPr lang="ar-EG"/>
              <a:t>أسماء النطاقات المدوَّلة</a:t>
            </a:r>
          </a:p>
        </p:txBody>
      </p:sp>
    </p:spTree>
    <p:extLst>
      <p:ext uri="{BB962C8B-B14F-4D97-AF65-F5344CB8AC3E}">
        <p14:creationId xmlns:p14="http://schemas.microsoft.com/office/powerpoint/2010/main" val="12775565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/>
              <a:t> أسماء النطاقات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76157" y="1227326"/>
            <a:ext cx="10639685" cy="4810666"/>
          </a:xfrm>
        </p:spPr>
        <p:txBody>
          <a:bodyPr/>
          <a:lstStyle/>
          <a:p>
            <a:r>
              <a:rPr lang="ar-EG" sz="2000" dirty="0"/>
              <a:t>اسم النطاق عبارة عن مجموعة مسميات أو سلاسل مرتبة:  </a:t>
            </a:r>
            <a:r>
              <a:rPr lang="en-US" sz="2000" dirty="0">
                <a:hlinkClick r:id="rId3"/>
              </a:rPr>
              <a:t>www.example.co.uk</a:t>
            </a:r>
          </a:p>
          <a:p>
            <a:pPr lvl="1"/>
            <a:r>
              <a:rPr lang="ar-EG" sz="2000" dirty="0"/>
              <a:t>ونطاق المستوى الأعلى (</a:t>
            </a:r>
            <a:r>
              <a:rPr lang="en-US" sz="2000" dirty="0"/>
              <a:t>TLD</a:t>
            </a:r>
            <a:r>
              <a:rPr lang="ar-EG" sz="2000" dirty="0"/>
              <a:t>) هو التسمية إلى أقصى اليمين: "</a:t>
            </a:r>
            <a:r>
              <a:rPr lang="en-US" sz="2000" dirty="0" err="1"/>
              <a:t>uk</a:t>
            </a:r>
            <a:r>
              <a:rPr lang="en-US" sz="2000" dirty="0"/>
              <a:t>"</a:t>
            </a:r>
          </a:p>
          <a:p>
            <a:pPr lvl="1"/>
            <a:r>
              <a:rPr lang="ar-EG" sz="2000" dirty="0"/>
              <a:t>نطاق المستوى الثاني: "</a:t>
            </a:r>
            <a:r>
              <a:rPr lang="en-US" sz="2000" dirty="0"/>
              <a:t>co"</a:t>
            </a:r>
          </a:p>
          <a:p>
            <a:pPr lvl="1"/>
            <a:r>
              <a:rPr lang="ar-EG" sz="2000" dirty="0"/>
              <a:t>نطاق المستوى الثالث: "</a:t>
            </a:r>
            <a:r>
              <a:rPr lang="en-US" sz="2000" dirty="0"/>
              <a:t>example"</a:t>
            </a:r>
          </a:p>
          <a:p>
            <a:r>
              <a:rPr lang="ar-EG" sz="2000" dirty="0"/>
              <a:t>في البداية|، كانت نطاقات </a:t>
            </a:r>
            <a:r>
              <a:rPr lang="en-US" sz="2000" dirty="0"/>
              <a:t>TLD</a:t>
            </a:r>
            <a:r>
              <a:rPr lang="ar-EG" sz="2000" dirty="0"/>
              <a:t> مكونة فقط من حرفين أو ثلاثة أحرف (على سبيل المثال، </a:t>
            </a:r>
            <a:r>
              <a:rPr lang="en-US" sz="2000" dirty="0">
                <a:solidFill>
                  <a:schemeClr val="accent1"/>
                </a:solidFill>
              </a:rPr>
              <a:t>ca</a:t>
            </a:r>
            <a:r>
              <a:rPr lang="ar-EG" sz="2000" dirty="0">
                <a:solidFill>
                  <a:schemeClr val="accent1"/>
                </a:solidFill>
              </a:rPr>
              <a:t>. و</a:t>
            </a:r>
            <a:r>
              <a:rPr lang="en-US" sz="2000" dirty="0">
                <a:solidFill>
                  <a:schemeClr val="accent1"/>
                </a:solidFill>
              </a:rPr>
              <a:t>com.</a:t>
            </a:r>
            <a:r>
              <a:rPr lang="he-IL" sz="2000" dirty="0">
                <a:solidFill>
                  <a:schemeClr val="accent1"/>
                </a:solidFill>
              </a:rPr>
              <a:t>)</a:t>
            </a:r>
            <a:endParaRPr lang="en-US" sz="2000" dirty="0"/>
          </a:p>
          <a:p>
            <a:r>
              <a:rPr lang="ar-EG" sz="2000" dirty="0"/>
              <a:t>أما الآن فقد يمكن أن تكون نطاقات </a:t>
            </a:r>
            <a:r>
              <a:rPr lang="en-US" sz="2000" dirty="0"/>
              <a:t>TLD</a:t>
            </a:r>
            <a:r>
              <a:rPr lang="ar-EG" sz="2000" dirty="0"/>
              <a:t> عبارة عن سلاسل طويلة (على سبيل المثال </a:t>
            </a:r>
            <a:r>
              <a:rPr lang="en-US" sz="2000" dirty="0">
                <a:solidFill>
                  <a:schemeClr val="accent1"/>
                </a:solidFill>
              </a:rPr>
              <a:t>info</a:t>
            </a:r>
            <a:r>
              <a:rPr lang="ar-EG" sz="2000" dirty="0">
                <a:solidFill>
                  <a:schemeClr val="accent1"/>
                </a:solidFill>
              </a:rPr>
              <a:t>. و</a:t>
            </a:r>
            <a:r>
              <a:rPr lang="en-US" sz="2000" dirty="0">
                <a:solidFill>
                  <a:schemeClr val="accent1"/>
                </a:solidFill>
              </a:rPr>
              <a:t>google</a:t>
            </a:r>
            <a:r>
              <a:rPr lang="ar-EG" sz="2000" dirty="0">
                <a:solidFill>
                  <a:schemeClr val="accent1"/>
                </a:solidFill>
              </a:rPr>
              <a:t>. و</a:t>
            </a:r>
            <a:r>
              <a:rPr lang="en-US" sz="2000" dirty="0">
                <a:solidFill>
                  <a:schemeClr val="accent1"/>
                </a:solidFill>
              </a:rPr>
              <a:t>engineering.</a:t>
            </a:r>
            <a:r>
              <a:rPr lang="he-IL" sz="2000" dirty="0">
                <a:solidFill>
                  <a:schemeClr val="accent1"/>
                </a:solidFill>
              </a:rPr>
              <a:t>)</a:t>
            </a:r>
            <a:endParaRPr lang="en-US" sz="2000" dirty="0"/>
          </a:p>
          <a:p>
            <a:r>
              <a:rPr lang="ar-EG" sz="2000" dirty="0"/>
              <a:t>ونطاقات </a:t>
            </a:r>
            <a:r>
              <a:rPr lang="en-US" sz="2000" dirty="0"/>
              <a:t>TLD</a:t>
            </a:r>
            <a:r>
              <a:rPr lang="ar-EG" sz="2000" dirty="0"/>
              <a:t> المفوضة في </a:t>
            </a:r>
            <a:r>
              <a:rPr lang="ar-EG" sz="2000" dirty="0">
                <a:hlinkClick r:id="rId4"/>
              </a:rPr>
              <a:t>منطقة الجذر</a:t>
            </a:r>
            <a:r>
              <a:rPr lang="ar-EG" sz="2000" dirty="0"/>
              <a:t> قد تتغير بمرور الوقت، ومن ثم يمكن أن تصبح أي قائمة مثبتة عتيقة الطراز</a:t>
            </a:r>
          </a:p>
          <a:p>
            <a:r>
              <a:rPr lang="ar-EG" sz="2000" dirty="0"/>
              <a:t>كل تسمية مكونة من 63 ثمانية</a:t>
            </a:r>
          </a:p>
          <a:p>
            <a:r>
              <a:rPr lang="ar-EG" sz="2000" dirty="0">
                <a:solidFill>
                  <a:schemeClr val="tx1"/>
                </a:solidFill>
              </a:rPr>
              <a:t>لا يمكن أن يكون اسم النطاق الإجمالي أكثر من 255 (بما في ذلك الفواصل)</a:t>
            </a:r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A3FE1A-11A0-85E3-50EE-F46F3A723E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230" y="34891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210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/>
              <a:t>أسماء النطاقات المدوَّلة (</a:t>
            </a:r>
            <a:r>
              <a:rPr lang="en-US"/>
              <a:t>IDN</a:t>
            </a:r>
            <a:r>
              <a:rPr lang="ar-EG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76157" y="1227326"/>
            <a:ext cx="10639685" cy="4810666"/>
          </a:xfrm>
        </p:spPr>
        <p:txBody>
          <a:bodyPr/>
          <a:lstStyle/>
          <a:p>
            <a:r>
              <a:rPr lang="ar-EG" sz="2000"/>
              <a:t>يمكن أن تكون أسماء النطاقات أيضًا مدوَّلة عندما تحتوي واحدة من المسميات على الأقل على رمز غير </a:t>
            </a:r>
            <a:r>
              <a:rPr lang="en-US" sz="2000"/>
              <a:t>ASCII</a:t>
            </a:r>
          </a:p>
          <a:p>
            <a:pPr lvl="1"/>
            <a:r>
              <a:rPr lang="ar-EG" sz="2000"/>
              <a:t>على سبيل المثال: </a:t>
            </a:r>
            <a:r>
              <a:rPr lang="en-US" sz="2000">
                <a:hlinkClick r:id="rId3"/>
              </a:rPr>
              <a:t>www.exâmple.ca</a:t>
            </a:r>
            <a:r>
              <a:rPr lang="ar-EG" sz="2000"/>
              <a:t>، و</a:t>
            </a:r>
            <a:r>
              <a:rPr lang="en-US" sz="2000">
                <a:solidFill>
                  <a:schemeClr val="accent1"/>
                </a:solidFill>
              </a:rPr>
              <a:t>普遍接受-测试.世界.</a:t>
            </a:r>
            <a:r>
              <a:rPr lang="ar-EG" sz="2000"/>
              <a:t>، و</a:t>
            </a:r>
            <a:r>
              <a:rPr lang="ar-EG" sz="2000">
                <a:solidFill>
                  <a:schemeClr val="accent1"/>
                </a:solidFill>
              </a:rPr>
              <a:t>صحة.مصر</a:t>
            </a:r>
            <a:r>
              <a:rPr lang="ar-EG" sz="2000"/>
              <a:t>، و</a:t>
            </a:r>
            <a:r>
              <a:rPr lang="ar-EG" sz="2000">
                <a:solidFill>
                  <a:schemeClr val="accent1"/>
                </a:solidFill>
              </a:rPr>
              <a:t> </a:t>
            </a:r>
            <a:r>
              <a:rPr lang="en-US" sz="2000">
                <a:solidFill>
                  <a:schemeClr val="accent1"/>
                </a:solidFill>
              </a:rPr>
              <a:t>ทัวร์เที่ยวไทย.ไทย</a:t>
            </a:r>
          </a:p>
          <a:p>
            <a:r>
              <a:rPr lang="ar-EG" sz="2000"/>
              <a:t>ثمة نموذجان متقابلان من مسميات النطاقات ذات أسماء النطاقات المدوَّلة: مسميات </a:t>
            </a:r>
            <a:r>
              <a:rPr lang="en-US" sz="2000"/>
              <a:t>U</a:t>
            </a:r>
            <a:r>
              <a:rPr lang="ar-EG" sz="2000"/>
              <a:t> ومسميات </a:t>
            </a:r>
            <a:r>
              <a:rPr lang="en-US" sz="2000"/>
              <a:t>A</a:t>
            </a:r>
          </a:p>
          <a:p>
            <a:pPr lvl="1"/>
            <a:r>
              <a:rPr lang="ar-EG" sz="2000"/>
              <a:t>المستخدمين البشر يستخدمون إصدار </a:t>
            </a:r>
            <a:r>
              <a:rPr lang="en-US" sz="2000"/>
              <a:t>IDN</a:t>
            </a:r>
            <a:r>
              <a:rPr lang="ar-EG" sz="2000"/>
              <a:t> الذي يطلق عليه مسميات </a:t>
            </a:r>
            <a:r>
              <a:rPr lang="en-US" sz="2000"/>
              <a:t>U</a:t>
            </a:r>
            <a:r>
              <a:rPr lang="ar-EG" sz="2000"/>
              <a:t> (التي تستخدم </a:t>
            </a:r>
            <a:r>
              <a:rPr lang="en-US" sz="2000"/>
              <a:t>UTF-8</a:t>
            </a:r>
            <a:r>
              <a:rPr lang="ar-EG" sz="2000"/>
              <a:t> نسقًا لها): </a:t>
            </a:r>
            <a:r>
              <a:rPr lang="en-US" sz="2000">
                <a:solidFill>
                  <a:schemeClr val="accent1"/>
                </a:solidFill>
              </a:rPr>
              <a:t>exâmple</a:t>
            </a:r>
          </a:p>
          <a:p>
            <a:pPr lvl="1"/>
            <a:r>
              <a:rPr lang="en-US" sz="2000"/>
              <a:t> </a:t>
            </a:r>
            <a:r>
              <a:rPr lang="ar-EG" sz="2000"/>
              <a:t>يستخدم نظام أسماء النطاقات مكافئ </a:t>
            </a:r>
            <a:r>
              <a:rPr lang="en-US" sz="2000"/>
              <a:t>ASCII</a:t>
            </a:r>
            <a:r>
              <a:rPr lang="ar-EG" sz="2000"/>
              <a:t> يطلق عليه مسميات </a:t>
            </a:r>
            <a:r>
              <a:rPr lang="en-US" sz="2000"/>
              <a:t>A</a:t>
            </a:r>
            <a:r>
              <a:rPr lang="ar-EG" sz="2000"/>
              <a:t>:</a:t>
            </a:r>
          </a:p>
          <a:p>
            <a:pPr marL="1371600" lvl="2" indent="-457200">
              <a:buFont typeface="+mj-lt"/>
              <a:buAutoNum type="arabicPeriod"/>
            </a:pPr>
            <a:r>
              <a:rPr lang="ar-EG" sz="2000"/>
              <a:t>يتناول إدخال المستخدم مع التطبيع والفحص في مقابل </a:t>
            </a:r>
            <a:r>
              <a:rPr lang="en-US" sz="2000"/>
              <a:t>IDNA2008</a:t>
            </a:r>
            <a:r>
              <a:rPr lang="ar-EG" sz="2000"/>
              <a:t> من أجل تكوين تسمية </a:t>
            </a:r>
            <a:r>
              <a:rPr lang="en-US" sz="2000"/>
              <a:t>U</a:t>
            </a:r>
            <a:r>
              <a:rPr lang="ar-EG" sz="2000"/>
              <a:t> باسم نطاق مدوَّل</a:t>
            </a:r>
          </a:p>
          <a:p>
            <a:pPr marL="1371600" lvl="2" indent="-457200">
              <a:buFont typeface="+mj-lt"/>
              <a:buAutoNum type="arabicPeriod"/>
            </a:pPr>
            <a:r>
              <a:rPr lang="ar-EG" sz="2000"/>
              <a:t>يحول تسمية </a:t>
            </a:r>
            <a:r>
              <a:rPr lang="en-US" sz="2000"/>
              <a:t>U</a:t>
            </a:r>
            <a:r>
              <a:rPr lang="ar-EG" sz="2000"/>
              <a:t> إلى بيونيكود (باستخدام </a:t>
            </a:r>
            <a:r>
              <a:rPr lang="en-US" sz="2000"/>
              <a:t>RFC3492</a:t>
            </a:r>
            <a:r>
              <a:rPr lang="ar-EG" sz="2000"/>
              <a:t>)</a:t>
            </a:r>
          </a:p>
          <a:p>
            <a:pPr marL="1371600" lvl="2" indent="-457200">
              <a:buFont typeface="+mj-lt"/>
              <a:buAutoNum type="arabicPeriod"/>
            </a:pPr>
            <a:r>
              <a:rPr lang="ar-EG" sz="2000"/>
              <a:t>يضيف البادئة </a:t>
            </a:r>
            <a:r>
              <a:rPr lang="en-US" sz="2000"/>
              <a:t>“xn--” </a:t>
            </a:r>
            <a:r>
              <a:rPr lang="ar-EG" sz="2000"/>
              <a:t>من أجل تعريف سلسلة </a:t>
            </a:r>
            <a:r>
              <a:rPr lang="en-US" sz="2000"/>
              <a:t>ASCII</a:t>
            </a:r>
            <a:r>
              <a:rPr lang="ar-EG" sz="2000"/>
              <a:t> بأنها تسمية </a:t>
            </a:r>
            <a:r>
              <a:rPr lang="en-US" sz="2000"/>
              <a:t>A</a:t>
            </a:r>
            <a:r>
              <a:rPr lang="ar-EG" sz="2000"/>
              <a:t> لاسم نطاق مدوَّل</a:t>
            </a:r>
          </a:p>
          <a:p>
            <a:pPr marL="1487487" lvl="3" indent="-4572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1"/>
                </a:solidFill>
              </a:rPr>
              <a:t>exâmple </a:t>
            </a:r>
            <a:r>
              <a:rPr lang="en-US" sz="2000">
                <a:solidFill>
                  <a:schemeClr val="tx1"/>
                </a:solidFill>
              </a:rPr>
              <a:t>=&gt; </a:t>
            </a:r>
            <a:r>
              <a:rPr lang="en-US" sz="2000">
                <a:solidFill>
                  <a:schemeClr val="accent1"/>
                </a:solidFill>
              </a:rPr>
              <a:t>exmple-xta </a:t>
            </a:r>
            <a:r>
              <a:rPr lang="en-US" sz="2000">
                <a:solidFill>
                  <a:schemeClr val="tx1"/>
                </a:solidFill>
              </a:rPr>
              <a:t>=&gt;</a:t>
            </a:r>
            <a:r>
              <a:rPr lang="en-US" sz="2000">
                <a:solidFill>
                  <a:schemeClr val="accent1"/>
                </a:solidFill>
              </a:rPr>
              <a:t> xn--exmple-xta</a:t>
            </a:r>
          </a:p>
          <a:p>
            <a:pPr marL="1487487" lvl="3" indent="-4572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1"/>
                </a:solidFill>
              </a:rPr>
              <a:t>普遍接受-测试 </a:t>
            </a:r>
            <a:r>
              <a:rPr lang="en-US" sz="2000">
                <a:solidFill>
                  <a:schemeClr val="tx1"/>
                </a:solidFill>
              </a:rPr>
              <a:t>=&gt;</a:t>
            </a:r>
            <a:r>
              <a:rPr lang="en-US" sz="2000">
                <a:solidFill>
                  <a:schemeClr val="accent1"/>
                </a:solidFill>
              </a:rPr>
              <a:t> --f38am99bqvcd5liy1cxsg </a:t>
            </a:r>
            <a:r>
              <a:rPr lang="en-US" sz="2000">
                <a:solidFill>
                  <a:schemeClr val="tx1"/>
                </a:solidFill>
              </a:rPr>
              <a:t>=&gt;</a:t>
            </a:r>
            <a:r>
              <a:rPr lang="en-US" sz="2000">
                <a:solidFill>
                  <a:schemeClr val="accent1"/>
                </a:solidFill>
              </a:rPr>
              <a:t> xn----f38am99bqvcd5liy1cxsg</a:t>
            </a:r>
          </a:p>
          <a:p>
            <a:r>
              <a:rPr lang="en-US" sz="2000"/>
              <a:t> </a:t>
            </a:r>
            <a:r>
              <a:rPr lang="ar-EG" sz="2000"/>
              <a:t>يجب أن تستخدم غالبية النظم مسميات </a:t>
            </a:r>
            <a:r>
              <a:rPr lang="en-US" sz="2000"/>
              <a:t>U</a:t>
            </a:r>
            <a:r>
              <a:rPr lang="ar-EG" sz="2000"/>
              <a:t>، وعلى وجه الخصوص قواعد البيانات</a:t>
            </a:r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862837-D6D5-335E-C234-15D3DC980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30" y="34891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928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49" y="1308848"/>
            <a:ext cx="9333259" cy="1701535"/>
          </a:xfrm>
        </p:spPr>
        <p:txBody>
          <a:bodyPr/>
          <a:lstStyle/>
          <a:p>
            <a:r>
              <a:rPr lang="ar-EG"/>
              <a:t>تدويل عناوين البريد الإلكتروني (</a:t>
            </a:r>
            <a:r>
              <a:rPr lang="en-US"/>
              <a:t>EAI</a:t>
            </a:r>
            <a:r>
              <a:rPr lang="ar-EG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391703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/>
              <a:t>عنوان البريد الإلكتروني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12800" y="1170175"/>
            <a:ext cx="11044420" cy="4945577"/>
          </a:xfrm>
        </p:spPr>
        <p:txBody>
          <a:bodyPr/>
          <a:lstStyle/>
          <a:p>
            <a:r>
              <a:rPr lang="ar-EG" sz="2000" dirty="0"/>
              <a:t>تركيب عنوان البريد الإلكتروني:  </a:t>
            </a:r>
            <a:r>
              <a:rPr lang="en-US" sz="2000" dirty="0" err="1">
                <a:solidFill>
                  <a:schemeClr val="accent1"/>
                </a:solidFill>
              </a:rPr>
              <a:t>mailboxName@domainName</a:t>
            </a:r>
            <a:endParaRPr lang="en-US" sz="2000" dirty="0">
              <a:solidFill>
                <a:schemeClr val="accent1"/>
              </a:solidFill>
            </a:endParaRPr>
          </a:p>
          <a:p>
            <a:pPr lvl="1"/>
            <a:r>
              <a:rPr lang="ar-EG" sz="2000" dirty="0"/>
              <a:t>للبريد الإلكتروني </a:t>
            </a:r>
            <a:r>
              <a:rPr lang="en-US" sz="2000" dirty="0" err="1">
                <a:solidFill>
                  <a:schemeClr val="tx1"/>
                </a:solidFill>
              </a:rPr>
              <a:t>mailboxName</a:t>
            </a:r>
            <a:endParaRPr lang="en-US" sz="2000" dirty="0">
              <a:solidFill>
                <a:schemeClr val="tx1"/>
              </a:solidFill>
            </a:endParaRPr>
          </a:p>
          <a:p>
            <a:pPr lvl="1"/>
            <a:r>
              <a:rPr lang="ar-EG" sz="2000" dirty="0"/>
              <a:t>للبريد الإلكتروني </a:t>
            </a:r>
            <a:r>
              <a:rPr lang="en-US" sz="2000" dirty="0" err="1">
                <a:solidFill>
                  <a:schemeClr val="tx1"/>
                </a:solidFill>
              </a:rPr>
              <a:t>domainName</a:t>
            </a:r>
            <a:endParaRPr lang="en-US" sz="2000" dirty="0">
              <a:solidFill>
                <a:schemeClr val="tx1"/>
              </a:solidFill>
            </a:endParaRPr>
          </a:p>
          <a:p>
            <a:pPr lvl="2"/>
            <a:r>
              <a:rPr lang="ar-EG" sz="2000" dirty="0"/>
              <a:t>وقد يكون </a:t>
            </a:r>
            <a:r>
              <a:rPr lang="en-US" sz="2000" dirty="0" err="1"/>
              <a:t>domainName</a:t>
            </a:r>
            <a:r>
              <a:rPr lang="ar-EG" sz="2000" dirty="0"/>
              <a:t> بنظام </a:t>
            </a:r>
            <a:r>
              <a:rPr lang="en-US" sz="2000" dirty="0"/>
              <a:t>ASCII</a:t>
            </a:r>
            <a:r>
              <a:rPr lang="ar-EG" sz="2000" dirty="0"/>
              <a:t> أو </a:t>
            </a:r>
            <a:r>
              <a:rPr lang="en-US" sz="2000" dirty="0"/>
              <a:t>IDN</a:t>
            </a:r>
          </a:p>
          <a:p>
            <a:pPr lvl="2"/>
            <a:r>
              <a:rPr lang="ar-EG" sz="2000" dirty="0"/>
              <a:t>فعلى سبيل المثال:</a:t>
            </a:r>
          </a:p>
          <a:p>
            <a:pPr lvl="3"/>
            <a:r>
              <a:rPr lang="en-US" sz="2000" u="sng" dirty="0">
                <a:solidFill>
                  <a:schemeClr val="accent1"/>
                </a:solidFill>
                <a:hlinkClick r:id="rId3"/>
              </a:rPr>
              <a:t>myname@example</a:t>
            </a:r>
            <a:r>
              <a:rPr lang="en-US" sz="2000" dirty="0">
                <a:solidFill>
                  <a:schemeClr val="accent1"/>
                </a:solidFill>
                <a:hlinkClick r:id="rId3"/>
              </a:rPr>
              <a:t>.org</a:t>
            </a:r>
          </a:p>
          <a:p>
            <a:pPr lvl="3"/>
            <a:r>
              <a:rPr lang="en-US" sz="2000" u="sng" dirty="0">
                <a:solidFill>
                  <a:schemeClr val="accent1"/>
                </a:solidFill>
                <a:hlinkClick r:id="rId4"/>
              </a:rPr>
              <a:t>myname@xn--exmple-xta.ca</a:t>
            </a:r>
          </a:p>
          <a:p>
            <a:pPr lvl="3"/>
            <a:r>
              <a:rPr lang="en-US" sz="2000" u="sng" dirty="0" err="1">
                <a:solidFill>
                  <a:schemeClr val="accent1"/>
                </a:solidFill>
              </a:rPr>
              <a:t>myname@exâmple.ca</a:t>
            </a:r>
            <a:endParaRPr lang="en-US" sz="2000" u="sng" dirty="0">
              <a:solidFill>
                <a:schemeClr val="accent1"/>
              </a:solidFill>
            </a:endParaRPr>
          </a:p>
          <a:p>
            <a:pPr lvl="1"/>
            <a:r>
              <a:rPr lang="ar-EG" sz="2000" dirty="0"/>
              <a:t>في حالة استلام بريد إلكتروني من آخرين، فسوف ترى كلاً من …@</a:t>
            </a:r>
            <a:r>
              <a:rPr lang="en-US" sz="2000" dirty="0" err="1"/>
              <a:t>exâmple</a:t>
            </a:r>
            <a:r>
              <a:rPr lang="ar-EG" sz="2000" dirty="0"/>
              <a:t>... وأيضًا …@</a:t>
            </a:r>
            <a:r>
              <a:rPr lang="en-US" sz="2000" dirty="0" err="1"/>
              <a:t>xn</a:t>
            </a:r>
            <a:r>
              <a:rPr lang="en-US" sz="2000" dirty="0"/>
              <a:t>--example-</a:t>
            </a:r>
            <a:r>
              <a:rPr lang="en-US" sz="2000" dirty="0" err="1"/>
              <a:t>xta</a:t>
            </a:r>
            <a:r>
              <a:rPr lang="ar-EG" sz="2000" dirty="0"/>
              <a:t>… قيد الاستخدام</a:t>
            </a:r>
          </a:p>
          <a:p>
            <a:pPr lvl="2"/>
            <a:r>
              <a:rPr lang="ar-EG" sz="2000" dirty="0"/>
              <a:t>السابق هو الأكثر استخدامًا</a:t>
            </a:r>
          </a:p>
          <a:p>
            <a:pPr lvl="1"/>
            <a:r>
              <a:rPr lang="en-US" sz="2000" dirty="0" err="1"/>
              <a:t>exâmple@xn</a:t>
            </a:r>
            <a:r>
              <a:rPr lang="en-US" sz="2000" dirty="0"/>
              <a:t>--example--</a:t>
            </a:r>
            <a:r>
              <a:rPr lang="en-US" sz="2000" dirty="0" err="1"/>
              <a:t>xte</a:t>
            </a:r>
            <a:r>
              <a:rPr lang="ar-EG" sz="2000" dirty="0"/>
              <a:t>... صالح ومستخدم، ولكن </a:t>
            </a:r>
            <a:r>
              <a:rPr lang="en-US" sz="2000" dirty="0" err="1"/>
              <a:t>xn</a:t>
            </a:r>
            <a:r>
              <a:rPr lang="en-US" sz="2000" dirty="0"/>
              <a:t>--…@</a:t>
            </a:r>
            <a:r>
              <a:rPr lang="en-US" sz="2000" dirty="0" err="1"/>
              <a:t>xn</a:t>
            </a:r>
            <a:r>
              <a:rPr lang="en-US" sz="2000" dirty="0"/>
              <a:t>--</a:t>
            </a:r>
            <a:r>
              <a:rPr lang="ar-EG" sz="2000" dirty="0"/>
              <a:t>… </a:t>
            </a:r>
            <a:r>
              <a:rPr lang="ar-EG" sz="2000" b="1" dirty="0"/>
              <a:t>غير صالح</a:t>
            </a:r>
          </a:p>
          <a:p>
            <a:pPr marL="914400" lvl="2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EDC885-9AF4-518D-5990-72629402EE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230" y="34891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087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/>
              <a:t>تدويل عناوين البريد الإلكتروني </a:t>
            </a:r>
            <a:r>
              <a:rPr lang="en-US"/>
              <a:t>EAI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12800" y="1170175"/>
            <a:ext cx="11044420" cy="4945577"/>
          </a:xfrm>
        </p:spPr>
        <p:txBody>
          <a:bodyPr/>
          <a:lstStyle/>
          <a:p>
            <a:r>
              <a:rPr lang="ar-EG" sz="2000" dirty="0"/>
              <a:t>للبريد الإلكتروني المدوَّل </a:t>
            </a:r>
            <a:r>
              <a:rPr lang="en-US" sz="2000" dirty="0" err="1"/>
              <a:t>mailboxName</a:t>
            </a:r>
            <a:r>
              <a:rPr lang="ar-EG" sz="2000" dirty="0"/>
              <a:t> بنظام يونيكود (في نسق </a:t>
            </a:r>
            <a:r>
              <a:rPr lang="en-US" sz="2000" dirty="0"/>
              <a:t>UTF-8</a:t>
            </a:r>
            <a:r>
              <a:rPr lang="ar-EG" sz="2000" dirty="0"/>
              <a:t>)</a:t>
            </a:r>
          </a:p>
          <a:p>
            <a:r>
              <a:rPr lang="ar-EG" sz="2000" dirty="0"/>
              <a:t> وقد يكون </a:t>
            </a:r>
            <a:r>
              <a:rPr lang="en-US" sz="2000" dirty="0" err="1"/>
              <a:t>domainName</a:t>
            </a:r>
            <a:r>
              <a:rPr lang="ar-EG" sz="2000" dirty="0"/>
              <a:t> بنظام </a:t>
            </a:r>
            <a:r>
              <a:rPr lang="en-US" sz="2000" dirty="0"/>
              <a:t>ASCII</a:t>
            </a:r>
            <a:r>
              <a:rPr lang="ar-EG" sz="2000" dirty="0"/>
              <a:t> أو </a:t>
            </a:r>
            <a:r>
              <a:rPr lang="en-US" sz="2000" dirty="0"/>
              <a:t>IDN</a:t>
            </a:r>
            <a:r>
              <a:rPr lang="ar-EG" sz="2000" dirty="0"/>
              <a:t>	</a:t>
            </a:r>
          </a:p>
          <a:p>
            <a:pPr lvl="1"/>
            <a:r>
              <a:rPr lang="ar-EG" sz="2000" dirty="0"/>
              <a:t>فعلى سبيل المثال:</a:t>
            </a:r>
          </a:p>
          <a:p>
            <a:pPr lvl="2"/>
            <a:r>
              <a:rPr lang="en-US" sz="2000" dirty="0">
                <a:solidFill>
                  <a:schemeClr val="accent1"/>
                </a:solidFill>
                <a:hlinkClick r:id="rId3"/>
              </a:rPr>
              <a:t>kévin@example.org</a:t>
            </a:r>
          </a:p>
          <a:p>
            <a:pPr lvl="2"/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すし</a:t>
            </a:r>
            <a:r>
              <a:rPr lang="en-US" sz="2000" dirty="0">
                <a:solidFill>
                  <a:schemeClr val="accent1"/>
                </a:solidFill>
              </a:rPr>
              <a:t>@ </a:t>
            </a:r>
            <a:r>
              <a:rPr lang="en-US" sz="2000" dirty="0" err="1">
                <a:solidFill>
                  <a:schemeClr val="accent1"/>
                </a:solidFill>
              </a:rPr>
              <a:t>xn</a:t>
            </a:r>
            <a:r>
              <a:rPr lang="en-US" sz="2000" dirty="0">
                <a:solidFill>
                  <a:schemeClr val="accent1"/>
                </a:solidFill>
              </a:rPr>
              <a:t>--</a:t>
            </a:r>
            <a:r>
              <a:rPr lang="en-US" sz="2000" dirty="0" err="1">
                <a:solidFill>
                  <a:schemeClr val="accent1"/>
                </a:solidFill>
              </a:rPr>
              <a:t>exmple-xta.ca</a:t>
            </a:r>
            <a:endParaRPr lang="en-US" sz="2000" dirty="0">
              <a:solidFill>
                <a:schemeClr val="accent1"/>
              </a:solidFill>
            </a:endParaRPr>
          </a:p>
          <a:p>
            <a:pPr lvl="2"/>
            <a:r>
              <a:rPr lang="en-US" sz="2000" dirty="0" err="1">
                <a:solidFill>
                  <a:schemeClr val="accent1"/>
                </a:solidFill>
              </a:rPr>
              <a:t>すし@快手.游戏</a:t>
            </a:r>
            <a:r>
              <a:rPr lang="en-US" sz="2000" dirty="0">
                <a:solidFill>
                  <a:schemeClr val="accent1"/>
                </a:solidFill>
              </a:rPr>
              <a:t>.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973F6E-5A16-C943-92BA-F710E5F2F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30" y="34891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49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10804566" cy="1701535"/>
          </a:xfrm>
        </p:spPr>
        <p:txBody>
          <a:bodyPr/>
          <a:lstStyle/>
          <a:p>
            <a:r>
              <a:rPr lang="ar-EG"/>
              <a:t>نظرة عامة على القبول الشامل (</a:t>
            </a:r>
            <a:r>
              <a:rPr lang="en-US"/>
              <a:t>UA</a:t>
            </a:r>
            <a:r>
              <a:rPr lang="ar-EG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785146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/>
              <a:t>نموذج عناوين البريد الإلكتروني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12800" y="1170175"/>
            <a:ext cx="11044420" cy="4945577"/>
          </a:xfrm>
        </p:spPr>
        <p:txBody>
          <a:bodyPr/>
          <a:lstStyle/>
          <a:p>
            <a:r>
              <a:rPr lang="en-US" sz="2000"/>
              <a:t>name@exâmple.ca</a:t>
            </a:r>
            <a:r>
              <a:rPr lang="ar-EG" sz="2000"/>
              <a:t> وأيضًا </a:t>
            </a:r>
            <a:r>
              <a:rPr lang="en-US" sz="2000"/>
              <a:t>name@xn--exmple-xta.ca</a:t>
            </a:r>
            <a:r>
              <a:rPr lang="ar-EG" sz="2000"/>
              <a:t> يمثلان عنواني بريد إلكتروني متطابقين</a:t>
            </a:r>
          </a:p>
          <a:p>
            <a:r>
              <a:rPr lang="ar-EG" sz="2000"/>
              <a:t>يجب أن تكون للتطبيق القدرة على معالجة خلال الشكلين باعتبارهما متطابقين</a:t>
            </a:r>
          </a:p>
          <a:p>
            <a:r>
              <a:rPr lang="ar-EG" sz="2000"/>
              <a:t>استخدم على المستوى الداخلي وبشكل متسق التسمية </a:t>
            </a:r>
            <a:r>
              <a:rPr lang="en-US" sz="2000"/>
              <a:t>A</a:t>
            </a:r>
            <a:r>
              <a:rPr lang="ar-EG" sz="2000"/>
              <a:t> أو التسمية </a:t>
            </a:r>
            <a:r>
              <a:rPr lang="en-US" sz="2000"/>
              <a:t>U</a:t>
            </a:r>
            <a:r>
              <a:rPr lang="ar-EG" sz="2000"/>
              <a:t>، لكن لا تخلط بين التسمية </a:t>
            </a:r>
            <a:r>
              <a:rPr lang="en-US" sz="2000"/>
              <a:t>A</a:t>
            </a:r>
            <a:r>
              <a:rPr lang="ar-EG" sz="2000"/>
              <a:t> والتسمية </a:t>
            </a:r>
            <a:r>
              <a:rPr lang="en-US" sz="2000"/>
              <a:t>U</a:t>
            </a:r>
          </a:p>
          <a:p>
            <a:r>
              <a:rPr lang="ar-EG" sz="2000"/>
              <a:t>توصيات فنية: معالجة واجهة الخلفية يجب أن تستخدم:</a:t>
            </a:r>
          </a:p>
          <a:p>
            <a:pPr lvl="1"/>
            <a:r>
              <a:rPr lang="ar-EG" sz="2000"/>
              <a:t>تسمية </a:t>
            </a:r>
            <a:r>
              <a:rPr lang="en-US" sz="2000"/>
              <a:t>A</a:t>
            </a:r>
            <a:r>
              <a:rPr lang="ar-EG" sz="2000"/>
              <a:t> للبرامج التي تستخدم </a:t>
            </a:r>
            <a:r>
              <a:rPr lang="en-US" sz="2000"/>
              <a:t>DNS</a:t>
            </a:r>
            <a:r>
              <a:rPr lang="ar-EG" sz="2000"/>
              <a:t> أو بروتوكول </a:t>
            </a:r>
            <a:r>
              <a:rPr lang="en-US" sz="2000"/>
              <a:t>SMTP</a:t>
            </a:r>
            <a:r>
              <a:rPr lang="ar-EG" sz="2000"/>
              <a:t> من مستوى البايت</a:t>
            </a:r>
          </a:p>
          <a:p>
            <a:pPr lvl="1"/>
            <a:r>
              <a:rPr lang="ar-EG" sz="2000"/>
              <a:t>تسمية </a:t>
            </a:r>
            <a:r>
              <a:rPr lang="en-US" sz="2000"/>
              <a:t>U</a:t>
            </a:r>
            <a:r>
              <a:rPr lang="ar-EG" sz="2000"/>
              <a:t> لغالبية البرمجيات (على سبيل المثال تطبيقات </a:t>
            </a:r>
            <a:r>
              <a:rPr lang="en-US" sz="2000"/>
              <a:t>django/flask/rails/symfony</a:t>
            </a:r>
            <a:r>
              <a:rPr lang="ar-EG" sz="2000"/>
              <a:t> العادية)</a:t>
            </a:r>
          </a:p>
          <a:p>
            <a:r>
              <a:rPr lang="ar-EG" sz="2000"/>
              <a:t>تأكد من أن الإدخال يعمل من خلال استخدام كلا النسقين (أو حتى نسق مختلط)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D4E484-226C-9BB1-F2B7-8F1EE529A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30" y="34891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259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/>
              <a:t>الإرسال والاستلام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12800" y="740672"/>
            <a:ext cx="11044420" cy="5463180"/>
          </a:xfrm>
        </p:spPr>
        <p:txBody>
          <a:bodyPr/>
          <a:lstStyle/>
          <a:p>
            <a:r>
              <a:rPr lang="ar-EG" sz="2000">
                <a:solidFill>
                  <a:schemeClr val="tx1"/>
                </a:solidFill>
              </a:rPr>
              <a:t> يجب أن تكون لنا القدرة على الإرسال لأي من الشكلين:</a:t>
            </a:r>
          </a:p>
          <a:p>
            <a:pPr lvl="1"/>
            <a:r>
              <a:rPr lang="en-US" sz="2000">
                <a:solidFill>
                  <a:schemeClr val="tx1"/>
                </a:solidFill>
              </a:rPr>
              <a:t>mailboxName-UTF-8@A-labelform</a:t>
            </a:r>
          </a:p>
          <a:p>
            <a:pPr lvl="1"/>
            <a:r>
              <a:rPr lang="en-US" sz="2000">
                <a:solidFill>
                  <a:schemeClr val="tx1"/>
                </a:solidFill>
              </a:rPr>
              <a:t>mailboxName-UTF-8@U-labelform</a:t>
            </a:r>
          </a:p>
          <a:p>
            <a:r>
              <a:rPr lang="ar-EG" sz="2000">
                <a:solidFill>
                  <a:schemeClr val="tx1"/>
                </a:solidFill>
              </a:rPr>
              <a:t>يجب أن تكون لنا القدرة على الاستقبال من أي من الشكلين:</a:t>
            </a:r>
          </a:p>
          <a:p>
            <a:pPr lvl="1"/>
            <a:r>
              <a:rPr lang="en-US" sz="2000">
                <a:solidFill>
                  <a:schemeClr val="tx1"/>
                </a:solidFill>
              </a:rPr>
              <a:t>mailboxName-UTF-8@A-labelform</a:t>
            </a:r>
          </a:p>
          <a:p>
            <a:pPr lvl="1"/>
            <a:r>
              <a:rPr lang="en-US" sz="2000">
                <a:solidFill>
                  <a:schemeClr val="tx1"/>
                </a:solidFill>
              </a:rPr>
              <a:t>mailboxName-UTF-8@U-labelform</a:t>
            </a:r>
          </a:p>
          <a:p>
            <a:r>
              <a:rPr lang="ar-EG" sz="2000">
                <a:solidFill>
                  <a:schemeClr val="tx1"/>
                </a:solidFill>
              </a:rPr>
              <a:t>يجب أن يكون تخزين البريد الإلكتروني متسقًا مع اسم النطاق في أي شكل سواء تسمية </a:t>
            </a:r>
            <a:r>
              <a:rPr lang="en-US" sz="2000">
                <a:solidFill>
                  <a:schemeClr val="tx1"/>
                </a:solidFill>
              </a:rPr>
              <a:t>A</a:t>
            </a:r>
            <a:r>
              <a:rPr lang="ar-EG" sz="2000">
                <a:solidFill>
                  <a:schemeClr val="tx1"/>
                </a:solidFill>
              </a:rPr>
              <a:t> أو تسمية </a:t>
            </a:r>
            <a:r>
              <a:rPr lang="en-US" sz="2000">
                <a:solidFill>
                  <a:schemeClr val="tx1"/>
                </a:solidFill>
              </a:rPr>
              <a:t>U</a:t>
            </a:r>
          </a:p>
          <a:p>
            <a:r>
              <a:rPr lang="ar-EG" sz="2000">
                <a:solidFill>
                  <a:schemeClr val="tx1"/>
                </a:solidFill>
              </a:rPr>
              <a:t>الإرسال/الاستلام الخلفي يجب أن يدار من خلال خادم البريد</a:t>
            </a:r>
          </a:p>
          <a:p>
            <a:r>
              <a:rPr lang="ar-EG" sz="2000">
                <a:solidFill>
                  <a:schemeClr val="tx1"/>
                </a:solidFill>
              </a:rPr>
              <a:t>عملية التسليم (خادم بريد إلكتروني </a:t>
            </a:r>
            <a:r>
              <a:rPr lang="ar-EG" sz="200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ar-EG" sz="2000">
                <a:solidFill>
                  <a:schemeClr val="tx1"/>
                </a:solidFill>
              </a:rPr>
              <a:t> بتطبيق واجهة أمامية)</a:t>
            </a:r>
          </a:p>
          <a:p>
            <a:pPr lvl="1"/>
            <a:r>
              <a:rPr lang="ar-EG" sz="2000">
                <a:solidFill>
                  <a:schemeClr val="tx1"/>
                </a:solidFill>
              </a:rPr>
              <a:t>المكتبات المستخدمة في عملية التسليم يجب أن تكون متوافقة مع </a:t>
            </a:r>
            <a:r>
              <a:rPr lang="en-US" sz="2000">
                <a:solidFill>
                  <a:schemeClr val="tx1"/>
                </a:solidFill>
              </a:rPr>
              <a:t>EAI</a:t>
            </a:r>
          </a:p>
          <a:p>
            <a:pPr lvl="1"/>
            <a:r>
              <a:rPr lang="ar-EG" sz="2000">
                <a:solidFill>
                  <a:schemeClr val="tx1"/>
                </a:solidFill>
              </a:rPr>
              <a:t>خادم البريد يجب أن يكون متوافقًا أيضًا مع </a:t>
            </a:r>
            <a:r>
              <a:rPr lang="en-US" sz="2000">
                <a:solidFill>
                  <a:schemeClr val="tx1"/>
                </a:solidFill>
              </a:rPr>
              <a:t>EAI</a:t>
            </a:r>
          </a:p>
          <a:p>
            <a:pPr lvl="2"/>
            <a:r>
              <a:rPr lang="ar-EG" sz="2000">
                <a:solidFill>
                  <a:schemeClr val="tx1"/>
                </a:solidFill>
              </a:rPr>
              <a:t>أما عن كيفية جعل خادم البريد متوافقًا مع </a:t>
            </a:r>
            <a:r>
              <a:rPr lang="en-US" sz="2000">
                <a:solidFill>
                  <a:schemeClr val="tx1"/>
                </a:solidFill>
              </a:rPr>
              <a:t>EAI</a:t>
            </a:r>
            <a:r>
              <a:rPr lang="ar-EG" sz="2000">
                <a:solidFill>
                  <a:schemeClr val="tx1"/>
                </a:solidFill>
              </a:rPr>
              <a:t> فهو موضوع خارج نطاق هذا التدريب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E7CE46-876F-E4BD-2CDD-E1CA36824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30" y="34891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859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49" y="1308848"/>
            <a:ext cx="10489773" cy="1701535"/>
          </a:xfrm>
        </p:spPr>
        <p:txBody>
          <a:bodyPr/>
          <a:lstStyle/>
          <a:p>
            <a:r>
              <a:rPr lang="ar-EG"/>
              <a:t>الخلاصة</a:t>
            </a:r>
          </a:p>
        </p:txBody>
      </p:sp>
    </p:spTree>
    <p:extLst>
      <p:ext uri="{BB962C8B-B14F-4D97-AF65-F5344CB8AC3E}">
        <p14:creationId xmlns:p14="http://schemas.microsoft.com/office/powerpoint/2010/main" val="18886452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4F36C-9C8E-FE4C-BC4F-8706AEA4C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/>
              <a:t>دعم لغات البرمجة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DD6656-C3D1-CC4C-85CD-98D9CE657DCC}"/>
              </a:ext>
            </a:extLst>
          </p:cNvPr>
          <p:cNvSpPr txBox="1"/>
          <p:nvPr/>
        </p:nvSpPr>
        <p:spPr>
          <a:xfrm>
            <a:off x="10004928" y="812653"/>
            <a:ext cx="119263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cs typeface="Source Sans Pro"/>
                <a:hlinkClick r:id="rId2"/>
              </a:rPr>
              <a:t>UASG018A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805F94D-FA1D-AA49-A028-28C76F5EA065}"/>
              </a:ext>
            </a:extLst>
          </p:cNvPr>
          <p:cNvGrpSpPr/>
          <p:nvPr/>
        </p:nvGrpSpPr>
        <p:grpSpPr>
          <a:xfrm>
            <a:off x="6096000" y="1374733"/>
            <a:ext cx="5981700" cy="4868905"/>
            <a:chOff x="241300" y="1336633"/>
            <a:chExt cx="5981700" cy="50489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39ED243-8917-BA4C-ADD5-38BA986B9A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0328"/>
            <a:stretch/>
          </p:blipFill>
          <p:spPr>
            <a:xfrm>
              <a:off x="241300" y="1336633"/>
              <a:ext cx="5981700" cy="61664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5AE508C-9DDD-3441-A79C-72EAEFC2C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700" y="1927878"/>
              <a:ext cx="5943600" cy="445770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DB3D619-9578-B248-92E0-A6A05B5E0D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00" y="200025"/>
            <a:ext cx="5943600" cy="604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133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0624" y="46180"/>
            <a:ext cx="11283696" cy="450663"/>
          </a:xfrm>
        </p:spPr>
        <p:txBody>
          <a:bodyPr/>
          <a:lstStyle/>
          <a:p>
            <a:r>
              <a:rPr lang="ar-EG" dirty="0"/>
              <a:t>دعم </a:t>
            </a:r>
            <a:r>
              <a:rPr lang="en-US" dirty="0"/>
              <a:t>EAI</a:t>
            </a:r>
            <a:r>
              <a:rPr lang="ar-EG" dirty="0"/>
              <a:t> عن طريق أدوات وخدمات البريد الإلكتروني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83E4C9-8936-5547-885A-72BB83BBB173}"/>
              </a:ext>
            </a:extLst>
          </p:cNvPr>
          <p:cNvSpPr/>
          <p:nvPr/>
        </p:nvSpPr>
        <p:spPr>
          <a:xfrm>
            <a:off x="7989757" y="1127134"/>
            <a:ext cx="37145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EG" sz="2000" dirty="0"/>
              <a:t>راجع نتائج الاختبار التفصيلية في</a:t>
            </a:r>
            <a:br>
              <a:rPr lang="en-US" sz="2000" dirty="0"/>
            </a:br>
            <a:r>
              <a:rPr lang="en-US" sz="2000" dirty="0">
                <a:hlinkClick r:id="rId3"/>
              </a:rPr>
              <a:t>UASG030A</a:t>
            </a:r>
            <a:r>
              <a:rPr lang="ar-EG" sz="100" dirty="0">
                <a:hlinkClick r:id="rId3"/>
              </a:rPr>
              <a:t> </a:t>
            </a:r>
            <a:r>
              <a:rPr lang="en-US" sz="2000" dirty="0">
                <a:hlinkClick r:id="rId3"/>
              </a:rPr>
              <a:t>:</a:t>
            </a:r>
            <a:r>
              <a:rPr lang="ar-EG" sz="2000" dirty="0">
                <a:hlinkClick r:id="rId3"/>
              </a:rPr>
              <a:t> نتائج اختبار برنامج </a:t>
            </a:r>
            <a:r>
              <a:rPr lang="en-US" sz="2000" dirty="0">
                <a:hlinkClick r:id="rId3"/>
              </a:rPr>
              <a:t>EAI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6251A1A0-A6F5-674B-81AA-C77A8BC1D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002" y="671420"/>
            <a:ext cx="6046484" cy="55151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968C34-C812-67AA-3EC7-54416A2611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1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011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12064" y="46180"/>
            <a:ext cx="11222736" cy="450663"/>
          </a:xfrm>
        </p:spPr>
        <p:txBody>
          <a:bodyPr/>
          <a:lstStyle/>
          <a:p>
            <a:r>
              <a:rPr lang="ar-EG" dirty="0"/>
              <a:t>رحلة </a:t>
            </a:r>
            <a:r>
              <a:rPr lang="en-US" dirty="0"/>
              <a:t>ICANN</a:t>
            </a:r>
            <a:r>
              <a:rPr lang="ar-EG" dirty="0"/>
              <a:t> نحو الجاهزية للقبول الشامل </a:t>
            </a:r>
            <a:r>
              <a:rPr lang="en-US" dirty="0"/>
              <a:t>UA</a:t>
            </a:r>
            <a:r>
              <a:rPr lang="ar-EG" dirty="0"/>
              <a:t> – النموذج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52241" y="1470213"/>
            <a:ext cx="7747220" cy="4571813"/>
          </a:xfrm>
        </p:spPr>
        <p:txBody>
          <a:bodyPr/>
          <a:lstStyle/>
          <a:p>
            <a:r>
              <a:rPr lang="ar-EG" dirty="0"/>
              <a:t>المرحلة 1:</a:t>
            </a:r>
            <a:r>
              <a:rPr lang="en-US" dirty="0"/>
              <a:t> </a:t>
            </a:r>
            <a:r>
              <a:rPr lang="ar-EG" dirty="0"/>
              <a:t>قم بتحديث الخدمات لدعم كل من نطاقات </a:t>
            </a:r>
            <a:r>
              <a:rPr lang="en-US" dirty="0"/>
              <a:t>TLD</a:t>
            </a:r>
            <a:r>
              <a:rPr lang="ar-EG" dirty="0"/>
              <a:t> بترميز </a:t>
            </a:r>
            <a:r>
              <a:rPr lang="en-US" dirty="0"/>
              <a:t>ASCII</a:t>
            </a:r>
            <a:r>
              <a:rPr lang="ar-EG" dirty="0"/>
              <a:t> الجديدة </a:t>
            </a:r>
            <a:br>
              <a:rPr lang="en-US" dirty="0"/>
            </a:br>
            <a:r>
              <a:rPr lang="ar-EG" dirty="0"/>
              <a:t>القصيرة والطويلة</a:t>
            </a:r>
          </a:p>
          <a:p>
            <a:r>
              <a:rPr lang="ar-EG" dirty="0"/>
              <a:t>المرحلة 2:</a:t>
            </a:r>
            <a:r>
              <a:rPr lang="en-US" dirty="0"/>
              <a:t> </a:t>
            </a:r>
            <a:r>
              <a:rPr lang="ar-EG" dirty="0"/>
              <a:t>قم بتحديث الخدمات لدعم أسماء النطاقات المدوّلة (</a:t>
            </a:r>
            <a:r>
              <a:rPr lang="en-US" dirty="0"/>
              <a:t>IDN</a:t>
            </a:r>
            <a:r>
              <a:rPr lang="ar-EG" dirty="0"/>
              <a:t>) بدون ترميز </a:t>
            </a:r>
            <a:r>
              <a:rPr lang="en-US" dirty="0"/>
              <a:t>ASCII</a:t>
            </a:r>
            <a:r>
              <a:rPr lang="ar-EG" dirty="0"/>
              <a:t> في </a:t>
            </a:r>
            <a:r>
              <a:rPr lang="en-US" dirty="0"/>
              <a:t>Unicode</a:t>
            </a:r>
            <a:r>
              <a:rPr lang="ar-EG" dirty="0"/>
              <a:t> (العلامة </a:t>
            </a:r>
            <a:r>
              <a:rPr lang="en-US" dirty="0"/>
              <a:t>U)</a:t>
            </a:r>
            <a:r>
              <a:rPr lang="ar-EG" dirty="0"/>
              <a:t>، وتمثيلات </a:t>
            </a:r>
            <a:r>
              <a:rPr lang="en-US" dirty="0"/>
              <a:t>IDN</a:t>
            </a:r>
            <a:r>
              <a:rPr lang="ar-EG" dirty="0"/>
              <a:t> بترميز </a:t>
            </a:r>
            <a:r>
              <a:rPr lang="en-US" dirty="0"/>
              <a:t>ASCII</a:t>
            </a:r>
            <a:r>
              <a:rPr lang="ar-EG" dirty="0"/>
              <a:t> في </a:t>
            </a:r>
            <a:r>
              <a:rPr lang="en-US" dirty="0"/>
              <a:t>Punycode</a:t>
            </a:r>
            <a:r>
              <a:rPr lang="ar-EG" dirty="0"/>
              <a:t> (العلامة </a:t>
            </a:r>
            <a:r>
              <a:rPr lang="en-US" dirty="0"/>
              <a:t>A</a:t>
            </a:r>
            <a:r>
              <a:rPr lang="ar-EG" dirty="0"/>
              <a:t>)</a:t>
            </a:r>
          </a:p>
          <a:p>
            <a:r>
              <a:rPr lang="ar-EG" dirty="0"/>
              <a:t>المرحلة 3:</a:t>
            </a:r>
            <a:r>
              <a:rPr lang="en-US" dirty="0"/>
              <a:t> </a:t>
            </a:r>
            <a:r>
              <a:rPr lang="ar-EG" dirty="0"/>
              <a:t>قم بتحديث البنية الأساسية والخدمات لدعم عناوين البريد الإلكتروني بدون </a:t>
            </a:r>
            <a:br>
              <a:rPr lang="en-US" dirty="0"/>
            </a:br>
            <a:r>
              <a:rPr lang="ar-EG" dirty="0"/>
              <a:t>ترميز </a:t>
            </a:r>
            <a:r>
              <a:rPr lang="en-US" dirty="0"/>
              <a:t>ASCII</a:t>
            </a:r>
          </a:p>
          <a:p>
            <a:pPr lvl="1"/>
            <a:r>
              <a:rPr lang="ar-EG" dirty="0"/>
              <a:t>ملاحظة: يجب أن تدعم جميع المكونات تدويل عناوين البريد الإلكتروني (</a:t>
            </a:r>
            <a:r>
              <a:rPr lang="en-US" dirty="0"/>
              <a:t>EAI</a:t>
            </a:r>
            <a:r>
              <a:rPr lang="ar-EG" dirty="0"/>
              <a:t>) قبل أن تصبح البنية الأساسية متوافقة</a:t>
            </a:r>
          </a:p>
          <a:p>
            <a:pPr lvl="1"/>
            <a:endParaRPr lang="en-US" dirty="0"/>
          </a:p>
          <a:p>
            <a:r>
              <a:rPr lang="ar-EG" dirty="0"/>
              <a:t>راجع التفاصيل في </a:t>
            </a:r>
            <a:r>
              <a:rPr lang="ar-EG" dirty="0">
                <a:hlinkClick r:id="rId3"/>
              </a:rPr>
              <a:t>دراسة الحالة من </a:t>
            </a:r>
            <a:r>
              <a:rPr lang="en-US" dirty="0">
                <a:hlinkClick r:id="rId3"/>
              </a:rPr>
              <a:t>ICANN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946471-6B8F-284B-A21E-F1FB18E5E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53" y="784708"/>
            <a:ext cx="3557630" cy="52885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C02783-5701-E9C4-FFCD-B4D14AB80F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1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929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2800" y="1470213"/>
            <a:ext cx="10805055" cy="4769222"/>
          </a:xfrm>
        </p:spPr>
        <p:txBody>
          <a:bodyPr/>
          <a:lstStyle/>
          <a:p>
            <a:r>
              <a:rPr lang="ar-EG" sz="2000"/>
              <a:t>لمزيد من المعلومات حول القبول الشامل </a:t>
            </a:r>
            <a:r>
              <a:rPr lang="en-US" sz="2000"/>
              <a:t>UA</a:t>
            </a:r>
            <a:r>
              <a:rPr lang="ar-EG" sz="2000"/>
              <a:t>، أرسل بريدًا إلكترونيًا </a:t>
            </a:r>
            <a:r>
              <a:rPr lang="en-US" sz="2000">
                <a:hlinkClick r:id="rId3"/>
              </a:rPr>
              <a:t>info@uasg.tech</a:t>
            </a:r>
            <a:r>
              <a:rPr lang="ar-EG" sz="2000"/>
              <a:t> أو </a:t>
            </a:r>
            <a:r>
              <a:rPr lang="en-US" sz="2000">
                <a:hlinkClick r:id="rId4"/>
              </a:rPr>
              <a:t>UAProgram@icann.org</a:t>
            </a:r>
          </a:p>
          <a:p>
            <a:r>
              <a:rPr lang="en-US" sz="2000"/>
              <a:t> </a:t>
            </a:r>
            <a:r>
              <a:rPr lang="ar-EG" sz="2000"/>
              <a:t>اطلع على جميع مستندات المجموعة التوجيهية للقبول الشامل </a:t>
            </a:r>
            <a:r>
              <a:rPr lang="en-US" sz="2000"/>
              <a:t>UASG</a:t>
            </a:r>
            <a:r>
              <a:rPr lang="ar-EG" sz="2000"/>
              <a:t> والعروض التقديمية على </a:t>
            </a:r>
            <a:r>
              <a:rPr lang="en-US" sz="2000">
                <a:hlinkClick r:id="rId5"/>
              </a:rPr>
              <a:t>https://uasg.tech</a:t>
            </a:r>
          </a:p>
          <a:p>
            <a:r>
              <a:rPr lang="en-US" sz="2000"/>
              <a:t> </a:t>
            </a:r>
            <a:r>
              <a:rPr lang="ar-EG" sz="2000"/>
              <a:t>اطلع على تفاصيل العمل الجاري من صفحات ويكي على: </a:t>
            </a:r>
            <a:r>
              <a:rPr lang="en-US" sz="2000">
                <a:hlinkClick r:id="rId6"/>
              </a:rPr>
              <a:t>https://community.icann.org/display/TUA</a:t>
            </a:r>
          </a:p>
          <a:p>
            <a:r>
              <a:rPr lang="en-US" sz="2000"/>
              <a:t> </a:t>
            </a:r>
            <a:r>
              <a:rPr lang="ar-EG" sz="2000"/>
              <a:t>بادر بالاشتراك أو الاستماع في قائمة نقاش </a:t>
            </a:r>
            <a:r>
              <a:rPr lang="en-US" sz="2000"/>
              <a:t>UA</a:t>
            </a:r>
            <a:r>
              <a:rPr lang="ar-EG" sz="2000"/>
              <a:t> على </a:t>
            </a:r>
            <a:r>
              <a:rPr lang="en-US" sz="2000">
                <a:hlinkClick r:id="rId7"/>
              </a:rPr>
              <a:t>https://uasg.tech/subscribe</a:t>
            </a:r>
          </a:p>
          <a:p>
            <a:r>
              <a:rPr lang="ar-EG" sz="2000"/>
              <a:t>بادر بالتسجيل للمشاركة في مجموعات عمل </a:t>
            </a:r>
            <a:r>
              <a:rPr lang="en-US" sz="2000"/>
              <a:t>UA</a:t>
            </a:r>
            <a:r>
              <a:rPr lang="ar-EG" sz="2000"/>
              <a:t> </a:t>
            </a:r>
            <a:r>
              <a:rPr lang="ar-EG" sz="2000">
                <a:hlinkClick r:id="rId8"/>
              </a:rPr>
              <a:t>هنا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/>
              <a:t>بادر بالمشاركة!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CCF404-DAA2-273A-1B36-37A8AC7005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0230" y="34891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601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3124" y="1336586"/>
            <a:ext cx="10995461" cy="4528240"/>
          </a:xfrm>
        </p:spPr>
        <p:txBody>
          <a:bodyPr/>
          <a:lstStyle/>
          <a:p>
            <a:r>
              <a:rPr lang="ar-EG" sz="2000"/>
              <a:t>راجع </a:t>
            </a:r>
            <a:r>
              <a:rPr lang="en-US" sz="2000">
                <a:hlinkClick r:id="rId3"/>
              </a:rPr>
              <a:t>https://uasg.tech</a:t>
            </a:r>
            <a:r>
              <a:rPr lang="ar-EG" sz="2000"/>
              <a:t> للاطلاع على قائمة كاملة بالتقارير</a:t>
            </a:r>
          </a:p>
          <a:p>
            <a:pPr lvl="1"/>
            <a:r>
              <a:rPr lang="ar-EG" sz="2000"/>
              <a:t>الدليل السريع للقبول الشامل:</a:t>
            </a:r>
            <a:r>
              <a:rPr lang="ar-EG" sz="2000">
                <a:hlinkClick r:id="rId4"/>
              </a:rPr>
              <a:t> </a:t>
            </a:r>
            <a:r>
              <a:rPr lang="en-US" sz="2000">
                <a:hlinkClick r:id="rId4"/>
              </a:rPr>
              <a:t>UASG005</a:t>
            </a:r>
          </a:p>
          <a:p>
            <a:pPr lvl="1"/>
            <a:r>
              <a:rPr lang="ar-EG" sz="2000"/>
              <a:t>مقدمة حول القبول الشامل:</a:t>
            </a:r>
            <a:r>
              <a:rPr lang="ar-EG" sz="2000">
                <a:hlinkClick r:id="rId5"/>
              </a:rPr>
              <a:t> </a:t>
            </a:r>
            <a:r>
              <a:rPr lang="en-US" sz="2000">
                <a:hlinkClick r:id="rId5"/>
              </a:rPr>
              <a:t>UASG007</a:t>
            </a:r>
          </a:p>
          <a:p>
            <a:pPr lvl="1"/>
            <a:r>
              <a:rPr lang="ar-EG" sz="2000"/>
              <a:t>دليل سريع إلى تدويل عناوين البريد الإلكتروني:</a:t>
            </a:r>
            <a:r>
              <a:rPr lang="ar-EG" sz="2000">
                <a:hlinkClick r:id="rId6"/>
              </a:rPr>
              <a:t> </a:t>
            </a:r>
            <a:r>
              <a:rPr lang="en-US" sz="2000">
                <a:hlinkClick r:id="rId6"/>
              </a:rPr>
              <a:t>UASG014</a:t>
            </a:r>
          </a:p>
          <a:p>
            <a:pPr lvl="1"/>
            <a:r>
              <a:rPr lang="ar-EG" sz="2000"/>
              <a:t>تدويل عناوين البريد الإلكتروني – نظرة عامة فنية:</a:t>
            </a:r>
            <a:r>
              <a:rPr lang="ar-EG" sz="2000">
                <a:hlinkClick r:id="rId7"/>
              </a:rPr>
              <a:t> </a:t>
            </a:r>
            <a:r>
              <a:rPr lang="en-US" sz="2000">
                <a:hlinkClick r:id="rId7"/>
              </a:rPr>
              <a:t>UASG012</a:t>
            </a:r>
          </a:p>
          <a:p>
            <a:pPr lvl="1"/>
            <a:r>
              <a:rPr lang="ar-EG" sz="2000"/>
              <a:t>امتثال القبول الشامل لبعض مكتبات لغات وأطر عمل البرمجة – </a:t>
            </a:r>
            <a:r>
              <a:rPr lang="en-US" sz="2000">
                <a:hlinkClick r:id="rId8"/>
              </a:rPr>
              <a:t>UASG018A</a:t>
            </a:r>
          </a:p>
          <a:p>
            <a:pPr lvl="1"/>
            <a:r>
              <a:rPr lang="ar-EG" sz="2000"/>
              <a:t>تدويل عناوين البريد الإلكتروني </a:t>
            </a:r>
            <a:r>
              <a:rPr lang="en-US" sz="2000"/>
              <a:t>EAI</a:t>
            </a:r>
            <a:r>
              <a:rPr lang="ar-EG" sz="2000"/>
              <a:t> - تقييم برامج وخدمات البريد الإلكتروني الرئيسية:</a:t>
            </a:r>
            <a:r>
              <a:rPr lang="ar-EG" sz="2000">
                <a:hlinkClick r:id="rId9"/>
              </a:rPr>
              <a:t> </a:t>
            </a:r>
            <a:r>
              <a:rPr lang="en-US" sz="2000">
                <a:hlinkClick r:id="rId9"/>
              </a:rPr>
              <a:t>UASG021B</a:t>
            </a:r>
          </a:p>
          <a:p>
            <a:pPr lvl="1"/>
            <a:r>
              <a:rPr lang="ar-EG" sz="2000"/>
              <a:t>إطار عمل الجاهزية للقبول الشامل:</a:t>
            </a:r>
            <a:r>
              <a:rPr lang="ar-EG" sz="2000">
                <a:hlinkClick r:id="rId10"/>
              </a:rPr>
              <a:t> </a:t>
            </a:r>
            <a:r>
              <a:rPr lang="en-US" sz="2000">
                <a:hlinkClick r:id="rId10"/>
              </a:rPr>
              <a:t>UASG026</a:t>
            </a:r>
          </a:p>
          <a:p>
            <a:pPr lvl="1"/>
            <a:r>
              <a:rPr lang="ar-EG" sz="2000"/>
              <a:t>اعتبارات تسمية صناديق وارد البريد الإلكتروني المدوَّل:</a:t>
            </a:r>
            <a:r>
              <a:rPr lang="ar-EG" sz="2000">
                <a:hlinkClick r:id="rId11"/>
              </a:rPr>
              <a:t> </a:t>
            </a:r>
            <a:r>
              <a:rPr lang="en-US" sz="2000">
                <a:hlinkClick r:id="rId11"/>
              </a:rPr>
              <a:t>UASG028</a:t>
            </a:r>
          </a:p>
          <a:p>
            <a:pPr lvl="1"/>
            <a:r>
              <a:rPr lang="ar-EG" sz="2000"/>
              <a:t>تقييم دعم تدويل عناوين البريد الإلكتروني في تقرير برامج وخدمات البريد الإلكتروني:</a:t>
            </a:r>
            <a:r>
              <a:rPr lang="ar-EG" sz="2000">
                <a:hlinkClick r:id="rId12"/>
              </a:rPr>
              <a:t> </a:t>
            </a:r>
            <a:r>
              <a:rPr lang="en-US" sz="2000">
                <a:hlinkClick r:id="rId12"/>
              </a:rPr>
              <a:t>UASG030</a:t>
            </a:r>
          </a:p>
          <a:p>
            <a:pPr lvl="1"/>
            <a:r>
              <a:rPr lang="ar-EG" sz="2000"/>
              <a:t>القبول الشامل لأنظمة إدارة المحتوى (</a:t>
            </a:r>
            <a:r>
              <a:rPr lang="en-US" sz="2000"/>
              <a:t>CMS</a:t>
            </a:r>
            <a:r>
              <a:rPr lang="ar-EG" sz="2000"/>
              <a:t>) المرحلة 1 – </a:t>
            </a:r>
            <a:r>
              <a:rPr lang="en-US" sz="2000"/>
              <a:t>WordPress</a:t>
            </a:r>
            <a:r>
              <a:rPr lang="ar-EG" sz="2000"/>
              <a:t>:</a:t>
            </a:r>
            <a:r>
              <a:rPr lang="ar-EG" sz="2000">
                <a:hlinkClick r:id="rId13"/>
              </a:rPr>
              <a:t> </a:t>
            </a:r>
            <a:r>
              <a:rPr lang="en-US" sz="2000">
                <a:hlinkClick r:id="rId13"/>
              </a:rPr>
              <a:t>UASG032</a:t>
            </a:r>
          </a:p>
          <a:p>
            <a:r>
              <a:rPr lang="ar-EG" sz="2000">
                <a:cs typeface="Source Sans Pro"/>
              </a:rPr>
              <a:t>أمثلة الأكواد المستخدمة: </a:t>
            </a:r>
            <a:r>
              <a:rPr lang="en-US" sz="2000">
                <a:cs typeface="Source Sans Pro"/>
                <a:hlinkClick r:id="rId14"/>
              </a:rPr>
              <a:t>https://github.com/icann/ua-code-samples</a:t>
            </a:r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/>
              <a:t>بعض المواد ذات الصلة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7F085F-89ED-B372-0A4A-0D114E8C03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0230" y="34891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068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Box 2"/>
          <p:cNvSpPr txBox="1">
            <a:spLocks noChangeArrowheads="1"/>
          </p:cNvSpPr>
          <p:nvPr/>
        </p:nvSpPr>
        <p:spPr bwMode="auto">
          <a:xfrm>
            <a:off x="5156200" y="2413000"/>
            <a:ext cx="31258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ar-EG" sz="1600" dirty="0">
                <a:solidFill>
                  <a:schemeClr val="bg1"/>
                </a:solidFill>
                <a:ea typeface="ＭＳ Ｐゴシック" charset="-128"/>
                <a:cs typeface="Arial" charset="0"/>
              </a:rPr>
              <a:t>البريد الإلكتروني: </a:t>
            </a:r>
            <a:r>
              <a:rPr lang="en-US" sz="1600" dirty="0" err="1">
                <a:solidFill>
                  <a:schemeClr val="bg1"/>
                </a:solidFill>
                <a:ea typeface="ＭＳ Ｐゴシック" charset="-128"/>
                <a:cs typeface="Arial" charset="0"/>
              </a:rPr>
              <a:t>sarmad.hussain@icann.org</a:t>
            </a:r>
            <a:endParaRPr lang="en-US" sz="1600" dirty="0">
              <a:solidFill>
                <a:schemeClr val="bg1"/>
              </a:solidFill>
              <a:ea typeface="ＭＳ Ｐゴシック" charset="-128"/>
              <a:cs typeface="Arial" charset="0"/>
            </a:endParaRPr>
          </a:p>
          <a:p>
            <a:endParaRPr lang="en-US" altLang="en-US" dirty="0">
              <a:ea typeface="ＭＳ Ｐゴシック" charset="-128"/>
              <a:cs typeface="Arial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02DBCC-897F-E6D7-DC70-2D4096CDA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defTabSz="457200" eaLnBrk="1" latinLnBrk="0" hangingPunct="1">
              <a:spcBef>
                <a:spcPct val="0"/>
              </a:spcBef>
              <a:buNone/>
            </a:pPr>
            <a:r>
              <a:rPr lang="ar-EG" dirty="0">
                <a:solidFill>
                  <a:schemeClr val="bg1"/>
                </a:solidFill>
                <a:latin typeface="+mn-lt"/>
              </a:rPr>
              <a:t>تواصل مع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- ICANN</a:t>
            </a:r>
            <a:r>
              <a:rPr lang="ar-EG" dirty="0">
                <a:solidFill>
                  <a:schemeClr val="bg1"/>
                </a:solidFill>
                <a:latin typeface="+mn-lt"/>
              </a:rPr>
              <a:t>شكراً لكم وأطرحوا أسئلتكم الآن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435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8BD06-17DB-4584-AF10-02AE8394A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EG"/>
              <a:t>القبول الشامل لأسماء النطاقات والبريد الإلكتروني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A36FDA-29B9-254C-8975-5ABB15D41994}"/>
              </a:ext>
            </a:extLst>
          </p:cNvPr>
          <p:cNvSpPr/>
          <p:nvPr/>
        </p:nvSpPr>
        <p:spPr>
          <a:xfrm>
            <a:off x="926617" y="2150772"/>
            <a:ext cx="1032734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EG" sz="2400" b="1">
                <a:cs typeface="Arial" panose="020B0604020202020204" pitchFamily="34" charset="0"/>
              </a:rPr>
              <a:t>الهدف</a:t>
            </a:r>
          </a:p>
          <a:p>
            <a:pPr algn="ctr"/>
            <a:r>
              <a:rPr lang="ar-EG" sz="2400">
                <a:cs typeface="Arial" panose="020B0604020202020204" pitchFamily="34" charset="0"/>
              </a:rPr>
              <a:t>أن تعمل جميع أسماء النطاقات وعناوين البريد الإلكتروني في جميع التطبيقات البرمجية.</a:t>
            </a:r>
          </a:p>
          <a:p>
            <a:pPr algn="ctr"/>
            <a:endParaRPr lang="en-US" sz="2400" b="1" dirty="0">
              <a:cs typeface="Arial" panose="020B0604020202020204" pitchFamily="34" charset="0"/>
            </a:endParaRPr>
          </a:p>
          <a:p>
            <a:pPr algn="ctr"/>
            <a:endParaRPr lang="en-US" sz="2400" b="1" dirty="0">
              <a:cs typeface="Arial" panose="020B0604020202020204" pitchFamily="34" charset="0"/>
            </a:endParaRPr>
          </a:p>
          <a:p>
            <a:pPr algn="ctr"/>
            <a:r>
              <a:rPr lang="ar-EG" sz="2400" b="1">
                <a:cs typeface="Arial" panose="020B0604020202020204" pitchFamily="34" charset="0"/>
              </a:rPr>
              <a:t>التأثير</a:t>
            </a:r>
          </a:p>
          <a:p>
            <a:pPr algn="ctr">
              <a:buSzPct val="75000"/>
            </a:pPr>
            <a:r>
              <a:rPr lang="ar-EG" sz="2400">
                <a:cs typeface="Arial" panose="020B0604020202020204" pitchFamily="34" charset="0"/>
              </a:rPr>
              <a:t>تعزيز اختيار المستهلك، وتحسين المنافسة، وتوفير وصول أوسع للمستخدمين النهائيين.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19BB13-36FB-19B7-6506-438433F81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30" y="34891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/>
              <a:t>فئات أسماء النطاقات وعناوين البريد الإلكتروني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1010858"/>
            <a:ext cx="10962747" cy="5389942"/>
          </a:xfrm>
        </p:spPr>
        <p:txBody>
          <a:bodyPr/>
          <a:lstStyle/>
          <a:p>
            <a:pPr lvl="0"/>
            <a:r>
              <a:rPr lang="ar-EG" sz="2000" dirty="0"/>
              <a:t>بات من الممكن الآن الحصول على أسماء نطاقات وعناوين بريد إلكتروني باللغات والنصوص المحلية باستخدام </a:t>
            </a:r>
            <a:r>
              <a:rPr lang="en-US" sz="2000" dirty="0"/>
              <a:t>UTF8</a:t>
            </a:r>
          </a:p>
          <a:p>
            <a:pPr lvl="1"/>
            <a:r>
              <a:rPr lang="ar-EG" sz="2000" dirty="0"/>
              <a:t>أسماء النطاقات </a:t>
            </a:r>
            <a:r>
              <a:rPr lang="ar-EG" sz="2000" dirty="0" err="1"/>
              <a:t>المدوَّلة</a:t>
            </a:r>
            <a:r>
              <a:rPr lang="ar-EG" sz="2000" dirty="0"/>
              <a:t> (</a:t>
            </a:r>
            <a:r>
              <a:rPr lang="en-US" sz="2000" dirty="0"/>
              <a:t>IDN</a:t>
            </a:r>
            <a:r>
              <a:rPr lang="ar-EG" sz="2000" dirty="0"/>
              <a:t>)</a:t>
            </a:r>
          </a:p>
          <a:p>
            <a:pPr lvl="1"/>
            <a:r>
              <a:rPr lang="ar-EG" sz="2000" dirty="0"/>
              <a:t> تدويل عناوين البريد الإلكتروني (</a:t>
            </a:r>
            <a:r>
              <a:rPr lang="en-US" sz="2000" dirty="0"/>
              <a:t>EAI</a:t>
            </a:r>
            <a:r>
              <a:rPr lang="ar-EG" sz="2000" dirty="0"/>
              <a:t>)</a:t>
            </a:r>
          </a:p>
          <a:p>
            <a:pPr lvl="0"/>
            <a:r>
              <a:rPr lang="ar-EG" sz="2000" dirty="0"/>
              <a:t>أسماء النطاقات</a:t>
            </a:r>
          </a:p>
          <a:p>
            <a:pPr lvl="1"/>
            <a:r>
              <a:rPr lang="ar-EG" sz="2000" dirty="0"/>
              <a:t>أسماء نطاقات مستوى أعلى </a:t>
            </a:r>
            <a:r>
              <a:rPr lang="ar-EG" sz="2000" b="1" dirty="0"/>
              <a:t>أحدث</a:t>
            </a:r>
            <a:r>
              <a:rPr lang="ar-EG" sz="2000" dirty="0"/>
              <a:t>:		</a:t>
            </a:r>
            <a:r>
              <a:rPr lang="en-US" sz="2000" dirty="0"/>
              <a:t>		</a:t>
            </a:r>
            <a:r>
              <a:rPr lang="en-US" sz="2000" dirty="0" err="1"/>
              <a:t>example.</a:t>
            </a:r>
            <a:r>
              <a:rPr lang="en-US" sz="2000" dirty="0" err="1">
                <a:solidFill>
                  <a:srgbClr val="FF0000"/>
                </a:solidFill>
              </a:rPr>
              <a:t>sky</a:t>
            </a:r>
            <a:endParaRPr lang="en-US" sz="2000" dirty="0">
              <a:solidFill>
                <a:srgbClr val="FF0000"/>
              </a:solidFill>
            </a:endParaRPr>
          </a:p>
          <a:p>
            <a:pPr lvl="1"/>
            <a:r>
              <a:rPr lang="ar-EG" sz="2000" dirty="0"/>
              <a:t>أسماء نطاقات مستوى أعلى </a:t>
            </a:r>
            <a:r>
              <a:rPr lang="ar-EG" sz="2000" b="1" dirty="0"/>
              <a:t>أطول</a:t>
            </a:r>
            <a:r>
              <a:rPr lang="ar-EG" sz="2000" dirty="0"/>
              <a:t>:		</a:t>
            </a:r>
            <a:r>
              <a:rPr lang="en-US" sz="2000" dirty="0"/>
              <a:t>		</a:t>
            </a:r>
            <a:r>
              <a:rPr lang="en-US" sz="2000" dirty="0" err="1"/>
              <a:t>example.</a:t>
            </a:r>
            <a:r>
              <a:rPr lang="en-US" sz="2000" dirty="0" err="1">
                <a:solidFill>
                  <a:srgbClr val="FF0000"/>
                </a:solidFill>
              </a:rPr>
              <a:t>abudhabi</a:t>
            </a:r>
            <a:endParaRPr lang="en-US" sz="2000" dirty="0">
              <a:solidFill>
                <a:srgbClr val="FF0000"/>
              </a:solidFill>
            </a:endParaRPr>
          </a:p>
          <a:p>
            <a:pPr lvl="1"/>
            <a:r>
              <a:rPr lang="ar-EG" sz="2000" dirty="0"/>
              <a:t>أسماء النطاقات </a:t>
            </a:r>
            <a:r>
              <a:rPr lang="ar-EG" sz="2000" b="1" dirty="0" err="1"/>
              <a:t>المدوَّلة</a:t>
            </a:r>
            <a:r>
              <a:rPr lang="ar-EG" sz="2000" dirty="0"/>
              <a:t>:</a:t>
            </a:r>
            <a:r>
              <a:rPr lang="he-IL" sz="2000" dirty="0"/>
              <a:t>			</a:t>
            </a:r>
            <a:r>
              <a:rPr lang="ar-EG" sz="2000" dirty="0"/>
              <a:t>	</a:t>
            </a:r>
            <a:r>
              <a:rPr lang="en-US" sz="2000" dirty="0"/>
              <a:t>		</a:t>
            </a:r>
            <a:r>
              <a:rPr lang="en-US" dirty="0" err="1">
                <a:solidFill>
                  <a:srgbClr val="FF0000"/>
                </a:solidFill>
              </a:rPr>
              <a:t>普遍接受-测试.世界</a:t>
            </a:r>
            <a:r>
              <a:rPr lang="he-IL" dirty="0">
                <a:solidFill>
                  <a:srgbClr val="FF0000"/>
                </a:solidFill>
              </a:rPr>
              <a:t>	</a:t>
            </a:r>
            <a:endParaRPr lang="en-US" dirty="0">
              <a:solidFill>
                <a:srgbClr val="FF0000"/>
              </a:solidFill>
            </a:endParaRPr>
          </a:p>
          <a:p>
            <a:pPr lvl="0"/>
            <a:r>
              <a:rPr lang="ar-EG" sz="2000" dirty="0"/>
              <a:t>عناوين البريد الإلكتروني </a:t>
            </a:r>
            <a:r>
              <a:rPr lang="ar-EG" sz="2000" dirty="0" err="1"/>
              <a:t>المدوَّلة</a:t>
            </a:r>
            <a:r>
              <a:rPr lang="ar-EG" sz="2000" dirty="0"/>
              <a:t> (</a:t>
            </a:r>
            <a:r>
              <a:rPr lang="en-US" sz="2000" dirty="0"/>
              <a:t>EAI</a:t>
            </a:r>
            <a:r>
              <a:rPr lang="ar-EG" sz="2000" dirty="0"/>
              <a:t>)</a:t>
            </a:r>
          </a:p>
          <a:p>
            <a:pPr lvl="1"/>
            <a:r>
              <a:rPr lang="en-US" sz="2000" dirty="0"/>
              <a:t>ASCII@IDN							marc@</a:t>
            </a:r>
            <a:r>
              <a:rPr lang="en-US" sz="2000" dirty="0">
                <a:solidFill>
                  <a:srgbClr val="FF0000"/>
                </a:solidFill>
              </a:rPr>
              <a:t>société</a:t>
            </a:r>
            <a:r>
              <a:rPr lang="en-US" sz="2000" dirty="0"/>
              <a:t>.org</a:t>
            </a:r>
          </a:p>
          <a:p>
            <a:pPr lvl="1"/>
            <a:r>
              <a:rPr lang="en-US" sz="2000" dirty="0"/>
              <a:t>UTF8@ASCII</a:t>
            </a:r>
            <a:r>
              <a:rPr lang="ar-EG" sz="2000" dirty="0"/>
              <a:t>						</a:t>
            </a:r>
            <a:r>
              <a:rPr lang="en-US" sz="2000" dirty="0">
                <a:solidFill>
                  <a:srgbClr val="FF0000"/>
                </a:solidFill>
              </a:rPr>
              <a:t>ईमेल</a:t>
            </a:r>
            <a:r>
              <a:rPr lang="en-US" sz="2000" dirty="0"/>
              <a:t>@example.com</a:t>
            </a:r>
          </a:p>
          <a:p>
            <a:pPr lvl="1"/>
            <a:r>
              <a:rPr lang="en-US" sz="2000" dirty="0"/>
              <a:t>UTF8@IDN</a:t>
            </a:r>
            <a:r>
              <a:rPr lang="ar-EG" sz="2000" dirty="0"/>
              <a:t>							</a:t>
            </a:r>
            <a:r>
              <a:rPr lang="en-US" sz="2000" dirty="0">
                <a:solidFill>
                  <a:srgbClr val="FF0000"/>
                </a:solidFill>
              </a:rPr>
              <a:t>测试@普遍接受-测试.世界</a:t>
            </a:r>
          </a:p>
          <a:p>
            <a:pPr lvl="1"/>
            <a:r>
              <a:rPr lang="en-US" sz="2000" dirty="0"/>
              <a:t>UTF8@IDN; right-to-left scripts</a:t>
            </a:r>
            <a:r>
              <a:rPr lang="ar-EG" sz="2000" dirty="0"/>
              <a:t>		</a:t>
            </a:r>
            <a:r>
              <a:rPr lang="ar-EG" sz="2000" dirty="0" err="1">
                <a:solidFill>
                  <a:srgbClr val="FF0000"/>
                </a:solidFill>
              </a:rPr>
              <a:t>موقع.مثال@میل-ای</a:t>
            </a:r>
            <a:r>
              <a:rPr lang="ar-EG" sz="2000" dirty="0"/>
              <a:t>		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735853-19B7-8DC5-A36B-3C82482B4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30" y="34891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1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8BD06-17DB-4584-AF10-02AE8394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8278"/>
            <a:ext cx="11157294" cy="434888"/>
          </a:xfrm>
        </p:spPr>
        <p:txBody>
          <a:bodyPr>
            <a:noAutofit/>
          </a:bodyPr>
          <a:lstStyle/>
          <a:p>
            <a:r>
              <a:rPr lang="ar-EG"/>
              <a:t>قبول عناوين البريد الإلكتروني من جانب مواقع الويب عالميًا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7F075B-FFDB-7C47-8083-54FD06FC4942}"/>
              </a:ext>
            </a:extLst>
          </p:cNvPr>
          <p:cNvSpPr/>
          <p:nvPr/>
        </p:nvSpPr>
        <p:spPr>
          <a:xfrm>
            <a:off x="6990860" y="835331"/>
            <a:ext cx="47160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EG" sz="2400" dirty="0">
                <a:cs typeface="Source Sans Pro"/>
              </a:rPr>
              <a:t>للحصول على التفاصيل، انظر </a:t>
            </a:r>
            <a:r>
              <a:rPr lang="en-US" sz="2400" dirty="0">
                <a:cs typeface="Source Sans Pro"/>
                <a:hlinkClick r:id="rId3"/>
              </a:rPr>
              <a:t>UASG027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B6B613E-48A5-2BD6-51A6-50438533FF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1815876"/>
              </p:ext>
            </p:extLst>
          </p:nvPr>
        </p:nvGraphicFramePr>
        <p:xfrm>
          <a:off x="623456" y="1536106"/>
          <a:ext cx="10954462" cy="4775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A8B4F4B-AF3B-29CD-E24B-DD15FA1E73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230" y="34891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07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27E336-28BA-7A3C-2C9D-D0F4C2816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/>
              <a:t> دعم تدويل عناوين البريد الإلكتروني </a:t>
            </a:r>
            <a:r>
              <a:rPr lang="en-US"/>
              <a:t>EAI</a:t>
            </a:r>
            <a:r>
              <a:rPr lang="ar-EG"/>
              <a:t> عبر خوادم البريد الإلكتروني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F1C083-B32F-B408-0663-602123596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" y="1384662"/>
            <a:ext cx="11978640" cy="44559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E218B3-4F8C-FFD1-0272-E67B116C0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30" y="34891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89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B6274-DBC2-4C0B-0FF4-3165807701B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974217"/>
            <a:ext cx="10543117" cy="4571813"/>
          </a:xfrm>
        </p:spPr>
        <p:txBody>
          <a:bodyPr/>
          <a:lstStyle/>
          <a:p>
            <a:r>
              <a:rPr lang="ar-EG" dirty="0"/>
              <a:t>دعم جميع أسماء النطاقات بما في ذلك أسماء النطاقات المدوَّلة (</a:t>
            </a:r>
            <a:r>
              <a:rPr lang="en-US" dirty="0"/>
              <a:t>IDN</a:t>
            </a:r>
            <a:r>
              <a:rPr lang="ar-EG" dirty="0"/>
              <a:t>) وجميع عناوين البريد الإلكتروني، بما في ذلك عناوين البريد الإلكتروني المدوَّلة (</a:t>
            </a:r>
            <a:r>
              <a:rPr lang="en-US" dirty="0"/>
              <a:t>EAI</a:t>
            </a:r>
            <a:r>
              <a:rPr lang="ar-EG" dirty="0"/>
              <a:t>):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ar-EG" dirty="0"/>
              <a:t> القبول: يمكن للمستخدم إدخال أحرف من النص المحلي الخاص به في حقل نصي</a:t>
            </a:r>
          </a:p>
          <a:p>
            <a:r>
              <a:rPr lang="ar-EG" dirty="0"/>
              <a:t>التحقق من الصحة: يقبل البرنامج الأحرف ويتعرف بصلاحيتها</a:t>
            </a:r>
          </a:p>
          <a:p>
            <a:r>
              <a:rPr lang="ar-EG" dirty="0"/>
              <a:t>العملية: يجري النظام عمليات باستخدام الأحرف</a:t>
            </a:r>
          </a:p>
          <a:p>
            <a:r>
              <a:rPr lang="ar-EG" dirty="0"/>
              <a:t>التخزين: يمكن لقاعدة البيانات تخزين النص بدون تقطيع أو إفساد</a:t>
            </a:r>
          </a:p>
          <a:p>
            <a:r>
              <a:rPr lang="ar-EG" dirty="0"/>
              <a:t>العرض: عند إحضار المعلومات من قاعدة البيانات فإنها تُعرض عرضًا صحيحًا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/>
              <a:t>نطاق جاهزية القبول الشامل للمبرمجين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F3E8CE4-5BEB-AB4B-BC3E-F36E027D7112}"/>
              </a:ext>
            </a:extLst>
          </p:cNvPr>
          <p:cNvGrpSpPr/>
          <p:nvPr/>
        </p:nvGrpSpPr>
        <p:grpSpPr>
          <a:xfrm>
            <a:off x="1298985" y="2151802"/>
            <a:ext cx="9048332" cy="1295462"/>
            <a:chOff x="1927228" y="5269981"/>
            <a:chExt cx="7921353" cy="97651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8CA18D1-8A41-3345-B85F-7925A4C0569A}"/>
                </a:ext>
              </a:extLst>
            </p:cNvPr>
            <p:cNvGrpSpPr/>
            <p:nvPr/>
          </p:nvGrpSpPr>
          <p:grpSpPr>
            <a:xfrm>
              <a:off x="1927228" y="5273672"/>
              <a:ext cx="1302251" cy="972822"/>
              <a:chOff x="820555" y="1643185"/>
              <a:chExt cx="2011680" cy="1644160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4E9FDE2-6C75-9045-BEBB-6E9A27DE09D0}"/>
                  </a:ext>
                </a:extLst>
              </p:cNvPr>
              <p:cNvSpPr/>
              <p:nvPr/>
            </p:nvSpPr>
            <p:spPr>
              <a:xfrm>
                <a:off x="820555" y="2835439"/>
                <a:ext cx="2011680" cy="451906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ar-EG" sz="2000">
                    <a:solidFill>
                      <a:srgbClr val="000000"/>
                    </a:solidFill>
                    <a:latin typeface="Source Sans Pro Light"/>
                    <a:cs typeface="Source Sans Pro Light"/>
                  </a:rPr>
                  <a:t>القبول</a:t>
                </a: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095B2E6-8192-564A-B0D4-8D25BBD97F7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20555" y="1643185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pic>
            <p:nvPicPr>
              <p:cNvPr id="49" name="Picture 48" descr="ua-capability-icons_wht_Accept.png">
                <a:extLst>
                  <a:ext uri="{FF2B5EF4-FFF2-40B4-BE49-F238E27FC236}">
                    <a16:creationId xmlns:a16="http://schemas.microsoft.com/office/drawing/2014/main" id="{95AE17AA-1A8D-9D48-9EBD-42ED787C63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9630" y="1900022"/>
                <a:ext cx="562359" cy="643725"/>
              </a:xfrm>
              <a:prstGeom prst="rect">
                <a:avLst/>
              </a:prstGeom>
            </p:spPr>
          </p:pic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6AD7C3E-1B21-EA49-8443-C0ED70B8257A}"/>
                </a:ext>
              </a:extLst>
            </p:cNvPr>
            <p:cNvGrpSpPr/>
            <p:nvPr/>
          </p:nvGrpSpPr>
          <p:grpSpPr>
            <a:xfrm>
              <a:off x="3582203" y="5273672"/>
              <a:ext cx="1314106" cy="967039"/>
              <a:chOff x="3554360" y="1646720"/>
              <a:chExt cx="2029993" cy="1634387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1B7CDDE-3D06-0740-94CA-B0F1E035313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554360" y="1646720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8541279-6FA3-8D42-B5C8-D52B525811FB}"/>
                  </a:ext>
                </a:extLst>
              </p:cNvPr>
              <p:cNvSpPr/>
              <p:nvPr/>
            </p:nvSpPr>
            <p:spPr>
              <a:xfrm>
                <a:off x="3572673" y="2829201"/>
                <a:ext cx="2011680" cy="451906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ar-EG" sz="2000">
                    <a:solidFill>
                      <a:srgbClr val="000000"/>
                    </a:solidFill>
                    <a:latin typeface="Source Sans Pro Light"/>
                    <a:cs typeface="Source Sans Pro Light"/>
                  </a:rPr>
                  <a:t>التحقق من الصحة</a:t>
                </a:r>
              </a:p>
            </p:txBody>
          </p:sp>
          <p:pic>
            <p:nvPicPr>
              <p:cNvPr id="46" name="Picture 45" descr="ua-capability-icons_wht_Validate.png">
                <a:extLst>
                  <a:ext uri="{FF2B5EF4-FFF2-40B4-BE49-F238E27FC236}">
                    <a16:creationId xmlns:a16="http://schemas.microsoft.com/office/drawing/2014/main" id="{0A09F761-7140-1B41-A0F2-165BB85AAA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0348" y="1895569"/>
                <a:ext cx="779705" cy="643725"/>
              </a:xfrm>
              <a:prstGeom prst="rect">
                <a:avLst/>
              </a:prstGeom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49AA9E2-9693-C548-8C8D-93CB9162783D}"/>
                </a:ext>
              </a:extLst>
            </p:cNvPr>
            <p:cNvGrpSpPr/>
            <p:nvPr/>
          </p:nvGrpSpPr>
          <p:grpSpPr>
            <a:xfrm>
              <a:off x="6892153" y="5269981"/>
              <a:ext cx="1302251" cy="968544"/>
              <a:chOff x="6331693" y="1643185"/>
              <a:chExt cx="2011680" cy="1636930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9727F8D-A583-2B42-8956-0E4F176329F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331693" y="1643185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087D5BAF-0D83-DD44-911D-2E14DE3C4330}"/>
                  </a:ext>
                </a:extLst>
              </p:cNvPr>
              <p:cNvSpPr/>
              <p:nvPr/>
            </p:nvSpPr>
            <p:spPr>
              <a:xfrm>
                <a:off x="6331693" y="2828209"/>
                <a:ext cx="2011680" cy="451906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ar-EG" sz="2000">
                    <a:solidFill>
                      <a:srgbClr val="000000"/>
                    </a:solidFill>
                    <a:latin typeface="Source Sans Pro Light"/>
                    <a:cs typeface="Source Sans Pro Light"/>
                  </a:rPr>
                  <a:t>التخزين</a:t>
                </a:r>
              </a:p>
            </p:txBody>
          </p:sp>
          <p:pic>
            <p:nvPicPr>
              <p:cNvPr id="43" name="Picture 42" descr="ua-capability-icons_wht_Store.png">
                <a:extLst>
                  <a:ext uri="{FF2B5EF4-FFF2-40B4-BE49-F238E27FC236}">
                    <a16:creationId xmlns:a16="http://schemas.microsoft.com/office/drawing/2014/main" id="{6AB810CB-7FFA-E647-820F-1348D55A85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9490" y="1900022"/>
                <a:ext cx="647296" cy="647296"/>
              </a:xfrm>
              <a:prstGeom prst="rect">
                <a:avLst/>
              </a:prstGeom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01A6786-B4F7-E64B-8ADF-2CCDA6FFB00B}"/>
                </a:ext>
              </a:extLst>
            </p:cNvPr>
            <p:cNvGrpSpPr/>
            <p:nvPr/>
          </p:nvGrpSpPr>
          <p:grpSpPr>
            <a:xfrm>
              <a:off x="5237178" y="5269981"/>
              <a:ext cx="1302251" cy="970730"/>
              <a:chOff x="2202899" y="3852184"/>
              <a:chExt cx="2011680" cy="1640625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6C1B392-FF8A-1A46-AF2C-63FA41E5A3D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202899" y="3852184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08E740B-EE22-E54F-BECC-BFA4D1A7E347}"/>
                  </a:ext>
                </a:extLst>
              </p:cNvPr>
              <p:cNvSpPr/>
              <p:nvPr/>
            </p:nvSpPr>
            <p:spPr>
              <a:xfrm>
                <a:off x="2202899" y="5040903"/>
                <a:ext cx="2011680" cy="451906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ar-EG" sz="2000">
                    <a:solidFill>
                      <a:srgbClr val="000000"/>
                    </a:solidFill>
                    <a:latin typeface="Source Sans Pro Light"/>
                    <a:cs typeface="Source Sans Pro Light"/>
                  </a:rPr>
                  <a:t>العملية</a:t>
                </a:r>
              </a:p>
            </p:txBody>
          </p:sp>
          <p:pic>
            <p:nvPicPr>
              <p:cNvPr id="40" name="Picture 39" descr="ua-capability-icons_wht_Process.png">
                <a:extLst>
                  <a:ext uri="{FF2B5EF4-FFF2-40B4-BE49-F238E27FC236}">
                    <a16:creationId xmlns:a16="http://schemas.microsoft.com/office/drawing/2014/main" id="{8E2BA25B-94F7-E146-AC59-48DF74B707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6759" y="4119754"/>
                <a:ext cx="1027282" cy="632806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CE1F724-3B0F-EB40-92D6-82F9EE7CF4EA}"/>
                </a:ext>
              </a:extLst>
            </p:cNvPr>
            <p:cNvGrpSpPr/>
            <p:nvPr/>
          </p:nvGrpSpPr>
          <p:grpSpPr>
            <a:xfrm>
              <a:off x="8546330" y="5275764"/>
              <a:ext cx="1302251" cy="970730"/>
              <a:chOff x="4943583" y="3852184"/>
              <a:chExt cx="2011680" cy="1640625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E413D40-E4B1-7B43-95EE-9A70F693E45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943583" y="3852184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8F6DA22-0257-334F-BF9C-0493C7E95829}"/>
                  </a:ext>
                </a:extLst>
              </p:cNvPr>
              <p:cNvSpPr/>
              <p:nvPr/>
            </p:nvSpPr>
            <p:spPr>
              <a:xfrm>
                <a:off x="4946287" y="5040903"/>
                <a:ext cx="2008976" cy="451906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ar-EG" sz="2000">
                    <a:solidFill>
                      <a:srgbClr val="000000"/>
                    </a:solidFill>
                    <a:latin typeface="Source Sans Pro Light"/>
                    <a:cs typeface="Source Sans Pro Light"/>
                  </a:rPr>
                  <a:t>العرض</a:t>
                </a:r>
              </a:p>
            </p:txBody>
          </p:sp>
          <p:pic>
            <p:nvPicPr>
              <p:cNvPr id="37" name="Picture 36" descr="ua-capability-icons_wht_Display.png">
                <a:extLst>
                  <a:ext uri="{FF2B5EF4-FFF2-40B4-BE49-F238E27FC236}">
                    <a16:creationId xmlns:a16="http://schemas.microsoft.com/office/drawing/2014/main" id="{03B399DB-C262-DD4C-9E27-94DC38E042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1163" y="4126903"/>
                <a:ext cx="489490" cy="633398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8D0F728-6C82-FDEE-29C6-8ECC460E4E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230" y="34891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44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3F512-A707-6942-97D9-A27B34605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/>
              <a:t>سلسلة التكنولوجيات من أجل النظر في القبول الشامل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6126D98-EB57-E54E-B9E7-E94B7FB004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4611350"/>
              </p:ext>
            </p:extLst>
          </p:nvPr>
        </p:nvGraphicFramePr>
        <p:xfrm>
          <a:off x="4705206" y="761784"/>
          <a:ext cx="7028426" cy="5334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96FF6C9-4EF8-4E44-B71B-E4D99D5BD8A5}"/>
              </a:ext>
            </a:extLst>
          </p:cNvPr>
          <p:cNvSpPr txBox="1"/>
          <p:nvPr/>
        </p:nvSpPr>
        <p:spPr>
          <a:xfrm>
            <a:off x="195039" y="2945732"/>
            <a:ext cx="292308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ar-EG" sz="2000" dirty="0">
                <a:cs typeface="Source Sans Pro"/>
              </a:rPr>
              <a:t> قبول وتوثيق ومعالجة وتخزين وعرض</a:t>
            </a:r>
          </a:p>
          <a:p>
            <a:pPr algn="ctr"/>
            <a:r>
              <a:rPr lang="ar-EG" sz="2000" dirty="0">
                <a:cs typeface="Source Sans Pro"/>
              </a:rPr>
              <a:t> جميع أسماء النطاق وعناوين البريد الإلكتروني.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5581D396-B699-FE4D-B22B-B94B964B53FD}"/>
              </a:ext>
            </a:extLst>
          </p:cNvPr>
          <p:cNvSpPr/>
          <p:nvPr/>
        </p:nvSpPr>
        <p:spPr>
          <a:xfrm rot="10800000">
            <a:off x="3473157" y="890954"/>
            <a:ext cx="656492" cy="5205262"/>
          </a:xfrm>
          <a:prstGeom prst="rightBrace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8DB50F-45D2-3119-D719-B20DEE3270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230" y="34891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18672"/>
      </p:ext>
    </p:extLst>
  </p:cSld>
  <p:clrMapOvr>
    <a:masterClrMapping/>
  </p:clrMapOvr>
</p:sld>
</file>

<file path=ppt/theme/theme1.xml><?xml version="1.0" encoding="utf-8"?>
<a:theme xmlns:a="http://schemas.openxmlformats.org/drawingml/2006/main" name="ICANN PPT_Arial_16x9_June 2017_potx">
  <a:themeElements>
    <a:clrScheme name="ICANN PPT Colors">
      <a:dk1>
        <a:srgbClr val="0A1F24"/>
      </a:dk1>
      <a:lt1>
        <a:sysClr val="window" lastClr="FFFFFF"/>
      </a:lt1>
      <a:dk2>
        <a:srgbClr val="1A87C9"/>
      </a:dk2>
      <a:lt2>
        <a:srgbClr val="EEECE1"/>
      </a:lt2>
      <a:accent1>
        <a:srgbClr val="1A87C9"/>
      </a:accent1>
      <a:accent2>
        <a:srgbClr val="0D436C"/>
      </a:accent2>
      <a:accent3>
        <a:srgbClr val="1B6F74"/>
      </a:accent3>
      <a:accent4>
        <a:srgbClr val="EA903A"/>
      </a:accent4>
      <a:accent5>
        <a:srgbClr val="DB6033"/>
      </a:accent5>
      <a:accent6>
        <a:srgbClr val="1768B1"/>
      </a:accent6>
      <a:hlink>
        <a:srgbClr val="1D98D3"/>
      </a:hlink>
      <a:folHlink>
        <a:srgbClr val="427BB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dirty="0" err="1" smtClean="0">
            <a:cs typeface="Source Sans Pro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CANN PPT Template_16x9 20170601.potx" id="{6DCE996D-886D-4310-B448-1ACF06EC9706}" vid="{B8D7A136-CA80-4520-9EC3-55CACFEC00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ICANN PPT_Arial_16x9_June 2017_potx</Template>
  <TotalTime>15499</TotalTime>
  <Words>2827</Words>
  <Application>Microsoft Macintosh PowerPoint</Application>
  <PresentationFormat>Widescreen</PresentationFormat>
  <Paragraphs>316</Paragraphs>
  <Slides>38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</vt:lpstr>
      <vt:lpstr>Courier New</vt:lpstr>
      <vt:lpstr>Noto Sans Symbols</vt:lpstr>
      <vt:lpstr>Source Sans Pro Light</vt:lpstr>
      <vt:lpstr>Times New Roman</vt:lpstr>
      <vt:lpstr>Wingdings</vt:lpstr>
      <vt:lpstr>ICANN PPT_Arial_16x9_June 2017_potx</vt:lpstr>
      <vt:lpstr>القبول الشامل لأسماء النطاقات وعناوين البريد الإلكتروني</vt:lpstr>
      <vt:lpstr>جدول الأعمال</vt:lpstr>
      <vt:lpstr>نظرة عامة على القبول الشامل (UA)</vt:lpstr>
      <vt:lpstr>القبول الشامل لأسماء النطاقات والبريد الإلكتروني</vt:lpstr>
      <vt:lpstr>فئات أسماء النطاقات وعناوين البريد الإلكتروني</vt:lpstr>
      <vt:lpstr>قبول عناوين البريد الإلكتروني من جانب مواقع الويب عالميًا</vt:lpstr>
      <vt:lpstr> دعم تدويل عناوين البريد الإلكتروني EAI عبر خوادم البريد الإلكتروني</vt:lpstr>
      <vt:lpstr>نطاق جاهزية القبول الشامل للمبرمجين</vt:lpstr>
      <vt:lpstr>سلسلة التكنولوجيات من أجل النظر في القبول الشامل</vt:lpstr>
      <vt:lpstr>أنظمة البريد الإلكتروني ودعم تدويل عناوين البريد الإلكتروني</vt:lpstr>
      <vt:lpstr>أمثلة على مكونات البريد الإلكتروني</vt:lpstr>
      <vt:lpstr>أمثلة على مكونات البريد الإلكتروني</vt:lpstr>
      <vt:lpstr> أساسيات اليونيكود</vt:lpstr>
      <vt:lpstr>الحرف ومجموعات الحروف</vt:lpstr>
      <vt:lpstr>نقطة الترميز</vt:lpstr>
      <vt:lpstr>نقطة الترميز</vt:lpstr>
      <vt:lpstr>الصورة الرمزية للحرف</vt:lpstr>
      <vt:lpstr>ترميز عناصر الكتابة</vt:lpstr>
      <vt:lpstr>لمحة تاريخية موجزة</vt:lpstr>
      <vt:lpstr>معيار يونيكود</vt:lpstr>
      <vt:lpstr>ترميز يونيكود</vt:lpstr>
      <vt:lpstr>التطبيع</vt:lpstr>
      <vt:lpstr>التطبيع</vt:lpstr>
      <vt:lpstr>أسماء النطاقات المدوَّلة</vt:lpstr>
      <vt:lpstr> أسماء النطاقات</vt:lpstr>
      <vt:lpstr>أسماء النطاقات المدوَّلة (IDN)</vt:lpstr>
      <vt:lpstr>تدويل عناوين البريد الإلكتروني (EAI)</vt:lpstr>
      <vt:lpstr>عنوان البريد الإلكتروني</vt:lpstr>
      <vt:lpstr>تدويل عناوين البريد الإلكتروني EAI</vt:lpstr>
      <vt:lpstr>نموذج عناوين البريد الإلكتروني</vt:lpstr>
      <vt:lpstr>الإرسال والاستلام</vt:lpstr>
      <vt:lpstr>الخلاصة</vt:lpstr>
      <vt:lpstr>دعم لغات البرمجة</vt:lpstr>
      <vt:lpstr>دعم EAI عن طريق أدوات وخدمات البريد الإلكتروني</vt:lpstr>
      <vt:lpstr>رحلة ICANN نحو الجاهزية للقبول الشامل UA – النموذج</vt:lpstr>
      <vt:lpstr>بادر بالمشاركة!</vt:lpstr>
      <vt:lpstr>بعض المواد ذات الصلة</vt:lpstr>
      <vt:lpstr>تواصل مع  - ICANNشكراً لكم وأطرحوا أسئلتكم الآن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Universal Acceptance of Domain Names and Email addresses</dc:title>
  <dc:creator>Sarmad Hussain</dc:creator>
  <cp:lastModifiedBy>Sarmad Hussain</cp:lastModifiedBy>
  <cp:revision>619</cp:revision>
  <cp:lastPrinted>2017-01-26T19:29:02Z</cp:lastPrinted>
  <dcterms:created xsi:type="dcterms:W3CDTF">2021-04-05T05:56:20Z</dcterms:created>
  <dcterms:modified xsi:type="dcterms:W3CDTF">2024-03-06T18:25:59Z</dcterms:modified>
</cp:coreProperties>
</file>