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9"/>
  </p:notesMasterIdLst>
  <p:sldIdLst>
    <p:sldId id="256" r:id="rId2"/>
    <p:sldId id="257" r:id="rId3"/>
    <p:sldId id="258" r:id="rId4"/>
    <p:sldId id="619" r:id="rId5"/>
    <p:sldId id="618" r:id="rId6"/>
    <p:sldId id="260" r:id="rId7"/>
    <p:sldId id="262" r:id="rId8"/>
    <p:sldId id="616" r:id="rId9"/>
    <p:sldId id="266" r:id="rId10"/>
    <p:sldId id="267" r:id="rId11"/>
    <p:sldId id="264" r:id="rId12"/>
    <p:sldId id="268" r:id="rId13"/>
    <p:sldId id="269" r:id="rId14"/>
    <p:sldId id="272" r:id="rId15"/>
    <p:sldId id="273" r:id="rId16"/>
    <p:sldId id="274" r:id="rId17"/>
    <p:sldId id="275" r:id="rId18"/>
    <p:sldId id="306" r:id="rId19"/>
    <p:sldId id="270" r:id="rId20"/>
    <p:sldId id="1369" r:id="rId21"/>
    <p:sldId id="276" r:id="rId22"/>
    <p:sldId id="271" r:id="rId23"/>
    <p:sldId id="277" r:id="rId24"/>
    <p:sldId id="279" r:id="rId25"/>
    <p:sldId id="1371" r:id="rId26"/>
    <p:sldId id="1370" r:id="rId27"/>
    <p:sldId id="280" r:id="rId28"/>
    <p:sldId id="281" r:id="rId29"/>
    <p:sldId id="282" r:id="rId30"/>
    <p:sldId id="283" r:id="rId31"/>
    <p:sldId id="284" r:id="rId32"/>
    <p:sldId id="285" r:id="rId33"/>
    <p:sldId id="286" r:id="rId34"/>
    <p:sldId id="287" r:id="rId35"/>
    <p:sldId id="288" r:id="rId36"/>
    <p:sldId id="289" r:id="rId37"/>
    <p:sldId id="617" r:id="rId38"/>
    <p:sldId id="290" r:id="rId39"/>
    <p:sldId id="291" r:id="rId40"/>
    <p:sldId id="292" r:id="rId41"/>
    <p:sldId id="293" r:id="rId42"/>
    <p:sldId id="294" r:id="rId43"/>
    <p:sldId id="295" r:id="rId44"/>
    <p:sldId id="296" r:id="rId45"/>
    <p:sldId id="297" r:id="rId46"/>
    <p:sldId id="298" r:id="rId47"/>
    <p:sldId id="299" r:id="rId48"/>
  </p:sldIdLst>
  <p:sldSz cx="9144000" cy="6858000" type="screen4x3"/>
  <p:notesSz cx="6858000" cy="9144000"/>
  <p:embeddedFontLst>
    <p:embeddedFont>
      <p:font typeface="Calibri" panose="020F0502020204030204" pitchFamily="34" charset="0"/>
      <p:regular r:id="rId50"/>
      <p:bold r:id="rId51"/>
      <p:italic r:id="rId52"/>
      <p:boldItalic r:id="rId53"/>
    </p:embeddedFont>
    <p:embeddedFont>
      <p:font typeface="Merriweather Sans" pitchFamily="2" charset="77"/>
      <p:regular r:id="rId54"/>
      <p:bold r:id="rId55"/>
      <p:italic r:id="rId56"/>
      <p:boldItalic r:id="rId57"/>
    </p:embeddedFont>
    <p:embeddedFont>
      <p:font typeface="Noto Sans Symbols" panose="020B0702040504020204" pitchFamily="34" charset="0"/>
      <p:regular r:id="rId58"/>
      <p:bold r:id="rId59"/>
    </p:embeddedFont>
    <p:embeddedFont>
      <p:font typeface="Open Sans" panose="020B0606030504020204" pitchFamily="34" charset="0"/>
      <p:regular r:id="rId60"/>
      <p:bold r:id="rId61"/>
      <p:italic r:id="rId62"/>
      <p:boldItalic r:id="rId63"/>
    </p:embeddedFont>
    <p:embeddedFont>
      <p:font typeface="Open Sans Light" panose="020B0306030504020204" pitchFamily="34" charset="0"/>
      <p:regular r:id="rId64"/>
      <p:bold r:id="rId65"/>
      <p:italic r:id="rId66"/>
      <p:boldItalic r:id="rId67"/>
    </p:embeddedFont>
    <p:embeddedFont>
      <p:font typeface="Source Sans Pro Light" panose="020B0403030403020204" pitchFamily="34"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51">
          <p15:clr>
            <a:srgbClr val="A4A3A4"/>
          </p15:clr>
        </p15:guide>
        <p15:guide id="2" pos="242">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4" roundtripDataSignature="AMtx7mh1s108WmY4dRM5vuvbNI8SEZ9TJ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4D8E92-885E-E5CF-87B5-B3644F7D2BC6}" name="Sarmad Hussain" initials="SH" userId="S::sarmad.hussain@icann.org::cc251c59-d7f5-45f5-a3f4-923965853d2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ane Sexton" initials="" lastIdx="2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3E2C26-B644-420A-8619-DE85BF4257E0}">
  <a:tblStyle styleId="{123E2C26-B644-420A-8619-DE85BF4257E0}" styleName="Table_0">
    <a:wholeTbl>
      <a:tcTxStyle b="off" i="off">
        <a:font>
          <a:latin typeface="Times New Roman"/>
          <a:ea typeface="Times New Roman"/>
          <a:cs typeface="Times New Roman"/>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EFE7"/>
          </a:solidFill>
        </a:fill>
      </a:tcStyle>
    </a:wholeTbl>
    <a:band1H>
      <a:tcTxStyle/>
      <a:tcStyle>
        <a:tcBdr/>
        <a:fill>
          <a:solidFill>
            <a:srgbClr val="FFDECB"/>
          </a:solidFill>
        </a:fill>
      </a:tcStyle>
    </a:band1H>
    <a:band2H>
      <a:tcTxStyle/>
      <a:tcStyle>
        <a:tcBdr/>
      </a:tcStyle>
    </a:band2H>
    <a:band1V>
      <a:tcTxStyle/>
      <a:tcStyle>
        <a:tcBdr/>
        <a:fill>
          <a:solidFill>
            <a:srgbClr val="FFDECB"/>
          </a:solidFill>
        </a:fill>
      </a:tcStyle>
    </a:band1V>
    <a:band2V>
      <a:tcTxStyle/>
      <a:tcStyle>
        <a:tcBdr/>
      </a:tcStyle>
    </a:band2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imes New Roman"/>
          <a:ea typeface="Times New Roman"/>
          <a:cs typeface="Times New Roman"/>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18" autoAdjust="0"/>
    <p:restoredTop sz="87303"/>
  </p:normalViewPr>
  <p:slideViewPr>
    <p:cSldViewPr snapToGrid="0">
      <p:cViewPr>
        <p:scale>
          <a:sx n="93" d="100"/>
          <a:sy n="93" d="100"/>
        </p:scale>
        <p:origin x="576" y="1128"/>
      </p:cViewPr>
      <p:guideLst>
        <p:guide orient="horz" pos="851"/>
        <p:guide pos="24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4.fntdata"/><Relationship Id="rId68" Type="http://schemas.openxmlformats.org/officeDocument/2006/relationships/font" Target="fonts/font19.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74" Type="http://customschemas.google.com/relationships/presentationmetadata" Target="meta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font" Target="fonts/font20.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fntdata"/><Relationship Id="rId80"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font" Target="fonts/font21.fntdata"/><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1.fntdata"/><Relationship Id="rId55" Type="http://schemas.openxmlformats.org/officeDocument/2006/relationships/font" Target="fonts/font6.fntdata"/><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22.fntdata"/><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just">
              <a:defRPr sz="1800" b="1" i="0" u="none" strike="noStrike" kern="1200" spc="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pPr>
            <a:r>
              <a:rPr lang="ar-EG" sz="1800" b="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اللغات الموجودة على الويب</a:t>
            </a:r>
          </a:p>
        </c:rich>
      </c:tx>
      <c:layout>
        <c:manualLayout>
          <c:xMode val="edge"/>
          <c:yMode val="edge"/>
          <c:x val="0.14003364442340463"/>
          <c:y val="9.4020162335914995E-3"/>
        </c:manualLayout>
      </c:layout>
      <c:overlay val="0"/>
      <c:spPr>
        <a:noFill/>
        <a:ln>
          <a:noFill/>
        </a:ln>
        <a:effectLst/>
      </c:spPr>
      <c:txPr>
        <a:bodyPr rot="0" spcFirstLastPara="1" vertOverflow="ellipsis" vert="horz" wrap="square" anchor="ctr" anchorCtr="1"/>
        <a:lstStyle/>
        <a:p>
          <a:pPr algn="just">
            <a:defRPr sz="1800" b="1" i="0" u="none" strike="noStrike" kern="1200" spc="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TR"/>
        </a:p>
      </c:txPr>
    </c:title>
    <c:autoTitleDeleted val="0"/>
    <c:plotArea>
      <c:layout>
        <c:manualLayout>
          <c:layoutTarget val="inner"/>
          <c:xMode val="edge"/>
          <c:yMode val="edge"/>
          <c:x val="0.16141048899834382"/>
          <c:y val="0.10399838938937482"/>
          <c:w val="0.67717902200331237"/>
          <c:h val="0.77826209292059012"/>
        </c:manualLayout>
      </c:layout>
      <c:doughnutChart>
        <c:varyColors val="1"/>
        <c:ser>
          <c:idx val="0"/>
          <c:order val="0"/>
          <c:tx>
            <c:strRef>
              <c:f>Planilha1!$B$1</c:f>
              <c:strCache>
                <c:ptCount val="1"/>
                <c:pt idx="0">
                  <c:v>اللغات الموجودة على الويب</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097-4941-A026-C4F0E3533EA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097-4941-A026-C4F0E3533EA6}"/>
              </c:ext>
            </c:extLst>
          </c:dPt>
          <c:dLbls>
            <c:dLbl>
              <c:idx val="0"/>
              <c:layout>
                <c:manualLayout>
                  <c:x val="7.2360044225521211E-2"/>
                  <c:y val="0.14978193690481381"/>
                </c:manualLayout>
              </c:layout>
              <c:tx>
                <c:rich>
                  <a:bodyPr/>
                  <a:lstStyle/>
                  <a:p>
                    <a:r>
                      <a:rPr lang="en-US" dirty="0"/>
                      <a:t>%57</a:t>
                    </a:r>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3097-4941-A026-C4F0E3533EA6}"/>
                </c:ext>
              </c:extLst>
            </c:dLbl>
            <c:dLbl>
              <c:idx val="1"/>
              <c:layout>
                <c:manualLayout>
                  <c:x val="-7.6168336822382929E-2"/>
                  <c:y val="-0.13128438381299729"/>
                </c:manualLayout>
              </c:layout>
              <c:tx>
                <c:rich>
                  <a:bodyPr/>
                  <a:lstStyle/>
                  <a:p>
                    <a:r>
                      <a:rPr lang="en-US" dirty="0"/>
                      <a:t>%43</a:t>
                    </a:r>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3-3097-4941-A026-C4F0E3533EA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TR"/>
              </a:p>
            </c:txPr>
            <c:showLegendKey val="0"/>
            <c:showVal val="1"/>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Planilha1!$A$2:$A$3</c:f>
              <c:strCache>
                <c:ptCount val="2"/>
                <c:pt idx="0">
                  <c:v>الإنجليزية</c:v>
                </c:pt>
                <c:pt idx="1">
                  <c:v>أخرى</c:v>
                </c:pt>
              </c:strCache>
            </c:strRef>
          </c:cat>
          <c:val>
            <c:numRef>
              <c:f>Planilha1!$B$2:$B$3</c:f>
              <c:numCache>
                <c:formatCode>General</c:formatCode>
                <c:ptCount val="2"/>
                <c:pt idx="0">
                  <c:v>59</c:v>
                </c:pt>
                <c:pt idx="1">
                  <c:v>41</c:v>
                </c:pt>
              </c:numCache>
            </c:numRef>
          </c:val>
          <c:extLst>
            <c:ext xmlns:c16="http://schemas.microsoft.com/office/drawing/2014/chart" uri="{C3380CC4-5D6E-409C-BE32-E72D297353CC}">
              <c16:uniqueId val="{00000004-3097-4941-A026-C4F0E3533EA6}"/>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18510955713826996"/>
          <c:y val="0.90644470174358005"/>
          <c:w val="0.6142671615814167"/>
          <c:h val="8.415336561484920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r>
              <a:rPr lang="ar-EG" sz="1800" b="1"/>
              <a:t>معدلات قبول تدويل عناوين البريد الإلكتروني </a:t>
            </a:r>
            <a:r>
              <a:rPr lang="en-US" sz="1800" b="1"/>
              <a:t>EAI</a:t>
            </a:r>
            <a:r>
              <a:rPr lang="ar-EG" sz="1800" b="1"/>
              <a:t> في حقول النماذج على 2000 موقع ويب</a:t>
            </a:r>
          </a:p>
        </c:rich>
      </c:tx>
      <c:layout>
        <c:manualLayout>
          <c:xMode val="edge"/>
          <c:yMode val="edge"/>
          <c:x val="0.18777747684076718"/>
          <c:y val="1.9276161697724632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TR"/>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Sheet1!$A$2:$A$8</c:f>
              <c:strCache>
                <c:ptCount val="7"/>
                <c:pt idx="0">
                  <c:v>ascii@ascii.newshort</c:v>
                </c:pt>
                <c:pt idx="1">
                  <c:v>ascii@ascii.newlong</c:v>
                </c:pt>
                <c:pt idx="2">
                  <c:v>ascii@idn.ascii</c:v>
                </c:pt>
                <c:pt idx="3">
                  <c:v>ascii@ascii.idn</c:v>
                </c:pt>
                <c:pt idx="4">
                  <c:v>Unicode@ascii.ascii</c:v>
                </c:pt>
                <c:pt idx="5">
                  <c:v>Unicode@idn.idn</c:v>
                </c:pt>
                <c:pt idx="6">
                  <c:v>RTL@RTL.RTL</c:v>
                </c:pt>
              </c:strCache>
            </c:strRef>
          </c:cat>
          <c:val>
            <c:numRef>
              <c:f>Sheet1!$B$2:$B$8</c:f>
              <c:numCache>
                <c:formatCode>0.00%</c:formatCode>
                <c:ptCount val="7"/>
                <c:pt idx="0">
                  <c:v>0.92789999999999995</c:v>
                </c:pt>
                <c:pt idx="1">
                  <c:v>0.80900000000000005</c:v>
                </c:pt>
                <c:pt idx="2">
                  <c:v>0.52239999999999998</c:v>
                </c:pt>
                <c:pt idx="3">
                  <c:v>0.3488</c:v>
                </c:pt>
                <c:pt idx="4">
                  <c:v>8.1100000000000005E-2</c:v>
                </c:pt>
                <c:pt idx="5">
                  <c:v>8.7099999999999997E-2</c:v>
                </c:pt>
                <c:pt idx="6">
                  <c:v>8.1600000000000006E-2</c:v>
                </c:pt>
              </c:numCache>
            </c:numRef>
          </c:val>
          <c:extLst>
            <c:ext xmlns:c16="http://schemas.microsoft.com/office/drawing/2014/chart" uri="{C3380CC4-5D6E-409C-BE32-E72D297353CC}">
              <c16:uniqueId val="{00000000-094E-C84C-8541-46D8D998307D}"/>
            </c:ext>
          </c:extLst>
        </c:ser>
        <c:dLbls>
          <c:showLegendKey val="0"/>
          <c:showVal val="0"/>
          <c:showCatName val="0"/>
          <c:showSerName val="0"/>
          <c:showPercent val="0"/>
          <c:showBubbleSize val="0"/>
        </c:dLbls>
        <c:gapWidth val="219"/>
        <c:axId val="934201920"/>
        <c:axId val="934202248"/>
      </c:barChart>
      <c:catAx>
        <c:axId val="9342019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TR"/>
          </a:p>
        </c:txPr>
        <c:crossAx val="934202248"/>
        <c:crosses val="autoZero"/>
        <c:auto val="1"/>
        <c:lblAlgn val="ctr"/>
        <c:lblOffset val="100"/>
        <c:noMultiLvlLbl val="0"/>
      </c:catAx>
      <c:valAx>
        <c:axId val="9342022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TR"/>
          </a:p>
        </c:txPr>
        <c:crossAx val="934201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Open Sans Light" panose="020B0306030504020204" pitchFamily="34" charset="0"/>
          <a:ea typeface="Open Sans Light" panose="020B0306030504020204" pitchFamily="34" charset="0"/>
          <a:cs typeface="Open Sans Light" panose="020B0306030504020204" pitchFamily="34" charset="0"/>
        </a:defRPr>
      </a:pPr>
      <a:endParaRPr lang="en-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sym typeface="Calibri"/>
              </a:defRPr>
            </a:lvl1pPr>
            <a:lvl2pPr marR="0" lvl="1" algn="r" rtl="1">
              <a:spcBef>
                <a:spcPts val="0"/>
              </a:spcBef>
              <a:spcAft>
                <a:spcPts val="0"/>
              </a:spcAft>
              <a:buSzPts val="1400"/>
              <a:buNone/>
              <a:defRPr sz="1800" b="0" i="0" u="none" strike="noStrike" cap="none">
                <a:solidFill>
                  <a:schemeClr val="dk1"/>
                </a:solidFill>
                <a:sym typeface="Calibri"/>
              </a:defRPr>
            </a:lvl2pPr>
            <a:lvl3pPr marR="0" lvl="2" algn="r" rtl="1">
              <a:spcBef>
                <a:spcPts val="0"/>
              </a:spcBef>
              <a:spcAft>
                <a:spcPts val="0"/>
              </a:spcAft>
              <a:buSzPts val="1400"/>
              <a:buNone/>
              <a:defRPr sz="1800" b="0" i="0" u="none" strike="noStrike" cap="none">
                <a:solidFill>
                  <a:schemeClr val="dk1"/>
                </a:solidFill>
                <a:sym typeface="Calibri"/>
              </a:defRPr>
            </a:lvl3pPr>
            <a:lvl4pPr marR="0" lvl="3" algn="r" rtl="1">
              <a:spcBef>
                <a:spcPts val="0"/>
              </a:spcBef>
              <a:spcAft>
                <a:spcPts val="0"/>
              </a:spcAft>
              <a:buSzPts val="1400"/>
              <a:buNone/>
              <a:defRPr sz="1800" b="0" i="0" u="none" strike="noStrike" cap="none">
                <a:solidFill>
                  <a:schemeClr val="dk1"/>
                </a:solidFill>
                <a:sym typeface="Calibri"/>
              </a:defRPr>
            </a:lvl4pPr>
            <a:lvl5pPr marR="0" lvl="4" algn="r" rtl="1">
              <a:spcBef>
                <a:spcPts val="0"/>
              </a:spcBef>
              <a:spcAft>
                <a:spcPts val="0"/>
              </a:spcAft>
              <a:buSzPts val="1400"/>
              <a:buNone/>
              <a:defRPr sz="1800" b="0" i="0" u="none" strike="noStrike" cap="none">
                <a:solidFill>
                  <a:schemeClr val="dk1"/>
                </a:solidFill>
                <a:sym typeface="Calibri"/>
              </a:defRPr>
            </a:lvl5pPr>
            <a:lvl6pPr marR="0" lvl="5" algn="r" rtl="1">
              <a:spcBef>
                <a:spcPts val="0"/>
              </a:spcBef>
              <a:spcAft>
                <a:spcPts val="0"/>
              </a:spcAft>
              <a:buSzPts val="1400"/>
              <a:buNone/>
              <a:defRPr sz="1800" b="0" i="0" u="none" strike="noStrike" cap="none">
                <a:solidFill>
                  <a:schemeClr val="dk1"/>
                </a:solidFill>
                <a:sym typeface="Calibri"/>
              </a:defRPr>
            </a:lvl6pPr>
            <a:lvl7pPr marR="0" lvl="6" algn="r" rtl="1">
              <a:spcBef>
                <a:spcPts val="0"/>
              </a:spcBef>
              <a:spcAft>
                <a:spcPts val="0"/>
              </a:spcAft>
              <a:buSzPts val="1400"/>
              <a:buNone/>
              <a:defRPr sz="1800" b="0" i="0" u="none" strike="noStrike" cap="none">
                <a:solidFill>
                  <a:schemeClr val="dk1"/>
                </a:solidFill>
                <a:sym typeface="Calibri"/>
              </a:defRPr>
            </a:lvl7pPr>
            <a:lvl8pPr marR="0" lvl="7" algn="r" rtl="1">
              <a:spcBef>
                <a:spcPts val="0"/>
              </a:spcBef>
              <a:spcAft>
                <a:spcPts val="0"/>
              </a:spcAft>
              <a:buSzPts val="1400"/>
              <a:buNone/>
              <a:defRPr sz="1800" b="0" i="0" u="none" strike="noStrike" cap="none">
                <a:solidFill>
                  <a:schemeClr val="dk1"/>
                </a:solidFill>
                <a:sym typeface="Calibri"/>
              </a:defRPr>
            </a:lvl8pPr>
            <a:lvl9pPr marR="0" lvl="8" algn="r" rtl="1">
              <a:spcBef>
                <a:spcPts val="0"/>
              </a:spcBef>
              <a:spcAft>
                <a:spcPts val="0"/>
              </a:spcAft>
              <a:buSzPts val="1400"/>
              <a:buNone/>
              <a:defRPr sz="1800" b="0" i="0" u="none" strike="noStrike" cap="none">
                <a:solidFill>
                  <a:schemeClr val="dk1"/>
                </a:solidFill>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sym typeface="Calibri"/>
              </a:defRPr>
            </a:lvl1pPr>
            <a:lvl2pPr marR="0" lvl="1" algn="r" rtl="1">
              <a:spcBef>
                <a:spcPts val="0"/>
              </a:spcBef>
              <a:spcAft>
                <a:spcPts val="0"/>
              </a:spcAft>
              <a:buSzPts val="1400"/>
              <a:buNone/>
              <a:defRPr sz="1800" b="0" i="0" u="none" strike="noStrike" cap="none">
                <a:solidFill>
                  <a:schemeClr val="dk1"/>
                </a:solidFill>
                <a:sym typeface="Calibri"/>
              </a:defRPr>
            </a:lvl2pPr>
            <a:lvl3pPr marR="0" lvl="2" algn="r" rtl="1">
              <a:spcBef>
                <a:spcPts val="0"/>
              </a:spcBef>
              <a:spcAft>
                <a:spcPts val="0"/>
              </a:spcAft>
              <a:buSzPts val="1400"/>
              <a:buNone/>
              <a:defRPr sz="1800" b="0" i="0" u="none" strike="noStrike" cap="none">
                <a:solidFill>
                  <a:schemeClr val="dk1"/>
                </a:solidFill>
                <a:sym typeface="Calibri"/>
              </a:defRPr>
            </a:lvl3pPr>
            <a:lvl4pPr marR="0" lvl="3" algn="r" rtl="1">
              <a:spcBef>
                <a:spcPts val="0"/>
              </a:spcBef>
              <a:spcAft>
                <a:spcPts val="0"/>
              </a:spcAft>
              <a:buSzPts val="1400"/>
              <a:buNone/>
              <a:defRPr sz="1800" b="0" i="0" u="none" strike="noStrike" cap="none">
                <a:solidFill>
                  <a:schemeClr val="dk1"/>
                </a:solidFill>
                <a:sym typeface="Calibri"/>
              </a:defRPr>
            </a:lvl4pPr>
            <a:lvl5pPr marR="0" lvl="4" algn="r" rtl="1">
              <a:spcBef>
                <a:spcPts val="0"/>
              </a:spcBef>
              <a:spcAft>
                <a:spcPts val="0"/>
              </a:spcAft>
              <a:buSzPts val="1400"/>
              <a:buNone/>
              <a:defRPr sz="1800" b="0" i="0" u="none" strike="noStrike" cap="none">
                <a:solidFill>
                  <a:schemeClr val="dk1"/>
                </a:solidFill>
                <a:sym typeface="Calibri"/>
              </a:defRPr>
            </a:lvl5pPr>
            <a:lvl6pPr marR="0" lvl="5" algn="r" rtl="1">
              <a:spcBef>
                <a:spcPts val="0"/>
              </a:spcBef>
              <a:spcAft>
                <a:spcPts val="0"/>
              </a:spcAft>
              <a:buSzPts val="1400"/>
              <a:buNone/>
              <a:defRPr sz="1800" b="0" i="0" u="none" strike="noStrike" cap="none">
                <a:solidFill>
                  <a:schemeClr val="dk1"/>
                </a:solidFill>
                <a:sym typeface="Calibri"/>
              </a:defRPr>
            </a:lvl6pPr>
            <a:lvl7pPr marR="0" lvl="6" algn="r" rtl="1">
              <a:spcBef>
                <a:spcPts val="0"/>
              </a:spcBef>
              <a:spcAft>
                <a:spcPts val="0"/>
              </a:spcAft>
              <a:buSzPts val="1400"/>
              <a:buNone/>
              <a:defRPr sz="1800" b="0" i="0" u="none" strike="noStrike" cap="none">
                <a:solidFill>
                  <a:schemeClr val="dk1"/>
                </a:solidFill>
                <a:sym typeface="Calibri"/>
              </a:defRPr>
            </a:lvl7pPr>
            <a:lvl8pPr marR="0" lvl="7" algn="r" rtl="1">
              <a:spcBef>
                <a:spcPts val="0"/>
              </a:spcBef>
              <a:spcAft>
                <a:spcPts val="0"/>
              </a:spcAft>
              <a:buSzPts val="1400"/>
              <a:buNone/>
              <a:defRPr sz="1800" b="0" i="0" u="none" strike="noStrike" cap="none">
                <a:solidFill>
                  <a:schemeClr val="dk1"/>
                </a:solidFill>
                <a:sym typeface="Calibri"/>
              </a:defRPr>
            </a:lvl8pPr>
            <a:lvl9pPr marR="0" lvl="8" algn="r" rtl="1">
              <a:spcBef>
                <a:spcPts val="0"/>
              </a:spcBef>
              <a:spcAft>
                <a:spcPts val="0"/>
              </a:spcAft>
              <a:buSzPts val="1400"/>
              <a:buNone/>
              <a:defRPr sz="1800" b="0" i="0" u="none" strike="noStrike" cap="none">
                <a:solidFill>
                  <a:schemeClr val="dk1"/>
                </a:solidFill>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SzPts val="1400"/>
              <a:buNone/>
              <a:defRPr sz="1200" b="0" i="0" u="none" strike="noStrike" cap="none">
                <a:solidFill>
                  <a:schemeClr val="dk1"/>
                </a:solidFill>
                <a:sym typeface="Calibri"/>
              </a:defRPr>
            </a:lvl1pPr>
            <a:lvl2pPr marL="914400" marR="0" lvl="1" indent="-228600" algn="r" rtl="1">
              <a:spcBef>
                <a:spcPts val="0"/>
              </a:spcBef>
              <a:spcAft>
                <a:spcPts val="0"/>
              </a:spcAft>
              <a:buSzPts val="1400"/>
              <a:buNone/>
              <a:defRPr sz="1200" b="0" i="0" u="none" strike="noStrike" cap="none">
                <a:solidFill>
                  <a:schemeClr val="dk1"/>
                </a:solidFill>
                <a:sym typeface="Calibri"/>
              </a:defRPr>
            </a:lvl2pPr>
            <a:lvl3pPr marL="1371600" marR="0" lvl="2" indent="-228600" algn="r" rtl="1">
              <a:spcBef>
                <a:spcPts val="0"/>
              </a:spcBef>
              <a:spcAft>
                <a:spcPts val="0"/>
              </a:spcAft>
              <a:buSzPts val="1400"/>
              <a:buNone/>
              <a:defRPr sz="1200" b="0" i="0" u="none" strike="noStrike" cap="none">
                <a:solidFill>
                  <a:schemeClr val="dk1"/>
                </a:solidFill>
                <a:sym typeface="Calibri"/>
              </a:defRPr>
            </a:lvl3pPr>
            <a:lvl4pPr marL="1828800" marR="0" lvl="3" indent="-228600" algn="r" rtl="1">
              <a:spcBef>
                <a:spcPts val="0"/>
              </a:spcBef>
              <a:spcAft>
                <a:spcPts val="0"/>
              </a:spcAft>
              <a:buSzPts val="1400"/>
              <a:buNone/>
              <a:defRPr sz="1200" b="0" i="0" u="none" strike="noStrike" cap="none">
                <a:solidFill>
                  <a:schemeClr val="dk1"/>
                </a:solidFill>
                <a:sym typeface="Calibri"/>
              </a:defRPr>
            </a:lvl4pPr>
            <a:lvl5pPr marL="2286000" marR="0" lvl="4" indent="-228600" algn="r" rtl="1">
              <a:spcBef>
                <a:spcPts val="0"/>
              </a:spcBef>
              <a:spcAft>
                <a:spcPts val="0"/>
              </a:spcAft>
              <a:buSzPts val="1400"/>
              <a:buNone/>
              <a:defRPr sz="1200" b="0" i="0" u="none" strike="noStrike" cap="none">
                <a:solidFill>
                  <a:schemeClr val="dk1"/>
                </a:solidFill>
                <a:sym typeface="Calibri"/>
              </a:defRPr>
            </a:lvl5pPr>
            <a:lvl6pPr marL="2743200" marR="0" lvl="5" indent="-228600" algn="r" rtl="1">
              <a:spcBef>
                <a:spcPts val="0"/>
              </a:spcBef>
              <a:spcAft>
                <a:spcPts val="0"/>
              </a:spcAft>
              <a:buSzPts val="1400"/>
              <a:buNone/>
              <a:defRPr sz="1200" b="0" i="0" u="none" strike="noStrike" cap="none">
                <a:solidFill>
                  <a:schemeClr val="dk1"/>
                </a:solidFill>
                <a:sym typeface="Calibri"/>
              </a:defRPr>
            </a:lvl6pPr>
            <a:lvl7pPr marL="3200400" marR="0" lvl="6" indent="-228600" algn="r" rtl="1">
              <a:spcBef>
                <a:spcPts val="0"/>
              </a:spcBef>
              <a:spcAft>
                <a:spcPts val="0"/>
              </a:spcAft>
              <a:buSzPts val="1400"/>
              <a:buNone/>
              <a:defRPr sz="1200" b="0" i="0" u="none" strike="noStrike" cap="none">
                <a:solidFill>
                  <a:schemeClr val="dk1"/>
                </a:solidFill>
                <a:sym typeface="Calibri"/>
              </a:defRPr>
            </a:lvl7pPr>
            <a:lvl8pPr marL="3657600" marR="0" lvl="7" indent="-228600" algn="r" rtl="1">
              <a:spcBef>
                <a:spcPts val="0"/>
              </a:spcBef>
              <a:spcAft>
                <a:spcPts val="0"/>
              </a:spcAft>
              <a:buSzPts val="1400"/>
              <a:buNone/>
              <a:defRPr sz="1200" b="0" i="0" u="none" strike="noStrike" cap="none">
                <a:solidFill>
                  <a:schemeClr val="dk1"/>
                </a:solidFill>
                <a:sym typeface="Calibri"/>
              </a:defRPr>
            </a:lvl8pPr>
            <a:lvl9pPr marL="4114800" marR="0" lvl="8" indent="-228600" algn="r" rtl="1">
              <a:spcBef>
                <a:spcPts val="0"/>
              </a:spcBef>
              <a:spcAft>
                <a:spcPts val="0"/>
              </a:spcAft>
              <a:buSzPts val="1400"/>
              <a:buNone/>
              <a:defRPr sz="1200" b="0" i="0" u="none" strike="noStrike" cap="none">
                <a:solidFill>
                  <a:schemeClr val="dk1"/>
                </a:solidFill>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sym typeface="Calibri"/>
              </a:defRPr>
            </a:lvl1pPr>
            <a:lvl2pPr marR="0" lvl="1" algn="r" rtl="1">
              <a:spcBef>
                <a:spcPts val="0"/>
              </a:spcBef>
              <a:spcAft>
                <a:spcPts val="0"/>
              </a:spcAft>
              <a:buSzPts val="1400"/>
              <a:buNone/>
              <a:defRPr sz="1800" b="0" i="0" u="none" strike="noStrike" cap="none">
                <a:solidFill>
                  <a:schemeClr val="dk1"/>
                </a:solidFill>
                <a:sym typeface="Calibri"/>
              </a:defRPr>
            </a:lvl2pPr>
            <a:lvl3pPr marR="0" lvl="2" algn="r" rtl="1">
              <a:spcBef>
                <a:spcPts val="0"/>
              </a:spcBef>
              <a:spcAft>
                <a:spcPts val="0"/>
              </a:spcAft>
              <a:buSzPts val="1400"/>
              <a:buNone/>
              <a:defRPr sz="1800" b="0" i="0" u="none" strike="noStrike" cap="none">
                <a:solidFill>
                  <a:schemeClr val="dk1"/>
                </a:solidFill>
                <a:sym typeface="Calibri"/>
              </a:defRPr>
            </a:lvl3pPr>
            <a:lvl4pPr marR="0" lvl="3" algn="r" rtl="1">
              <a:spcBef>
                <a:spcPts val="0"/>
              </a:spcBef>
              <a:spcAft>
                <a:spcPts val="0"/>
              </a:spcAft>
              <a:buSzPts val="1400"/>
              <a:buNone/>
              <a:defRPr sz="1800" b="0" i="0" u="none" strike="noStrike" cap="none">
                <a:solidFill>
                  <a:schemeClr val="dk1"/>
                </a:solidFill>
                <a:sym typeface="Calibri"/>
              </a:defRPr>
            </a:lvl4pPr>
            <a:lvl5pPr marR="0" lvl="4" algn="r" rtl="1">
              <a:spcBef>
                <a:spcPts val="0"/>
              </a:spcBef>
              <a:spcAft>
                <a:spcPts val="0"/>
              </a:spcAft>
              <a:buSzPts val="1400"/>
              <a:buNone/>
              <a:defRPr sz="1800" b="0" i="0" u="none" strike="noStrike" cap="none">
                <a:solidFill>
                  <a:schemeClr val="dk1"/>
                </a:solidFill>
                <a:sym typeface="Calibri"/>
              </a:defRPr>
            </a:lvl5pPr>
            <a:lvl6pPr marR="0" lvl="5" algn="r" rtl="1">
              <a:spcBef>
                <a:spcPts val="0"/>
              </a:spcBef>
              <a:spcAft>
                <a:spcPts val="0"/>
              </a:spcAft>
              <a:buSzPts val="1400"/>
              <a:buNone/>
              <a:defRPr sz="1800" b="0" i="0" u="none" strike="noStrike" cap="none">
                <a:solidFill>
                  <a:schemeClr val="dk1"/>
                </a:solidFill>
                <a:sym typeface="Calibri"/>
              </a:defRPr>
            </a:lvl6pPr>
            <a:lvl7pPr marR="0" lvl="6" algn="r" rtl="1">
              <a:spcBef>
                <a:spcPts val="0"/>
              </a:spcBef>
              <a:spcAft>
                <a:spcPts val="0"/>
              </a:spcAft>
              <a:buSzPts val="1400"/>
              <a:buNone/>
              <a:defRPr sz="1800" b="0" i="0" u="none" strike="noStrike" cap="none">
                <a:solidFill>
                  <a:schemeClr val="dk1"/>
                </a:solidFill>
                <a:sym typeface="Calibri"/>
              </a:defRPr>
            </a:lvl7pPr>
            <a:lvl8pPr marR="0" lvl="7" algn="r" rtl="1">
              <a:spcBef>
                <a:spcPts val="0"/>
              </a:spcBef>
              <a:spcAft>
                <a:spcPts val="0"/>
              </a:spcAft>
              <a:buSzPts val="1400"/>
              <a:buNone/>
              <a:defRPr sz="1800" b="0" i="0" u="none" strike="noStrike" cap="none">
                <a:solidFill>
                  <a:schemeClr val="dk1"/>
                </a:solidFill>
                <a:sym typeface="Calibri"/>
              </a:defRPr>
            </a:lvl8pPr>
            <a:lvl9pPr marR="0" lvl="8" algn="r" rtl="1">
              <a:spcBef>
                <a:spcPts val="0"/>
              </a:spcBef>
              <a:spcAft>
                <a:spcPts val="0"/>
              </a:spcAft>
              <a:buSzPts val="1400"/>
              <a:buNone/>
              <a:defRPr sz="1800" b="0" i="0" u="none" strike="noStrike" cap="none">
                <a:solidFill>
                  <a:schemeClr val="dk1"/>
                </a:solidFill>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9644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4509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f5ee761316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g1f5ee76131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5529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310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7922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04269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82880" lvl="1" indent="0" algn="r" rtl="1">
              <a:spcBef>
                <a:spcPts val="0"/>
              </a:spcBef>
              <a:spcAft>
                <a:spcPts val="0"/>
              </a:spcAft>
              <a:buClr>
                <a:schemeClr val="accent2"/>
              </a:buClr>
              <a:buSzPts val="1020"/>
              <a:buFont typeface="Merriweather Sans"/>
              <a:buNone/>
            </a:pPr>
            <a:r>
              <a:rPr lang="ar-EG" b="1" dirty="0">
                <a:solidFill>
                  <a:srgbClr val="000000"/>
                </a:solidFill>
                <a:latin typeface="Open Sans Light"/>
                <a:ea typeface="Open Sans Light"/>
                <a:cs typeface="Open Sans Light"/>
                <a:sym typeface="Open Sans Light"/>
              </a:rPr>
              <a:t>توصيات المجموعة التوجيهية للقبول الشامل </a:t>
            </a:r>
            <a:r>
              <a:rPr lang="en-US" b="1" dirty="0">
                <a:solidFill>
                  <a:srgbClr val="000000"/>
                </a:solidFill>
                <a:latin typeface="Open Sans Light"/>
                <a:ea typeface="Open Sans Light"/>
                <a:cs typeface="Open Sans Light"/>
                <a:sym typeface="Open Sans Light"/>
              </a:rPr>
              <a:t>UASG</a:t>
            </a:r>
          </a:p>
          <a:p>
            <a:pPr marL="525780" lvl="1" indent="-342900" algn="r" rtl="1">
              <a:spcBef>
                <a:spcPts val="400"/>
              </a:spcBef>
              <a:spcAft>
                <a:spcPts val="0"/>
              </a:spcAft>
              <a:buClr>
                <a:schemeClr val="accent2"/>
              </a:buClr>
              <a:buSzPts val="1020"/>
              <a:buFont typeface="Merriweather Sans"/>
              <a:buChar char="*"/>
            </a:pPr>
            <a:r>
              <a:rPr lang="ar-EG" dirty="0">
                <a:solidFill>
                  <a:srgbClr val="000000"/>
                </a:solidFill>
                <a:latin typeface="Open Sans Light"/>
                <a:ea typeface="Open Sans Light"/>
                <a:cs typeface="Open Sans Light"/>
                <a:sym typeface="Open Sans Light"/>
              </a:rPr>
              <a:t>عناصر واجهة المستخدم التي تتطلب من المستخدم كتابة اسم نطاق / عنوان بريد إلكتروني يجب أن تدعم </a:t>
            </a:r>
            <a:r>
              <a:rPr lang="en-US" dirty="0">
                <a:solidFill>
                  <a:srgbClr val="000000"/>
                </a:solidFill>
                <a:latin typeface="Open Sans Light"/>
                <a:ea typeface="Open Sans Light"/>
                <a:cs typeface="Open Sans Light"/>
                <a:sym typeface="Open Sans Light"/>
              </a:rPr>
              <a:t>Unicode</a:t>
            </a:r>
            <a:r>
              <a:rPr lang="ar-EG" dirty="0">
                <a:solidFill>
                  <a:srgbClr val="000000"/>
                </a:solidFill>
                <a:latin typeface="Open Sans Light"/>
                <a:ea typeface="Open Sans Light"/>
                <a:cs typeface="Open Sans Light"/>
                <a:sym typeface="Open Sans Light"/>
              </a:rPr>
              <a:t> وسلاسل تصل إلى 256 حرفًا</a:t>
            </a:r>
          </a:p>
          <a:p>
            <a:pPr marL="525780" lvl="1" indent="-342900" algn="r" rtl="1">
              <a:spcBef>
                <a:spcPts val="400"/>
              </a:spcBef>
              <a:spcAft>
                <a:spcPts val="0"/>
              </a:spcAft>
              <a:buClr>
                <a:schemeClr val="accent2"/>
              </a:buClr>
              <a:buSzPts val="1020"/>
              <a:buFont typeface="Merriweather Sans"/>
              <a:buChar char="*"/>
            </a:pPr>
            <a:r>
              <a:rPr lang="ar-EG" dirty="0">
                <a:solidFill>
                  <a:srgbClr val="000000"/>
                </a:solidFill>
                <a:latin typeface="Open Sans Light"/>
                <a:ea typeface="Open Sans Light"/>
                <a:cs typeface="Open Sans Light"/>
                <a:sym typeface="Open Sans Light"/>
              </a:rPr>
              <a:t>يجب السماح للمستخدمين بإدخال نص </a:t>
            </a:r>
            <a:r>
              <a:rPr lang="ar-EG" dirty="0" err="1">
                <a:solidFill>
                  <a:srgbClr val="000000"/>
                </a:solidFill>
                <a:latin typeface="Open Sans Light"/>
                <a:ea typeface="Open Sans Light"/>
                <a:cs typeface="Open Sans Light"/>
                <a:sym typeface="Open Sans Light"/>
              </a:rPr>
              <a:t>مرمز</a:t>
            </a:r>
            <a:r>
              <a:rPr lang="ar-EG" dirty="0">
                <a:solidFill>
                  <a:srgbClr val="000000"/>
                </a:solidFill>
                <a:latin typeface="Open Sans Light"/>
                <a:ea typeface="Open Sans Light"/>
                <a:cs typeface="Open Sans Light"/>
                <a:sym typeface="Open Sans Light"/>
              </a:rPr>
              <a:t> متوافق مع </a:t>
            </a:r>
            <a:r>
              <a:rPr lang="en-US" dirty="0">
                <a:solidFill>
                  <a:srgbClr val="000000"/>
                </a:solidFill>
                <a:latin typeface="Open Sans Light"/>
                <a:ea typeface="Open Sans Light"/>
                <a:cs typeface="Open Sans Light"/>
                <a:sym typeface="Open Sans Light"/>
              </a:rPr>
              <a:t>ASCII</a:t>
            </a:r>
            <a:r>
              <a:rPr lang="ar-EG" dirty="0">
                <a:solidFill>
                  <a:srgbClr val="000000"/>
                </a:solidFill>
                <a:latin typeface="Open Sans Light"/>
                <a:ea typeface="Open Sans Light"/>
                <a:cs typeface="Open Sans Light"/>
                <a:sym typeface="Open Sans Light"/>
              </a:rPr>
              <a:t> (باسم "</a:t>
            </a:r>
            <a:r>
              <a:rPr lang="en-US" dirty="0">
                <a:solidFill>
                  <a:srgbClr val="000000"/>
                </a:solidFill>
                <a:latin typeface="Open Sans Light"/>
                <a:ea typeface="Open Sans Light"/>
                <a:cs typeface="Open Sans Light"/>
                <a:sym typeface="Open Sans Light"/>
              </a:rPr>
              <a:t>Punycode</a:t>
            </a:r>
            <a:r>
              <a:rPr lang="ar-EG" dirty="0">
                <a:solidFill>
                  <a:srgbClr val="000000"/>
                </a:solidFill>
                <a:latin typeface="Open Sans Light"/>
                <a:ea typeface="Open Sans Light"/>
                <a:cs typeface="Open Sans Light"/>
                <a:sym typeface="Open Sans Light"/>
              </a:rPr>
              <a:t>") بدلًا من مكافئ </a:t>
            </a:r>
            <a:r>
              <a:rPr lang="en-US" dirty="0">
                <a:solidFill>
                  <a:srgbClr val="000000"/>
                </a:solidFill>
                <a:latin typeface="Open Sans Light"/>
                <a:ea typeface="Open Sans Light"/>
                <a:cs typeface="Open Sans Light"/>
                <a:sym typeface="Open Sans Light"/>
              </a:rPr>
              <a:t>Unicode</a:t>
            </a:r>
          </a:p>
          <a:p>
            <a:pPr marL="982980" lvl="2" indent="-342900" algn="r" rtl="1">
              <a:spcBef>
                <a:spcPts val="400"/>
              </a:spcBef>
              <a:spcAft>
                <a:spcPts val="0"/>
              </a:spcAft>
              <a:buClr>
                <a:schemeClr val="accent2"/>
              </a:buClr>
              <a:buSzPts val="1020"/>
              <a:buFont typeface="Merriweather Sans"/>
              <a:buChar char="*"/>
            </a:pPr>
            <a:r>
              <a:rPr lang="ar-EG" dirty="0">
                <a:solidFill>
                  <a:srgbClr val="000000"/>
                </a:solidFill>
                <a:latin typeface="Open Sans Light"/>
                <a:ea typeface="Open Sans Light"/>
                <a:cs typeface="Open Sans Light"/>
                <a:sym typeface="Open Sans Light"/>
              </a:rPr>
              <a:t>يجب إظهار </a:t>
            </a:r>
            <a:r>
              <a:rPr lang="en-US" dirty="0">
                <a:solidFill>
                  <a:srgbClr val="000000"/>
                </a:solidFill>
                <a:latin typeface="Open Sans Light"/>
                <a:ea typeface="Open Sans Light"/>
                <a:cs typeface="Open Sans Light"/>
                <a:sym typeface="Open Sans Light"/>
              </a:rPr>
              <a:t>Unicode</a:t>
            </a:r>
            <a:r>
              <a:rPr lang="ar-EG" dirty="0">
                <a:solidFill>
                  <a:srgbClr val="000000"/>
                </a:solidFill>
                <a:latin typeface="Open Sans Light"/>
                <a:ea typeface="Open Sans Light"/>
                <a:cs typeface="Open Sans Light"/>
                <a:sym typeface="Open Sans Light"/>
              </a:rPr>
              <a:t> بشكل افتراضي</a:t>
            </a:r>
          </a:p>
          <a:p>
            <a:pPr marL="982980" lvl="2" indent="-342900" algn="r" rtl="1">
              <a:spcBef>
                <a:spcPts val="400"/>
              </a:spcBef>
              <a:spcAft>
                <a:spcPts val="0"/>
              </a:spcAft>
              <a:buClr>
                <a:schemeClr val="accent2"/>
              </a:buClr>
              <a:buSzPts val="1020"/>
              <a:buFont typeface="Merriweather Sans"/>
              <a:buChar char="*"/>
            </a:pPr>
            <a:r>
              <a:rPr lang="ar-EG" dirty="0">
                <a:solidFill>
                  <a:srgbClr val="000000"/>
                </a:solidFill>
                <a:latin typeface="Open Sans Light"/>
                <a:ea typeface="Open Sans Light"/>
                <a:cs typeface="Open Sans Light"/>
                <a:sym typeface="Open Sans Light"/>
              </a:rPr>
              <a:t>يجب إظهار النص </a:t>
            </a:r>
            <a:r>
              <a:rPr lang="ar-EG" dirty="0" err="1">
                <a:solidFill>
                  <a:srgbClr val="000000"/>
                </a:solidFill>
                <a:latin typeface="Open Sans Light"/>
                <a:ea typeface="Open Sans Light"/>
                <a:cs typeface="Open Sans Light"/>
                <a:sym typeface="Open Sans Light"/>
              </a:rPr>
              <a:t>المرمز</a:t>
            </a:r>
            <a:r>
              <a:rPr lang="ar-EG" dirty="0">
                <a:solidFill>
                  <a:srgbClr val="000000"/>
                </a:solidFill>
                <a:latin typeface="Open Sans Light"/>
                <a:ea typeface="Open Sans Light"/>
                <a:cs typeface="Open Sans Light"/>
                <a:sym typeface="Open Sans Light"/>
              </a:rPr>
              <a:t> باستخدام </a:t>
            </a:r>
            <a:r>
              <a:rPr lang="en-US" dirty="0">
                <a:solidFill>
                  <a:srgbClr val="000000"/>
                </a:solidFill>
                <a:latin typeface="Open Sans Light"/>
                <a:ea typeface="Open Sans Light"/>
                <a:cs typeface="Open Sans Light"/>
                <a:sym typeface="Open Sans Light"/>
              </a:rPr>
              <a:t>Punycode</a:t>
            </a:r>
            <a:r>
              <a:rPr lang="ar-EG" dirty="0">
                <a:solidFill>
                  <a:srgbClr val="000000"/>
                </a:solidFill>
                <a:latin typeface="Open Sans Light"/>
                <a:ea typeface="Open Sans Light"/>
                <a:cs typeface="Open Sans Light"/>
                <a:sym typeface="Open Sans Light"/>
              </a:rPr>
              <a:t> فقط عندما يقدم فائدة</a:t>
            </a:r>
          </a:p>
        </p:txBody>
      </p:sp>
      <p:sp>
        <p:nvSpPr>
          <p:cNvPr id="454" name="Google Shape;454;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EG" sz="1200" dirty="0">
                <a:solidFill>
                  <a:schemeClr val="dk1"/>
                </a:solidFill>
                <a:latin typeface="Calibri"/>
                <a:ea typeface="Calibri"/>
                <a:cs typeface="Calibri"/>
                <a:sym typeface="Calibri"/>
              </a:rPr>
              <a:t>وقد تم تدريب العديد من المبرمجين من أجل التوثيق من خلال اتباع طرق الكشف والاكتشاف التي تتطلب فحصًا للتأكد من أن نطاق في المستوى الأعلى لديه العدد "الصحيح" من الأحرف أم لا، أو أن الحروف من مجموعة أحرف </a:t>
            </a:r>
            <a:r>
              <a:rPr lang="en-US" sz="1200" dirty="0">
                <a:solidFill>
                  <a:schemeClr val="dk1"/>
                </a:solidFill>
                <a:latin typeface="Calibri"/>
                <a:ea typeface="Calibri"/>
                <a:cs typeface="Calibri"/>
                <a:sym typeface="Calibri"/>
              </a:rPr>
              <a:t>ASCII</a:t>
            </a:r>
            <a:r>
              <a:rPr lang="ar-EG" sz="1200" dirty="0">
                <a:solidFill>
                  <a:schemeClr val="dk1"/>
                </a:solidFill>
                <a:latin typeface="Calibri"/>
                <a:ea typeface="Calibri"/>
                <a:cs typeface="Calibri"/>
                <a:sym typeface="Calibri"/>
              </a:rPr>
              <a:t> أم لا. ولم تعد طرق الكشف والاكتشاف هذه قابلة بعد الآن للتطبيق بسبب طرح أسماء نطاقات تحتوي على أكثر من ثلاثة أحرف، وحروف </a:t>
            </a:r>
            <a:r>
              <a:rPr lang="en-US" sz="1200" dirty="0">
                <a:solidFill>
                  <a:schemeClr val="dk1"/>
                </a:solidFill>
                <a:latin typeface="Calibri"/>
                <a:ea typeface="Calibri"/>
                <a:cs typeface="Calibri"/>
                <a:sym typeface="Calibri"/>
              </a:rPr>
              <a:t>Unicode</a:t>
            </a:r>
            <a:r>
              <a:rPr lang="ar-EG" sz="1200" dirty="0">
                <a:solidFill>
                  <a:schemeClr val="dk1"/>
                </a:solidFill>
                <a:latin typeface="Calibri"/>
                <a:ea typeface="Calibri"/>
                <a:cs typeface="Calibri"/>
                <a:sym typeface="Calibri"/>
              </a:rPr>
              <a:t> (غير </a:t>
            </a:r>
            <a:r>
              <a:rPr lang="en-US" sz="1200" dirty="0">
                <a:solidFill>
                  <a:schemeClr val="dk1"/>
                </a:solidFill>
                <a:latin typeface="Calibri"/>
                <a:ea typeface="Calibri"/>
                <a:cs typeface="Calibri"/>
                <a:sym typeface="Calibri"/>
              </a:rPr>
              <a:t>ASCII</a:t>
            </a:r>
            <a:r>
              <a:rPr lang="ar-EG" sz="1200" dirty="0">
                <a:solidFill>
                  <a:schemeClr val="dk1"/>
                </a:solidFill>
                <a:latin typeface="Calibri"/>
                <a:ea typeface="Calibri"/>
                <a:cs typeface="Calibri"/>
                <a:sym typeface="Calibri"/>
              </a:rPr>
              <a:t>).</a:t>
            </a:r>
          </a:p>
          <a:p>
            <a:pPr marL="0" lvl="0" indent="0" algn="l" rtl="0">
              <a:spcBef>
                <a:spcPts val="0"/>
              </a:spcBef>
              <a:spcAft>
                <a:spcPts val="0"/>
              </a:spcAft>
              <a:buNone/>
            </a:pPr>
            <a:endParaRPr dirty="0"/>
          </a:p>
        </p:txBody>
      </p:sp>
      <p:sp>
        <p:nvSpPr>
          <p:cNvPr id="463" name="Google Shape;463;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EG" sz="1200" dirty="0">
                <a:solidFill>
                  <a:srgbClr val="5D686E"/>
                </a:solidFill>
                <a:latin typeface="Open Sans"/>
                <a:ea typeface="Open Sans"/>
                <a:cs typeface="Open Sans"/>
                <a:sym typeface="Open Sans"/>
              </a:rPr>
              <a:t>وبصرف النظر عن مدة بقاء البيانات، يجب تخزينها في تنسيقات محددة في </a:t>
            </a:r>
            <a:r>
              <a:rPr lang="en-US" sz="1200" dirty="0">
                <a:solidFill>
                  <a:srgbClr val="5D686E"/>
                </a:solidFill>
                <a:latin typeface="Open Sans"/>
                <a:ea typeface="Open Sans"/>
                <a:cs typeface="Open Sans"/>
                <a:sym typeface="Open Sans"/>
              </a:rPr>
              <a:t>RFC</a:t>
            </a:r>
            <a:r>
              <a:rPr lang="ar-EG" sz="1200" dirty="0">
                <a:solidFill>
                  <a:srgbClr val="5D686E"/>
                </a:solidFill>
                <a:latin typeface="Open Sans"/>
                <a:ea typeface="Open Sans"/>
                <a:cs typeface="Open Sans"/>
                <a:sym typeface="Open Sans"/>
              </a:rPr>
              <a:t> (يفضل ذلك) أو تنسيقات أخرى يمكن أن تنتقل فيما بين التنسيقات المحددة في </a:t>
            </a:r>
            <a:r>
              <a:rPr lang="en-US" sz="1200" dirty="0">
                <a:solidFill>
                  <a:srgbClr val="5D686E"/>
                </a:solidFill>
                <a:latin typeface="Open Sans"/>
                <a:ea typeface="Open Sans"/>
                <a:cs typeface="Open Sans"/>
                <a:sym typeface="Open Sans"/>
              </a:rPr>
              <a:t>RFC</a:t>
            </a:r>
            <a:r>
              <a:rPr lang="ar-EG" sz="1200" dirty="0">
                <a:solidFill>
                  <a:srgbClr val="5D686E"/>
                </a:solidFill>
                <a:latin typeface="Open Sans"/>
                <a:ea typeface="Open Sans"/>
                <a:cs typeface="Open Sans"/>
                <a:sym typeface="Open Sans"/>
              </a:rPr>
              <a:t>.</a:t>
            </a:r>
          </a:p>
          <a:p>
            <a:pPr marL="0" lvl="0" indent="0" algn="l" rtl="0">
              <a:spcBef>
                <a:spcPts val="0"/>
              </a:spcBef>
              <a:spcAft>
                <a:spcPts val="0"/>
              </a:spcAft>
              <a:buNone/>
            </a:pPr>
            <a:endParaRPr sz="1200" dirty="0">
              <a:solidFill>
                <a:srgbClr val="5D686E"/>
              </a:solidFill>
              <a:latin typeface="Open Sans"/>
              <a:ea typeface="Open Sans"/>
              <a:cs typeface="Open Sans"/>
              <a:sym typeface="Open Sans"/>
            </a:endParaRPr>
          </a:p>
          <a:p>
            <a:pPr marL="0" marR="0" lvl="0" indent="0" algn="r" rtl="1">
              <a:lnSpc>
                <a:spcPct val="100000"/>
              </a:lnSpc>
              <a:spcBef>
                <a:spcPts val="0"/>
              </a:spcBef>
              <a:spcAft>
                <a:spcPts val="0"/>
              </a:spcAft>
              <a:buClr>
                <a:schemeClr val="dk1"/>
              </a:buClr>
              <a:buSzPts val="1200"/>
              <a:buFont typeface="Open Sans Light"/>
              <a:buNone/>
            </a:pPr>
            <a:r>
              <a:rPr lang="en-US" sz="1200" dirty="0">
                <a:latin typeface="Open Sans Light"/>
                <a:ea typeface="Open Sans Light"/>
                <a:cs typeface="Open Sans Light"/>
                <a:sym typeface="Open Sans Light"/>
              </a:rPr>
              <a:t>UTF-8</a:t>
            </a:r>
            <a:r>
              <a:rPr lang="ar-EG" sz="1200" dirty="0">
                <a:latin typeface="Open Sans Light"/>
                <a:ea typeface="Open Sans Light"/>
                <a:cs typeface="Open Sans Light"/>
                <a:sym typeface="Open Sans Light"/>
              </a:rPr>
              <a:t> (تنسيق تحويل </a:t>
            </a:r>
            <a:r>
              <a:rPr lang="en-US" sz="1200" dirty="0">
                <a:latin typeface="Open Sans Light"/>
                <a:ea typeface="Open Sans Light"/>
                <a:cs typeface="Open Sans Light"/>
                <a:sym typeface="Open Sans Light"/>
              </a:rPr>
              <a:t>Unicode). </a:t>
            </a:r>
            <a:r>
              <a:rPr lang="ar-EG" sz="1200" dirty="0">
                <a:latin typeface="Open Sans Light"/>
                <a:ea typeface="Open Sans Light"/>
                <a:cs typeface="Open Sans Light"/>
                <a:sym typeface="Open Sans Light"/>
              </a:rPr>
              <a:t>قد تتطلب بعض الأنظمة دعم </a:t>
            </a:r>
            <a:r>
              <a:rPr lang="en-US" sz="1200" dirty="0">
                <a:latin typeface="Open Sans Light"/>
                <a:ea typeface="Open Sans Light"/>
                <a:cs typeface="Open Sans Light"/>
                <a:sym typeface="Open Sans Light"/>
              </a:rPr>
              <a:t>UTF-16</a:t>
            </a:r>
            <a:r>
              <a:rPr lang="ar-EG" sz="1200" dirty="0">
                <a:latin typeface="Open Sans Light"/>
                <a:ea typeface="Open Sans Light"/>
                <a:cs typeface="Open Sans Light"/>
                <a:sym typeface="Open Sans Light"/>
              </a:rPr>
              <a:t> أيضًا، ولكن بشكل عام يُفضل </a:t>
            </a:r>
            <a:r>
              <a:rPr lang="en-US" sz="1200" dirty="0">
                <a:latin typeface="Open Sans Light"/>
                <a:ea typeface="Open Sans Light"/>
                <a:cs typeface="Open Sans Light"/>
                <a:sym typeface="Open Sans Light"/>
              </a:rPr>
              <a:t>UTF-8</a:t>
            </a:r>
            <a:r>
              <a:rPr lang="ar-EG" sz="1200" dirty="0">
                <a:latin typeface="Open Sans Light"/>
                <a:ea typeface="Open Sans Light"/>
                <a:cs typeface="Open Sans Light"/>
                <a:sym typeface="Open Sans Light"/>
              </a:rPr>
              <a:t>. ويجب تجنب استخدام </a:t>
            </a:r>
            <a:r>
              <a:rPr lang="en-US" sz="1200" dirty="0">
                <a:latin typeface="Open Sans Light"/>
                <a:ea typeface="Open Sans Light"/>
                <a:cs typeface="Open Sans Light"/>
                <a:sym typeface="Open Sans Light"/>
              </a:rPr>
              <a:t>UTF-7</a:t>
            </a:r>
            <a:r>
              <a:rPr lang="ar-EG" sz="1200" dirty="0">
                <a:latin typeface="Open Sans Light"/>
                <a:ea typeface="Open Sans Light"/>
                <a:cs typeface="Open Sans Light"/>
                <a:sym typeface="Open Sans Light"/>
              </a:rPr>
              <a:t> و</a:t>
            </a:r>
            <a:r>
              <a:rPr lang="en-US" sz="1200" dirty="0">
                <a:latin typeface="Open Sans Light"/>
                <a:ea typeface="Open Sans Light"/>
                <a:cs typeface="Open Sans Light"/>
                <a:sym typeface="Open Sans Light"/>
              </a:rPr>
              <a:t>UTF-32</a:t>
            </a:r>
            <a:r>
              <a:rPr lang="ar-EG" sz="1200" dirty="0">
                <a:latin typeface="Open Sans Light"/>
                <a:ea typeface="Open Sans Light"/>
                <a:cs typeface="Open Sans Light"/>
                <a:sym typeface="Open Sans Light"/>
              </a:rPr>
              <a:t>.</a:t>
            </a:r>
          </a:p>
          <a:p>
            <a:pPr marL="0" marR="0" lvl="0" indent="0" algn="l" rtl="0">
              <a:lnSpc>
                <a:spcPct val="100000"/>
              </a:lnSpc>
              <a:spcBef>
                <a:spcPts val="0"/>
              </a:spcBef>
              <a:spcAft>
                <a:spcPts val="0"/>
              </a:spcAft>
              <a:buClr>
                <a:schemeClr val="dk1"/>
              </a:buClr>
              <a:buSzPts val="1200"/>
              <a:buFont typeface="Calibri"/>
              <a:buNone/>
            </a:pPr>
            <a:endParaRPr sz="1200" dirty="0">
              <a:latin typeface="Open Sans Light"/>
              <a:ea typeface="Open Sans Light"/>
              <a:cs typeface="Open Sans Light"/>
              <a:sym typeface="Open Sans Light"/>
            </a:endParaRPr>
          </a:p>
          <a:p>
            <a:pPr marL="0" marR="0" lvl="0" indent="0" algn="r" rtl="1">
              <a:lnSpc>
                <a:spcPct val="100000"/>
              </a:lnSpc>
              <a:spcBef>
                <a:spcPts val="0"/>
              </a:spcBef>
              <a:spcAft>
                <a:spcPts val="0"/>
              </a:spcAft>
              <a:buClr>
                <a:schemeClr val="dk1"/>
              </a:buClr>
              <a:buSzPts val="1200"/>
              <a:buFont typeface="Open Sans Light"/>
              <a:buNone/>
            </a:pPr>
            <a:r>
              <a:rPr lang="ar-EG" sz="1200" dirty="0">
                <a:latin typeface="Open Sans Light"/>
                <a:ea typeface="Open Sans Light"/>
                <a:cs typeface="Open Sans Light"/>
                <a:sym typeface="Open Sans Light"/>
              </a:rPr>
              <a:t>مراعاة كافة السيناريوهات الشاملة قبل تحويل علامات </a:t>
            </a:r>
            <a:r>
              <a:rPr lang="en-US" sz="1200" dirty="0">
                <a:latin typeface="Open Sans Light"/>
                <a:ea typeface="Open Sans Light"/>
                <a:cs typeface="Open Sans Light"/>
                <a:sym typeface="Open Sans Light"/>
              </a:rPr>
              <a:t>A</a:t>
            </a:r>
            <a:r>
              <a:rPr lang="ar-EG" sz="1200" dirty="0">
                <a:latin typeface="Open Sans Light"/>
                <a:ea typeface="Open Sans Light"/>
                <a:cs typeface="Open Sans Light"/>
                <a:sym typeface="Open Sans Light"/>
              </a:rPr>
              <a:t> إلى علامات </a:t>
            </a:r>
            <a:r>
              <a:rPr lang="en-US" sz="1200" dirty="0">
                <a:latin typeface="Open Sans Light"/>
                <a:ea typeface="Open Sans Light"/>
                <a:cs typeface="Open Sans Light"/>
                <a:sym typeface="Open Sans Light"/>
              </a:rPr>
              <a:t>U</a:t>
            </a:r>
            <a:r>
              <a:rPr lang="ar-EG" sz="1200" dirty="0">
                <a:latin typeface="Open Sans Light"/>
                <a:ea typeface="Open Sans Light"/>
                <a:cs typeface="Open Sans Light"/>
                <a:sym typeface="Open Sans Light"/>
              </a:rPr>
              <a:t> والعكس بالعكس عند التخزين. وقد يكون من المفضل الحفاظ على علامات </a:t>
            </a:r>
            <a:r>
              <a:rPr lang="en-US" sz="1200" dirty="0">
                <a:latin typeface="Open Sans Light"/>
                <a:ea typeface="Open Sans Light"/>
                <a:cs typeface="Open Sans Light"/>
                <a:sym typeface="Open Sans Light"/>
              </a:rPr>
              <a:t>U</a:t>
            </a:r>
            <a:r>
              <a:rPr lang="ar-EG" sz="1200" dirty="0">
                <a:latin typeface="Open Sans Light"/>
                <a:ea typeface="Open Sans Light"/>
                <a:cs typeface="Open Sans Light"/>
                <a:sym typeface="Open Sans Light"/>
              </a:rPr>
              <a:t> فقط في ملف أو قاعدة بيانات، لأنه يعمل على تبسيط البحث والتصنيف. وعلى الرغم من ذلك، قد يكون للتحويل تأثيرات عند التشغيل البيني مع التطبيقات والخدمات الأقدم غير المدعومة بـ </a:t>
            </a:r>
            <a:r>
              <a:rPr lang="en-US" sz="1200" dirty="0">
                <a:latin typeface="Open Sans Light"/>
                <a:ea typeface="Open Sans Light"/>
                <a:cs typeface="Open Sans Light"/>
                <a:sym typeface="Open Sans Light"/>
              </a:rPr>
              <a:t>Unicode</a:t>
            </a:r>
            <a:r>
              <a:rPr lang="ar-EG" sz="1200" dirty="0">
                <a:latin typeface="Open Sans Light"/>
                <a:ea typeface="Open Sans Light"/>
                <a:cs typeface="Open Sans Light"/>
                <a:sym typeface="Open Sans Light"/>
              </a:rPr>
              <a:t>. مراعاة التخزين بالتنسيقين.</a:t>
            </a:r>
          </a:p>
          <a:p>
            <a:pPr marL="0" marR="0" lvl="0" indent="0" algn="l" rtl="0">
              <a:lnSpc>
                <a:spcPct val="100000"/>
              </a:lnSpc>
              <a:spcBef>
                <a:spcPts val="0"/>
              </a:spcBef>
              <a:spcAft>
                <a:spcPts val="0"/>
              </a:spcAft>
              <a:buClr>
                <a:schemeClr val="dk1"/>
              </a:buClr>
              <a:buSzPts val="1200"/>
              <a:buFont typeface="Calibri"/>
              <a:buNone/>
            </a:pPr>
            <a:endParaRPr sz="1200" dirty="0">
              <a:latin typeface="Open Sans Light"/>
              <a:ea typeface="Open Sans Light"/>
              <a:cs typeface="Open Sans Light"/>
              <a:sym typeface="Open Sans Light"/>
            </a:endParaRPr>
          </a:p>
          <a:p>
            <a:pPr marL="0" marR="0" lvl="0" indent="0" algn="r" rtl="1">
              <a:lnSpc>
                <a:spcPct val="100000"/>
              </a:lnSpc>
              <a:spcBef>
                <a:spcPts val="0"/>
              </a:spcBef>
              <a:spcAft>
                <a:spcPts val="0"/>
              </a:spcAft>
              <a:buClr>
                <a:schemeClr val="dk1"/>
              </a:buClr>
              <a:buSzPts val="1200"/>
              <a:buFont typeface="Open Sans Light"/>
              <a:buNone/>
            </a:pPr>
            <a:r>
              <a:rPr lang="ar-EG" sz="1200" dirty="0">
                <a:latin typeface="Open Sans Light"/>
                <a:ea typeface="Open Sans Light"/>
                <a:cs typeface="Open Sans Light"/>
                <a:sym typeface="Open Sans Light"/>
              </a:rPr>
              <a:t>الأمثلة على الحالات التي تم فيها تخزين عناوين البريد الإلكتروني وأسماء النطاقات في حقل "المؤلف" الخاص بوثيقة أو "معلومات الاتصال" في ملف سجل قد أدت إلى فقد نقطة الأصل كعنوان.</a:t>
            </a:r>
          </a:p>
          <a:p>
            <a:pPr marL="0" marR="0" lvl="0" indent="0" algn="l" rtl="0">
              <a:lnSpc>
                <a:spcPct val="100000"/>
              </a:lnSpc>
              <a:spcBef>
                <a:spcPts val="0"/>
              </a:spcBef>
              <a:spcAft>
                <a:spcPts val="0"/>
              </a:spcAft>
              <a:buClr>
                <a:schemeClr val="dk1"/>
              </a:buClr>
              <a:buSzPts val="1200"/>
              <a:buFont typeface="Calibri"/>
              <a:buNone/>
            </a:pPr>
            <a:endParaRPr sz="1200" dirty="0">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200"/>
              <a:buFont typeface="Calibri"/>
              <a:buNone/>
            </a:pPr>
            <a:endParaRPr sz="1200" dirty="0">
              <a:latin typeface="Open Sans Light"/>
              <a:ea typeface="Open Sans Light"/>
              <a:cs typeface="Open Sans Light"/>
              <a:sym typeface="Open Sans Light"/>
            </a:endParaRPr>
          </a:p>
          <a:p>
            <a:pPr marL="0" lvl="0" indent="0" algn="l" rtl="0">
              <a:spcBef>
                <a:spcPts val="0"/>
              </a:spcBef>
              <a:spcAft>
                <a:spcPts val="0"/>
              </a:spcAft>
              <a:buNone/>
            </a:pPr>
            <a:endParaRPr sz="1200" dirty="0">
              <a:solidFill>
                <a:srgbClr val="5D686E"/>
              </a:solidFill>
              <a:latin typeface="Open Sans"/>
              <a:ea typeface="Open Sans"/>
              <a:cs typeface="Open Sans"/>
              <a:sym typeface="Open Sans"/>
            </a:endParaRPr>
          </a:p>
          <a:p>
            <a:pPr marL="0" lvl="0" indent="0" algn="l" rtl="0">
              <a:spcBef>
                <a:spcPts val="0"/>
              </a:spcBef>
              <a:spcAft>
                <a:spcPts val="0"/>
              </a:spcAft>
              <a:buNone/>
            </a:pPr>
            <a:endParaRPr dirty="0"/>
          </a:p>
        </p:txBody>
      </p:sp>
      <p:sp>
        <p:nvSpPr>
          <p:cNvPr id="472" name="Google Shape;472;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5D686E"/>
              </a:buClr>
              <a:buSzPts val="1200"/>
              <a:buFont typeface="Open Sans"/>
              <a:buNone/>
            </a:pPr>
            <a:r>
              <a:rPr lang="ar-EG" sz="1200" dirty="0">
                <a:solidFill>
                  <a:srgbClr val="5D686E"/>
                </a:solidFill>
                <a:latin typeface="Open Sans"/>
                <a:ea typeface="Open Sans"/>
                <a:cs typeface="Open Sans"/>
                <a:sym typeface="Open Sans"/>
              </a:rPr>
              <a:t>النشاط (مثل البحث في قائمة أو فرزها)</a:t>
            </a:r>
          </a:p>
          <a:p>
            <a:pPr marL="0" marR="0" lvl="0" indent="0" algn="r" rtl="1">
              <a:lnSpc>
                <a:spcPct val="100000"/>
              </a:lnSpc>
              <a:spcBef>
                <a:spcPts val="0"/>
              </a:spcBef>
              <a:spcAft>
                <a:spcPts val="0"/>
              </a:spcAft>
              <a:buClr>
                <a:srgbClr val="5D686E"/>
              </a:buClr>
              <a:buSzPts val="1200"/>
              <a:buFont typeface="Open Sans"/>
              <a:buNone/>
            </a:pPr>
            <a:r>
              <a:rPr lang="ar-EG" sz="1200" dirty="0">
                <a:solidFill>
                  <a:srgbClr val="5D686E"/>
                </a:solidFill>
                <a:latin typeface="Open Sans"/>
                <a:ea typeface="Open Sans"/>
                <a:cs typeface="Open Sans"/>
                <a:sym typeface="Open Sans"/>
              </a:rPr>
              <a:t> تنسيق بديل (مثل تخزين </a:t>
            </a:r>
            <a:r>
              <a:rPr lang="en-US" sz="1200" dirty="0">
                <a:solidFill>
                  <a:srgbClr val="5D686E"/>
                </a:solidFill>
                <a:latin typeface="Open Sans"/>
                <a:ea typeface="Open Sans"/>
                <a:cs typeface="Open Sans"/>
                <a:sym typeface="Open Sans"/>
              </a:rPr>
              <a:t>ASCII</a:t>
            </a:r>
            <a:r>
              <a:rPr lang="ar-EG" sz="1200" dirty="0">
                <a:solidFill>
                  <a:srgbClr val="5D686E"/>
                </a:solidFill>
                <a:latin typeface="Open Sans"/>
                <a:ea typeface="Open Sans"/>
                <a:cs typeface="Open Sans"/>
                <a:sym typeface="Open Sans"/>
              </a:rPr>
              <a:t> على هيئة </a:t>
            </a:r>
            <a:r>
              <a:rPr lang="en-US" sz="1200" dirty="0">
                <a:solidFill>
                  <a:srgbClr val="5D686E"/>
                </a:solidFill>
                <a:latin typeface="Open Sans"/>
                <a:ea typeface="Open Sans"/>
                <a:cs typeface="Open Sans"/>
                <a:sym typeface="Open Sans"/>
              </a:rPr>
              <a:t>Unicode</a:t>
            </a:r>
            <a:r>
              <a:rPr lang="ar-EG" sz="1200" dirty="0">
                <a:solidFill>
                  <a:srgbClr val="5D686E"/>
                </a:solidFill>
                <a:latin typeface="Open Sans"/>
                <a:ea typeface="Open Sans"/>
                <a:cs typeface="Open Sans"/>
                <a:sym typeface="Open Sans"/>
              </a:rPr>
              <a:t>).</a:t>
            </a:r>
          </a:p>
          <a:p>
            <a:pPr marL="0" marR="0" lvl="0" indent="0" algn="r" rtl="1">
              <a:lnSpc>
                <a:spcPct val="100000"/>
              </a:lnSpc>
              <a:spcBef>
                <a:spcPts val="0"/>
              </a:spcBef>
              <a:spcAft>
                <a:spcPts val="0"/>
              </a:spcAft>
              <a:buClr>
                <a:srgbClr val="5D686E"/>
              </a:buClr>
              <a:buSzPts val="1200"/>
              <a:buFont typeface="Open Sans"/>
              <a:buNone/>
            </a:pPr>
            <a:r>
              <a:rPr lang="ar-EG" sz="1200" dirty="0">
                <a:solidFill>
                  <a:srgbClr val="5D686E"/>
                </a:solidFill>
                <a:latin typeface="Open Sans"/>
                <a:ea typeface="Open Sans"/>
                <a:cs typeface="Open Sans"/>
                <a:sym typeface="Open Sans"/>
              </a:rPr>
              <a:t> قد يحدث التحقق الإضافي من استشفاء المتطلبات أيضًا أثناء المعالجة. ويمكن معالجة أسماء النطاقات وعناوين البريد الإلكتروني بعدة طرق غير محدودة*، وهو ما يعزز الحاجة إلى اتفاقات تضمن فهم البيانات وتصنيفها بشكل متسق.</a:t>
            </a:r>
            <a:r>
              <a:rPr lang="ar-EG" sz="1200" b="0" i="0" u="none" strike="noStrike" dirty="0">
                <a:solidFill>
                  <a:schemeClr val="dk1"/>
                </a:solidFill>
                <a:latin typeface="Calibri"/>
                <a:ea typeface="Calibri"/>
                <a:cs typeface="Calibri"/>
                <a:sym typeface="Calibri"/>
              </a:rPr>
              <a:t> *أمثلة على ذلك: التعرف على الناس في نيوزلندا من خلال البحث داخل نطاق </a:t>
            </a:r>
            <a:r>
              <a:rPr lang="en-US" sz="1200" b="0" i="0" u="none" strike="noStrike" dirty="0" err="1">
                <a:solidFill>
                  <a:schemeClr val="dk1"/>
                </a:solidFill>
                <a:latin typeface="Calibri"/>
                <a:ea typeface="Calibri"/>
                <a:cs typeface="Calibri"/>
                <a:sym typeface="Calibri"/>
              </a:rPr>
              <a:t>nz</a:t>
            </a:r>
            <a:r>
              <a:rPr lang="en-US" sz="1200" b="0" i="0" u="none" strike="noStrike" dirty="0">
                <a:solidFill>
                  <a:schemeClr val="dk1"/>
                </a:solidFill>
                <a:latin typeface="Calibri"/>
                <a:ea typeface="Calibri"/>
                <a:cs typeface="Calibri"/>
                <a:sym typeface="Calibri"/>
              </a:rPr>
              <a:t> ccTLD.</a:t>
            </a:r>
            <a:r>
              <a:rPr lang="ar-EG" sz="1200" b="0" i="0" u="none" strike="noStrike" dirty="0">
                <a:solidFill>
                  <a:schemeClr val="dk1"/>
                </a:solidFill>
                <a:latin typeface="Calibri"/>
                <a:ea typeface="Calibri"/>
                <a:cs typeface="Calibri"/>
                <a:sym typeface="Calibri"/>
              </a:rPr>
              <a:t>، التعرف على الصيادلة من خلال البحث عن عناوين البريد الإلكتروني </a:t>
            </a:r>
            <a:r>
              <a:rPr lang="en-US" sz="1200" b="0" i="0" u="none" strike="noStrike" dirty="0">
                <a:solidFill>
                  <a:schemeClr val="dk1"/>
                </a:solidFill>
                <a:latin typeface="Calibri"/>
                <a:ea typeface="Calibri"/>
                <a:cs typeface="Calibri"/>
                <a:sym typeface="Calibri"/>
              </a:rPr>
              <a:t>user@*.pharmacist</a:t>
            </a:r>
            <a:r>
              <a:rPr lang="ar-EG" sz="1200" b="0" i="0" u="none" strike="noStrike" dirty="0">
                <a:solidFill>
                  <a:schemeClr val="dk1"/>
                </a:solidFill>
                <a:latin typeface="Calibri"/>
                <a:ea typeface="Calibri"/>
                <a:cs typeface="Calibri"/>
                <a:sym typeface="Calibri"/>
              </a:rPr>
              <a:t>.</a:t>
            </a:r>
          </a:p>
          <a:p>
            <a:pPr marL="0" lvl="0" indent="0" algn="l" rtl="0">
              <a:spcBef>
                <a:spcPts val="0"/>
              </a:spcBef>
              <a:spcAft>
                <a:spcPts val="0"/>
              </a:spcAft>
              <a:buNone/>
            </a:pPr>
            <a:endParaRPr dirty="0"/>
          </a:p>
          <a:p>
            <a:pPr marL="0" lvl="0" indent="0" algn="r" rtl="1">
              <a:spcBef>
                <a:spcPts val="0"/>
              </a:spcBef>
              <a:spcAft>
                <a:spcPts val="0"/>
              </a:spcAft>
              <a:buNone/>
            </a:pPr>
            <a:r>
              <a:rPr lang="ar-EG" dirty="0"/>
              <a:t>التوصيات:</a:t>
            </a:r>
          </a:p>
          <a:p>
            <a:pPr marL="0" lvl="0" indent="0" algn="r" rtl="1">
              <a:spcBef>
                <a:spcPts val="0"/>
              </a:spcBef>
              <a:spcAft>
                <a:spcPts val="0"/>
              </a:spcAft>
              <a:buNone/>
            </a:pPr>
            <a:r>
              <a:rPr lang="ar-EG" sz="1200" dirty="0">
                <a:solidFill>
                  <a:schemeClr val="dk1"/>
                </a:solidFill>
                <a:latin typeface="Calibri"/>
                <a:ea typeface="Calibri"/>
                <a:cs typeface="Calibri"/>
                <a:sym typeface="Calibri"/>
              </a:rPr>
              <a:t> حيث إن معيار </a:t>
            </a:r>
            <a:r>
              <a:rPr lang="en-US" sz="1200" dirty="0">
                <a:solidFill>
                  <a:schemeClr val="dk1"/>
                </a:solidFill>
                <a:latin typeface="Calibri"/>
                <a:ea typeface="Calibri"/>
                <a:cs typeface="Calibri"/>
                <a:sym typeface="Calibri"/>
              </a:rPr>
              <a:t>Unicode</a:t>
            </a:r>
            <a:r>
              <a:rPr lang="ar-EG" sz="1200" dirty="0">
                <a:solidFill>
                  <a:schemeClr val="dk1"/>
                </a:solidFill>
                <a:latin typeface="Calibri"/>
                <a:ea typeface="Calibri"/>
                <a:cs typeface="Calibri"/>
                <a:sym typeface="Calibri"/>
              </a:rPr>
              <a:t> يتوسع بشكل متواصل، فإن نقاط التعليمات البرمجية غير المحددة عند إنشاء التطبيق أو الخدمة يجب التحقق منها من أجل ضمان أنها لن "تعطل" تجربة المستخدم. قد تؤدي الخطوط المفقودة في نظام التشغيل الأساسي إلى ظهور أحرف غير قابلة للعرض (غالبًا ما يتم استخدام الحرف "" لتمثيل هذه الأحرف)، لكن لا يجب أن يؤدي هذا الموقف إلى حدوث عطل فادح.</a:t>
            </a:r>
          </a:p>
          <a:p>
            <a:pPr marL="0" lvl="0" indent="0" algn="r" rtl="1">
              <a:spcBef>
                <a:spcPts val="0"/>
              </a:spcBef>
              <a:spcAft>
                <a:spcPts val="0"/>
              </a:spcAft>
              <a:buNone/>
            </a:pPr>
            <a:r>
              <a:rPr lang="ar-EG" sz="1200" dirty="0">
                <a:solidFill>
                  <a:schemeClr val="dk1"/>
                </a:solidFill>
                <a:latin typeface="Calibri"/>
                <a:ea typeface="Calibri"/>
                <a:cs typeface="Calibri"/>
                <a:sym typeface="Calibri"/>
              </a:rPr>
              <a:t>استخدم واجهات برمجة التطبيقات المدعومة باستخدام </a:t>
            </a:r>
            <a:r>
              <a:rPr lang="en-US" sz="1200" dirty="0">
                <a:solidFill>
                  <a:schemeClr val="dk1"/>
                </a:solidFill>
                <a:latin typeface="Calibri"/>
                <a:ea typeface="Calibri"/>
                <a:cs typeface="Calibri"/>
                <a:sym typeface="Calibri"/>
              </a:rPr>
              <a:t>Unicode</a:t>
            </a:r>
            <a:r>
              <a:rPr lang="ar-EG" sz="1200" dirty="0">
                <a:solidFill>
                  <a:schemeClr val="dk1"/>
                </a:solidFill>
                <a:latin typeface="Calibri"/>
                <a:ea typeface="Calibri"/>
                <a:cs typeface="Calibri"/>
                <a:sym typeface="Calibri"/>
              </a:rPr>
              <a:t>.</a:t>
            </a:r>
          </a:p>
          <a:p>
            <a:pPr marL="0" lvl="0" indent="0" algn="r" rtl="1">
              <a:spcBef>
                <a:spcPts val="0"/>
              </a:spcBef>
              <a:spcAft>
                <a:spcPts val="0"/>
              </a:spcAft>
              <a:buNone/>
            </a:pPr>
            <a:r>
              <a:rPr lang="ar-EG" sz="1200" dirty="0">
                <a:solidFill>
                  <a:schemeClr val="dk1"/>
                </a:solidFill>
                <a:latin typeface="Calibri"/>
                <a:ea typeface="Calibri"/>
                <a:cs typeface="Calibri"/>
                <a:sym typeface="Calibri"/>
              </a:rPr>
              <a:t>استخدم أحدث بروتوكول لأسماء النطاقات </a:t>
            </a:r>
            <a:r>
              <a:rPr lang="ar-EG" sz="1200" dirty="0" err="1">
                <a:solidFill>
                  <a:schemeClr val="dk1"/>
                </a:solidFill>
                <a:latin typeface="Calibri"/>
                <a:ea typeface="Calibri"/>
                <a:cs typeface="Calibri"/>
                <a:sym typeface="Calibri"/>
              </a:rPr>
              <a:t>المدوّلة</a:t>
            </a:r>
            <a:r>
              <a:rPr lang="ar-EG" sz="1200" dirty="0">
                <a:solidFill>
                  <a:schemeClr val="dk1"/>
                </a:solidFill>
                <a:latin typeface="Calibri"/>
                <a:ea typeface="Calibri"/>
                <a:cs typeface="Calibri"/>
                <a:sym typeface="Calibri"/>
              </a:rPr>
              <a:t> في التطبيقات </a:t>
            </a:r>
            <a:r>
              <a:rPr lang="en-US" sz="1200" dirty="0">
                <a:solidFill>
                  <a:schemeClr val="dk1"/>
                </a:solidFill>
                <a:latin typeface="Calibri"/>
                <a:ea typeface="Calibri"/>
                <a:cs typeface="Calibri"/>
                <a:sym typeface="Calibri"/>
              </a:rPr>
              <a:t>(IDNA) [http://tools.ietf.org/html/rfc5891]</a:t>
            </a:r>
            <a:r>
              <a:rPr lang="ar-EG" sz="1200" dirty="0">
                <a:solidFill>
                  <a:schemeClr val="dk1"/>
                </a:solidFill>
                <a:latin typeface="Calibri"/>
                <a:ea typeface="Calibri"/>
                <a:cs typeface="Calibri"/>
                <a:sym typeface="Calibri"/>
              </a:rPr>
              <a:t> ووثائق [</a:t>
            </a:r>
            <a:r>
              <a:rPr lang="en-US" sz="1200" dirty="0">
                <a:solidFill>
                  <a:schemeClr val="dk1"/>
                </a:solidFill>
                <a:latin typeface="Calibri"/>
                <a:ea typeface="Calibri"/>
                <a:cs typeface="Calibri"/>
                <a:sym typeface="Calibri"/>
              </a:rPr>
              <a:t>http://tools.ietf.org/html/rfc5892</a:t>
            </a:r>
            <a:r>
              <a:rPr lang="ar-EG" sz="1200" dirty="0">
                <a:solidFill>
                  <a:schemeClr val="dk1"/>
                </a:solidFill>
                <a:latin typeface="Calibri"/>
                <a:ea typeface="Calibri"/>
                <a:cs typeface="Calibri"/>
                <a:sym typeface="Calibri"/>
              </a:rPr>
              <a:t>] القوائم لأسماء النطاقات </a:t>
            </a:r>
            <a:r>
              <a:rPr lang="ar-EG" sz="1200" dirty="0" err="1">
                <a:solidFill>
                  <a:schemeClr val="dk1"/>
                </a:solidFill>
                <a:latin typeface="Calibri"/>
                <a:ea typeface="Calibri"/>
                <a:cs typeface="Calibri"/>
                <a:sym typeface="Calibri"/>
              </a:rPr>
              <a:t>المدوّلة</a:t>
            </a:r>
            <a:r>
              <a:rPr lang="ar-EG" sz="1200"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IDN</a:t>
            </a:r>
            <a:r>
              <a:rPr lang="ar-EG" sz="1200" dirty="0">
                <a:solidFill>
                  <a:schemeClr val="dk1"/>
                </a:solidFill>
                <a:latin typeface="Calibri"/>
                <a:ea typeface="Calibri"/>
                <a:cs typeface="Calibri"/>
                <a:sym typeface="Calibri"/>
              </a:rPr>
              <a:t>).</a:t>
            </a:r>
          </a:p>
          <a:p>
            <a:pPr marL="0" lvl="0" indent="0" algn="r" rtl="1">
              <a:spcBef>
                <a:spcPts val="0"/>
              </a:spcBef>
              <a:spcAft>
                <a:spcPts val="0"/>
              </a:spcAft>
              <a:buNone/>
            </a:pPr>
            <a:r>
              <a:rPr lang="ar-EG" sz="1200" dirty="0">
                <a:solidFill>
                  <a:schemeClr val="dk1"/>
                </a:solidFill>
                <a:latin typeface="Calibri"/>
                <a:ea typeface="Calibri"/>
                <a:cs typeface="Calibri"/>
                <a:sym typeface="Calibri"/>
              </a:rPr>
              <a:t>المعاجلة بتنسيق </a:t>
            </a:r>
            <a:r>
              <a:rPr lang="en-US" sz="1200" dirty="0">
                <a:solidFill>
                  <a:schemeClr val="dk1"/>
                </a:solidFill>
                <a:latin typeface="Calibri"/>
                <a:ea typeface="Calibri"/>
                <a:cs typeface="Calibri"/>
                <a:sym typeface="Calibri"/>
              </a:rPr>
              <a:t>UTF-8</a:t>
            </a:r>
            <a:r>
              <a:rPr lang="ar-EG" sz="1200" dirty="0">
                <a:solidFill>
                  <a:schemeClr val="dk1"/>
                </a:solidFill>
                <a:latin typeface="Calibri"/>
                <a:ea typeface="Calibri"/>
                <a:cs typeface="Calibri"/>
                <a:sym typeface="Calibri"/>
              </a:rPr>
              <a:t> متى ما كان ذلك ممكنًا.</a:t>
            </a:r>
          </a:p>
          <a:p>
            <a:pPr marL="0" lvl="0" indent="0" algn="r" rtl="1">
              <a:spcBef>
                <a:spcPts val="0"/>
              </a:spcBef>
              <a:spcAft>
                <a:spcPts val="0"/>
              </a:spcAft>
              <a:buNone/>
            </a:pPr>
            <a:r>
              <a:rPr lang="ar-EG" sz="1200" dirty="0">
                <a:solidFill>
                  <a:schemeClr val="dk1"/>
                </a:solidFill>
                <a:latin typeface="Calibri"/>
                <a:ea typeface="Calibri"/>
                <a:cs typeface="Calibri"/>
                <a:sym typeface="Calibri"/>
              </a:rPr>
              <a:t> تأكد أن المنتج أو الميزة تتعامل مع الأرقام عند توسعتها. على سبيل المثال، أرقام </a:t>
            </a:r>
            <a:r>
              <a:rPr lang="en-US" sz="1200" dirty="0">
                <a:solidFill>
                  <a:schemeClr val="dk1"/>
                </a:solidFill>
                <a:latin typeface="Calibri"/>
                <a:ea typeface="Calibri"/>
                <a:cs typeface="Calibri"/>
                <a:sym typeface="Calibri"/>
              </a:rPr>
              <a:t>ASCII</a:t>
            </a:r>
            <a:r>
              <a:rPr lang="ar-EG" sz="1200" dirty="0">
                <a:solidFill>
                  <a:schemeClr val="dk1"/>
                </a:solidFill>
                <a:latin typeface="Calibri"/>
                <a:ea typeface="Calibri"/>
                <a:cs typeface="Calibri"/>
                <a:sym typeface="Calibri"/>
              </a:rPr>
              <a:t> وتمثيلات الأرقام الأيديولوجية الصورية الآسيوية يجب أن تعامل معاملة الأرقام. [</a:t>
            </a:r>
            <a:r>
              <a:rPr lang="en-US" sz="1200" dirty="0">
                <a:solidFill>
                  <a:schemeClr val="dk1"/>
                </a:solidFill>
                <a:latin typeface="Calibri"/>
                <a:ea typeface="Calibri"/>
                <a:cs typeface="Calibri"/>
                <a:sym typeface="Calibri"/>
              </a:rPr>
              <a:t>RFC5892</a:t>
            </a:r>
            <a:r>
              <a:rPr lang="ar-EG" sz="1200" dirty="0">
                <a:solidFill>
                  <a:schemeClr val="dk1"/>
                </a:solidFill>
                <a:latin typeface="Calibri"/>
                <a:ea typeface="Calibri"/>
                <a:cs typeface="Calibri"/>
                <a:sym typeface="Calibri"/>
              </a:rPr>
              <a:t>، الرابط أعلاه]</a:t>
            </a:r>
          </a:p>
          <a:p>
            <a:pPr marL="0" lvl="0" indent="0" algn="r" rtl="1">
              <a:spcBef>
                <a:spcPts val="0"/>
              </a:spcBef>
              <a:spcAft>
                <a:spcPts val="0"/>
              </a:spcAft>
              <a:buNone/>
            </a:pPr>
            <a:r>
              <a:rPr lang="ar-EG" sz="1200" dirty="0">
                <a:solidFill>
                  <a:schemeClr val="dk1"/>
                </a:solidFill>
                <a:latin typeface="Calibri"/>
                <a:ea typeface="Calibri"/>
                <a:cs typeface="Calibri"/>
                <a:sym typeface="Calibri"/>
              </a:rPr>
              <a:t>قم بترقية التطبيقات والخوادم/الخدمات معًا. إذا كان الخادم </a:t>
            </a:r>
            <a:r>
              <a:rPr lang="en-US" sz="1200" dirty="0">
                <a:solidFill>
                  <a:schemeClr val="dk1"/>
                </a:solidFill>
                <a:latin typeface="Calibri"/>
                <a:ea typeface="Calibri"/>
                <a:cs typeface="Calibri"/>
                <a:sym typeface="Calibri"/>
              </a:rPr>
              <a:t>Unicode</a:t>
            </a:r>
            <a:r>
              <a:rPr lang="ar-EG" sz="1200" dirty="0">
                <a:solidFill>
                  <a:schemeClr val="dk1"/>
                </a:solidFill>
                <a:latin typeface="Calibri"/>
                <a:ea typeface="Calibri"/>
                <a:cs typeface="Calibri"/>
                <a:sym typeface="Calibri"/>
              </a:rPr>
              <a:t> وكان العميل غير </a:t>
            </a:r>
            <a:r>
              <a:rPr lang="en-US" sz="1200" dirty="0">
                <a:solidFill>
                  <a:schemeClr val="dk1"/>
                </a:solidFill>
                <a:latin typeface="Calibri"/>
                <a:ea typeface="Calibri"/>
                <a:cs typeface="Calibri"/>
                <a:sym typeface="Calibri"/>
              </a:rPr>
              <a:t>Unicode</a:t>
            </a:r>
            <a:r>
              <a:rPr lang="ar-EG" sz="1200" dirty="0">
                <a:solidFill>
                  <a:schemeClr val="dk1"/>
                </a:solidFill>
                <a:latin typeface="Calibri"/>
                <a:ea typeface="Calibri"/>
                <a:cs typeface="Calibri"/>
                <a:sym typeface="Calibri"/>
              </a:rPr>
              <a:t> أو العكس بالعكس، فسيجب تحويل البيانات إلى كل صفحة تعليمات برمجية في كل مرة تنتقل فيها البيانات فيما بين الخادم والعميل.</a:t>
            </a:r>
          </a:p>
          <a:p>
            <a:pPr marL="0" lvl="0" indent="0" algn="r" rtl="1">
              <a:spcBef>
                <a:spcPts val="0"/>
              </a:spcBef>
              <a:spcAft>
                <a:spcPts val="0"/>
              </a:spcAft>
              <a:buNone/>
            </a:pPr>
            <a:r>
              <a:rPr lang="ar-EG" sz="1200" dirty="0">
                <a:solidFill>
                  <a:schemeClr val="dk1"/>
                </a:solidFill>
                <a:latin typeface="Calibri"/>
                <a:ea typeface="Calibri"/>
                <a:cs typeface="Calibri"/>
                <a:sym typeface="Calibri"/>
              </a:rPr>
              <a:t>قم بإجراء مراجعات للأكواد من أجل تجنب الهجوم بإغراق ذاكرة التخزين المؤقت. وعند القيام بعملية تحويل للحروف، فقد تنمو سلاسل النص أو تنكمش بشكل كبير.</a:t>
            </a:r>
          </a:p>
        </p:txBody>
      </p:sp>
      <p:sp>
        <p:nvSpPr>
          <p:cNvPr id="481" name="Google Shape;481;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5D686E"/>
              </a:buClr>
              <a:buSzPts val="1200"/>
              <a:buFont typeface="Open Sans"/>
              <a:buNone/>
            </a:pPr>
            <a:r>
              <a:rPr lang="ar-EG" sz="1200" dirty="0">
                <a:solidFill>
                  <a:srgbClr val="5D686E"/>
                </a:solidFill>
                <a:latin typeface="Open Sans"/>
                <a:ea typeface="Open Sans"/>
                <a:cs typeface="Open Sans"/>
                <a:sym typeface="Open Sans"/>
              </a:rPr>
              <a:t>النشاط (مثل البحث في قائمة أو فرزها)</a:t>
            </a:r>
          </a:p>
          <a:p>
            <a:pPr marL="0" marR="0" lvl="0" indent="0" algn="r" rtl="1">
              <a:lnSpc>
                <a:spcPct val="100000"/>
              </a:lnSpc>
              <a:spcBef>
                <a:spcPts val="0"/>
              </a:spcBef>
              <a:spcAft>
                <a:spcPts val="0"/>
              </a:spcAft>
              <a:buClr>
                <a:srgbClr val="5D686E"/>
              </a:buClr>
              <a:buSzPts val="1200"/>
              <a:buFont typeface="Open Sans"/>
              <a:buNone/>
            </a:pPr>
            <a:r>
              <a:rPr lang="ar-EG" sz="1200" dirty="0">
                <a:solidFill>
                  <a:srgbClr val="5D686E"/>
                </a:solidFill>
                <a:latin typeface="Open Sans"/>
                <a:ea typeface="Open Sans"/>
                <a:cs typeface="Open Sans"/>
                <a:sym typeface="Open Sans"/>
              </a:rPr>
              <a:t> تنسيق بديل (مثل تخزين </a:t>
            </a:r>
            <a:r>
              <a:rPr lang="en-US" sz="1200" dirty="0">
                <a:solidFill>
                  <a:srgbClr val="5D686E"/>
                </a:solidFill>
                <a:latin typeface="Open Sans"/>
                <a:ea typeface="Open Sans"/>
                <a:cs typeface="Open Sans"/>
                <a:sym typeface="Open Sans"/>
              </a:rPr>
              <a:t>ASCII</a:t>
            </a:r>
            <a:r>
              <a:rPr lang="ar-EG" sz="1200" dirty="0">
                <a:solidFill>
                  <a:srgbClr val="5D686E"/>
                </a:solidFill>
                <a:latin typeface="Open Sans"/>
                <a:ea typeface="Open Sans"/>
                <a:cs typeface="Open Sans"/>
                <a:sym typeface="Open Sans"/>
              </a:rPr>
              <a:t> على هيئة </a:t>
            </a:r>
            <a:r>
              <a:rPr lang="en-US" sz="1200" dirty="0">
                <a:solidFill>
                  <a:srgbClr val="5D686E"/>
                </a:solidFill>
                <a:latin typeface="Open Sans"/>
                <a:ea typeface="Open Sans"/>
                <a:cs typeface="Open Sans"/>
                <a:sym typeface="Open Sans"/>
              </a:rPr>
              <a:t>Unicode</a:t>
            </a:r>
            <a:r>
              <a:rPr lang="ar-EG" sz="1200" dirty="0">
                <a:solidFill>
                  <a:srgbClr val="5D686E"/>
                </a:solidFill>
                <a:latin typeface="Open Sans"/>
                <a:ea typeface="Open Sans"/>
                <a:cs typeface="Open Sans"/>
                <a:sym typeface="Open Sans"/>
              </a:rPr>
              <a:t>).</a:t>
            </a:r>
          </a:p>
          <a:p>
            <a:pPr marL="0" marR="0" lvl="0" indent="0" algn="r" rtl="1">
              <a:lnSpc>
                <a:spcPct val="100000"/>
              </a:lnSpc>
              <a:spcBef>
                <a:spcPts val="0"/>
              </a:spcBef>
              <a:spcAft>
                <a:spcPts val="0"/>
              </a:spcAft>
              <a:buClr>
                <a:srgbClr val="5D686E"/>
              </a:buClr>
              <a:buSzPts val="1200"/>
              <a:buFont typeface="Open Sans"/>
              <a:buNone/>
            </a:pPr>
            <a:r>
              <a:rPr lang="ar-EG" sz="1200" dirty="0">
                <a:solidFill>
                  <a:srgbClr val="5D686E"/>
                </a:solidFill>
                <a:latin typeface="Open Sans"/>
                <a:ea typeface="Open Sans"/>
                <a:cs typeface="Open Sans"/>
                <a:sym typeface="Open Sans"/>
              </a:rPr>
              <a:t> قد يحدث التحقق الإضافي من استشفاء المتطلبات أيضًا أثناء المعالجة. ويمكن معالجة أسماء النطاقات وعناوين البريد الإلكتروني بعدة طرق غير محدودة*، وهو ما يعزز الحاجة إلى اتفاقات تضمن فهم البيانات وتصنيفها بشكل متسق.</a:t>
            </a:r>
            <a:r>
              <a:rPr lang="ar-EG" sz="1200" b="0" i="0" u="none" strike="noStrike" dirty="0">
                <a:solidFill>
                  <a:schemeClr val="dk1"/>
                </a:solidFill>
                <a:latin typeface="Calibri"/>
                <a:ea typeface="Calibri"/>
                <a:cs typeface="Calibri"/>
                <a:sym typeface="Calibri"/>
              </a:rPr>
              <a:t> *أمثلة على ذلك: التعرف على الناس في نيوزلندا من خلال البحث داخل نطاق </a:t>
            </a:r>
            <a:r>
              <a:rPr lang="en-US" sz="1200" b="0" i="0" u="none" strike="noStrike" dirty="0" err="1">
                <a:solidFill>
                  <a:schemeClr val="dk1"/>
                </a:solidFill>
                <a:latin typeface="Calibri"/>
                <a:ea typeface="Calibri"/>
                <a:cs typeface="Calibri"/>
                <a:sym typeface="Calibri"/>
              </a:rPr>
              <a:t>nz</a:t>
            </a:r>
            <a:r>
              <a:rPr lang="en-US" sz="1200" b="0" i="0" u="none" strike="noStrike" dirty="0">
                <a:solidFill>
                  <a:schemeClr val="dk1"/>
                </a:solidFill>
                <a:latin typeface="Calibri"/>
                <a:ea typeface="Calibri"/>
                <a:cs typeface="Calibri"/>
                <a:sym typeface="Calibri"/>
              </a:rPr>
              <a:t> ccTLD.</a:t>
            </a:r>
            <a:r>
              <a:rPr lang="ar-EG" sz="1200" b="0" i="0" u="none" strike="noStrike" dirty="0">
                <a:solidFill>
                  <a:schemeClr val="dk1"/>
                </a:solidFill>
                <a:latin typeface="Calibri"/>
                <a:ea typeface="Calibri"/>
                <a:cs typeface="Calibri"/>
                <a:sym typeface="Calibri"/>
              </a:rPr>
              <a:t>، التعرف على الصيادلة من خلال البحث عن عناوين البريد الإلكتروني </a:t>
            </a:r>
            <a:r>
              <a:rPr lang="en-US" sz="1200" b="0" i="0" u="none" strike="noStrike" dirty="0">
                <a:solidFill>
                  <a:schemeClr val="dk1"/>
                </a:solidFill>
                <a:latin typeface="Calibri"/>
                <a:ea typeface="Calibri"/>
                <a:cs typeface="Calibri"/>
                <a:sym typeface="Calibri"/>
              </a:rPr>
              <a:t>user@*.pharmacist</a:t>
            </a:r>
            <a:r>
              <a:rPr lang="ar-EG" sz="1200" b="0" i="0" u="none" strike="noStrike" dirty="0">
                <a:solidFill>
                  <a:schemeClr val="dk1"/>
                </a:solidFill>
                <a:latin typeface="Calibri"/>
                <a:ea typeface="Calibri"/>
                <a:cs typeface="Calibri"/>
                <a:sym typeface="Calibri"/>
              </a:rPr>
              <a:t>.</a:t>
            </a:r>
          </a:p>
          <a:p>
            <a:pPr marL="0" lvl="0" indent="0" algn="l" rtl="0">
              <a:spcBef>
                <a:spcPts val="0"/>
              </a:spcBef>
              <a:spcAft>
                <a:spcPts val="0"/>
              </a:spcAft>
              <a:buNone/>
            </a:pPr>
            <a:endParaRPr dirty="0"/>
          </a:p>
          <a:p>
            <a:pPr marL="0" lvl="0" indent="0" algn="r" rtl="1">
              <a:spcBef>
                <a:spcPts val="0"/>
              </a:spcBef>
              <a:spcAft>
                <a:spcPts val="0"/>
              </a:spcAft>
              <a:buNone/>
            </a:pPr>
            <a:r>
              <a:rPr lang="ar-EG" dirty="0"/>
              <a:t>التوصيات:</a:t>
            </a:r>
          </a:p>
          <a:p>
            <a:pPr marL="0" lvl="0" indent="0" algn="r" rtl="1">
              <a:spcBef>
                <a:spcPts val="0"/>
              </a:spcBef>
              <a:spcAft>
                <a:spcPts val="0"/>
              </a:spcAft>
              <a:buNone/>
            </a:pPr>
            <a:r>
              <a:rPr lang="ar-EG" sz="1200" dirty="0">
                <a:solidFill>
                  <a:schemeClr val="dk1"/>
                </a:solidFill>
                <a:latin typeface="Calibri"/>
                <a:ea typeface="Calibri"/>
                <a:cs typeface="Calibri"/>
                <a:sym typeface="Calibri"/>
              </a:rPr>
              <a:t> حيث إن معيار </a:t>
            </a:r>
            <a:r>
              <a:rPr lang="en-US" sz="1200" dirty="0">
                <a:solidFill>
                  <a:schemeClr val="dk1"/>
                </a:solidFill>
                <a:latin typeface="Calibri"/>
                <a:ea typeface="Calibri"/>
                <a:cs typeface="Calibri"/>
                <a:sym typeface="Calibri"/>
              </a:rPr>
              <a:t>Unicode</a:t>
            </a:r>
            <a:r>
              <a:rPr lang="ar-EG" sz="1200" dirty="0">
                <a:solidFill>
                  <a:schemeClr val="dk1"/>
                </a:solidFill>
                <a:latin typeface="Calibri"/>
                <a:ea typeface="Calibri"/>
                <a:cs typeface="Calibri"/>
                <a:sym typeface="Calibri"/>
              </a:rPr>
              <a:t> يتوسع بشكل متواصل، فإن نقاط التعليمات البرمجية غير المحددة عند إنشاء التطبيق أو الخدمة يجب التحقق منها من أجل ضمان أنها لن "تعطل" تجربة المستخدم. قد تؤدي الخطوط المفقودة في نظام التشغيل الأساسي إلى ظهور أحرف غير قابلة للعرض (غالبًا ما يتم استخدام الحرف "" لتمثيل هذه الأحرف)، لكن لا يجب أن يؤدي هذا الموقف إلى حدوث عطل فادح.</a:t>
            </a:r>
          </a:p>
          <a:p>
            <a:pPr marL="0" lvl="0" indent="0" algn="r" rtl="1">
              <a:spcBef>
                <a:spcPts val="0"/>
              </a:spcBef>
              <a:spcAft>
                <a:spcPts val="0"/>
              </a:spcAft>
              <a:buNone/>
            </a:pPr>
            <a:r>
              <a:rPr lang="ar-EG" sz="1200" dirty="0">
                <a:solidFill>
                  <a:schemeClr val="dk1"/>
                </a:solidFill>
                <a:latin typeface="Calibri"/>
                <a:ea typeface="Calibri"/>
                <a:cs typeface="Calibri"/>
                <a:sym typeface="Calibri"/>
              </a:rPr>
              <a:t>استخدم واجهات برمجة التطبيقات المدعومة باستخدام </a:t>
            </a:r>
            <a:r>
              <a:rPr lang="en-US" sz="1200" dirty="0">
                <a:solidFill>
                  <a:schemeClr val="dk1"/>
                </a:solidFill>
                <a:latin typeface="Calibri"/>
                <a:ea typeface="Calibri"/>
                <a:cs typeface="Calibri"/>
                <a:sym typeface="Calibri"/>
              </a:rPr>
              <a:t>Unicode</a:t>
            </a:r>
            <a:r>
              <a:rPr lang="ar-EG" sz="1200" dirty="0">
                <a:solidFill>
                  <a:schemeClr val="dk1"/>
                </a:solidFill>
                <a:latin typeface="Calibri"/>
                <a:ea typeface="Calibri"/>
                <a:cs typeface="Calibri"/>
                <a:sym typeface="Calibri"/>
              </a:rPr>
              <a:t>.</a:t>
            </a:r>
          </a:p>
          <a:p>
            <a:pPr marL="0" lvl="0" indent="0" algn="r" rtl="1">
              <a:spcBef>
                <a:spcPts val="0"/>
              </a:spcBef>
              <a:spcAft>
                <a:spcPts val="0"/>
              </a:spcAft>
              <a:buNone/>
            </a:pPr>
            <a:r>
              <a:rPr lang="ar-EG" sz="1200" dirty="0">
                <a:solidFill>
                  <a:schemeClr val="dk1"/>
                </a:solidFill>
                <a:latin typeface="Calibri"/>
                <a:ea typeface="Calibri"/>
                <a:cs typeface="Calibri"/>
                <a:sym typeface="Calibri"/>
              </a:rPr>
              <a:t>استخدم أحدث بروتوكول لأسماء النطاقات </a:t>
            </a:r>
            <a:r>
              <a:rPr lang="ar-EG" sz="1200" dirty="0" err="1">
                <a:solidFill>
                  <a:schemeClr val="dk1"/>
                </a:solidFill>
                <a:latin typeface="Calibri"/>
                <a:ea typeface="Calibri"/>
                <a:cs typeface="Calibri"/>
                <a:sym typeface="Calibri"/>
              </a:rPr>
              <a:t>المدوّلة</a:t>
            </a:r>
            <a:r>
              <a:rPr lang="ar-EG" sz="1200" dirty="0">
                <a:solidFill>
                  <a:schemeClr val="dk1"/>
                </a:solidFill>
                <a:latin typeface="Calibri"/>
                <a:ea typeface="Calibri"/>
                <a:cs typeface="Calibri"/>
                <a:sym typeface="Calibri"/>
              </a:rPr>
              <a:t> في التطبيقات </a:t>
            </a:r>
            <a:r>
              <a:rPr lang="en-US" sz="1200" dirty="0">
                <a:solidFill>
                  <a:schemeClr val="dk1"/>
                </a:solidFill>
                <a:latin typeface="Calibri"/>
                <a:ea typeface="Calibri"/>
                <a:cs typeface="Calibri"/>
                <a:sym typeface="Calibri"/>
              </a:rPr>
              <a:t>(IDNA) [http://tools.ietf.org/html/rfc5891]</a:t>
            </a:r>
            <a:r>
              <a:rPr lang="ar-EG" sz="1200" dirty="0">
                <a:solidFill>
                  <a:schemeClr val="dk1"/>
                </a:solidFill>
                <a:latin typeface="Calibri"/>
                <a:ea typeface="Calibri"/>
                <a:cs typeface="Calibri"/>
                <a:sym typeface="Calibri"/>
              </a:rPr>
              <a:t> ووثائق [</a:t>
            </a:r>
            <a:r>
              <a:rPr lang="en-US" sz="1200" dirty="0">
                <a:solidFill>
                  <a:schemeClr val="dk1"/>
                </a:solidFill>
                <a:latin typeface="Calibri"/>
                <a:ea typeface="Calibri"/>
                <a:cs typeface="Calibri"/>
                <a:sym typeface="Calibri"/>
              </a:rPr>
              <a:t>http://tools.ietf.org/html/rfc5892</a:t>
            </a:r>
            <a:r>
              <a:rPr lang="ar-EG" sz="1200" dirty="0">
                <a:solidFill>
                  <a:schemeClr val="dk1"/>
                </a:solidFill>
                <a:latin typeface="Calibri"/>
                <a:ea typeface="Calibri"/>
                <a:cs typeface="Calibri"/>
                <a:sym typeface="Calibri"/>
              </a:rPr>
              <a:t>] القوائم لأسماء النطاقات </a:t>
            </a:r>
            <a:r>
              <a:rPr lang="ar-EG" sz="1200" dirty="0" err="1">
                <a:solidFill>
                  <a:schemeClr val="dk1"/>
                </a:solidFill>
                <a:latin typeface="Calibri"/>
                <a:ea typeface="Calibri"/>
                <a:cs typeface="Calibri"/>
                <a:sym typeface="Calibri"/>
              </a:rPr>
              <a:t>المدوّلة</a:t>
            </a:r>
            <a:r>
              <a:rPr lang="ar-EG" sz="1200"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IDN</a:t>
            </a:r>
            <a:r>
              <a:rPr lang="ar-EG" sz="1200" dirty="0">
                <a:solidFill>
                  <a:schemeClr val="dk1"/>
                </a:solidFill>
                <a:latin typeface="Calibri"/>
                <a:ea typeface="Calibri"/>
                <a:cs typeface="Calibri"/>
                <a:sym typeface="Calibri"/>
              </a:rPr>
              <a:t>).</a:t>
            </a:r>
          </a:p>
          <a:p>
            <a:pPr marL="0" lvl="0" indent="0" algn="r" rtl="1">
              <a:spcBef>
                <a:spcPts val="0"/>
              </a:spcBef>
              <a:spcAft>
                <a:spcPts val="0"/>
              </a:spcAft>
              <a:buNone/>
            </a:pPr>
            <a:r>
              <a:rPr lang="ar-EG" sz="1200" dirty="0">
                <a:solidFill>
                  <a:schemeClr val="dk1"/>
                </a:solidFill>
                <a:latin typeface="Calibri"/>
                <a:ea typeface="Calibri"/>
                <a:cs typeface="Calibri"/>
                <a:sym typeface="Calibri"/>
              </a:rPr>
              <a:t>المعاجلة بتنسيق </a:t>
            </a:r>
            <a:r>
              <a:rPr lang="en-US" sz="1200" dirty="0">
                <a:solidFill>
                  <a:schemeClr val="dk1"/>
                </a:solidFill>
                <a:latin typeface="Calibri"/>
                <a:ea typeface="Calibri"/>
                <a:cs typeface="Calibri"/>
                <a:sym typeface="Calibri"/>
              </a:rPr>
              <a:t>UTF-8</a:t>
            </a:r>
            <a:r>
              <a:rPr lang="ar-EG" sz="1200" dirty="0">
                <a:solidFill>
                  <a:schemeClr val="dk1"/>
                </a:solidFill>
                <a:latin typeface="Calibri"/>
                <a:ea typeface="Calibri"/>
                <a:cs typeface="Calibri"/>
                <a:sym typeface="Calibri"/>
              </a:rPr>
              <a:t> متى ما كان ذلك ممكنًا.</a:t>
            </a:r>
          </a:p>
          <a:p>
            <a:pPr marL="0" lvl="0" indent="0" algn="r" rtl="1">
              <a:spcBef>
                <a:spcPts val="0"/>
              </a:spcBef>
              <a:spcAft>
                <a:spcPts val="0"/>
              </a:spcAft>
              <a:buNone/>
            </a:pPr>
            <a:r>
              <a:rPr lang="ar-EG" sz="1200" dirty="0">
                <a:solidFill>
                  <a:schemeClr val="dk1"/>
                </a:solidFill>
                <a:latin typeface="Calibri"/>
                <a:ea typeface="Calibri"/>
                <a:cs typeface="Calibri"/>
                <a:sym typeface="Calibri"/>
              </a:rPr>
              <a:t> تأكد أن المنتج أو الميزة تتعامل مع الأرقام عند توسعتها. على سبيل المثال، أرقام </a:t>
            </a:r>
            <a:r>
              <a:rPr lang="en-US" sz="1200" dirty="0">
                <a:solidFill>
                  <a:schemeClr val="dk1"/>
                </a:solidFill>
                <a:latin typeface="Calibri"/>
                <a:ea typeface="Calibri"/>
                <a:cs typeface="Calibri"/>
                <a:sym typeface="Calibri"/>
              </a:rPr>
              <a:t>ASCII</a:t>
            </a:r>
            <a:r>
              <a:rPr lang="ar-EG" sz="1200" dirty="0">
                <a:solidFill>
                  <a:schemeClr val="dk1"/>
                </a:solidFill>
                <a:latin typeface="Calibri"/>
                <a:ea typeface="Calibri"/>
                <a:cs typeface="Calibri"/>
                <a:sym typeface="Calibri"/>
              </a:rPr>
              <a:t> وتمثيلات الأرقام الأيديولوجية الصورية الآسيوية يجب أن تعامل معاملة الأرقام. [</a:t>
            </a:r>
            <a:r>
              <a:rPr lang="en-US" sz="1200" dirty="0">
                <a:solidFill>
                  <a:schemeClr val="dk1"/>
                </a:solidFill>
                <a:latin typeface="Calibri"/>
                <a:ea typeface="Calibri"/>
                <a:cs typeface="Calibri"/>
                <a:sym typeface="Calibri"/>
              </a:rPr>
              <a:t>RFC5892</a:t>
            </a:r>
            <a:r>
              <a:rPr lang="ar-EG" sz="1200" dirty="0">
                <a:solidFill>
                  <a:schemeClr val="dk1"/>
                </a:solidFill>
                <a:latin typeface="Calibri"/>
                <a:ea typeface="Calibri"/>
                <a:cs typeface="Calibri"/>
                <a:sym typeface="Calibri"/>
              </a:rPr>
              <a:t>، الرابط أعلاه]</a:t>
            </a:r>
          </a:p>
          <a:p>
            <a:pPr marL="0" lvl="0" indent="0" algn="r" rtl="1">
              <a:spcBef>
                <a:spcPts val="0"/>
              </a:spcBef>
              <a:spcAft>
                <a:spcPts val="0"/>
              </a:spcAft>
              <a:buNone/>
            </a:pPr>
            <a:r>
              <a:rPr lang="ar-EG" sz="1200" dirty="0">
                <a:solidFill>
                  <a:schemeClr val="dk1"/>
                </a:solidFill>
                <a:latin typeface="Calibri"/>
                <a:ea typeface="Calibri"/>
                <a:cs typeface="Calibri"/>
                <a:sym typeface="Calibri"/>
              </a:rPr>
              <a:t>قم بترقية التطبيقات والخوادم/الخدمات معًا. إذا كان الخادم </a:t>
            </a:r>
            <a:r>
              <a:rPr lang="en-US" sz="1200" dirty="0">
                <a:solidFill>
                  <a:schemeClr val="dk1"/>
                </a:solidFill>
                <a:latin typeface="Calibri"/>
                <a:ea typeface="Calibri"/>
                <a:cs typeface="Calibri"/>
                <a:sym typeface="Calibri"/>
              </a:rPr>
              <a:t>Unicode</a:t>
            </a:r>
            <a:r>
              <a:rPr lang="ar-EG" sz="1200" dirty="0">
                <a:solidFill>
                  <a:schemeClr val="dk1"/>
                </a:solidFill>
                <a:latin typeface="Calibri"/>
                <a:ea typeface="Calibri"/>
                <a:cs typeface="Calibri"/>
                <a:sym typeface="Calibri"/>
              </a:rPr>
              <a:t> وكان العميل غير </a:t>
            </a:r>
            <a:r>
              <a:rPr lang="en-US" sz="1200" dirty="0">
                <a:solidFill>
                  <a:schemeClr val="dk1"/>
                </a:solidFill>
                <a:latin typeface="Calibri"/>
                <a:ea typeface="Calibri"/>
                <a:cs typeface="Calibri"/>
                <a:sym typeface="Calibri"/>
              </a:rPr>
              <a:t>Unicode</a:t>
            </a:r>
            <a:r>
              <a:rPr lang="ar-EG" sz="1200" dirty="0">
                <a:solidFill>
                  <a:schemeClr val="dk1"/>
                </a:solidFill>
                <a:latin typeface="Calibri"/>
                <a:ea typeface="Calibri"/>
                <a:cs typeface="Calibri"/>
                <a:sym typeface="Calibri"/>
              </a:rPr>
              <a:t> أو العكس بالعكس، فسيجب تحويل البيانات إلى كل صفحة تعليمات برمجية في كل مرة تنتقل فيها البيانات فيما بين الخادم والعميل.</a:t>
            </a:r>
          </a:p>
          <a:p>
            <a:pPr marL="0" lvl="0" indent="0" algn="r" rtl="1">
              <a:spcBef>
                <a:spcPts val="0"/>
              </a:spcBef>
              <a:spcAft>
                <a:spcPts val="0"/>
              </a:spcAft>
              <a:buNone/>
            </a:pPr>
            <a:r>
              <a:rPr lang="ar-EG" sz="1200" dirty="0">
                <a:solidFill>
                  <a:schemeClr val="dk1"/>
                </a:solidFill>
                <a:latin typeface="Calibri"/>
                <a:ea typeface="Calibri"/>
                <a:cs typeface="Calibri"/>
                <a:sym typeface="Calibri"/>
              </a:rPr>
              <a:t>قم بإجراء مراجعات للأكواد من أجل تجنب الهجوم بإغراق ذاكرة التخزين المؤقت. وعند القيام بعملية تحويل للحروف، فقد تنمو سلاسل النص أو تنكمش بشكل كبير.</a:t>
            </a:r>
          </a:p>
        </p:txBody>
      </p:sp>
      <p:sp>
        <p:nvSpPr>
          <p:cNvPr id="490" name="Google Shape;490;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EG" sz="1200" dirty="0">
                <a:solidFill>
                  <a:schemeClr val="dk1"/>
                </a:solidFill>
                <a:latin typeface="Calibri"/>
                <a:ea typeface="Calibri"/>
                <a:cs typeface="Calibri"/>
                <a:sym typeface="Calibri"/>
              </a:rPr>
              <a:t>عرض أسماء النطاقات وعناوين البريد الإلكتروني غالبًا ما يكون بشكل مستقيم عندما يتم دعم النصوص في نظام التشغيل الرئيسي ويتم تخزين السلاسل باستخدام </a:t>
            </a:r>
            <a:r>
              <a:rPr lang="en-US" sz="1200" dirty="0">
                <a:solidFill>
                  <a:schemeClr val="dk1"/>
                </a:solidFill>
                <a:latin typeface="Calibri"/>
                <a:ea typeface="Calibri"/>
                <a:cs typeface="Calibri"/>
                <a:sym typeface="Calibri"/>
              </a:rPr>
              <a:t>Unicode</a:t>
            </a:r>
            <a:r>
              <a:rPr lang="ar-EG" sz="1200" dirty="0">
                <a:solidFill>
                  <a:schemeClr val="dk1"/>
                </a:solidFill>
                <a:latin typeface="Calibri"/>
                <a:ea typeface="Calibri"/>
                <a:cs typeface="Calibri"/>
                <a:sym typeface="Calibri"/>
              </a:rPr>
              <a:t>، وعلى الرغم من ذلك، فإن عمليات التحويل المقتصرة على التطبيقات قد تكون مطلوبة خلافًا لذلك.</a:t>
            </a: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r" rtl="1">
              <a:spcBef>
                <a:spcPts val="0"/>
              </a:spcBef>
              <a:spcAft>
                <a:spcPts val="0"/>
              </a:spcAft>
              <a:buNone/>
            </a:pPr>
            <a:r>
              <a:rPr lang="ar-EG" sz="1200" dirty="0">
                <a:solidFill>
                  <a:schemeClr val="dk1"/>
                </a:solidFill>
                <a:latin typeface="Calibri"/>
                <a:ea typeface="Calibri"/>
                <a:cs typeface="Calibri"/>
                <a:sym typeface="Calibri"/>
              </a:rPr>
              <a:t>التوصيات</a:t>
            </a:r>
          </a:p>
          <a:p>
            <a:pPr marL="0" lvl="0" indent="0" algn="r" rtl="1">
              <a:spcBef>
                <a:spcPts val="0"/>
              </a:spcBef>
              <a:spcAft>
                <a:spcPts val="0"/>
              </a:spcAft>
              <a:buNone/>
            </a:pPr>
            <a:r>
              <a:rPr lang="ar-EG" sz="1200" dirty="0">
                <a:solidFill>
                  <a:schemeClr val="dk1"/>
                </a:solidFill>
                <a:latin typeface="Calibri"/>
                <a:ea typeface="Calibri"/>
                <a:cs typeface="Calibri"/>
                <a:sym typeface="Calibri"/>
              </a:rPr>
              <a:t> عرض جميع نقاط التعليمات البرمجية لـ </a:t>
            </a:r>
            <a:r>
              <a:rPr lang="en-US" sz="1200" dirty="0">
                <a:solidFill>
                  <a:schemeClr val="dk1"/>
                </a:solidFill>
                <a:latin typeface="Calibri"/>
                <a:ea typeface="Calibri"/>
                <a:cs typeface="Calibri"/>
                <a:sym typeface="Calibri"/>
              </a:rPr>
              <a:t>Unicode</a:t>
            </a:r>
            <a:r>
              <a:rPr lang="ar-EG" sz="1200" dirty="0">
                <a:solidFill>
                  <a:schemeClr val="dk1"/>
                </a:solidFill>
                <a:latin typeface="Calibri"/>
                <a:ea typeface="Calibri"/>
                <a:cs typeface="Calibri"/>
                <a:sym typeface="Calibri"/>
              </a:rPr>
              <a:t> المدعومة من خلال نظام التشغيل الرئيسي. في حالة حفاظ أي تطبيق على مجموعات الخطوط الخاصة به، فيجب عرض دعم </a:t>
            </a:r>
            <a:r>
              <a:rPr lang="en-US" sz="1200" dirty="0">
                <a:solidFill>
                  <a:schemeClr val="dk1"/>
                </a:solidFill>
                <a:latin typeface="Calibri"/>
                <a:ea typeface="Calibri"/>
                <a:cs typeface="Calibri"/>
                <a:sym typeface="Calibri"/>
              </a:rPr>
              <a:t>Unicode</a:t>
            </a:r>
            <a:r>
              <a:rPr lang="ar-EG" sz="1200" dirty="0">
                <a:solidFill>
                  <a:schemeClr val="dk1"/>
                </a:solidFill>
                <a:latin typeface="Calibri"/>
                <a:ea typeface="Calibri"/>
                <a:cs typeface="Calibri"/>
                <a:sym typeface="Calibri"/>
              </a:rPr>
              <a:t> الشامل على مجموعة الخطوط المتاحة من نظام التشغيل.</a:t>
            </a:r>
          </a:p>
          <a:p>
            <a:pPr marL="0" lvl="0" indent="0" algn="r" rtl="1">
              <a:spcBef>
                <a:spcPts val="0"/>
              </a:spcBef>
              <a:spcAft>
                <a:spcPts val="0"/>
              </a:spcAft>
              <a:buNone/>
            </a:pPr>
            <a:r>
              <a:rPr lang="ar-EG" sz="1200" dirty="0">
                <a:solidFill>
                  <a:schemeClr val="dk1"/>
                </a:solidFill>
                <a:latin typeface="Calibri"/>
                <a:ea typeface="Calibri"/>
                <a:cs typeface="Calibri"/>
                <a:sym typeface="Calibri"/>
              </a:rPr>
              <a:t>وعند تطوير تطبيق أو خدمة، أو عند تشغيل سجل، يجب النظر في اللغات المدعومة والتأكد من أن نظام التشغيل والتطبيقات تغطي تلك اللغات.</a:t>
            </a:r>
          </a:p>
          <a:p>
            <a:pPr marL="0" lvl="0" indent="0" algn="r" rtl="1">
              <a:spcBef>
                <a:spcPts val="0"/>
              </a:spcBef>
              <a:spcAft>
                <a:spcPts val="0"/>
              </a:spcAft>
              <a:buNone/>
            </a:pPr>
            <a:r>
              <a:rPr lang="ar-EG" sz="1200" dirty="0">
                <a:solidFill>
                  <a:schemeClr val="dk1"/>
                </a:solidFill>
                <a:latin typeface="Calibri"/>
                <a:ea typeface="Calibri"/>
                <a:cs typeface="Calibri"/>
                <a:sym typeface="Calibri"/>
              </a:rPr>
              <a:t>تحويل البيانات غير </a:t>
            </a:r>
            <a:r>
              <a:rPr lang="en-US" sz="1200" dirty="0">
                <a:solidFill>
                  <a:schemeClr val="dk1"/>
                </a:solidFill>
                <a:latin typeface="Calibri"/>
                <a:ea typeface="Calibri"/>
                <a:cs typeface="Calibri"/>
                <a:sym typeface="Calibri"/>
              </a:rPr>
              <a:t>Unicode</a:t>
            </a:r>
            <a:r>
              <a:rPr lang="ar-EG" sz="1200" dirty="0">
                <a:solidFill>
                  <a:schemeClr val="dk1"/>
                </a:solidFill>
                <a:latin typeface="Calibri"/>
                <a:ea typeface="Calibri"/>
                <a:cs typeface="Calibri"/>
                <a:sym typeface="Calibri"/>
              </a:rPr>
              <a:t> إلى </a:t>
            </a:r>
            <a:r>
              <a:rPr lang="en-US" sz="1200" dirty="0">
                <a:solidFill>
                  <a:schemeClr val="dk1"/>
                </a:solidFill>
                <a:latin typeface="Calibri"/>
                <a:ea typeface="Calibri"/>
                <a:cs typeface="Calibri"/>
                <a:sym typeface="Calibri"/>
              </a:rPr>
              <a:t>Unicode</a:t>
            </a:r>
            <a:r>
              <a:rPr lang="ar-EG" sz="1200" dirty="0">
                <a:solidFill>
                  <a:schemeClr val="dk1"/>
                </a:solidFill>
                <a:latin typeface="Calibri"/>
                <a:ea typeface="Calibri"/>
                <a:cs typeface="Calibri"/>
                <a:sym typeface="Calibri"/>
              </a:rPr>
              <a:t> قبل العرض. على سبيل المثال، يجب أن يرى المستخدم "</a:t>
            </a:r>
            <a:r>
              <a:rPr lang="en-US" sz="1200" dirty="0">
                <a:solidFill>
                  <a:schemeClr val="dk1"/>
                </a:solidFill>
                <a:latin typeface="Calibri"/>
                <a:ea typeface="Calibri"/>
                <a:cs typeface="Calibri"/>
                <a:sym typeface="Calibri"/>
              </a:rPr>
              <a:t>everyone.みんな</a:t>
            </a:r>
            <a:r>
              <a:rPr lang="ar-EG" sz="1200" dirty="0">
                <a:solidFill>
                  <a:schemeClr val="dk1"/>
                </a:solidFill>
                <a:latin typeface="Calibri"/>
                <a:ea typeface="Calibri"/>
                <a:cs typeface="Calibri"/>
                <a:sym typeface="Calibri"/>
              </a:rPr>
              <a:t>" مقابل "</a:t>
            </a:r>
            <a:r>
              <a:rPr lang="en-US" sz="1200" dirty="0" err="1">
                <a:solidFill>
                  <a:schemeClr val="dk1"/>
                </a:solidFill>
                <a:latin typeface="Calibri"/>
                <a:ea typeface="Calibri"/>
                <a:cs typeface="Calibri"/>
                <a:sym typeface="Calibri"/>
              </a:rPr>
              <a:t>everyone.xn</a:t>
            </a:r>
            <a:r>
              <a:rPr lang="en-US" sz="1200" dirty="0">
                <a:solidFill>
                  <a:schemeClr val="dk1"/>
                </a:solidFill>
                <a:latin typeface="Calibri"/>
                <a:ea typeface="Calibri"/>
                <a:cs typeface="Calibri"/>
                <a:sym typeface="Calibri"/>
              </a:rPr>
              <a:t>--q9jyb4c</a:t>
            </a:r>
            <a:r>
              <a:rPr lang="ar-EG" sz="1200" dirty="0">
                <a:solidFill>
                  <a:schemeClr val="dk1"/>
                </a:solidFill>
                <a:latin typeface="Calibri"/>
                <a:ea typeface="Calibri"/>
                <a:cs typeface="Calibri"/>
                <a:sym typeface="Calibri"/>
              </a:rPr>
              <a:t>". (هذا التحويل مثال على المعالجة الجاهزة للقبول الشامل </a:t>
            </a:r>
            <a:r>
              <a:rPr lang="en-US" sz="1200" dirty="0">
                <a:solidFill>
                  <a:schemeClr val="dk1"/>
                </a:solidFill>
                <a:latin typeface="Calibri"/>
                <a:ea typeface="Calibri"/>
                <a:cs typeface="Calibri"/>
                <a:sym typeface="Calibri"/>
              </a:rPr>
              <a:t>UA).</a:t>
            </a:r>
          </a:p>
          <a:p>
            <a:pPr marL="0" lvl="0" indent="0" algn="r" rtl="1">
              <a:spcBef>
                <a:spcPts val="0"/>
              </a:spcBef>
              <a:spcAft>
                <a:spcPts val="0"/>
              </a:spcAft>
              <a:buNone/>
            </a:pPr>
            <a:r>
              <a:rPr lang="ar-EG" sz="1200" dirty="0">
                <a:solidFill>
                  <a:schemeClr val="dk1"/>
                </a:solidFill>
                <a:latin typeface="Calibri"/>
                <a:ea typeface="Calibri"/>
                <a:cs typeface="Calibri"/>
                <a:sym typeface="Calibri"/>
              </a:rPr>
              <a:t>عرض </a:t>
            </a:r>
            <a:r>
              <a:rPr lang="en-US" sz="1200" dirty="0">
                <a:solidFill>
                  <a:schemeClr val="dk1"/>
                </a:solidFill>
                <a:latin typeface="Calibri"/>
                <a:ea typeface="Calibri"/>
                <a:cs typeface="Calibri"/>
                <a:sym typeface="Calibri"/>
              </a:rPr>
              <a:t>Unicode</a:t>
            </a:r>
            <a:r>
              <a:rPr lang="ar-EG" sz="1200" dirty="0">
                <a:solidFill>
                  <a:schemeClr val="dk1"/>
                </a:solidFill>
                <a:latin typeface="Calibri"/>
                <a:ea typeface="Calibri"/>
                <a:cs typeface="Calibri"/>
                <a:sym typeface="Calibri"/>
              </a:rPr>
              <a:t> بشكل افتراضي. استخدم نص </a:t>
            </a:r>
            <a:r>
              <a:rPr lang="ar-EG" sz="1200" dirty="0" err="1">
                <a:solidFill>
                  <a:schemeClr val="dk1"/>
                </a:solidFill>
                <a:latin typeface="Calibri"/>
                <a:ea typeface="Calibri"/>
                <a:cs typeface="Calibri"/>
                <a:sym typeface="Calibri"/>
              </a:rPr>
              <a:t>مرمز</a:t>
            </a:r>
            <a:r>
              <a:rPr lang="ar-EG" sz="1200" dirty="0">
                <a:solidFill>
                  <a:schemeClr val="dk1"/>
                </a:solidFill>
                <a:latin typeface="Calibri"/>
                <a:ea typeface="Calibri"/>
                <a:cs typeface="Calibri"/>
                <a:sym typeface="Calibri"/>
              </a:rPr>
              <a:t> باستخدام </a:t>
            </a:r>
            <a:r>
              <a:rPr lang="en-US" sz="1200" dirty="0">
                <a:solidFill>
                  <a:schemeClr val="dk1"/>
                </a:solidFill>
                <a:latin typeface="Calibri"/>
                <a:ea typeface="Calibri"/>
                <a:cs typeface="Calibri"/>
                <a:sym typeface="Calibri"/>
              </a:rPr>
              <a:t>Punycode</a:t>
            </a:r>
            <a:r>
              <a:rPr lang="ar-EG" sz="1200" dirty="0">
                <a:solidFill>
                  <a:schemeClr val="dk1"/>
                </a:solidFill>
                <a:latin typeface="Calibri"/>
                <a:ea typeface="Calibri"/>
                <a:cs typeface="Calibri"/>
                <a:sym typeface="Calibri"/>
              </a:rPr>
              <a:t> للمستخدم فقط عندما يوفر فائدة. زيادة عرض </a:t>
            </a:r>
            <a:r>
              <a:rPr lang="en-US" sz="1200" dirty="0">
                <a:solidFill>
                  <a:schemeClr val="dk1"/>
                </a:solidFill>
                <a:latin typeface="Calibri"/>
                <a:ea typeface="Calibri"/>
                <a:cs typeface="Calibri"/>
                <a:sym typeface="Calibri"/>
              </a:rPr>
              <a:t>Unicode</a:t>
            </a:r>
            <a:r>
              <a:rPr lang="ar-EG" sz="1200" dirty="0">
                <a:solidFill>
                  <a:schemeClr val="dk1"/>
                </a:solidFill>
                <a:latin typeface="Calibri"/>
                <a:ea typeface="Calibri"/>
                <a:cs typeface="Calibri"/>
                <a:sym typeface="Calibri"/>
              </a:rPr>
              <a:t> مع نص المرور </a:t>
            </a:r>
            <a:r>
              <a:rPr lang="ar-EG" sz="1200" dirty="0" err="1">
                <a:solidFill>
                  <a:schemeClr val="dk1"/>
                </a:solidFill>
                <a:latin typeface="Calibri"/>
                <a:ea typeface="Calibri"/>
                <a:cs typeface="Calibri"/>
                <a:sym typeface="Calibri"/>
              </a:rPr>
              <a:t>مرمز</a:t>
            </a:r>
            <a:r>
              <a:rPr lang="ar-EG" sz="1200" dirty="0">
                <a:solidFill>
                  <a:schemeClr val="dk1"/>
                </a:solidFill>
                <a:latin typeface="Calibri"/>
                <a:ea typeface="Calibri"/>
                <a:cs typeface="Calibri"/>
                <a:sym typeface="Calibri"/>
              </a:rPr>
              <a:t> باستخدام </a:t>
            </a:r>
            <a:r>
              <a:rPr lang="en-US" sz="1200" dirty="0">
                <a:solidFill>
                  <a:schemeClr val="dk1"/>
                </a:solidFill>
                <a:latin typeface="Calibri"/>
                <a:ea typeface="Calibri"/>
                <a:cs typeface="Calibri"/>
                <a:sym typeface="Calibri"/>
              </a:rPr>
              <a:t>Punycode</a:t>
            </a:r>
            <a:r>
              <a:rPr lang="ar-EG" sz="1200" dirty="0">
                <a:solidFill>
                  <a:schemeClr val="dk1"/>
                </a:solidFill>
                <a:latin typeface="Calibri"/>
                <a:ea typeface="Calibri"/>
                <a:cs typeface="Calibri"/>
                <a:sym typeface="Calibri"/>
              </a:rPr>
              <a:t> كإجراء تخفيف.</a:t>
            </a:r>
          </a:p>
          <a:p>
            <a:pPr marL="0" lvl="0" indent="0" algn="r" rtl="1">
              <a:spcBef>
                <a:spcPts val="0"/>
              </a:spcBef>
              <a:spcAft>
                <a:spcPts val="0"/>
              </a:spcAft>
              <a:buNone/>
            </a:pPr>
            <a:r>
              <a:rPr lang="ar-EG" sz="1200" dirty="0">
                <a:solidFill>
                  <a:schemeClr val="dk1"/>
                </a:solidFill>
                <a:latin typeface="Calibri"/>
                <a:ea typeface="Calibri"/>
                <a:cs typeface="Calibri"/>
                <a:sym typeface="Calibri"/>
              </a:rPr>
              <a:t>مراعاة أن العناوين ذات النصوص المختلطة ستصبح أكثر شيوعًا. قد تبدو بعض أحرف </a:t>
            </a:r>
            <a:r>
              <a:rPr lang="en-US" sz="1200" dirty="0">
                <a:solidFill>
                  <a:schemeClr val="dk1"/>
                </a:solidFill>
                <a:latin typeface="Calibri"/>
                <a:ea typeface="Calibri"/>
                <a:cs typeface="Calibri"/>
                <a:sym typeface="Calibri"/>
              </a:rPr>
              <a:t>Unicode</a:t>
            </a:r>
            <a:r>
              <a:rPr lang="ar-EG" sz="1200" dirty="0">
                <a:solidFill>
                  <a:schemeClr val="dk1"/>
                </a:solidFill>
                <a:latin typeface="Calibri"/>
                <a:ea typeface="Calibri"/>
                <a:cs typeface="Calibri"/>
                <a:sym typeface="Calibri"/>
              </a:rPr>
              <a:t> متشابهة للعين المجردة، لكنها مختلفة بالنسبة لأجهزة الكمبيوتر. عدم افتراض أن السلاسل ذات النصوص المختلطة الهدف منها أغراض ضارة، مثل التصيّد، وإذا استدعت واجهة المستخدم السلاسل لاهتمام المستخدم، فتأكد أنها تقوم بذلك بطريقة</a:t>
            </a:r>
          </a:p>
          <a:p>
            <a:pPr marL="0" lvl="0" indent="0" algn="r" rtl="1">
              <a:spcBef>
                <a:spcPts val="0"/>
              </a:spcBef>
              <a:spcAft>
                <a:spcPts val="0"/>
              </a:spcAft>
              <a:buNone/>
            </a:pPr>
            <a:r>
              <a:rPr lang="ar-EG" sz="1200" dirty="0">
                <a:solidFill>
                  <a:schemeClr val="dk1"/>
                </a:solidFill>
                <a:latin typeface="Calibri"/>
                <a:ea typeface="Calibri"/>
                <a:cs typeface="Calibri"/>
                <a:sym typeface="Calibri"/>
              </a:rPr>
              <a:t>لا تضر بمستخدمي النصوص غير اللاتينية. تعرف على المزيد حول </a:t>
            </a:r>
            <a:r>
              <a:rPr lang="ar-EG" sz="1200" dirty="0" err="1">
                <a:solidFill>
                  <a:schemeClr val="dk1"/>
                </a:solidFill>
                <a:latin typeface="Calibri"/>
                <a:ea typeface="Calibri"/>
                <a:cs typeface="Calibri"/>
                <a:sym typeface="Calibri"/>
              </a:rPr>
              <a:t>إعتبارات</a:t>
            </a:r>
            <a:r>
              <a:rPr lang="ar-EG" sz="1200" dirty="0">
                <a:solidFill>
                  <a:schemeClr val="dk1"/>
                </a:solidFill>
                <a:latin typeface="Calibri"/>
                <a:ea typeface="Calibri"/>
                <a:cs typeface="Calibri"/>
                <a:sym typeface="Calibri"/>
              </a:rPr>
              <a:t> أمن </a:t>
            </a:r>
            <a:r>
              <a:rPr lang="en-US" sz="1200" dirty="0">
                <a:solidFill>
                  <a:schemeClr val="dk1"/>
                </a:solidFill>
                <a:latin typeface="Calibri"/>
                <a:ea typeface="Calibri"/>
                <a:cs typeface="Calibri"/>
                <a:sym typeface="Calibri"/>
              </a:rPr>
              <a:t>Unicode</a:t>
            </a:r>
            <a:r>
              <a:rPr lang="ar-EG" sz="1200" dirty="0">
                <a:solidFill>
                  <a:schemeClr val="dk1"/>
                </a:solidFill>
                <a:latin typeface="Calibri"/>
                <a:ea typeface="Calibri"/>
                <a:cs typeface="Calibri"/>
                <a:sym typeface="Calibri"/>
              </a:rPr>
              <a:t> على: </a:t>
            </a:r>
            <a:r>
              <a:rPr lang="en-US" sz="1200" dirty="0">
                <a:solidFill>
                  <a:schemeClr val="dk1"/>
                </a:solidFill>
                <a:latin typeface="Calibri"/>
                <a:ea typeface="Calibri"/>
                <a:cs typeface="Calibri"/>
                <a:sym typeface="Calibri"/>
              </a:rPr>
              <a:t>http://unicode.org/reports/tr36</a:t>
            </a:r>
            <a:r>
              <a:rPr lang="ar-EG" sz="1200" dirty="0">
                <a:solidFill>
                  <a:schemeClr val="dk1"/>
                </a:solidFill>
                <a:latin typeface="Calibri"/>
                <a:ea typeface="Calibri"/>
                <a:cs typeface="Calibri"/>
                <a:sym typeface="Calibri"/>
              </a:rPr>
              <a:t>/.</a:t>
            </a:r>
          </a:p>
          <a:p>
            <a:pPr marL="0" lvl="0" indent="0" algn="r" rtl="1">
              <a:spcBef>
                <a:spcPts val="0"/>
              </a:spcBef>
              <a:spcAft>
                <a:spcPts val="0"/>
              </a:spcAft>
              <a:buNone/>
            </a:pPr>
            <a:r>
              <a:rPr lang="ar-EG" sz="1200" dirty="0">
                <a:solidFill>
                  <a:schemeClr val="dk1"/>
                </a:solidFill>
                <a:latin typeface="Calibri"/>
                <a:ea typeface="Calibri"/>
                <a:cs typeface="Calibri"/>
                <a:sym typeface="Calibri"/>
              </a:rPr>
              <a:t> استخدام معالجة توافق أسماء النطاقات </a:t>
            </a:r>
            <a:r>
              <a:rPr lang="ar-EG" sz="1200" dirty="0" err="1">
                <a:solidFill>
                  <a:schemeClr val="dk1"/>
                </a:solidFill>
                <a:latin typeface="Calibri"/>
                <a:ea typeface="Calibri"/>
                <a:cs typeface="Calibri"/>
                <a:sym typeface="Calibri"/>
              </a:rPr>
              <a:t>المدوّلة</a:t>
            </a:r>
            <a:r>
              <a:rPr lang="ar-EG" sz="1200" dirty="0">
                <a:solidFill>
                  <a:schemeClr val="dk1"/>
                </a:solidFill>
                <a:latin typeface="Calibri"/>
                <a:ea typeface="Calibri"/>
                <a:cs typeface="Calibri"/>
                <a:sym typeface="Calibri"/>
              </a:rPr>
              <a:t> في التطبيقات </a:t>
            </a:r>
            <a:r>
              <a:rPr lang="en-US" sz="1200" dirty="0">
                <a:solidFill>
                  <a:schemeClr val="dk1"/>
                </a:solidFill>
                <a:latin typeface="Calibri"/>
                <a:ea typeface="Calibri"/>
                <a:cs typeface="Calibri"/>
                <a:sym typeface="Calibri"/>
              </a:rPr>
              <a:t>IDNA</a:t>
            </a:r>
            <a:r>
              <a:rPr lang="ar-EG" sz="1200" dirty="0">
                <a:solidFill>
                  <a:schemeClr val="dk1"/>
                </a:solidFill>
                <a:latin typeface="Calibri"/>
                <a:ea typeface="Calibri"/>
                <a:cs typeface="Calibri"/>
                <a:sym typeface="Calibri"/>
              </a:rPr>
              <a:t> مع </a:t>
            </a:r>
            <a:r>
              <a:rPr lang="en-US" sz="1200" dirty="0">
                <a:solidFill>
                  <a:schemeClr val="dk1"/>
                </a:solidFill>
                <a:latin typeface="Calibri"/>
                <a:ea typeface="Calibri"/>
                <a:cs typeface="Calibri"/>
                <a:sym typeface="Calibri"/>
              </a:rPr>
              <a:t>Unicode</a:t>
            </a:r>
            <a:r>
              <a:rPr lang="ar-EG" sz="1200" dirty="0">
                <a:solidFill>
                  <a:schemeClr val="dk1"/>
                </a:solidFill>
                <a:latin typeface="Calibri"/>
                <a:ea typeface="Calibri"/>
                <a:cs typeface="Calibri"/>
                <a:sym typeface="Calibri"/>
              </a:rPr>
              <a:t> من أجل مطابقة توقعات المستخدم. لمعرفة المزيد، انتقل إلى: </a:t>
            </a:r>
            <a:r>
              <a:rPr lang="en-US" sz="1200" dirty="0">
                <a:solidFill>
                  <a:schemeClr val="dk1"/>
                </a:solidFill>
                <a:latin typeface="Calibri"/>
                <a:ea typeface="Calibri"/>
                <a:cs typeface="Calibri"/>
                <a:sym typeface="Calibri"/>
              </a:rPr>
              <a:t>http://unicode.org/reports/tr46</a:t>
            </a:r>
            <a:r>
              <a:rPr lang="ar-EG" sz="1200" dirty="0">
                <a:solidFill>
                  <a:schemeClr val="dk1"/>
                </a:solidFill>
                <a:latin typeface="Calibri"/>
                <a:ea typeface="Calibri"/>
                <a:cs typeface="Calibri"/>
                <a:sym typeface="Calibri"/>
              </a:rPr>
              <a:t>/.</a:t>
            </a:r>
          </a:p>
          <a:p>
            <a:pPr marL="0" lvl="0" indent="0" algn="r" rtl="1">
              <a:spcBef>
                <a:spcPts val="0"/>
              </a:spcBef>
              <a:spcAft>
                <a:spcPts val="0"/>
              </a:spcAft>
              <a:buNone/>
            </a:pPr>
            <a:r>
              <a:rPr lang="ar-EG" sz="1200" dirty="0">
                <a:solidFill>
                  <a:schemeClr val="dk1"/>
                </a:solidFill>
                <a:latin typeface="Calibri"/>
                <a:ea typeface="Calibri"/>
                <a:cs typeface="Calibri"/>
                <a:sym typeface="Calibri"/>
              </a:rPr>
              <a:t>واحذر من الحروف غير المخصصة وغير المسموح بها. وتعرف على المزيد في </a:t>
            </a:r>
            <a:r>
              <a:rPr lang="en-US" sz="1200" dirty="0">
                <a:solidFill>
                  <a:schemeClr val="dk1"/>
                </a:solidFill>
                <a:latin typeface="Calibri"/>
                <a:ea typeface="Calibri"/>
                <a:cs typeface="Calibri"/>
                <a:sym typeface="Calibri"/>
              </a:rPr>
              <a:t>RFC 5892: https://tools.ietf.org/rfc/rfc5892.txt</a:t>
            </a:r>
            <a:r>
              <a:rPr lang="ar-EG" sz="1200" dirty="0">
                <a:solidFill>
                  <a:schemeClr val="dk1"/>
                </a:solidFill>
                <a:latin typeface="Calibri"/>
                <a:ea typeface="Calibri"/>
                <a:cs typeface="Calibri"/>
                <a:sym typeface="Calibri"/>
              </a:rPr>
              <a:t>.</a:t>
            </a:r>
          </a:p>
        </p:txBody>
      </p:sp>
      <p:sp>
        <p:nvSpPr>
          <p:cNvPr id="499" name="Google Shape;499;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EG" sz="1200" dirty="0">
                <a:solidFill>
                  <a:schemeClr val="dk1"/>
                </a:solidFill>
                <a:latin typeface="Calibri"/>
                <a:ea typeface="Calibri"/>
                <a:cs typeface="Calibri"/>
                <a:sym typeface="Calibri"/>
              </a:rPr>
              <a:t>عرض أسماء النطاقات وعناوين البريد الإلكتروني غالبًا ما يكون بشكل مستقيم عندما يتم دعم النصوص في نظام التشغيل الرئيسي ويتم تخزين السلاسل باستخدام </a:t>
            </a:r>
            <a:r>
              <a:rPr lang="en-US" sz="1200" dirty="0">
                <a:solidFill>
                  <a:schemeClr val="dk1"/>
                </a:solidFill>
                <a:latin typeface="Calibri"/>
                <a:ea typeface="Calibri"/>
                <a:cs typeface="Calibri"/>
                <a:sym typeface="Calibri"/>
              </a:rPr>
              <a:t>Unicode</a:t>
            </a:r>
            <a:r>
              <a:rPr lang="ar-EG" sz="1200" dirty="0">
                <a:solidFill>
                  <a:schemeClr val="dk1"/>
                </a:solidFill>
                <a:latin typeface="Calibri"/>
                <a:ea typeface="Calibri"/>
                <a:cs typeface="Calibri"/>
                <a:sym typeface="Calibri"/>
              </a:rPr>
              <a:t>، وعلى الرغم من ذلك، فإن عمليات التحويل المقتصرة على التطبيقات قد تكون مطلوبة خلافًا لذلك.</a:t>
            </a: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r" rtl="1">
              <a:spcBef>
                <a:spcPts val="0"/>
              </a:spcBef>
              <a:spcAft>
                <a:spcPts val="0"/>
              </a:spcAft>
              <a:buNone/>
            </a:pPr>
            <a:r>
              <a:rPr lang="ar-EG" sz="1200" dirty="0">
                <a:solidFill>
                  <a:schemeClr val="dk1"/>
                </a:solidFill>
                <a:latin typeface="Calibri"/>
                <a:ea typeface="Calibri"/>
                <a:cs typeface="Calibri"/>
                <a:sym typeface="Calibri"/>
              </a:rPr>
              <a:t>التوصيات</a:t>
            </a:r>
          </a:p>
          <a:p>
            <a:pPr marL="0" lvl="0" indent="0" algn="r" rtl="1">
              <a:spcBef>
                <a:spcPts val="0"/>
              </a:spcBef>
              <a:spcAft>
                <a:spcPts val="0"/>
              </a:spcAft>
              <a:buNone/>
            </a:pPr>
            <a:r>
              <a:rPr lang="ar-EG" sz="1200" dirty="0">
                <a:solidFill>
                  <a:schemeClr val="dk1"/>
                </a:solidFill>
                <a:latin typeface="Calibri"/>
                <a:ea typeface="Calibri"/>
                <a:cs typeface="Calibri"/>
                <a:sym typeface="Calibri"/>
              </a:rPr>
              <a:t> عرض جميع نقاط التعليمات البرمجية لـ </a:t>
            </a:r>
            <a:r>
              <a:rPr lang="en-US" sz="1200" dirty="0">
                <a:solidFill>
                  <a:schemeClr val="dk1"/>
                </a:solidFill>
                <a:latin typeface="Calibri"/>
                <a:ea typeface="Calibri"/>
                <a:cs typeface="Calibri"/>
                <a:sym typeface="Calibri"/>
              </a:rPr>
              <a:t>Unicode</a:t>
            </a:r>
            <a:r>
              <a:rPr lang="ar-EG" sz="1200" dirty="0">
                <a:solidFill>
                  <a:schemeClr val="dk1"/>
                </a:solidFill>
                <a:latin typeface="Calibri"/>
                <a:ea typeface="Calibri"/>
                <a:cs typeface="Calibri"/>
                <a:sym typeface="Calibri"/>
              </a:rPr>
              <a:t> المدعومة من خلال نظام التشغيل الرئيسي. في حالة حفاظ أي تطبيق على مجموعات الخطوط الخاصة به، فيجب عرض دعم </a:t>
            </a:r>
            <a:r>
              <a:rPr lang="en-US" sz="1200" dirty="0">
                <a:solidFill>
                  <a:schemeClr val="dk1"/>
                </a:solidFill>
                <a:latin typeface="Calibri"/>
                <a:ea typeface="Calibri"/>
                <a:cs typeface="Calibri"/>
                <a:sym typeface="Calibri"/>
              </a:rPr>
              <a:t>Unicode</a:t>
            </a:r>
            <a:r>
              <a:rPr lang="ar-EG" sz="1200" dirty="0">
                <a:solidFill>
                  <a:schemeClr val="dk1"/>
                </a:solidFill>
                <a:latin typeface="Calibri"/>
                <a:ea typeface="Calibri"/>
                <a:cs typeface="Calibri"/>
                <a:sym typeface="Calibri"/>
              </a:rPr>
              <a:t> الشامل على مجموعة الخطوط المتاحة من نظام التشغيل.</a:t>
            </a:r>
          </a:p>
          <a:p>
            <a:pPr marL="0" lvl="0" indent="0" algn="r" rtl="1">
              <a:spcBef>
                <a:spcPts val="0"/>
              </a:spcBef>
              <a:spcAft>
                <a:spcPts val="0"/>
              </a:spcAft>
              <a:buNone/>
            </a:pPr>
            <a:r>
              <a:rPr lang="ar-EG" sz="1200" dirty="0">
                <a:solidFill>
                  <a:schemeClr val="dk1"/>
                </a:solidFill>
                <a:latin typeface="Calibri"/>
                <a:ea typeface="Calibri"/>
                <a:cs typeface="Calibri"/>
                <a:sym typeface="Calibri"/>
              </a:rPr>
              <a:t>وعند تطوير تطبيق أو خدمة، أو عند تشغيل سجل، يجب النظر في اللغات المدعومة والتأكد من أن نظام التشغيل والتطبيقات تغطي تلك اللغات.</a:t>
            </a:r>
          </a:p>
          <a:p>
            <a:pPr marL="0" lvl="0" indent="0" algn="r" rtl="1">
              <a:spcBef>
                <a:spcPts val="0"/>
              </a:spcBef>
              <a:spcAft>
                <a:spcPts val="0"/>
              </a:spcAft>
              <a:buNone/>
            </a:pPr>
            <a:r>
              <a:rPr lang="ar-EG" sz="1200" dirty="0">
                <a:solidFill>
                  <a:schemeClr val="dk1"/>
                </a:solidFill>
                <a:latin typeface="Calibri"/>
                <a:ea typeface="Calibri"/>
                <a:cs typeface="Calibri"/>
                <a:sym typeface="Calibri"/>
              </a:rPr>
              <a:t>تحويل البيانات غير </a:t>
            </a:r>
            <a:r>
              <a:rPr lang="en-US" sz="1200" dirty="0">
                <a:solidFill>
                  <a:schemeClr val="dk1"/>
                </a:solidFill>
                <a:latin typeface="Calibri"/>
                <a:ea typeface="Calibri"/>
                <a:cs typeface="Calibri"/>
                <a:sym typeface="Calibri"/>
              </a:rPr>
              <a:t>Unicode</a:t>
            </a:r>
            <a:r>
              <a:rPr lang="ar-EG" sz="1200" dirty="0">
                <a:solidFill>
                  <a:schemeClr val="dk1"/>
                </a:solidFill>
                <a:latin typeface="Calibri"/>
                <a:ea typeface="Calibri"/>
                <a:cs typeface="Calibri"/>
                <a:sym typeface="Calibri"/>
              </a:rPr>
              <a:t> إلى </a:t>
            </a:r>
            <a:r>
              <a:rPr lang="en-US" sz="1200" dirty="0">
                <a:solidFill>
                  <a:schemeClr val="dk1"/>
                </a:solidFill>
                <a:latin typeface="Calibri"/>
                <a:ea typeface="Calibri"/>
                <a:cs typeface="Calibri"/>
                <a:sym typeface="Calibri"/>
              </a:rPr>
              <a:t>Unicode</a:t>
            </a:r>
            <a:r>
              <a:rPr lang="ar-EG" sz="1200" dirty="0">
                <a:solidFill>
                  <a:schemeClr val="dk1"/>
                </a:solidFill>
                <a:latin typeface="Calibri"/>
                <a:ea typeface="Calibri"/>
                <a:cs typeface="Calibri"/>
                <a:sym typeface="Calibri"/>
              </a:rPr>
              <a:t> قبل العرض. على سبيل المثال، يجب أن يرى المستخدم "</a:t>
            </a:r>
            <a:r>
              <a:rPr lang="en-US" sz="1200" dirty="0">
                <a:solidFill>
                  <a:schemeClr val="dk1"/>
                </a:solidFill>
                <a:latin typeface="Calibri"/>
                <a:ea typeface="Calibri"/>
                <a:cs typeface="Calibri"/>
                <a:sym typeface="Calibri"/>
              </a:rPr>
              <a:t>everyone.みんな</a:t>
            </a:r>
            <a:r>
              <a:rPr lang="ar-EG" sz="1200" dirty="0">
                <a:solidFill>
                  <a:schemeClr val="dk1"/>
                </a:solidFill>
                <a:latin typeface="Calibri"/>
                <a:ea typeface="Calibri"/>
                <a:cs typeface="Calibri"/>
                <a:sym typeface="Calibri"/>
              </a:rPr>
              <a:t>" مقابل "</a:t>
            </a:r>
            <a:r>
              <a:rPr lang="en-US" sz="1200" dirty="0" err="1">
                <a:solidFill>
                  <a:schemeClr val="dk1"/>
                </a:solidFill>
                <a:latin typeface="Calibri"/>
                <a:ea typeface="Calibri"/>
                <a:cs typeface="Calibri"/>
                <a:sym typeface="Calibri"/>
              </a:rPr>
              <a:t>everyone.xn</a:t>
            </a:r>
            <a:r>
              <a:rPr lang="en-US" sz="1200" dirty="0">
                <a:solidFill>
                  <a:schemeClr val="dk1"/>
                </a:solidFill>
                <a:latin typeface="Calibri"/>
                <a:ea typeface="Calibri"/>
                <a:cs typeface="Calibri"/>
                <a:sym typeface="Calibri"/>
              </a:rPr>
              <a:t>--q9jyb4c</a:t>
            </a:r>
            <a:r>
              <a:rPr lang="ar-EG" sz="1200" dirty="0">
                <a:solidFill>
                  <a:schemeClr val="dk1"/>
                </a:solidFill>
                <a:latin typeface="Calibri"/>
                <a:ea typeface="Calibri"/>
                <a:cs typeface="Calibri"/>
                <a:sym typeface="Calibri"/>
              </a:rPr>
              <a:t>". (هذا التحويل مثال على المعالجة الجاهزة للقبول الشامل </a:t>
            </a:r>
            <a:r>
              <a:rPr lang="en-US" sz="1200" dirty="0">
                <a:solidFill>
                  <a:schemeClr val="dk1"/>
                </a:solidFill>
                <a:latin typeface="Calibri"/>
                <a:ea typeface="Calibri"/>
                <a:cs typeface="Calibri"/>
                <a:sym typeface="Calibri"/>
              </a:rPr>
              <a:t>UA).</a:t>
            </a:r>
          </a:p>
          <a:p>
            <a:pPr marL="0" lvl="0" indent="0" algn="r" rtl="1">
              <a:spcBef>
                <a:spcPts val="0"/>
              </a:spcBef>
              <a:spcAft>
                <a:spcPts val="0"/>
              </a:spcAft>
              <a:buNone/>
            </a:pPr>
            <a:r>
              <a:rPr lang="ar-EG" sz="1200" dirty="0">
                <a:solidFill>
                  <a:schemeClr val="dk1"/>
                </a:solidFill>
                <a:latin typeface="Calibri"/>
                <a:ea typeface="Calibri"/>
                <a:cs typeface="Calibri"/>
                <a:sym typeface="Calibri"/>
              </a:rPr>
              <a:t>عرض </a:t>
            </a:r>
            <a:r>
              <a:rPr lang="en-US" sz="1200" dirty="0">
                <a:solidFill>
                  <a:schemeClr val="dk1"/>
                </a:solidFill>
                <a:latin typeface="Calibri"/>
                <a:ea typeface="Calibri"/>
                <a:cs typeface="Calibri"/>
                <a:sym typeface="Calibri"/>
              </a:rPr>
              <a:t>Unicode</a:t>
            </a:r>
            <a:r>
              <a:rPr lang="ar-EG" sz="1200" dirty="0">
                <a:solidFill>
                  <a:schemeClr val="dk1"/>
                </a:solidFill>
                <a:latin typeface="Calibri"/>
                <a:ea typeface="Calibri"/>
                <a:cs typeface="Calibri"/>
                <a:sym typeface="Calibri"/>
              </a:rPr>
              <a:t> بشكل افتراضي. استخدم نص </a:t>
            </a:r>
            <a:r>
              <a:rPr lang="ar-EG" sz="1200" dirty="0" err="1">
                <a:solidFill>
                  <a:schemeClr val="dk1"/>
                </a:solidFill>
                <a:latin typeface="Calibri"/>
                <a:ea typeface="Calibri"/>
                <a:cs typeface="Calibri"/>
                <a:sym typeface="Calibri"/>
              </a:rPr>
              <a:t>مرمز</a:t>
            </a:r>
            <a:r>
              <a:rPr lang="ar-EG" sz="1200" dirty="0">
                <a:solidFill>
                  <a:schemeClr val="dk1"/>
                </a:solidFill>
                <a:latin typeface="Calibri"/>
                <a:ea typeface="Calibri"/>
                <a:cs typeface="Calibri"/>
                <a:sym typeface="Calibri"/>
              </a:rPr>
              <a:t> باستخدام </a:t>
            </a:r>
            <a:r>
              <a:rPr lang="en-US" sz="1200" dirty="0">
                <a:solidFill>
                  <a:schemeClr val="dk1"/>
                </a:solidFill>
                <a:latin typeface="Calibri"/>
                <a:ea typeface="Calibri"/>
                <a:cs typeface="Calibri"/>
                <a:sym typeface="Calibri"/>
              </a:rPr>
              <a:t>Punycode</a:t>
            </a:r>
            <a:r>
              <a:rPr lang="ar-EG" sz="1200" dirty="0">
                <a:solidFill>
                  <a:schemeClr val="dk1"/>
                </a:solidFill>
                <a:latin typeface="Calibri"/>
                <a:ea typeface="Calibri"/>
                <a:cs typeface="Calibri"/>
                <a:sym typeface="Calibri"/>
              </a:rPr>
              <a:t> للمستخدم فقط عندما يوفر فائدة. زيادة عرض </a:t>
            </a:r>
            <a:r>
              <a:rPr lang="en-US" sz="1200" dirty="0">
                <a:solidFill>
                  <a:schemeClr val="dk1"/>
                </a:solidFill>
                <a:latin typeface="Calibri"/>
                <a:ea typeface="Calibri"/>
                <a:cs typeface="Calibri"/>
                <a:sym typeface="Calibri"/>
              </a:rPr>
              <a:t>Unicode</a:t>
            </a:r>
            <a:r>
              <a:rPr lang="ar-EG" sz="1200" dirty="0">
                <a:solidFill>
                  <a:schemeClr val="dk1"/>
                </a:solidFill>
                <a:latin typeface="Calibri"/>
                <a:ea typeface="Calibri"/>
                <a:cs typeface="Calibri"/>
                <a:sym typeface="Calibri"/>
              </a:rPr>
              <a:t> مع نص المرور </a:t>
            </a:r>
            <a:r>
              <a:rPr lang="ar-EG" sz="1200" dirty="0" err="1">
                <a:solidFill>
                  <a:schemeClr val="dk1"/>
                </a:solidFill>
                <a:latin typeface="Calibri"/>
                <a:ea typeface="Calibri"/>
                <a:cs typeface="Calibri"/>
                <a:sym typeface="Calibri"/>
              </a:rPr>
              <a:t>مرمز</a:t>
            </a:r>
            <a:r>
              <a:rPr lang="ar-EG" sz="1200" dirty="0">
                <a:solidFill>
                  <a:schemeClr val="dk1"/>
                </a:solidFill>
                <a:latin typeface="Calibri"/>
                <a:ea typeface="Calibri"/>
                <a:cs typeface="Calibri"/>
                <a:sym typeface="Calibri"/>
              </a:rPr>
              <a:t> باستخدام </a:t>
            </a:r>
            <a:r>
              <a:rPr lang="en-US" sz="1200" dirty="0">
                <a:solidFill>
                  <a:schemeClr val="dk1"/>
                </a:solidFill>
                <a:latin typeface="Calibri"/>
                <a:ea typeface="Calibri"/>
                <a:cs typeface="Calibri"/>
                <a:sym typeface="Calibri"/>
              </a:rPr>
              <a:t>Punycode</a:t>
            </a:r>
            <a:r>
              <a:rPr lang="ar-EG" sz="1200" dirty="0">
                <a:solidFill>
                  <a:schemeClr val="dk1"/>
                </a:solidFill>
                <a:latin typeface="Calibri"/>
                <a:ea typeface="Calibri"/>
                <a:cs typeface="Calibri"/>
                <a:sym typeface="Calibri"/>
              </a:rPr>
              <a:t> كإجراء تخفيف.</a:t>
            </a:r>
          </a:p>
          <a:p>
            <a:pPr marL="0" lvl="0" indent="0" algn="r" rtl="1">
              <a:spcBef>
                <a:spcPts val="0"/>
              </a:spcBef>
              <a:spcAft>
                <a:spcPts val="0"/>
              </a:spcAft>
              <a:buNone/>
            </a:pPr>
            <a:r>
              <a:rPr lang="ar-EG" sz="1200" dirty="0">
                <a:solidFill>
                  <a:schemeClr val="dk1"/>
                </a:solidFill>
                <a:latin typeface="Calibri"/>
                <a:ea typeface="Calibri"/>
                <a:cs typeface="Calibri"/>
                <a:sym typeface="Calibri"/>
              </a:rPr>
              <a:t>مراعاة أن العناوين ذات النصوص المختلطة ستصبح أكثر شيوعًا. قد تبدو بعض أحرف </a:t>
            </a:r>
            <a:r>
              <a:rPr lang="en-US" sz="1200" dirty="0">
                <a:solidFill>
                  <a:schemeClr val="dk1"/>
                </a:solidFill>
                <a:latin typeface="Calibri"/>
                <a:ea typeface="Calibri"/>
                <a:cs typeface="Calibri"/>
                <a:sym typeface="Calibri"/>
              </a:rPr>
              <a:t>Unicode</a:t>
            </a:r>
            <a:r>
              <a:rPr lang="ar-EG" sz="1200" dirty="0">
                <a:solidFill>
                  <a:schemeClr val="dk1"/>
                </a:solidFill>
                <a:latin typeface="Calibri"/>
                <a:ea typeface="Calibri"/>
                <a:cs typeface="Calibri"/>
                <a:sym typeface="Calibri"/>
              </a:rPr>
              <a:t> متشابهة للعين المجردة، لكنها مختلفة بالنسبة لأجهزة الكمبيوتر. عدم افتراض أن السلاسل ذات النصوص المختلطة الهدف منها أغراض ضارة، مثل التصيّد، وإذا استدعت واجهة المستخدم السلاسل لاهتمام المستخدم، فتأكد أنها تقوم بذلك بطريقة</a:t>
            </a:r>
          </a:p>
          <a:p>
            <a:pPr marL="0" lvl="0" indent="0" algn="r" rtl="1">
              <a:spcBef>
                <a:spcPts val="0"/>
              </a:spcBef>
              <a:spcAft>
                <a:spcPts val="0"/>
              </a:spcAft>
              <a:buNone/>
            </a:pPr>
            <a:r>
              <a:rPr lang="ar-EG" sz="1200" dirty="0">
                <a:solidFill>
                  <a:schemeClr val="dk1"/>
                </a:solidFill>
                <a:latin typeface="Calibri"/>
                <a:ea typeface="Calibri"/>
                <a:cs typeface="Calibri"/>
                <a:sym typeface="Calibri"/>
              </a:rPr>
              <a:t>لا تضر بمستخدمي النصوص غير اللاتينية. تعرف على المزيد حول </a:t>
            </a:r>
            <a:r>
              <a:rPr lang="ar-EG" sz="1200" dirty="0" err="1">
                <a:solidFill>
                  <a:schemeClr val="dk1"/>
                </a:solidFill>
                <a:latin typeface="Calibri"/>
                <a:ea typeface="Calibri"/>
                <a:cs typeface="Calibri"/>
                <a:sym typeface="Calibri"/>
              </a:rPr>
              <a:t>إعتبارات</a:t>
            </a:r>
            <a:r>
              <a:rPr lang="ar-EG" sz="1200" dirty="0">
                <a:solidFill>
                  <a:schemeClr val="dk1"/>
                </a:solidFill>
                <a:latin typeface="Calibri"/>
                <a:ea typeface="Calibri"/>
                <a:cs typeface="Calibri"/>
                <a:sym typeface="Calibri"/>
              </a:rPr>
              <a:t> أمن </a:t>
            </a:r>
            <a:r>
              <a:rPr lang="en-US" sz="1200" dirty="0">
                <a:solidFill>
                  <a:schemeClr val="dk1"/>
                </a:solidFill>
                <a:latin typeface="Calibri"/>
                <a:ea typeface="Calibri"/>
                <a:cs typeface="Calibri"/>
                <a:sym typeface="Calibri"/>
              </a:rPr>
              <a:t>Unicode</a:t>
            </a:r>
            <a:r>
              <a:rPr lang="ar-EG" sz="1200" dirty="0">
                <a:solidFill>
                  <a:schemeClr val="dk1"/>
                </a:solidFill>
                <a:latin typeface="Calibri"/>
                <a:ea typeface="Calibri"/>
                <a:cs typeface="Calibri"/>
                <a:sym typeface="Calibri"/>
              </a:rPr>
              <a:t> على: </a:t>
            </a:r>
            <a:r>
              <a:rPr lang="en-US" sz="1200" dirty="0">
                <a:solidFill>
                  <a:schemeClr val="dk1"/>
                </a:solidFill>
                <a:latin typeface="Calibri"/>
                <a:ea typeface="Calibri"/>
                <a:cs typeface="Calibri"/>
                <a:sym typeface="Calibri"/>
              </a:rPr>
              <a:t>http://unicode.org/reports/tr36</a:t>
            </a:r>
            <a:r>
              <a:rPr lang="ar-EG" sz="1200" dirty="0">
                <a:solidFill>
                  <a:schemeClr val="dk1"/>
                </a:solidFill>
                <a:latin typeface="Calibri"/>
                <a:ea typeface="Calibri"/>
                <a:cs typeface="Calibri"/>
                <a:sym typeface="Calibri"/>
              </a:rPr>
              <a:t>/.</a:t>
            </a:r>
          </a:p>
          <a:p>
            <a:pPr marL="0" lvl="0" indent="0" algn="r" rtl="1">
              <a:spcBef>
                <a:spcPts val="0"/>
              </a:spcBef>
              <a:spcAft>
                <a:spcPts val="0"/>
              </a:spcAft>
              <a:buNone/>
            </a:pPr>
            <a:r>
              <a:rPr lang="ar-EG" sz="1200" dirty="0">
                <a:solidFill>
                  <a:schemeClr val="dk1"/>
                </a:solidFill>
                <a:latin typeface="Calibri"/>
                <a:ea typeface="Calibri"/>
                <a:cs typeface="Calibri"/>
                <a:sym typeface="Calibri"/>
              </a:rPr>
              <a:t> استخدام معالجة توافق أسماء النطاقات </a:t>
            </a:r>
            <a:r>
              <a:rPr lang="ar-EG" sz="1200" dirty="0" err="1">
                <a:solidFill>
                  <a:schemeClr val="dk1"/>
                </a:solidFill>
                <a:latin typeface="Calibri"/>
                <a:ea typeface="Calibri"/>
                <a:cs typeface="Calibri"/>
                <a:sym typeface="Calibri"/>
              </a:rPr>
              <a:t>المدوّلة</a:t>
            </a:r>
            <a:r>
              <a:rPr lang="ar-EG" sz="1200" dirty="0">
                <a:solidFill>
                  <a:schemeClr val="dk1"/>
                </a:solidFill>
                <a:latin typeface="Calibri"/>
                <a:ea typeface="Calibri"/>
                <a:cs typeface="Calibri"/>
                <a:sym typeface="Calibri"/>
              </a:rPr>
              <a:t> في التطبيقات </a:t>
            </a:r>
            <a:r>
              <a:rPr lang="en-US" sz="1200" dirty="0">
                <a:solidFill>
                  <a:schemeClr val="dk1"/>
                </a:solidFill>
                <a:latin typeface="Calibri"/>
                <a:ea typeface="Calibri"/>
                <a:cs typeface="Calibri"/>
                <a:sym typeface="Calibri"/>
              </a:rPr>
              <a:t>IDNA</a:t>
            </a:r>
            <a:r>
              <a:rPr lang="ar-EG" sz="1200" dirty="0">
                <a:solidFill>
                  <a:schemeClr val="dk1"/>
                </a:solidFill>
                <a:latin typeface="Calibri"/>
                <a:ea typeface="Calibri"/>
                <a:cs typeface="Calibri"/>
                <a:sym typeface="Calibri"/>
              </a:rPr>
              <a:t> مع </a:t>
            </a:r>
            <a:r>
              <a:rPr lang="en-US" sz="1200" dirty="0">
                <a:solidFill>
                  <a:schemeClr val="dk1"/>
                </a:solidFill>
                <a:latin typeface="Calibri"/>
                <a:ea typeface="Calibri"/>
                <a:cs typeface="Calibri"/>
                <a:sym typeface="Calibri"/>
              </a:rPr>
              <a:t>Unicode</a:t>
            </a:r>
            <a:r>
              <a:rPr lang="ar-EG" sz="1200" dirty="0">
                <a:solidFill>
                  <a:schemeClr val="dk1"/>
                </a:solidFill>
                <a:latin typeface="Calibri"/>
                <a:ea typeface="Calibri"/>
                <a:cs typeface="Calibri"/>
                <a:sym typeface="Calibri"/>
              </a:rPr>
              <a:t> من أجل مطابقة توقعات المستخدم. لمعرفة المزيد، انتقل إلى: </a:t>
            </a:r>
            <a:r>
              <a:rPr lang="en-US" sz="1200" dirty="0">
                <a:solidFill>
                  <a:schemeClr val="dk1"/>
                </a:solidFill>
                <a:latin typeface="Calibri"/>
                <a:ea typeface="Calibri"/>
                <a:cs typeface="Calibri"/>
                <a:sym typeface="Calibri"/>
              </a:rPr>
              <a:t>http://unicode.org/reports/tr46</a:t>
            </a:r>
            <a:r>
              <a:rPr lang="ar-EG" sz="1200" dirty="0">
                <a:solidFill>
                  <a:schemeClr val="dk1"/>
                </a:solidFill>
                <a:latin typeface="Calibri"/>
                <a:ea typeface="Calibri"/>
                <a:cs typeface="Calibri"/>
                <a:sym typeface="Calibri"/>
              </a:rPr>
              <a:t>/.</a:t>
            </a:r>
          </a:p>
          <a:p>
            <a:pPr marL="0" lvl="0" indent="0" algn="r" rtl="1">
              <a:spcBef>
                <a:spcPts val="0"/>
              </a:spcBef>
              <a:spcAft>
                <a:spcPts val="0"/>
              </a:spcAft>
              <a:buNone/>
            </a:pPr>
            <a:r>
              <a:rPr lang="ar-EG" sz="1200" dirty="0">
                <a:solidFill>
                  <a:schemeClr val="dk1"/>
                </a:solidFill>
                <a:latin typeface="Calibri"/>
                <a:ea typeface="Calibri"/>
                <a:cs typeface="Calibri"/>
                <a:sym typeface="Calibri"/>
              </a:rPr>
              <a:t>واحذر من الحروف غير المخصصة وغير المسموح بها. وتعرف على المزيد في </a:t>
            </a:r>
            <a:r>
              <a:rPr lang="en-US" sz="1200" dirty="0">
                <a:solidFill>
                  <a:schemeClr val="dk1"/>
                </a:solidFill>
                <a:latin typeface="Calibri"/>
                <a:ea typeface="Calibri"/>
                <a:cs typeface="Calibri"/>
                <a:sym typeface="Calibri"/>
              </a:rPr>
              <a:t>RFC 5892: https://tools.ietf.org/rfc/rfc5892.txt</a:t>
            </a:r>
            <a:r>
              <a:rPr lang="ar-EG" sz="1200" dirty="0">
                <a:solidFill>
                  <a:schemeClr val="dk1"/>
                </a:solidFill>
                <a:latin typeface="Calibri"/>
                <a:ea typeface="Calibri"/>
                <a:cs typeface="Calibri"/>
                <a:sym typeface="Calibri"/>
              </a:rPr>
              <a:t>.</a:t>
            </a:r>
          </a:p>
        </p:txBody>
      </p:sp>
      <p:sp>
        <p:nvSpPr>
          <p:cNvPr id="508" name="Google Shape;508;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47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3036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1" name="Google Shape;17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Long">
  <p:cSld name="Title: Long">
    <p:bg>
      <p:bgPr>
        <a:solidFill>
          <a:schemeClr val="accent1"/>
        </a:solidFill>
        <a:effectLst/>
      </p:bgPr>
    </p:bg>
    <p:spTree>
      <p:nvGrpSpPr>
        <p:cNvPr id="1" name="Shape 10"/>
        <p:cNvGrpSpPr/>
        <p:nvPr/>
      </p:nvGrpSpPr>
      <p:grpSpPr>
        <a:xfrm>
          <a:off x="0" y="0"/>
          <a:ext cx="0" cy="0"/>
          <a:chOff x="0" y="0"/>
          <a:chExt cx="0" cy="0"/>
        </a:xfrm>
      </p:grpSpPr>
      <p:sp>
        <p:nvSpPr>
          <p:cNvPr id="11" name="Google Shape;11;p45"/>
          <p:cNvSpPr txBox="1">
            <a:spLocks noGrp="1"/>
          </p:cNvSpPr>
          <p:nvPr>
            <p:ph type="title"/>
          </p:nvPr>
        </p:nvSpPr>
        <p:spPr>
          <a:xfrm>
            <a:off x="473077" y="4191337"/>
            <a:ext cx="8137524" cy="1154765"/>
          </a:xfrm>
          <a:prstGeom prst="rect">
            <a:avLst/>
          </a:prstGeom>
          <a:noFill/>
          <a:ln>
            <a:noFill/>
          </a:ln>
        </p:spPr>
        <p:txBody>
          <a:bodyPr spcFirstLastPara="1" wrap="square" lIns="91425" tIns="45700" rIns="91425" bIns="45700" anchor="t" anchorCtr="0">
            <a:noAutofit/>
          </a:bodyPr>
          <a:lstStyle>
            <a:lvl1pPr marR="0" lvl="0" algn="r" rtl="1">
              <a:lnSpc>
                <a:spcPct val="100000"/>
              </a:lnSpc>
              <a:spcBef>
                <a:spcPts val="0"/>
              </a:spcBef>
              <a:spcAft>
                <a:spcPts val="0"/>
              </a:spcAft>
              <a:buClr>
                <a:srgbClr val="262626"/>
              </a:buClr>
              <a:buSzPts val="3200"/>
              <a:buFont typeface="Open Sans"/>
              <a:buNone/>
              <a:defRPr sz="3200" b="0" i="0" u="none" strike="noStrike" cap="none">
                <a:solidFill>
                  <a:srgbClr val="262626"/>
                </a:solidFill>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2" name="Google Shape;12;p45" descr="ua-deck_title-art.png"/>
          <p:cNvPicPr preferRelativeResize="0"/>
          <p:nvPr/>
        </p:nvPicPr>
        <p:blipFill rotWithShape="1">
          <a:blip r:embed="rId2">
            <a:alphaModFix/>
          </a:blip>
          <a:srcRect r="36900"/>
          <a:stretch/>
        </p:blipFill>
        <p:spPr>
          <a:xfrm>
            <a:off x="0" y="-1"/>
            <a:ext cx="9144000" cy="3758159"/>
          </a:xfrm>
          <a:prstGeom prst="rect">
            <a:avLst/>
          </a:prstGeom>
          <a:noFill/>
          <a:ln>
            <a:noFill/>
          </a:ln>
        </p:spPr>
      </p:pic>
      <p:sp>
        <p:nvSpPr>
          <p:cNvPr id="13" name="Google Shape;13;p45"/>
          <p:cNvSpPr txBox="1"/>
          <p:nvPr/>
        </p:nvSpPr>
        <p:spPr>
          <a:xfrm>
            <a:off x="7318073" y="6465474"/>
            <a:ext cx="1692519" cy="200055"/>
          </a:xfrm>
          <a:prstGeom prst="rect">
            <a:avLst/>
          </a:prstGeom>
          <a:noFill/>
          <a:ln>
            <a:noFill/>
          </a:ln>
        </p:spPr>
        <p:txBody>
          <a:bodyPr spcFirstLastPara="1" wrap="square" lIns="91425" tIns="0" rIns="0" bIns="0" anchor="ctr" anchorCtr="0">
            <a:spAutoFit/>
          </a:bodyPr>
          <a:lstStyle/>
          <a:p>
            <a:pPr marL="0" marR="0" lvl="0" indent="0" algn="l" rtl="0">
              <a:lnSpc>
                <a:spcPct val="110000"/>
              </a:lnSpc>
              <a:spcBef>
                <a:spcPts val="0"/>
              </a:spcBef>
              <a:spcAft>
                <a:spcPts val="0"/>
              </a:spcAft>
              <a:buNone/>
            </a:pPr>
            <a:r>
              <a:rPr lang="en-US" sz="1200" b="0" i="0" u="none" strike="noStrike" cap="none">
                <a:solidFill>
                  <a:schemeClr val="dk2"/>
                </a:solidFill>
                <a:latin typeface="Open Sans Light"/>
                <a:ea typeface="Open Sans Light"/>
                <a:cs typeface="Open Sans Light"/>
                <a:sym typeface="Open Sans Light"/>
              </a:rPr>
              <a:t>Universal Acceptance</a:t>
            </a:r>
            <a:endParaRPr sz="1200" b="0" i="0" u="none" strike="noStrike" cap="none">
              <a:solidFill>
                <a:schemeClr val="dk2"/>
              </a:solidFill>
              <a:latin typeface="Open Sans Light"/>
              <a:ea typeface="Open Sans Light"/>
              <a:cs typeface="Open Sans Light"/>
              <a:sym typeface="Open Sans Light"/>
            </a:endParaRPr>
          </a:p>
        </p:txBody>
      </p:sp>
      <p:pic>
        <p:nvPicPr>
          <p:cNvPr id="14" name="Google Shape;14;p45" descr="ua-logo_wht.png"/>
          <p:cNvPicPr preferRelativeResize="0"/>
          <p:nvPr/>
        </p:nvPicPr>
        <p:blipFill rotWithShape="1">
          <a:blip r:embed="rId3">
            <a:alphaModFix amt="50000"/>
          </a:blip>
          <a:srcRect/>
          <a:stretch/>
        </p:blipFill>
        <p:spPr>
          <a:xfrm>
            <a:off x="7416496" y="5918780"/>
            <a:ext cx="1467358" cy="46634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Bullets">
  <p:cSld name="Text: Bullets">
    <p:spTree>
      <p:nvGrpSpPr>
        <p:cNvPr id="1" name="Shape 15"/>
        <p:cNvGrpSpPr/>
        <p:nvPr/>
      </p:nvGrpSpPr>
      <p:grpSpPr>
        <a:xfrm>
          <a:off x="0" y="0"/>
          <a:ext cx="0" cy="0"/>
          <a:chOff x="0" y="0"/>
          <a:chExt cx="0" cy="0"/>
        </a:xfrm>
      </p:grpSpPr>
      <p:sp>
        <p:nvSpPr>
          <p:cNvPr id="16" name="Google Shape;16;p46"/>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Clr>
                <a:srgbClr val="000000"/>
              </a:buClr>
              <a:buSzPts val="3200"/>
              <a:buFont typeface="Open Sans"/>
              <a:buNone/>
              <a:defRPr sz="3200" b="0" i="0" u="none" strike="noStrike" cap="none">
                <a:solidFill>
                  <a:srgbClr val="000000"/>
                </a:solidFill>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46"/>
          <p:cNvSpPr txBox="1">
            <a:spLocks noGrp="1"/>
          </p:cNvSpPr>
          <p:nvPr>
            <p:ph type="body" idx="1"/>
          </p:nvPr>
        </p:nvSpPr>
        <p:spPr>
          <a:xfrm>
            <a:off x="320675" y="1852083"/>
            <a:ext cx="8450746" cy="4297680"/>
          </a:xfrm>
          <a:prstGeom prst="rect">
            <a:avLst/>
          </a:prstGeom>
          <a:noFill/>
          <a:ln>
            <a:noFill/>
          </a:ln>
        </p:spPr>
        <p:txBody>
          <a:bodyPr spcFirstLastPara="1" wrap="square" lIns="91425" tIns="45700" rIns="91425" bIns="45700" anchor="t" anchorCtr="0">
            <a:noAutofit/>
          </a:bodyPr>
          <a:lstStyle>
            <a:lvl1pPr marL="457200" marR="0" lvl="0" indent="-336550" algn="r" rtl="1">
              <a:spcBef>
                <a:spcPts val="400"/>
              </a:spcBef>
              <a:spcAft>
                <a:spcPts val="0"/>
              </a:spcAft>
              <a:buClr>
                <a:schemeClr val="accent3"/>
              </a:buClr>
              <a:buSzPts val="1700"/>
              <a:buFont typeface="Merriweather Sans"/>
              <a:buChar char="*"/>
              <a:defRPr sz="2000" b="0" i="0" u="none" strike="noStrike" cap="none">
                <a:solidFill>
                  <a:srgbClr val="000000"/>
                </a:solidFill>
                <a:sym typeface="Open Sans Light"/>
              </a:defRPr>
            </a:lvl1pPr>
            <a:lvl2pPr marL="914400" marR="0" lvl="1" indent="-325755" algn="r" rtl="1">
              <a:spcBef>
                <a:spcPts val="360"/>
              </a:spcBef>
              <a:spcAft>
                <a:spcPts val="0"/>
              </a:spcAft>
              <a:buClr>
                <a:schemeClr val="accent3"/>
              </a:buClr>
              <a:buSzPts val="1530"/>
              <a:buFont typeface="Merriweather Sans"/>
              <a:buChar char="*"/>
              <a:defRPr sz="1800" b="0" i="0" u="none" strike="noStrike" cap="none">
                <a:solidFill>
                  <a:srgbClr val="000000"/>
                </a:solidFill>
                <a:sym typeface="Open Sans Light"/>
              </a:defRPr>
            </a:lvl2pPr>
            <a:lvl3pPr marL="1371600" marR="0" lvl="2" indent="-314960" algn="r" rtl="1">
              <a:spcBef>
                <a:spcPts val="320"/>
              </a:spcBef>
              <a:spcAft>
                <a:spcPts val="0"/>
              </a:spcAft>
              <a:buClr>
                <a:schemeClr val="accent3"/>
              </a:buClr>
              <a:buSzPts val="1360"/>
              <a:buFont typeface="Merriweather Sans"/>
              <a:buChar char="*"/>
              <a:defRPr sz="1600" b="0" i="0" u="none" strike="noStrike" cap="none">
                <a:solidFill>
                  <a:srgbClr val="000000"/>
                </a:solidFill>
                <a:sym typeface="Open Sans Light"/>
              </a:defRPr>
            </a:lvl3pPr>
            <a:lvl4pPr marL="1828800" marR="0" lvl="3" indent="-304164" algn="r" rtl="1">
              <a:spcBef>
                <a:spcPts val="280"/>
              </a:spcBef>
              <a:spcAft>
                <a:spcPts val="0"/>
              </a:spcAft>
              <a:buClr>
                <a:schemeClr val="accent3"/>
              </a:buClr>
              <a:buSzPts val="1190"/>
              <a:buFont typeface="Merriweather Sans"/>
              <a:buChar char="*"/>
              <a:defRPr sz="1400" b="0" i="0" u="none" strike="noStrike" cap="none">
                <a:solidFill>
                  <a:srgbClr val="000000"/>
                </a:solidFill>
                <a:sym typeface="Open Sans Light"/>
              </a:defRPr>
            </a:lvl4pPr>
            <a:lvl5pPr marL="2286000" marR="0" lvl="4" indent="-304164" algn="r" rtl="1">
              <a:spcBef>
                <a:spcPts val="280"/>
              </a:spcBef>
              <a:spcAft>
                <a:spcPts val="0"/>
              </a:spcAft>
              <a:buClr>
                <a:schemeClr val="accent3"/>
              </a:buClr>
              <a:buSzPts val="1190"/>
              <a:buFont typeface="Merriweather Sans"/>
              <a:buChar char="*"/>
              <a:defRPr sz="1400" b="0" i="0" u="none" strike="noStrike" cap="none">
                <a:solidFill>
                  <a:srgbClr val="000000"/>
                </a:solidFill>
                <a:sym typeface="Open Sans Light"/>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Times New Roman"/>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Times New Roman"/>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Times New Roman"/>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Times New Roman"/>
              </a:defRPr>
            </a:lvl9pPr>
          </a:lstStyle>
          <a:p>
            <a:endParaRPr/>
          </a:p>
        </p:txBody>
      </p:sp>
      <p:pic>
        <p:nvPicPr>
          <p:cNvPr id="18" name="Google Shape;18;p46" descr="ua-logo_wht.png"/>
          <p:cNvPicPr preferRelativeResize="0"/>
          <p:nvPr/>
        </p:nvPicPr>
        <p:blipFill rotWithShape="1">
          <a:blip r:embed="rId2">
            <a:alphaModFix amt="40000"/>
          </a:blip>
          <a:srcRect/>
          <a:stretch/>
        </p:blipFill>
        <p:spPr>
          <a:xfrm>
            <a:off x="163565" y="4903789"/>
            <a:ext cx="661750" cy="210312"/>
          </a:xfrm>
          <a:prstGeom prst="rect">
            <a:avLst/>
          </a:prstGeom>
          <a:noFill/>
          <a:ln>
            <a:noFill/>
          </a:ln>
        </p:spPr>
      </p:pic>
      <p:sp>
        <p:nvSpPr>
          <p:cNvPr id="19" name="Google Shape;19;p46"/>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0" name="Google Shape;20;p46"/>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pic>
        <p:nvPicPr>
          <p:cNvPr id="21" name="Google Shape;21;p46"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22" name="Google Shape;22;p46"/>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3" name="Google Shape;23;p46"/>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b="0" i="0" u="none" strike="noStrike" cap="none">
              <a:solidFill>
                <a:schemeClr val="lt1"/>
              </a:solidFill>
              <a:latin typeface="Open Sans"/>
              <a:ea typeface="Open Sans"/>
              <a:cs typeface="Open Sans"/>
              <a:sym typeface="Open Sans"/>
            </a:endParaRPr>
          </a:p>
        </p:txBody>
      </p:sp>
      <p:sp>
        <p:nvSpPr>
          <p:cNvPr id="24" name="Google Shape;24;p46"/>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5" name="Google Shape;25;p46"/>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tylized">
  <p:cSld name="Text: Stylized">
    <p:spTree>
      <p:nvGrpSpPr>
        <p:cNvPr id="1" name="Shape 26"/>
        <p:cNvGrpSpPr/>
        <p:nvPr/>
      </p:nvGrpSpPr>
      <p:grpSpPr>
        <a:xfrm>
          <a:off x="0" y="0"/>
          <a:ext cx="0" cy="0"/>
          <a:chOff x="0" y="0"/>
          <a:chExt cx="0" cy="0"/>
        </a:xfrm>
      </p:grpSpPr>
      <p:sp>
        <p:nvSpPr>
          <p:cNvPr id="27" name="Google Shape;27;p47"/>
          <p:cNvSpPr/>
          <p:nvPr/>
        </p:nvSpPr>
        <p:spPr>
          <a:xfrm>
            <a:off x="1" y="2839082"/>
            <a:ext cx="9143999" cy="4026665"/>
          </a:xfrm>
          <a:custGeom>
            <a:avLst/>
            <a:gdLst/>
            <a:ahLst/>
            <a:cxnLst/>
            <a:rect l="l" t="t" r="r" b="b"/>
            <a:pathLst>
              <a:path w="9198524" h="5515904" extrusionOk="0">
                <a:moveTo>
                  <a:pt x="0" y="0"/>
                </a:moveTo>
                <a:lnTo>
                  <a:pt x="9198524" y="3014506"/>
                </a:lnTo>
                <a:lnTo>
                  <a:pt x="9198524" y="5477421"/>
                </a:lnTo>
                <a:lnTo>
                  <a:pt x="0" y="5515904"/>
                </a:lnTo>
                <a:cubicBezTo>
                  <a:pt x="4276" y="3685821"/>
                  <a:pt x="8553" y="1855738"/>
                  <a:pt x="0" y="0"/>
                </a:cubicBezTo>
                <a:close/>
              </a:path>
            </a:pathLst>
          </a:custGeom>
          <a:solidFill>
            <a:schemeClr val="accent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8" name="Google Shape;28;p47"/>
          <p:cNvSpPr/>
          <p:nvPr/>
        </p:nvSpPr>
        <p:spPr>
          <a:xfrm>
            <a:off x="2607418" y="3934867"/>
            <a:ext cx="6536582" cy="2923133"/>
          </a:xfrm>
          <a:custGeom>
            <a:avLst/>
            <a:gdLst/>
            <a:ahLst/>
            <a:cxnLst/>
            <a:rect l="l" t="t" r="r" b="b"/>
            <a:pathLst>
              <a:path w="6029715" h="6875638" extrusionOk="0">
                <a:moveTo>
                  <a:pt x="6029715" y="0"/>
                </a:moveTo>
                <a:lnTo>
                  <a:pt x="6029715" y="6875638"/>
                </a:lnTo>
                <a:lnTo>
                  <a:pt x="0" y="6875638"/>
                </a:lnTo>
                <a:lnTo>
                  <a:pt x="6029715" y="0"/>
                </a:lnTo>
                <a:close/>
              </a:path>
            </a:pathLst>
          </a:custGeom>
          <a:solidFill>
            <a:schemeClr val="accent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9" name="Google Shape;29;p47"/>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Clr>
                <a:schemeClr val="dk2"/>
              </a:buClr>
              <a:buSzPts val="3200"/>
              <a:buFont typeface="Open Sans"/>
              <a:buNone/>
              <a:defRPr sz="3200" b="0" i="0" u="none" strike="noStrike" cap="none">
                <a:solidFill>
                  <a:schemeClr val="dk2"/>
                </a:solidFill>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47"/>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1" name="Google Shape;31;p47"/>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pic>
        <p:nvPicPr>
          <p:cNvPr id="32" name="Google Shape;32;p47"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33" name="Google Shape;33;p47"/>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4" name="Google Shape;34;p47"/>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b="0" i="0" u="none" strike="noStrike" cap="none">
              <a:solidFill>
                <a:schemeClr val="lt1"/>
              </a:solidFill>
              <a:latin typeface="Open Sans"/>
              <a:ea typeface="Open Sans"/>
              <a:cs typeface="Open Sans"/>
              <a:sym typeface="Open Sans"/>
            </a:endParaRPr>
          </a:p>
        </p:txBody>
      </p:sp>
      <p:sp>
        <p:nvSpPr>
          <p:cNvPr id="35" name="Google Shape;35;p47"/>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6" name="Google Shape;36;p47"/>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Plain">
  <p:cSld name="Text: Plain">
    <p:spTree>
      <p:nvGrpSpPr>
        <p:cNvPr id="1" name="Shape 37"/>
        <p:cNvGrpSpPr/>
        <p:nvPr/>
      </p:nvGrpSpPr>
      <p:grpSpPr>
        <a:xfrm>
          <a:off x="0" y="0"/>
          <a:ext cx="0" cy="0"/>
          <a:chOff x="0" y="0"/>
          <a:chExt cx="0" cy="0"/>
        </a:xfrm>
      </p:grpSpPr>
      <p:sp>
        <p:nvSpPr>
          <p:cNvPr id="38" name="Google Shape;38;p48"/>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Clr>
                <a:schemeClr val="dk2"/>
              </a:buClr>
              <a:buSzPts val="3200"/>
              <a:buFont typeface="Open Sans"/>
              <a:buNone/>
              <a:defRPr sz="3200" b="0" i="0" u="none" strike="noStrike" cap="none">
                <a:solidFill>
                  <a:schemeClr val="dk2"/>
                </a:solidFill>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48"/>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0" name="Google Shape;40;p48"/>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pic>
        <p:nvPicPr>
          <p:cNvPr id="41" name="Google Shape;41;p48"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42" name="Google Shape;42;p48"/>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3" name="Google Shape;43;p48"/>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sp>
        <p:nvSpPr>
          <p:cNvPr id="44" name="Google Shape;44;p48"/>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5" name="Google Shape;45;p48"/>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Section Divider">
  <p:cSld name="1_Section Divider">
    <p:bg>
      <p:bgPr>
        <a:solidFill>
          <a:schemeClr val="accent2"/>
        </a:solidFill>
        <a:effectLst/>
      </p:bgPr>
    </p:bg>
    <p:spTree>
      <p:nvGrpSpPr>
        <p:cNvPr id="1" name="Shape 46"/>
        <p:cNvGrpSpPr/>
        <p:nvPr/>
      </p:nvGrpSpPr>
      <p:grpSpPr>
        <a:xfrm>
          <a:off x="0" y="0"/>
          <a:ext cx="0" cy="0"/>
          <a:chOff x="0" y="0"/>
          <a:chExt cx="0" cy="0"/>
        </a:xfrm>
      </p:grpSpPr>
      <p:sp>
        <p:nvSpPr>
          <p:cNvPr id="47" name="Google Shape;47;p49"/>
          <p:cNvSpPr txBox="1">
            <a:spLocks noGrp="1"/>
          </p:cNvSpPr>
          <p:nvPr>
            <p:ph type="title"/>
          </p:nvPr>
        </p:nvSpPr>
        <p:spPr>
          <a:xfrm>
            <a:off x="915988" y="1822231"/>
            <a:ext cx="5935662" cy="2039261"/>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Clr>
                <a:schemeClr val="lt1"/>
              </a:buClr>
              <a:buSzPts val="3200"/>
              <a:buFont typeface="Open Sans"/>
              <a:buNone/>
              <a:defRPr sz="3200" b="0" i="0" u="none" strike="noStrike" cap="none">
                <a:solidFill>
                  <a:schemeClr val="lt1"/>
                </a:solidFill>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8" name="Google Shape;48;p49" descr="ua-deck_title-art.png"/>
          <p:cNvPicPr preferRelativeResize="0"/>
          <p:nvPr/>
        </p:nvPicPr>
        <p:blipFill rotWithShape="1">
          <a:blip r:embed="rId2">
            <a:alphaModFix/>
          </a:blip>
          <a:srcRect t="3" r="36900" b="42816"/>
          <a:stretch/>
        </p:blipFill>
        <p:spPr>
          <a:xfrm>
            <a:off x="-1587" y="4709160"/>
            <a:ext cx="9144000" cy="214884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A Capabilities">
  <p:cSld name="UA Capabilities">
    <p:spTree>
      <p:nvGrpSpPr>
        <p:cNvPr id="1" name="Shape 49"/>
        <p:cNvGrpSpPr/>
        <p:nvPr/>
      </p:nvGrpSpPr>
      <p:grpSpPr>
        <a:xfrm>
          <a:off x="0" y="0"/>
          <a:ext cx="0" cy="0"/>
          <a:chOff x="0" y="0"/>
          <a:chExt cx="0" cy="0"/>
        </a:xfrm>
      </p:grpSpPr>
      <p:sp>
        <p:nvSpPr>
          <p:cNvPr id="50" name="Google Shape;50;p50"/>
          <p:cNvSpPr/>
          <p:nvPr/>
        </p:nvSpPr>
        <p:spPr>
          <a:xfrm>
            <a:off x="2309153" y="-1"/>
            <a:ext cx="6834848" cy="90236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1" name="Google Shape;51;p50"/>
          <p:cNvSpPr txBox="1">
            <a:spLocks noGrp="1"/>
          </p:cNvSpPr>
          <p:nvPr>
            <p:ph type="title"/>
          </p:nvPr>
        </p:nvSpPr>
        <p:spPr>
          <a:xfrm>
            <a:off x="3643611" y="64139"/>
            <a:ext cx="4912149" cy="789611"/>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Clr>
                <a:srgbClr val="FFFFFF"/>
              </a:buClr>
              <a:buSzPts val="3200"/>
              <a:buFont typeface="Open Sans"/>
              <a:buNone/>
              <a:defRPr sz="3200" b="0" i="0" u="none" strike="noStrike" cap="none">
                <a:solidFill>
                  <a:srgbClr val="FFFFFF"/>
                </a:solidFill>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50"/>
          <p:cNvSpPr/>
          <p:nvPr/>
        </p:nvSpPr>
        <p:spPr>
          <a:xfrm rot="10800000">
            <a:off x="-438109" y="0"/>
            <a:ext cx="4053039" cy="1797050"/>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3" name="Google Shape;53;p50"/>
          <p:cNvSpPr/>
          <p:nvPr/>
        </p:nvSpPr>
        <p:spPr>
          <a:xfrm>
            <a:off x="8910474" y="6646725"/>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sp>
        <p:nvSpPr>
          <p:cNvPr id="54" name="Google Shape;54;p50"/>
          <p:cNvSpPr/>
          <p:nvPr/>
        </p:nvSpPr>
        <p:spPr>
          <a:xfrm>
            <a:off x="8821590" y="6574536"/>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5" name="Google Shape;55;p50"/>
          <p:cNvSpPr/>
          <p:nvPr/>
        </p:nvSpPr>
        <p:spPr>
          <a:xfrm>
            <a:off x="8904389" y="6694020"/>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hort">
  <p:cSld name="Title: Short">
    <p:bg>
      <p:bgPr>
        <a:solidFill>
          <a:schemeClr val="accent1"/>
        </a:solidFill>
        <a:effectLst/>
      </p:bgPr>
    </p:bg>
    <p:spTree>
      <p:nvGrpSpPr>
        <p:cNvPr id="1" name="Shape 56"/>
        <p:cNvGrpSpPr/>
        <p:nvPr/>
      </p:nvGrpSpPr>
      <p:grpSpPr>
        <a:xfrm>
          <a:off x="0" y="0"/>
          <a:ext cx="0" cy="0"/>
          <a:chOff x="0" y="0"/>
          <a:chExt cx="0" cy="0"/>
        </a:xfrm>
      </p:grpSpPr>
      <p:sp>
        <p:nvSpPr>
          <p:cNvPr id="57" name="Google Shape;57;p51"/>
          <p:cNvSpPr txBox="1">
            <a:spLocks noGrp="1"/>
          </p:cNvSpPr>
          <p:nvPr>
            <p:ph type="title"/>
          </p:nvPr>
        </p:nvSpPr>
        <p:spPr>
          <a:xfrm>
            <a:off x="475488" y="4389120"/>
            <a:ext cx="8153399" cy="743981"/>
          </a:xfrm>
          <a:prstGeom prst="rect">
            <a:avLst/>
          </a:prstGeom>
          <a:noFill/>
          <a:ln>
            <a:noFill/>
          </a:ln>
        </p:spPr>
        <p:txBody>
          <a:bodyPr spcFirstLastPara="1" wrap="square" lIns="91425" tIns="45700" rIns="91425" bIns="45700" anchor="t" anchorCtr="0">
            <a:noAutofit/>
          </a:bodyPr>
          <a:lstStyle>
            <a:lvl1pPr marR="0" lvl="0" algn="r" rtl="1">
              <a:lnSpc>
                <a:spcPct val="100000"/>
              </a:lnSpc>
              <a:spcBef>
                <a:spcPts val="0"/>
              </a:spcBef>
              <a:spcAft>
                <a:spcPts val="0"/>
              </a:spcAft>
              <a:buClr>
                <a:srgbClr val="262626"/>
              </a:buClr>
              <a:buSzPts val="3200"/>
              <a:buFont typeface="Open Sans"/>
              <a:buNone/>
              <a:defRPr sz="3200" b="0" i="0" u="none" strike="noStrike" cap="none">
                <a:solidFill>
                  <a:srgbClr val="262626"/>
                </a:solidFill>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51"/>
          <p:cNvSpPr txBox="1"/>
          <p:nvPr/>
        </p:nvSpPr>
        <p:spPr>
          <a:xfrm>
            <a:off x="7318073" y="6465474"/>
            <a:ext cx="1692519" cy="200055"/>
          </a:xfrm>
          <a:prstGeom prst="rect">
            <a:avLst/>
          </a:prstGeom>
          <a:noFill/>
          <a:ln>
            <a:noFill/>
          </a:ln>
        </p:spPr>
        <p:txBody>
          <a:bodyPr spcFirstLastPara="1" wrap="square" lIns="91425" tIns="0" rIns="0" bIns="0" anchor="ctr" anchorCtr="0">
            <a:spAutoFit/>
          </a:bodyPr>
          <a:lstStyle/>
          <a:p>
            <a:pPr marL="0" marR="0" lvl="0" indent="0" algn="l" rtl="0">
              <a:lnSpc>
                <a:spcPct val="110000"/>
              </a:lnSpc>
              <a:spcBef>
                <a:spcPts val="0"/>
              </a:spcBef>
              <a:spcAft>
                <a:spcPts val="0"/>
              </a:spcAft>
              <a:buNone/>
            </a:pPr>
            <a:r>
              <a:rPr lang="en-US" sz="1200" b="0">
                <a:solidFill>
                  <a:schemeClr val="dk2"/>
                </a:solidFill>
                <a:latin typeface="Open Sans Light"/>
                <a:ea typeface="Open Sans Light"/>
                <a:cs typeface="Open Sans Light"/>
                <a:sym typeface="Open Sans Light"/>
              </a:rPr>
              <a:t>Universal Acceptance</a:t>
            </a:r>
            <a:endParaRPr sz="1200" b="0">
              <a:solidFill>
                <a:schemeClr val="dk2"/>
              </a:solidFill>
              <a:latin typeface="Open Sans Light"/>
              <a:ea typeface="Open Sans Light"/>
              <a:cs typeface="Open Sans Light"/>
              <a:sym typeface="Open Sans Light"/>
            </a:endParaRPr>
          </a:p>
        </p:txBody>
      </p:sp>
      <p:pic>
        <p:nvPicPr>
          <p:cNvPr id="59" name="Google Shape;59;p51" descr="ua-logo_wht.png"/>
          <p:cNvPicPr preferRelativeResize="0"/>
          <p:nvPr/>
        </p:nvPicPr>
        <p:blipFill rotWithShape="1">
          <a:blip r:embed="rId2">
            <a:alphaModFix amt="50000"/>
          </a:blip>
          <a:srcRect/>
          <a:stretch/>
        </p:blipFill>
        <p:spPr>
          <a:xfrm>
            <a:off x="7416496" y="5918780"/>
            <a:ext cx="1467358" cy="466344"/>
          </a:xfrm>
          <a:prstGeom prst="rect">
            <a:avLst/>
          </a:prstGeom>
          <a:noFill/>
          <a:ln>
            <a:noFill/>
          </a:ln>
        </p:spPr>
      </p:pic>
      <p:pic>
        <p:nvPicPr>
          <p:cNvPr id="60" name="Google Shape;60;p51" descr="ua-deck_title-art.png"/>
          <p:cNvPicPr preferRelativeResize="0"/>
          <p:nvPr/>
        </p:nvPicPr>
        <p:blipFill rotWithShape="1">
          <a:blip r:embed="rId3">
            <a:alphaModFix/>
          </a:blip>
          <a:srcRect r="36900"/>
          <a:stretch/>
        </p:blipFill>
        <p:spPr>
          <a:xfrm>
            <a:off x="0" y="-1"/>
            <a:ext cx="9144000" cy="375815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Graphic / Chart">
  <p:cSld name="Graphic / Chart">
    <p:spTree>
      <p:nvGrpSpPr>
        <p:cNvPr id="1" name="Shape 61"/>
        <p:cNvGrpSpPr/>
        <p:nvPr/>
      </p:nvGrpSpPr>
      <p:grpSpPr>
        <a:xfrm>
          <a:off x="0" y="0"/>
          <a:ext cx="0" cy="0"/>
          <a:chOff x="0" y="0"/>
          <a:chExt cx="0" cy="0"/>
        </a:xfrm>
      </p:grpSpPr>
      <p:sp>
        <p:nvSpPr>
          <p:cNvPr id="62" name="Google Shape;62;p52"/>
          <p:cNvSpPr txBox="1">
            <a:spLocks noGrp="1"/>
          </p:cNvSpPr>
          <p:nvPr>
            <p:ph type="title"/>
          </p:nvPr>
        </p:nvSpPr>
        <p:spPr>
          <a:xfrm>
            <a:off x="320040" y="275167"/>
            <a:ext cx="8445730" cy="11430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Clr>
                <a:schemeClr val="dk2"/>
              </a:buClr>
              <a:buSzPts val="3200"/>
              <a:buFont typeface="Open Sans"/>
              <a:buNone/>
              <a:defRPr sz="3200" b="0" i="0" u="none" strike="noStrike" cap="none">
                <a:solidFill>
                  <a:schemeClr val="dk2"/>
                </a:solidFill>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52"/>
          <p:cNvSpPr/>
          <p:nvPr/>
        </p:nvSpPr>
        <p:spPr>
          <a:xfrm>
            <a:off x="8910474" y="6646725"/>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pic>
        <p:nvPicPr>
          <p:cNvPr id="64" name="Google Shape;64;p52"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65" name="Google Shape;65;p52"/>
          <p:cNvSpPr/>
          <p:nvPr/>
        </p:nvSpPr>
        <p:spPr>
          <a:xfrm>
            <a:off x="8821590" y="6574536"/>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66" name="Google Shape;66;p52"/>
          <p:cNvSpPr/>
          <p:nvPr/>
        </p:nvSpPr>
        <p:spPr>
          <a:xfrm>
            <a:off x="8904389" y="6694020"/>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67"/>
        <p:cNvGrpSpPr/>
        <p:nvPr/>
      </p:nvGrpSpPr>
      <p:grpSpPr>
        <a:xfrm>
          <a:off x="0" y="0"/>
          <a:ext cx="0" cy="0"/>
          <a:chOff x="0" y="0"/>
          <a:chExt cx="0" cy="0"/>
        </a:xfrm>
      </p:grpSpPr>
      <p:sp>
        <p:nvSpPr>
          <p:cNvPr id="68" name="Google Shape;68;p53"/>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Clr>
                <a:schemeClr val="dk2"/>
              </a:buClr>
              <a:buSzPts val="3200"/>
              <a:buFont typeface="Open Sans"/>
              <a:buNone/>
              <a:defRPr sz="3200" b="0" i="0" u="none" strike="noStrike" cap="none">
                <a:solidFill>
                  <a:schemeClr val="dk2"/>
                </a:solidFill>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53"/>
          <p:cNvSpPr txBox="1">
            <a:spLocks noGrp="1"/>
          </p:cNvSpPr>
          <p:nvPr>
            <p:ph type="body" idx="1"/>
          </p:nvPr>
        </p:nvSpPr>
        <p:spPr>
          <a:xfrm>
            <a:off x="0" y="1328928"/>
            <a:ext cx="5486400" cy="4511040"/>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400"/>
              </a:spcBef>
              <a:spcAft>
                <a:spcPts val="0"/>
              </a:spcAft>
              <a:buClr>
                <a:schemeClr val="accent2"/>
              </a:buClr>
              <a:buSzPts val="1700"/>
              <a:buFont typeface="Merriweather Sans"/>
              <a:buNone/>
              <a:defRPr sz="2000" b="0" i="0" u="none" strike="noStrike" cap="none">
                <a:solidFill>
                  <a:schemeClr val="dk1"/>
                </a:solidFill>
                <a:sym typeface="Open Sans Light"/>
              </a:defRPr>
            </a:lvl1pPr>
            <a:lvl2pPr marL="914400" marR="0" lvl="1" indent="-325755" algn="r" rtl="1">
              <a:spcBef>
                <a:spcPts val="360"/>
              </a:spcBef>
              <a:spcAft>
                <a:spcPts val="0"/>
              </a:spcAft>
              <a:buClr>
                <a:schemeClr val="accent2"/>
              </a:buClr>
              <a:buSzPts val="1530"/>
              <a:buFont typeface="Merriweather Sans"/>
              <a:buChar char="*"/>
              <a:defRPr sz="1800" b="0" i="0" u="none" strike="noStrike" cap="none">
                <a:solidFill>
                  <a:schemeClr val="dk1"/>
                </a:solidFill>
                <a:sym typeface="Open Sans Light"/>
              </a:defRPr>
            </a:lvl2pPr>
            <a:lvl3pPr marL="1371600" marR="0" lvl="2" indent="-314960" algn="r" rtl="1">
              <a:spcBef>
                <a:spcPts val="320"/>
              </a:spcBef>
              <a:spcAft>
                <a:spcPts val="0"/>
              </a:spcAft>
              <a:buClr>
                <a:schemeClr val="accent2"/>
              </a:buClr>
              <a:buSzPts val="1360"/>
              <a:buFont typeface="Merriweather Sans"/>
              <a:buChar char="*"/>
              <a:defRPr sz="1600" b="0" i="0" u="none" strike="noStrike" cap="none">
                <a:solidFill>
                  <a:schemeClr val="dk1"/>
                </a:solidFill>
                <a:sym typeface="Open Sans Light"/>
              </a:defRPr>
            </a:lvl3pPr>
            <a:lvl4pPr marL="1828800" marR="0" lvl="3" indent="-304164" algn="r" rtl="1">
              <a:spcBef>
                <a:spcPts val="280"/>
              </a:spcBef>
              <a:spcAft>
                <a:spcPts val="0"/>
              </a:spcAft>
              <a:buClr>
                <a:schemeClr val="accent2"/>
              </a:buClr>
              <a:buSzPts val="1190"/>
              <a:buFont typeface="Merriweather Sans"/>
              <a:buChar char="*"/>
              <a:defRPr sz="1400" b="0" i="0" u="none" strike="noStrike" cap="none">
                <a:solidFill>
                  <a:schemeClr val="dk1"/>
                </a:solidFill>
                <a:sym typeface="Open Sans Light"/>
              </a:defRPr>
            </a:lvl4pPr>
            <a:lvl5pPr marL="2286000" marR="0" lvl="4" indent="-304164" algn="r" rtl="1">
              <a:spcBef>
                <a:spcPts val="280"/>
              </a:spcBef>
              <a:spcAft>
                <a:spcPts val="0"/>
              </a:spcAft>
              <a:buClr>
                <a:schemeClr val="accent2"/>
              </a:buClr>
              <a:buSzPts val="1190"/>
              <a:buFont typeface="Merriweather Sans"/>
              <a:buChar char="*"/>
              <a:defRPr sz="1400" b="0" i="0" u="none" strike="noStrike" cap="none">
                <a:solidFill>
                  <a:schemeClr val="dk1"/>
                </a:solidFill>
                <a:sym typeface="Open Sans Light"/>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Times New Roman"/>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Times New Roman"/>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Times New Roman"/>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Times New Roman"/>
              </a:defRPr>
            </a:lvl9pPr>
          </a:lstStyle>
          <a:p>
            <a:endParaRPr/>
          </a:p>
        </p:txBody>
      </p:sp>
      <p:sp>
        <p:nvSpPr>
          <p:cNvPr id="70" name="Google Shape;70;p53"/>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71" name="Google Shape;71;p53"/>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pic>
        <p:nvPicPr>
          <p:cNvPr id="72" name="Google Shape;72;p53"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73" name="Google Shape;73;p53"/>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74" name="Google Shape;74;p53"/>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sp>
        <p:nvSpPr>
          <p:cNvPr id="75" name="Google Shape;75;p53"/>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76" name="Google Shape;76;p53"/>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titleStyle>
    <p:body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bodyStyle>
    <p:other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uasg.tech/"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ithi.research.icann.org/graph-eai.html"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uasg.tech/eai-check/"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itu.int/itu-d/reports/statistics/2023/10/10/ff23-internet-use/" TargetMode="External"/><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hyperlink" Target="https://www.itu.int/net/wsis/implementation/2014/forum/inc/doc/outcome/362828V2E.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itu.int/net/wsis/docs/geneva/official/dop.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hyperlink" Target="https://www.itu.int/en/council/Documents/basic-texts-2023/RES-133-E.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tu.int/en/council/Documents/basic-texts-2023/RES-133-E.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icann.org/ua"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abbel.com/en/magazine/the-10-most-spoken-languages-in-the-world"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chart" Target="../charts/chart1.xml"/><Relationship Id="rId4" Type="http://schemas.openxmlformats.org/officeDocument/2006/relationships/hyperlink" Target="https://w3techs.com/technologies/history_overview/content_language"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itu.int/en/council/Documents/basic-texts-2023/RES-133-E.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uasg.tech/download/uasg-009-quick-guide-to-tender-and-contractual-documents-en/" TargetMode="External"/><Relationship Id="rId4" Type="http://schemas.openxmlformats.org/officeDocument/2006/relationships/hyperlink" Target="https://www.unesco.org/en/legal-affairs/recommendation-concerning-promotion-and-use-multilingualism-and-universal-access-cyberspace"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community.icann.org/display/TUA/Draft+UA+Curriculu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icann.org/en/announcements/details/icann-publishes-ua-roadmap-for-domain-name-registry-and-registrar-systems-25-01-2023-en"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uasg.tech/download/uasg-047-ua-readiness-report-fy23/"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uasg.tech/global-support-center/" TargetMode="External"/><Relationship Id="rId4" Type="http://schemas.openxmlformats.org/officeDocument/2006/relationships/hyperlink" Target="https://uasg.tech/download/uasg-002-webmaster-engagement-letter-en/"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icann.org/idn"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hyperlink" Target="https://icann.org/ua"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newgtlds.icann.org/en/next-round"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docs.google.com/forms/d/e/1FAIpQLScRg7caDnbgEo_r6UnP3s5OvtIMlE9btaM--sIWXukWbA52oQ/viewform" TargetMode="External"/><Relationship Id="rId3" Type="http://schemas.openxmlformats.org/officeDocument/2006/relationships/hyperlink" Target="mailto:info@uasg.tech" TargetMode="External"/><Relationship Id="rId7" Type="http://schemas.openxmlformats.org/officeDocument/2006/relationships/hyperlink" Target="https://uasg.tech/subscribe"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hyperlink" Target="https://community.icann.org/display/TUA" TargetMode="External"/><Relationship Id="rId5" Type="http://schemas.openxmlformats.org/officeDocument/2006/relationships/hyperlink" Target="https://uasg.tech/" TargetMode="External"/><Relationship Id="rId4" Type="http://schemas.openxmlformats.org/officeDocument/2006/relationships/hyperlink" Target="mailto:UAProgram@icann.or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icann.org/fellowshipprogra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www.icann.org/public-responsibility-support/nextge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itu.int/net/wsis/docs/geneva/official/dop.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itu.int/net/wsis/docs2/tunis/off/6rev1.html"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unesco.org/en/legal-affairs/recommendation-concerning-promotion-and-use-multilingualism-and-universal-access-cyberspac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en.wikipedia.org/wiki/List_of_writing_systems"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
          <p:cNvSpPr txBox="1"/>
          <p:nvPr/>
        </p:nvSpPr>
        <p:spPr>
          <a:xfrm>
            <a:off x="465996" y="5362254"/>
            <a:ext cx="7655116" cy="439591"/>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Clr>
                <a:srgbClr val="FAFAFA"/>
              </a:buClr>
              <a:buSzPts val="1800"/>
              <a:buFont typeface="Arial"/>
              <a:buNone/>
            </a:pPr>
            <a:r>
              <a:rPr lang="ar-EG" sz="1800" b="0" i="0" u="none" strike="noStrike" cap="none" dirty="0">
                <a:solidFill>
                  <a:srgbClr val="FAFAFA"/>
                </a:solidFill>
                <a:latin typeface="Open Sans Light"/>
                <a:ea typeface="Open Sans Light"/>
                <a:cs typeface="Open Sans Light"/>
                <a:sym typeface="Open Sans Light"/>
              </a:rPr>
              <a:t>[اسم المُقدِّم]  /  جلسة التوعية بيوم القبول </a:t>
            </a:r>
            <a:r>
              <a:rPr lang="ar-EG" sz="1800" dirty="0">
                <a:solidFill>
                  <a:srgbClr val="FAFAFA"/>
                </a:solidFill>
                <a:latin typeface="Open Sans Light"/>
                <a:ea typeface="Open Sans Light"/>
                <a:cs typeface="Open Sans Light"/>
                <a:sym typeface="Open Sans 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الشامل</a:t>
            </a:r>
            <a:r>
              <a:rPr lang="ar-EG" sz="1800" b="0" i="0" u="none" strike="noStrike" cap="none" dirty="0">
                <a:solidFill>
                  <a:srgbClr val="FAFAFA"/>
                </a:solidFill>
                <a:latin typeface="Open Sans Light"/>
                <a:ea typeface="Open Sans Light"/>
                <a:cs typeface="Open Sans Light"/>
                <a:sym typeface="Open Sans Light"/>
              </a:rPr>
              <a:t>  / [اليوم، الشهر] 2024</a:t>
            </a:r>
          </a:p>
        </p:txBody>
      </p:sp>
      <p:sp>
        <p:nvSpPr>
          <p:cNvPr id="82" name="Google Shape;82;p1"/>
          <p:cNvSpPr txBox="1">
            <a:spLocks noGrp="1"/>
          </p:cNvSpPr>
          <p:nvPr>
            <p:ph type="title"/>
          </p:nvPr>
        </p:nvSpPr>
        <p:spPr>
          <a:xfrm>
            <a:off x="473077" y="4191337"/>
            <a:ext cx="8137524" cy="1154765"/>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rgbClr val="262626"/>
              </a:buClr>
              <a:buSzPts val="3200"/>
              <a:buFont typeface="Open Sans"/>
              <a:buNone/>
            </a:pPr>
            <a:r>
              <a:rPr lang="ar-EG"/>
              <a:t>القبول الشامل (</a:t>
            </a:r>
            <a:r>
              <a:rPr lang="en-US"/>
              <a:t>UA</a:t>
            </a:r>
            <a:r>
              <a:rPr lang="ar-EG"/>
              <a:t>) لأسماء النطاقات وعناوين البريد الإلكتروني</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2"/>
              </a:buClr>
              <a:buSzPts val="3200"/>
              <a:buFont typeface="Open Sans"/>
              <a:buNone/>
            </a:pPr>
            <a:r>
              <a:rPr lang="ar-EG" sz="2800"/>
              <a:t> نطاقات المستوى الأعلى العامة (</a:t>
            </a:r>
            <a:r>
              <a:rPr lang="en-US" sz="2800"/>
              <a:t>gTLD</a:t>
            </a:r>
            <a:r>
              <a:rPr lang="ar-EG" sz="2800"/>
              <a:t>) بأسماء النطاقات المدوّلة </a:t>
            </a:r>
            <a:r>
              <a:rPr lang="en-US" sz="2800"/>
              <a:t>IDN</a:t>
            </a:r>
          </a:p>
        </p:txBody>
      </p:sp>
      <p:pic>
        <p:nvPicPr>
          <p:cNvPr id="246" name="Google Shape;246;p12"/>
          <p:cNvPicPr preferRelativeResize="0"/>
          <p:nvPr/>
        </p:nvPicPr>
        <p:blipFill rotWithShape="1">
          <a:blip r:embed="rId3">
            <a:alphaModFix/>
          </a:blip>
          <a:srcRect/>
          <a:stretch/>
        </p:blipFill>
        <p:spPr>
          <a:xfrm>
            <a:off x="1178351" y="1482854"/>
            <a:ext cx="6787297" cy="3670520"/>
          </a:xfrm>
          <a:prstGeom prst="rect">
            <a:avLst/>
          </a:prstGeom>
          <a:noFill/>
          <a:ln>
            <a:noFill/>
          </a:ln>
        </p:spPr>
      </p:pic>
      <p:sp>
        <p:nvSpPr>
          <p:cNvPr id="247" name="Google Shape;247;p12"/>
          <p:cNvSpPr txBox="1"/>
          <p:nvPr/>
        </p:nvSpPr>
        <p:spPr>
          <a:xfrm>
            <a:off x="1503485" y="5440757"/>
            <a:ext cx="6137031" cy="477347"/>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Clr>
                <a:schemeClr val="dk1"/>
              </a:buClr>
              <a:buSzPts val="1500"/>
              <a:buFont typeface="Arial"/>
              <a:buNone/>
            </a:pPr>
            <a:r>
              <a:rPr lang="ar-EG" sz="1800">
                <a:solidFill>
                  <a:schemeClr val="dk1"/>
                </a:solidFill>
                <a:latin typeface="Open Sans"/>
                <a:ea typeface="Open Sans"/>
                <a:cs typeface="Open Sans"/>
                <a:sym typeface="Open Sans"/>
              </a:rPr>
              <a:t>تم تفويض عدد 90 من نطاقات المستوى الأعلى العامة </a:t>
            </a:r>
            <a:r>
              <a:rPr lang="en-US" sz="1800">
                <a:solidFill>
                  <a:schemeClr val="dk1"/>
                </a:solidFill>
                <a:latin typeface="Open Sans"/>
                <a:ea typeface="Open Sans"/>
                <a:cs typeface="Open Sans"/>
                <a:sym typeface="Open Sans"/>
              </a:rPr>
              <a:t>gTLD</a:t>
            </a:r>
            <a:r>
              <a:rPr lang="ar-EG" sz="1800">
                <a:solidFill>
                  <a:schemeClr val="dk1"/>
                </a:solidFill>
                <a:latin typeface="Open Sans"/>
                <a:ea typeface="Open Sans"/>
                <a:cs typeface="Open Sans"/>
                <a:sym typeface="Open Sans"/>
              </a:rPr>
              <a:t> بأسماء النطاقات المدوّلة </a:t>
            </a:r>
            <a:r>
              <a:rPr lang="en-US" sz="1800">
                <a:solidFill>
                  <a:schemeClr val="dk1"/>
                </a:solidFill>
                <a:latin typeface="Open Sans"/>
                <a:ea typeface="Open Sans"/>
                <a:cs typeface="Open Sans"/>
                <a:sym typeface="Open Sans"/>
              </a:rPr>
              <a:t>IDN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9"/>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ar-EG" sz="2800"/>
              <a:t>تطور عناوين البريد الإلكتروني</a:t>
            </a:r>
          </a:p>
        </p:txBody>
      </p:sp>
      <p:sp>
        <p:nvSpPr>
          <p:cNvPr id="225" name="Google Shape;225;p9"/>
          <p:cNvSpPr txBox="1">
            <a:spLocks noGrp="1"/>
          </p:cNvSpPr>
          <p:nvPr>
            <p:ph type="body" idx="1"/>
          </p:nvPr>
        </p:nvSpPr>
        <p:spPr>
          <a:xfrm>
            <a:off x="320675" y="1318686"/>
            <a:ext cx="8450746" cy="5015853"/>
          </a:xfrm>
          <a:prstGeom prst="rect">
            <a:avLst/>
          </a:prstGeom>
          <a:noFill/>
          <a:ln>
            <a:noFill/>
          </a:ln>
        </p:spPr>
        <p:txBody>
          <a:bodyPr spcFirstLastPara="1" wrap="square" lIns="91425" tIns="45700" rIns="91425" bIns="45700" anchor="t" anchorCtr="0">
            <a:noAutofit/>
          </a:bodyPr>
          <a:lstStyle/>
          <a:p>
            <a:pPr marL="274320" lvl="0" indent="-182880" algn="r" rtl="1">
              <a:spcBef>
                <a:spcPts val="0"/>
              </a:spcBef>
              <a:spcAft>
                <a:spcPts val="0"/>
              </a:spcAft>
              <a:buClr>
                <a:schemeClr val="accent3"/>
              </a:buClr>
              <a:buSzPts val="1530"/>
              <a:buFont typeface="Merriweather Sans"/>
              <a:buChar char="*"/>
            </a:pPr>
            <a:r>
              <a:rPr lang="ar-EG" sz="1800"/>
              <a:t>في البداية لم تكن عناوين البريد الإلكتروني متوفرة أيضًا باللغات والنصوص المحلية</a:t>
            </a:r>
          </a:p>
          <a:p>
            <a:pPr marL="274320" lvl="0" indent="-85725" algn="l" rtl="0">
              <a:spcBef>
                <a:spcPts val="360"/>
              </a:spcBef>
              <a:spcAft>
                <a:spcPts val="0"/>
              </a:spcAft>
              <a:buClr>
                <a:schemeClr val="accent3"/>
              </a:buClr>
              <a:buSzPts val="1530"/>
              <a:buFont typeface="Merriweather Sans"/>
              <a:buNone/>
            </a:pPr>
            <a:endParaRPr sz="1800" dirty="0"/>
          </a:p>
          <a:p>
            <a:pPr marL="274320" lvl="0" indent="-182880" algn="r" rtl="1">
              <a:spcBef>
                <a:spcPts val="360"/>
              </a:spcBef>
              <a:spcAft>
                <a:spcPts val="0"/>
              </a:spcAft>
              <a:buClr>
                <a:schemeClr val="accent3"/>
              </a:buClr>
              <a:buSzPts val="1530"/>
              <a:buFont typeface="Merriweather Sans"/>
              <a:buChar char="*"/>
            </a:pPr>
            <a:r>
              <a:rPr lang="ar-EG" sz="1800"/>
              <a:t>يعالج تدويل عناوين البريد الإلكتروني (</a:t>
            </a:r>
            <a:r>
              <a:rPr lang="en-US" sz="1800"/>
              <a:t>EAI</a:t>
            </a:r>
            <a:r>
              <a:rPr lang="ar-EG" sz="1800"/>
              <a:t>) هذا القيد ويتيح وجود عناوين بريد إلكتروني بلغات ونصوص محلية</a:t>
            </a:r>
          </a:p>
          <a:p>
            <a:pPr marL="91440" lvl="0" indent="0" algn="l" rtl="0">
              <a:spcBef>
                <a:spcPts val="360"/>
              </a:spcBef>
              <a:spcAft>
                <a:spcPts val="0"/>
              </a:spcAft>
              <a:buSzPts val="1530"/>
              <a:buNone/>
            </a:pPr>
            <a:endParaRPr sz="1800" dirty="0"/>
          </a:p>
          <a:p>
            <a:pPr marL="274320" lvl="0" indent="-182880" algn="r" rtl="1">
              <a:spcBef>
                <a:spcPts val="360"/>
              </a:spcBef>
              <a:spcAft>
                <a:spcPts val="0"/>
              </a:spcAft>
              <a:buClr>
                <a:schemeClr val="accent3"/>
              </a:buClr>
              <a:buSzPts val="1530"/>
              <a:buFont typeface="Merriweather Sans"/>
              <a:buChar char="*"/>
            </a:pPr>
            <a:r>
              <a:rPr lang="ar-EG" sz="1800"/>
              <a:t> لا ترتبط عناوين البريد </a:t>
            </a:r>
            <a:r>
              <a:rPr lang="ar-EG"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الإلكتروني</a:t>
            </a:r>
            <a:r>
              <a:rPr lang="ar-EG" sz="1800"/>
              <a:t> المدوّلة بالنص الموجود في متن رسالة البريد الذي تديره امتدادات البريد الإلكتروني متعدد الأغراض (</a:t>
            </a:r>
            <a:r>
              <a:rPr lang="en-US" sz="1800"/>
              <a:t>MIME</a:t>
            </a:r>
            <a:r>
              <a:rPr lang="ar-EG" sz="1800"/>
              <a:t>)</a:t>
            </a:r>
          </a:p>
          <a:p>
            <a:pPr marL="274320" lvl="0" indent="-85725" algn="l" rtl="0">
              <a:spcBef>
                <a:spcPts val="360"/>
              </a:spcBef>
              <a:spcAft>
                <a:spcPts val="0"/>
              </a:spcAft>
              <a:buClr>
                <a:schemeClr val="accent3"/>
              </a:buClr>
              <a:buSzPts val="1530"/>
              <a:buFont typeface="Merriweather Sans"/>
              <a:buNone/>
            </a:pPr>
            <a:endParaRPr sz="1800" dirty="0"/>
          </a:p>
          <a:p>
            <a:pPr marL="1097280" lvl="3" indent="-107315" algn="l" rtl="0">
              <a:spcBef>
                <a:spcPts val="280"/>
              </a:spcBef>
              <a:spcAft>
                <a:spcPts val="0"/>
              </a:spcAft>
              <a:buSzPts val="119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3"/>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2"/>
              </a:buClr>
              <a:buSzPts val="3200"/>
              <a:buFont typeface="Open Sans"/>
              <a:buNone/>
            </a:pPr>
            <a:r>
              <a:rPr lang="ar-EG" sz="2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أمثلة على أسماء النطاقات المدوّلة </a:t>
            </a:r>
            <a:r>
              <a:rPr lang="en-US" sz="2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IDN</a:t>
            </a:r>
          </a:p>
        </p:txBody>
      </p:sp>
      <p:sp>
        <p:nvSpPr>
          <p:cNvPr id="253" name="Google Shape;253;p13"/>
          <p:cNvSpPr/>
          <p:nvPr/>
        </p:nvSpPr>
        <p:spPr>
          <a:xfrm>
            <a:off x="1970224" y="1448936"/>
            <a:ext cx="6791318" cy="4929295"/>
          </a:xfrm>
          <a:prstGeom prst="rect">
            <a:avLst/>
          </a:prstGeom>
          <a:noFill/>
          <a:ln>
            <a:noFill/>
          </a:ln>
        </p:spPr>
        <p:txBody>
          <a:bodyPr spcFirstLastPara="1" wrap="square" lIns="0" tIns="0" rIns="0" bIns="0" anchor="t" anchorCtr="0">
            <a:normAutofit/>
          </a:bodyPr>
          <a:lstStyle/>
          <a:p>
            <a:pPr marL="457200" marR="0" lvl="0" indent="-277813" algn="r" rtl="1">
              <a:spcBef>
                <a:spcPts val="0"/>
              </a:spcBef>
              <a:spcAft>
                <a:spcPts val="0"/>
              </a:spcAft>
              <a:buClr>
                <a:srgbClr val="000000"/>
              </a:buClr>
              <a:buSzPts val="1500"/>
              <a:buFont typeface="Arial"/>
              <a:buAutoNum type="arabicPeriod"/>
            </a:pPr>
            <a:r>
              <a:rPr lang="en-US" sz="2000" dirty="0" err="1">
                <a:solidFill>
                  <a:srgbClr val="000000"/>
                </a:solidFill>
                <a:latin typeface="Times New Roman"/>
                <a:ea typeface="Times New Roman"/>
                <a:cs typeface="Times New Roman"/>
                <a:sym typeface="Times New Roman"/>
              </a:rPr>
              <a:t>համընդհանուր-ընկալում-թեստ.հայ</a:t>
            </a:r>
            <a:endParaRPr lang="en-US" sz="2000" dirty="0">
              <a:solidFill>
                <a:srgbClr val="000000"/>
              </a:solidFill>
              <a:latin typeface="Times New Roman"/>
              <a:ea typeface="Times New Roman"/>
              <a:cs typeface="Times New Roman"/>
              <a:sym typeface="Times New Roman"/>
            </a:endParaRPr>
          </a:p>
          <a:p>
            <a:pPr marL="457200" marR="0" lvl="0" indent="-277813" algn="r" rtl="1">
              <a:spcBef>
                <a:spcPts val="2000"/>
              </a:spcBef>
              <a:spcAft>
                <a:spcPts val="0"/>
              </a:spcAft>
              <a:buClr>
                <a:srgbClr val="000000"/>
              </a:buClr>
              <a:buSzPts val="1500"/>
              <a:buFont typeface="Arial"/>
              <a:buAutoNum type="arabicPeriod"/>
            </a:pPr>
            <a:r>
              <a:rPr lang="en-US" sz="2000" dirty="0" err="1">
                <a:solidFill>
                  <a:srgbClr val="000000"/>
                </a:solidFill>
                <a:latin typeface="Open Sans"/>
                <a:ea typeface="Open Sans"/>
                <a:cs typeface="Open Sans"/>
                <a:sym typeface="Open Sans"/>
              </a:rPr>
              <a:t>ଯୁନିଭରସାଲ-ଏକସେପ୍ଟନ୍ସ-ଟେଷ୍ଟ.ଭାରତ</a:t>
            </a:r>
            <a:endParaRPr lang="en-US" sz="2000" dirty="0">
              <a:solidFill>
                <a:srgbClr val="000000"/>
              </a:solidFill>
              <a:latin typeface="Open Sans"/>
              <a:ea typeface="Open Sans"/>
              <a:cs typeface="Open Sans"/>
              <a:sym typeface="Open Sans"/>
            </a:endParaRPr>
          </a:p>
          <a:p>
            <a:pPr marL="457200" marR="0" lvl="0" indent="-277813" algn="r" rtl="1">
              <a:spcBef>
                <a:spcPts val="2000"/>
              </a:spcBef>
              <a:spcAft>
                <a:spcPts val="0"/>
              </a:spcAft>
              <a:buClr>
                <a:srgbClr val="000000"/>
              </a:buClr>
              <a:buSzPts val="1500"/>
              <a:buFont typeface="Arial"/>
              <a:buAutoNum type="arabicPeriod"/>
            </a:pPr>
            <a:r>
              <a:rPr lang="en-US" sz="2000" dirty="0" err="1">
                <a:solidFill>
                  <a:srgbClr val="000000"/>
                </a:solidFill>
                <a:latin typeface="Times New Roman"/>
                <a:ea typeface="Times New Roman"/>
                <a:cs typeface="Times New Roman"/>
                <a:sym typeface="Times New Roman"/>
              </a:rPr>
              <a:t>უნივერსალური-თავსობადობის-ტესტი.გე</a:t>
            </a:r>
            <a:endParaRPr lang="en-US" sz="2000" dirty="0">
              <a:solidFill>
                <a:srgbClr val="000000"/>
              </a:solidFill>
              <a:latin typeface="Times New Roman"/>
              <a:ea typeface="Times New Roman"/>
              <a:cs typeface="Times New Roman"/>
              <a:sym typeface="Times New Roman"/>
            </a:endParaRPr>
          </a:p>
          <a:p>
            <a:pPr marL="457200" marR="0" lvl="0" indent="-277813" algn="r" rtl="1">
              <a:spcBef>
                <a:spcPts val="2000"/>
              </a:spcBef>
              <a:spcAft>
                <a:spcPts val="0"/>
              </a:spcAft>
              <a:buClr>
                <a:srgbClr val="000000"/>
              </a:buClr>
              <a:buSzPts val="1500"/>
              <a:buFont typeface="Arial"/>
              <a:buAutoNum type="arabicPeriod"/>
            </a:pPr>
            <a:r>
              <a:rPr lang="en-US" sz="2000" dirty="0" err="1">
                <a:solidFill>
                  <a:srgbClr val="000000"/>
                </a:solidFill>
                <a:latin typeface="Open Sans"/>
                <a:ea typeface="Open Sans"/>
                <a:cs typeface="Open Sans"/>
                <a:sym typeface="Open Sans"/>
              </a:rPr>
              <a:t>다국어도메인이용환경테스트.한국</a:t>
            </a:r>
            <a:endParaRPr lang="en-US" sz="2000" dirty="0">
              <a:solidFill>
                <a:srgbClr val="000000"/>
              </a:solidFill>
              <a:latin typeface="Open Sans"/>
              <a:ea typeface="Open Sans"/>
              <a:cs typeface="Open Sans"/>
              <a:sym typeface="Open Sans"/>
            </a:endParaRPr>
          </a:p>
          <a:p>
            <a:pPr marL="457200" marR="0" lvl="0" indent="-277813" algn="r" rtl="1">
              <a:spcBef>
                <a:spcPts val="2000"/>
              </a:spcBef>
              <a:spcAft>
                <a:spcPts val="0"/>
              </a:spcAft>
              <a:buClr>
                <a:srgbClr val="000000"/>
              </a:buClr>
              <a:buSzPts val="1500"/>
              <a:buFont typeface="Arial"/>
              <a:buAutoNum type="arabicPeriod"/>
            </a:pPr>
            <a:r>
              <a:rPr lang="en-US" sz="2000" dirty="0" err="1">
                <a:solidFill>
                  <a:srgbClr val="000000"/>
                </a:solidFill>
                <a:latin typeface="Open Sans"/>
                <a:ea typeface="Open Sans"/>
                <a:cs typeface="Open Sans"/>
                <a:sym typeface="Open Sans"/>
              </a:rPr>
              <a:t>സാർവത്രിക-സ്വീകാര്യതാ-പരിശോധന.ഭാരതം</a:t>
            </a:r>
            <a:endParaRPr lang="en-US" sz="2000" dirty="0">
              <a:solidFill>
                <a:srgbClr val="000000"/>
              </a:solidFill>
              <a:latin typeface="Open Sans"/>
              <a:ea typeface="Open Sans"/>
              <a:cs typeface="Open Sans"/>
              <a:sym typeface="Open Sans"/>
            </a:endParaRPr>
          </a:p>
          <a:p>
            <a:pPr marL="457200" marR="0" lvl="0" indent="-277813" algn="r" rtl="1">
              <a:spcBef>
                <a:spcPts val="2000"/>
              </a:spcBef>
              <a:spcAft>
                <a:spcPts val="0"/>
              </a:spcAft>
              <a:buClr>
                <a:srgbClr val="000000"/>
              </a:buClr>
              <a:buSzPts val="1500"/>
              <a:buFont typeface="Arial"/>
              <a:buAutoNum type="arabicPeriod"/>
            </a:pPr>
            <a:r>
              <a:rPr lang="ar-EG" sz="2000" dirty="0">
                <a:solidFill>
                  <a:schemeClr val="dk1"/>
                </a:solidFill>
                <a:latin typeface="Open Sans"/>
                <a:ea typeface="Open Sans"/>
                <a:cs typeface="Open Sans"/>
                <a:sym typeface="Open Sans"/>
              </a:rPr>
              <a:t>تجربة-القبول-الشامل.موريتانيا </a:t>
            </a:r>
            <a:br>
              <a:rPr lang="ar-EG" sz="2000" dirty="0">
                <a:solidFill>
                  <a:schemeClr val="dk1"/>
                </a:solidFill>
                <a:latin typeface="Open Sans"/>
                <a:ea typeface="Open Sans"/>
                <a:cs typeface="Open Sans"/>
                <a:sym typeface="Open Sans"/>
              </a:rPr>
            </a:br>
            <a:endParaRPr lang="ar-EG" sz="2000" dirty="0">
              <a:solidFill>
                <a:schemeClr val="dk1"/>
              </a:solidFill>
              <a:latin typeface="Open Sans"/>
              <a:ea typeface="Open Sans"/>
              <a:cs typeface="Open Sans"/>
              <a:sym typeface="Open Sans"/>
            </a:endParaRPr>
          </a:p>
          <a:p>
            <a:pPr marL="0" marR="0" lvl="0" indent="0" algn="l" rtl="0">
              <a:spcBef>
                <a:spcPts val="2000"/>
              </a:spcBef>
              <a:spcAft>
                <a:spcPts val="0"/>
              </a:spcAft>
              <a:buNone/>
            </a:pPr>
            <a:endParaRPr sz="2000" dirty="0">
              <a:solidFill>
                <a:srgbClr val="000000"/>
              </a:solidFill>
              <a:latin typeface="Open Sans"/>
              <a:ea typeface="Open Sans"/>
              <a:cs typeface="Open Sans"/>
              <a:sym typeface="Open Sans"/>
            </a:endParaRPr>
          </a:p>
        </p:txBody>
      </p:sp>
      <p:sp>
        <p:nvSpPr>
          <p:cNvPr id="254" name="Google Shape;254;p13"/>
          <p:cNvSpPr/>
          <p:nvPr/>
        </p:nvSpPr>
        <p:spPr>
          <a:xfrm>
            <a:off x="0" y="1443796"/>
            <a:ext cx="1450854" cy="4929295"/>
          </a:xfrm>
          <a:prstGeom prst="rect">
            <a:avLst/>
          </a:prstGeom>
          <a:noFill/>
          <a:ln>
            <a:noFill/>
          </a:ln>
        </p:spPr>
        <p:txBody>
          <a:bodyPr spcFirstLastPara="1" wrap="square" lIns="0" tIns="0" rIns="0" bIns="0" anchor="t" anchorCtr="0">
            <a:normAutofit/>
          </a:bodyPr>
          <a:lstStyle/>
          <a:p>
            <a:pPr marL="0" marR="0" lvl="0" indent="0" algn="r" rtl="1">
              <a:spcBef>
                <a:spcPts val="0"/>
              </a:spcBef>
              <a:spcAft>
                <a:spcPts val="0"/>
              </a:spcAft>
              <a:buNone/>
            </a:pPr>
            <a:r>
              <a:rPr lang="ar-EG" sz="2000" dirty="0">
                <a:solidFill>
                  <a:srgbClr val="000000"/>
                </a:solidFill>
                <a:latin typeface="Open Sans"/>
                <a:ea typeface="Open Sans"/>
                <a:cs typeface="Open Sans"/>
                <a:sym typeface="Open Sans"/>
              </a:rPr>
              <a:t>الأرمينية</a:t>
            </a:r>
          </a:p>
          <a:p>
            <a:pPr marL="0" marR="0" lvl="0" indent="0" algn="r" rtl="1">
              <a:spcBef>
                <a:spcPts val="2000"/>
              </a:spcBef>
              <a:spcAft>
                <a:spcPts val="0"/>
              </a:spcAft>
              <a:buNone/>
            </a:pPr>
            <a:r>
              <a:rPr lang="ar-EG" sz="2000" dirty="0">
                <a:solidFill>
                  <a:srgbClr val="000000"/>
                </a:solidFill>
                <a:latin typeface="Open Sans"/>
                <a:ea typeface="Open Sans"/>
                <a:cs typeface="Open Sans"/>
                <a:sym typeface="Open Sans"/>
              </a:rPr>
              <a:t>الأوريا</a:t>
            </a:r>
          </a:p>
          <a:p>
            <a:pPr marL="0" marR="0" lvl="0" indent="0" algn="r" rtl="1">
              <a:spcBef>
                <a:spcPts val="2000"/>
              </a:spcBef>
              <a:spcAft>
                <a:spcPts val="0"/>
              </a:spcAft>
              <a:buNone/>
            </a:pPr>
            <a:r>
              <a:rPr lang="ar-EG" sz="2000" dirty="0">
                <a:solidFill>
                  <a:srgbClr val="000000"/>
                </a:solidFill>
                <a:latin typeface="Open Sans"/>
                <a:ea typeface="Open Sans"/>
                <a:cs typeface="Open Sans"/>
                <a:sym typeface="Open Sans"/>
              </a:rPr>
              <a:t>الجيورجية</a:t>
            </a:r>
          </a:p>
          <a:p>
            <a:pPr marL="0" marR="0" lvl="0" indent="0" algn="r" rtl="1">
              <a:spcBef>
                <a:spcPts val="2000"/>
              </a:spcBef>
              <a:spcAft>
                <a:spcPts val="0"/>
              </a:spcAft>
              <a:buNone/>
            </a:pPr>
            <a:r>
              <a:rPr lang="ar-EG" sz="2000" dirty="0">
                <a:solidFill>
                  <a:srgbClr val="000000"/>
                </a:solidFill>
                <a:latin typeface="Open Sans"/>
                <a:ea typeface="Open Sans"/>
                <a:cs typeface="Open Sans"/>
                <a:sym typeface="Open Sans"/>
              </a:rPr>
              <a:t>الكورية</a:t>
            </a:r>
          </a:p>
          <a:p>
            <a:pPr marL="0" marR="0" lvl="0" indent="0" algn="r" rtl="1">
              <a:spcBef>
                <a:spcPts val="2000"/>
              </a:spcBef>
              <a:spcAft>
                <a:spcPts val="0"/>
              </a:spcAft>
              <a:buNone/>
            </a:pPr>
            <a:r>
              <a:rPr lang="ar-EG" sz="2000" dirty="0">
                <a:solidFill>
                  <a:srgbClr val="000000"/>
                </a:solidFill>
                <a:latin typeface="Open Sans"/>
                <a:ea typeface="Open Sans"/>
                <a:cs typeface="Open Sans"/>
                <a:sym typeface="Open Sans"/>
              </a:rPr>
              <a:t>المالايالامية            </a:t>
            </a:r>
          </a:p>
          <a:p>
            <a:pPr marL="0" marR="0" lvl="0" indent="0" algn="r" rtl="1">
              <a:spcBef>
                <a:spcPts val="2000"/>
              </a:spcBef>
              <a:spcAft>
                <a:spcPts val="0"/>
              </a:spcAft>
              <a:buNone/>
            </a:pPr>
            <a:r>
              <a:rPr lang="ar-EG" sz="2000" dirty="0">
                <a:solidFill>
                  <a:srgbClr val="000000"/>
                </a:solidFill>
                <a:latin typeface="Open Sans"/>
                <a:ea typeface="Open Sans"/>
                <a:cs typeface="Open Sans"/>
                <a:sym typeface="Open Sans"/>
              </a:rPr>
              <a:t>العربية</a:t>
            </a:r>
            <a:br>
              <a:rPr lang="ar-EG" sz="2000" dirty="0">
                <a:solidFill>
                  <a:srgbClr val="000000"/>
                </a:solidFill>
                <a:latin typeface="Open Sans"/>
                <a:ea typeface="Open Sans"/>
                <a:cs typeface="Open Sans"/>
                <a:sym typeface="Open Sans"/>
              </a:rPr>
            </a:br>
            <a:endParaRPr lang="ar-EG" sz="2000" dirty="0">
              <a:solidFill>
                <a:srgbClr val="000000"/>
              </a:solidFill>
              <a:latin typeface="Open Sans"/>
              <a:ea typeface="Open Sans"/>
              <a:cs typeface="Open Sans"/>
              <a:sym typeface="Open Sans"/>
            </a:endParaRPr>
          </a:p>
          <a:p>
            <a:pPr marL="342900" marR="0" lvl="0" indent="-247650" algn="l" rtl="0">
              <a:spcBef>
                <a:spcPts val="2000"/>
              </a:spcBef>
              <a:spcAft>
                <a:spcPts val="0"/>
              </a:spcAft>
              <a:buClr>
                <a:srgbClr val="000000"/>
              </a:buClr>
              <a:buSzPts val="1500"/>
              <a:buFont typeface="Noto Sans Symbols"/>
              <a:buNone/>
            </a:pPr>
            <a:endParaRPr sz="2000" dirty="0">
              <a:solidFill>
                <a:srgbClr val="000000"/>
              </a:solidFill>
              <a:latin typeface="Open Sans"/>
              <a:ea typeface="Open Sans"/>
              <a:cs typeface="Open Sans"/>
              <a:sym typeface="Open Sans"/>
            </a:endParaRPr>
          </a:p>
          <a:p>
            <a:pPr marL="342900" marR="0" lvl="0" indent="-247650" algn="l" rtl="0">
              <a:spcBef>
                <a:spcPts val="2000"/>
              </a:spcBef>
              <a:spcAft>
                <a:spcPts val="0"/>
              </a:spcAft>
              <a:buClr>
                <a:srgbClr val="000000"/>
              </a:buClr>
              <a:buSzPts val="1500"/>
              <a:buFont typeface="Noto Sans Symbols"/>
              <a:buNone/>
            </a:pPr>
            <a:endParaRPr sz="2000" dirty="0">
              <a:solidFill>
                <a:srgbClr val="000000"/>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4"/>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2"/>
              </a:buClr>
              <a:buSzPts val="3200"/>
              <a:buFont typeface="Open Sans"/>
              <a:buNone/>
            </a:pPr>
            <a:r>
              <a:rPr lang="en-US" sz="2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 </a:t>
            </a:r>
            <a:r>
              <a:rPr lang="ar-EG" sz="2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أمثلة على البريد الإلكتروني المدوّل</a:t>
            </a:r>
          </a:p>
        </p:txBody>
      </p:sp>
      <p:sp>
        <p:nvSpPr>
          <p:cNvPr id="260" name="Google Shape;260;p14"/>
          <p:cNvSpPr/>
          <p:nvPr/>
        </p:nvSpPr>
        <p:spPr>
          <a:xfrm>
            <a:off x="1970224" y="1447691"/>
            <a:ext cx="6791318" cy="4929295"/>
          </a:xfrm>
          <a:prstGeom prst="rect">
            <a:avLst/>
          </a:prstGeom>
          <a:noFill/>
          <a:ln>
            <a:noFill/>
          </a:ln>
        </p:spPr>
        <p:txBody>
          <a:bodyPr spcFirstLastPara="1" wrap="square" lIns="0" tIns="0" rIns="0" bIns="0" anchor="t" anchorCtr="0">
            <a:normAutofit/>
          </a:bodyPr>
          <a:lstStyle/>
          <a:p>
            <a:pPr marL="457200" marR="0" lvl="0" indent="-277813" algn="r" rtl="1">
              <a:spcBef>
                <a:spcPts val="0"/>
              </a:spcBef>
              <a:spcAft>
                <a:spcPts val="0"/>
              </a:spcAft>
              <a:buClr>
                <a:srgbClr val="000000"/>
              </a:buClr>
              <a:buSzPts val="1500"/>
              <a:buFont typeface="Arial"/>
              <a:buAutoNum type="arabicPeriod"/>
            </a:pPr>
            <a:r>
              <a:rPr lang="en-US" sz="2000" dirty="0" err="1">
                <a:solidFill>
                  <a:srgbClr val="000000"/>
                </a:solidFill>
                <a:latin typeface="Times New Roman"/>
                <a:ea typeface="Times New Roman"/>
                <a:cs typeface="Times New Roman"/>
                <a:sym typeface="Times New Roman"/>
              </a:rPr>
              <a:t>Էլփոստ-թեստ@համընդհանուր-ընկալում-թեստ.հայ</a:t>
            </a:r>
            <a:endParaRPr lang="en-US" sz="2000" dirty="0">
              <a:solidFill>
                <a:srgbClr val="000000"/>
              </a:solidFill>
              <a:latin typeface="Times New Roman"/>
              <a:ea typeface="Times New Roman"/>
              <a:cs typeface="Times New Roman"/>
              <a:sym typeface="Times New Roman"/>
            </a:endParaRPr>
          </a:p>
          <a:p>
            <a:pPr marL="457200" marR="0" lvl="0" indent="-277813" algn="r" rtl="1">
              <a:spcBef>
                <a:spcPts val="2000"/>
              </a:spcBef>
              <a:spcAft>
                <a:spcPts val="0"/>
              </a:spcAft>
              <a:buClr>
                <a:srgbClr val="000000"/>
              </a:buClr>
              <a:buSzPts val="1500"/>
              <a:buFont typeface="Arial"/>
              <a:buAutoNum type="arabicPeriod"/>
            </a:pPr>
            <a:r>
              <a:rPr lang="en-US" sz="2000" dirty="0" err="1">
                <a:solidFill>
                  <a:srgbClr val="000000"/>
                </a:solidFill>
                <a:latin typeface="Times New Roman"/>
                <a:ea typeface="Times New Roman"/>
                <a:cs typeface="Times New Roman"/>
                <a:sym typeface="Times New Roman"/>
              </a:rPr>
              <a:t>电子邮件测试@普遍适用测试.我爱你</a:t>
            </a:r>
            <a:endParaRPr lang="en-US" sz="2000" dirty="0">
              <a:solidFill>
                <a:srgbClr val="000000"/>
              </a:solidFill>
              <a:latin typeface="Times New Roman"/>
              <a:ea typeface="Times New Roman"/>
              <a:cs typeface="Times New Roman"/>
              <a:sym typeface="Times New Roman"/>
            </a:endParaRPr>
          </a:p>
          <a:p>
            <a:pPr marL="457200" marR="0" lvl="0" indent="-277813" algn="r" rtl="1">
              <a:spcBef>
                <a:spcPts val="2000"/>
              </a:spcBef>
              <a:spcAft>
                <a:spcPts val="0"/>
              </a:spcAft>
              <a:buClr>
                <a:srgbClr val="000000"/>
              </a:buClr>
              <a:buSzPts val="1500"/>
              <a:buFont typeface="Arial"/>
              <a:buAutoNum type="arabicPeriod"/>
            </a:pPr>
            <a:r>
              <a:rPr lang="en-US" sz="2000" dirty="0">
                <a:solidFill>
                  <a:srgbClr val="000000"/>
                </a:solidFill>
                <a:latin typeface="Times New Roman"/>
                <a:ea typeface="Times New Roman"/>
                <a:cs typeface="Times New Roman"/>
                <a:sym typeface="Times New Roman"/>
              </a:rPr>
              <a:t> </a:t>
            </a:r>
            <a:r>
              <a:rPr lang="en-US" sz="2000" dirty="0" err="1">
                <a:solidFill>
                  <a:srgbClr val="000000"/>
                </a:solidFill>
                <a:latin typeface="Times New Roman"/>
                <a:ea typeface="Times New Roman"/>
                <a:cs typeface="Times New Roman"/>
                <a:sym typeface="Times New Roman"/>
              </a:rPr>
              <a:t>ईमेल-परीक्षण@सार्वभौमिक-स्वीकृति-परीक्षण.संगठन</a:t>
            </a:r>
            <a:r>
              <a:rPr lang="en-US" sz="2000" dirty="0">
                <a:solidFill>
                  <a:srgbClr val="000000"/>
                </a:solidFill>
                <a:latin typeface="Times New Roman"/>
                <a:ea typeface="Times New Roman"/>
                <a:cs typeface="Times New Roman"/>
                <a:sym typeface="Times New Roman"/>
              </a:rPr>
              <a:t>  </a:t>
            </a:r>
          </a:p>
          <a:p>
            <a:pPr marL="457200" marR="0" lvl="0" indent="-277813" algn="r" rtl="1">
              <a:spcBef>
                <a:spcPts val="2000"/>
              </a:spcBef>
              <a:spcAft>
                <a:spcPts val="0"/>
              </a:spcAft>
              <a:buClr>
                <a:srgbClr val="000000"/>
              </a:buClr>
              <a:buSzPts val="1500"/>
              <a:buFont typeface="Arial"/>
              <a:buAutoNum type="arabicPeriod"/>
            </a:pPr>
            <a:r>
              <a:rPr lang="ar-EG" sz="2000" dirty="0">
                <a:solidFill>
                  <a:srgbClr val="000000"/>
                </a:solidFill>
                <a:latin typeface="Times New Roman"/>
                <a:ea typeface="Times New Roman"/>
                <a:cs typeface="Times New Roman"/>
                <a:sym typeface="Times New Roman"/>
              </a:rPr>
              <a:t>تجربة-بريد-الكتروني@تجربة-القبول-الشامل.موريتانيا</a:t>
            </a:r>
          </a:p>
          <a:p>
            <a:pPr marL="457200" marR="0" lvl="0" indent="-277813" algn="r" rtl="1">
              <a:spcBef>
                <a:spcPts val="2000"/>
              </a:spcBef>
              <a:spcAft>
                <a:spcPts val="0"/>
              </a:spcAft>
              <a:buClr>
                <a:srgbClr val="000000"/>
              </a:buClr>
              <a:buSzPts val="1500"/>
              <a:buFont typeface="Arial"/>
              <a:buAutoNum type="arabicPeriod"/>
            </a:pPr>
            <a:r>
              <a:rPr lang="en-US" sz="2000" dirty="0" err="1">
                <a:solidFill>
                  <a:srgbClr val="000000"/>
                </a:solidFill>
                <a:latin typeface="Times New Roman"/>
                <a:ea typeface="Times New Roman"/>
                <a:cs typeface="Times New Roman"/>
                <a:sym typeface="Times New Roman"/>
              </a:rPr>
              <a:t>ηλεκτρονικό-μήνυμ</a:t>
            </a:r>
            <a:r>
              <a:rPr lang="en-US" sz="2000" dirty="0">
                <a:solidFill>
                  <a:srgbClr val="000000"/>
                </a:solidFill>
                <a:latin typeface="Times New Roman"/>
                <a:ea typeface="Times New Roman"/>
                <a:cs typeface="Times New Roman"/>
                <a:sym typeface="Times New Roman"/>
              </a:rPr>
              <a:t>α-</a:t>
            </a:r>
            <a:r>
              <a:rPr lang="en-US" sz="2000" dirty="0" err="1">
                <a:solidFill>
                  <a:srgbClr val="000000"/>
                </a:solidFill>
                <a:latin typeface="Times New Roman"/>
                <a:ea typeface="Times New Roman"/>
                <a:cs typeface="Times New Roman"/>
                <a:sym typeface="Times New Roman"/>
              </a:rPr>
              <a:t>δοκιμή@κ</a:t>
            </a:r>
            <a:r>
              <a:rPr lang="en-US" sz="2000" dirty="0">
                <a:solidFill>
                  <a:srgbClr val="000000"/>
                </a:solidFill>
                <a:latin typeface="Times New Roman"/>
                <a:ea typeface="Times New Roman"/>
                <a:cs typeface="Times New Roman"/>
                <a:sym typeface="Times New Roman"/>
              </a:rPr>
              <a:t>α</a:t>
            </a:r>
            <a:r>
              <a:rPr lang="en-US" sz="2000" dirty="0" err="1">
                <a:solidFill>
                  <a:srgbClr val="000000"/>
                </a:solidFill>
                <a:latin typeface="Times New Roman"/>
                <a:ea typeface="Times New Roman"/>
                <a:cs typeface="Times New Roman"/>
                <a:sym typeface="Times New Roman"/>
              </a:rPr>
              <a:t>θολική</a:t>
            </a:r>
            <a:r>
              <a:rPr lang="en-US" sz="2000" dirty="0">
                <a:solidFill>
                  <a:srgbClr val="000000"/>
                </a:solidFill>
                <a:latin typeface="Times New Roman"/>
                <a:ea typeface="Times New Roman"/>
                <a:cs typeface="Times New Roman"/>
                <a:sym typeface="Times New Roman"/>
              </a:rPr>
              <a:t>-απ</a:t>
            </a:r>
            <a:r>
              <a:rPr lang="en-US" sz="2000" dirty="0" err="1">
                <a:solidFill>
                  <a:srgbClr val="000000"/>
                </a:solidFill>
                <a:latin typeface="Times New Roman"/>
                <a:ea typeface="Times New Roman"/>
                <a:cs typeface="Times New Roman"/>
                <a:sym typeface="Times New Roman"/>
              </a:rPr>
              <a:t>οδοχή-δοκιμή.ευ</a:t>
            </a:r>
            <a:r>
              <a:rPr lang="en-US" sz="2000" dirty="0">
                <a:solidFill>
                  <a:srgbClr val="000000"/>
                </a:solidFill>
                <a:latin typeface="Times New Roman"/>
                <a:ea typeface="Times New Roman"/>
                <a:cs typeface="Times New Roman"/>
                <a:sym typeface="Times New Roman"/>
              </a:rPr>
              <a:t>  </a:t>
            </a:r>
          </a:p>
          <a:p>
            <a:pPr marL="457200" marR="0" lvl="0" indent="-277813" algn="r" rtl="1">
              <a:spcBef>
                <a:spcPts val="2000"/>
              </a:spcBef>
              <a:spcAft>
                <a:spcPts val="0"/>
              </a:spcAft>
              <a:buClr>
                <a:srgbClr val="000000"/>
              </a:buClr>
              <a:buSzPts val="1500"/>
              <a:buFont typeface="Arial"/>
              <a:buAutoNum type="arabicPeriod"/>
            </a:pPr>
            <a:r>
              <a:rPr lang="en-US" sz="2000" dirty="0" err="1">
                <a:solidFill>
                  <a:srgbClr val="000000"/>
                </a:solidFill>
                <a:latin typeface="Times New Roman"/>
                <a:ea typeface="Times New Roman"/>
                <a:cs typeface="Times New Roman"/>
                <a:sym typeface="Times New Roman"/>
              </a:rPr>
              <a:t>மின்னஞ்சல்-சோதனை@பொது-ஏற்பு-சோதனை.சிங்கப்பூர்</a:t>
            </a:r>
            <a:endParaRPr lang="en-US" sz="2000" dirty="0">
              <a:solidFill>
                <a:srgbClr val="000000"/>
              </a:solidFill>
              <a:latin typeface="Times New Roman"/>
              <a:ea typeface="Times New Roman"/>
              <a:cs typeface="Times New Roman"/>
              <a:sym typeface="Times New Roman"/>
            </a:endParaRPr>
          </a:p>
          <a:p>
            <a:pPr marL="0" marR="0" lvl="0" indent="0" algn="l" rtl="0">
              <a:spcBef>
                <a:spcPts val="2000"/>
              </a:spcBef>
              <a:spcAft>
                <a:spcPts val="0"/>
              </a:spcAft>
              <a:buNone/>
            </a:pPr>
            <a:endParaRPr sz="2000" dirty="0">
              <a:solidFill>
                <a:srgbClr val="000000"/>
              </a:solidFill>
              <a:latin typeface="Open Sans"/>
              <a:ea typeface="Open Sans"/>
              <a:cs typeface="Open Sans"/>
              <a:sym typeface="Open Sans"/>
            </a:endParaRPr>
          </a:p>
        </p:txBody>
      </p:sp>
      <p:sp>
        <p:nvSpPr>
          <p:cNvPr id="261" name="Google Shape;261;p14"/>
          <p:cNvSpPr/>
          <p:nvPr/>
        </p:nvSpPr>
        <p:spPr>
          <a:xfrm>
            <a:off x="0" y="1443796"/>
            <a:ext cx="1450854" cy="4929295"/>
          </a:xfrm>
          <a:prstGeom prst="rect">
            <a:avLst/>
          </a:prstGeom>
          <a:noFill/>
          <a:ln>
            <a:noFill/>
          </a:ln>
        </p:spPr>
        <p:txBody>
          <a:bodyPr spcFirstLastPara="1" wrap="square" lIns="0" tIns="0" rIns="0" bIns="0" anchor="t" anchorCtr="0">
            <a:normAutofit/>
          </a:bodyPr>
          <a:lstStyle/>
          <a:p>
            <a:pPr marL="0" marR="0" lvl="0" indent="0" algn="r" rtl="1">
              <a:spcBef>
                <a:spcPts val="0"/>
              </a:spcBef>
              <a:spcAft>
                <a:spcPts val="0"/>
              </a:spcAft>
              <a:buNone/>
            </a:pPr>
            <a:r>
              <a:rPr lang="ar-EG" sz="2000" dirty="0">
                <a:solidFill>
                  <a:srgbClr val="000000"/>
                </a:solidFill>
                <a:latin typeface="Open Sans"/>
                <a:ea typeface="Open Sans"/>
                <a:cs typeface="Open Sans"/>
                <a:sym typeface="Open Sans"/>
              </a:rPr>
              <a:t>الأرمينية</a:t>
            </a:r>
          </a:p>
          <a:p>
            <a:pPr marL="0" marR="0" lvl="0" indent="0" algn="r" rtl="1">
              <a:spcBef>
                <a:spcPts val="2000"/>
              </a:spcBef>
              <a:spcAft>
                <a:spcPts val="0"/>
              </a:spcAft>
              <a:buNone/>
            </a:pPr>
            <a:r>
              <a:rPr lang="ar-EG" sz="2000" dirty="0">
                <a:solidFill>
                  <a:srgbClr val="000000"/>
                </a:solidFill>
                <a:latin typeface="Open Sans"/>
                <a:ea typeface="Open Sans"/>
                <a:cs typeface="Open Sans"/>
                <a:sym typeface="Open Sans"/>
              </a:rPr>
              <a:t>الصينية</a:t>
            </a:r>
          </a:p>
          <a:p>
            <a:pPr marL="0" marR="0" lvl="0" indent="0" algn="r" rtl="1">
              <a:spcBef>
                <a:spcPts val="2000"/>
              </a:spcBef>
              <a:spcAft>
                <a:spcPts val="0"/>
              </a:spcAft>
              <a:buNone/>
            </a:pPr>
            <a:r>
              <a:rPr lang="ar-EG" sz="2000" dirty="0">
                <a:solidFill>
                  <a:srgbClr val="000000"/>
                </a:solidFill>
                <a:latin typeface="Open Sans"/>
                <a:ea typeface="Open Sans"/>
                <a:cs typeface="Open Sans"/>
                <a:sym typeface="Open Sans"/>
              </a:rPr>
              <a:t>الديفنجارية</a:t>
            </a:r>
          </a:p>
          <a:p>
            <a:pPr marL="0" marR="0" lvl="0" indent="0" algn="r" rtl="1">
              <a:spcBef>
                <a:spcPts val="2000"/>
              </a:spcBef>
              <a:spcAft>
                <a:spcPts val="0"/>
              </a:spcAft>
              <a:buNone/>
            </a:pPr>
            <a:r>
              <a:rPr lang="ar-EG" sz="2000" dirty="0">
                <a:solidFill>
                  <a:srgbClr val="000000"/>
                </a:solidFill>
                <a:latin typeface="Open Sans"/>
                <a:ea typeface="Open Sans"/>
                <a:cs typeface="Open Sans"/>
                <a:sym typeface="Open Sans"/>
              </a:rPr>
              <a:t>العربية</a:t>
            </a:r>
          </a:p>
          <a:p>
            <a:pPr marL="0" marR="0" lvl="0" indent="0" algn="r" rtl="1">
              <a:spcBef>
                <a:spcPts val="2000"/>
              </a:spcBef>
              <a:spcAft>
                <a:spcPts val="0"/>
              </a:spcAft>
              <a:buNone/>
            </a:pPr>
            <a:r>
              <a:rPr lang="ar-EG" sz="2000" dirty="0">
                <a:solidFill>
                  <a:srgbClr val="000000"/>
                </a:solidFill>
                <a:latin typeface="Open Sans"/>
                <a:ea typeface="Open Sans"/>
                <a:cs typeface="Open Sans"/>
                <a:sym typeface="Open Sans"/>
              </a:rPr>
              <a:t>الأغريقية            </a:t>
            </a:r>
          </a:p>
          <a:p>
            <a:pPr marL="0" marR="0" lvl="0" indent="0" algn="r" rtl="1">
              <a:spcBef>
                <a:spcPts val="2000"/>
              </a:spcBef>
              <a:spcAft>
                <a:spcPts val="0"/>
              </a:spcAft>
              <a:buNone/>
            </a:pPr>
            <a:r>
              <a:rPr lang="ar-EG" sz="2000" dirty="0">
                <a:solidFill>
                  <a:srgbClr val="000000"/>
                </a:solidFill>
                <a:latin typeface="Open Sans"/>
                <a:ea typeface="Open Sans"/>
                <a:cs typeface="Open Sans"/>
                <a:sym typeface="Open Sans"/>
              </a:rPr>
              <a:t>التاميل</a:t>
            </a:r>
            <a:br>
              <a:rPr lang="ar-EG" sz="2000" dirty="0">
                <a:solidFill>
                  <a:srgbClr val="000000"/>
                </a:solidFill>
                <a:latin typeface="Open Sans"/>
                <a:ea typeface="Open Sans"/>
                <a:cs typeface="Open Sans"/>
                <a:sym typeface="Open Sans"/>
              </a:rPr>
            </a:br>
            <a:endParaRPr lang="ar-EG" sz="2000" dirty="0">
              <a:solidFill>
                <a:srgbClr val="000000"/>
              </a:solidFill>
              <a:latin typeface="Open Sans"/>
              <a:ea typeface="Open Sans"/>
              <a:cs typeface="Open Sans"/>
              <a:sym typeface="Open Sans"/>
            </a:endParaRPr>
          </a:p>
          <a:p>
            <a:pPr marL="342900" marR="0" lvl="0" indent="-247650" algn="l" rtl="0">
              <a:spcBef>
                <a:spcPts val="2000"/>
              </a:spcBef>
              <a:spcAft>
                <a:spcPts val="0"/>
              </a:spcAft>
              <a:buClr>
                <a:srgbClr val="000000"/>
              </a:buClr>
              <a:buSzPts val="1500"/>
              <a:buFont typeface="Noto Sans Symbols"/>
              <a:buNone/>
            </a:pPr>
            <a:endParaRPr sz="2000" dirty="0">
              <a:solidFill>
                <a:srgbClr val="000000"/>
              </a:solidFill>
              <a:latin typeface="Open Sans"/>
              <a:ea typeface="Open Sans"/>
              <a:cs typeface="Open Sans"/>
              <a:sym typeface="Open Sans"/>
            </a:endParaRPr>
          </a:p>
          <a:p>
            <a:pPr marL="342900" marR="0" lvl="0" indent="-247650" algn="l" rtl="0">
              <a:spcBef>
                <a:spcPts val="2000"/>
              </a:spcBef>
              <a:spcAft>
                <a:spcPts val="0"/>
              </a:spcAft>
              <a:buClr>
                <a:srgbClr val="000000"/>
              </a:buClr>
              <a:buSzPts val="1500"/>
              <a:buFont typeface="Noto Sans Symbols"/>
              <a:buNone/>
            </a:pPr>
            <a:endParaRPr sz="2000" dirty="0">
              <a:solidFill>
                <a:srgbClr val="000000"/>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7"/>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2"/>
              </a:buClr>
              <a:buSzPts val="3200"/>
              <a:buFont typeface="Open Sans"/>
              <a:buNone/>
            </a:pPr>
            <a:r>
              <a:rPr lang="ar-EG" sz="2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التحدي</a:t>
            </a:r>
          </a:p>
        </p:txBody>
      </p:sp>
      <p:sp>
        <p:nvSpPr>
          <p:cNvPr id="279" name="Google Shape;279;p17"/>
          <p:cNvSpPr txBox="1"/>
          <p:nvPr/>
        </p:nvSpPr>
        <p:spPr>
          <a:xfrm>
            <a:off x="280359" y="1222129"/>
            <a:ext cx="8481183" cy="2031285"/>
          </a:xfrm>
          <a:prstGeom prst="rect">
            <a:avLst/>
          </a:prstGeom>
          <a:noFill/>
          <a:ln>
            <a:noFill/>
          </a:ln>
        </p:spPr>
        <p:txBody>
          <a:bodyPr spcFirstLastPara="1" wrap="square" lIns="91425" tIns="45700" rIns="91425" bIns="45700" anchor="t" anchorCtr="0">
            <a:spAutoFit/>
          </a:bodyPr>
          <a:lstStyle/>
          <a:p>
            <a:pPr marL="0" marR="0" lvl="0" indent="0" algn="r" rtl="1">
              <a:lnSpc>
                <a:spcPct val="140000"/>
              </a:lnSpc>
              <a:spcBef>
                <a:spcPts val="0"/>
              </a:spcBef>
              <a:spcAft>
                <a:spcPts val="0"/>
              </a:spcAft>
              <a:buNone/>
            </a:pPr>
            <a:r>
              <a:rPr lang="ar-EG" sz="1800">
                <a:solidFill>
                  <a:schemeClr val="dk1"/>
                </a:solidFill>
                <a:latin typeface="Open Sans Light"/>
                <a:ea typeface="Open Sans Light"/>
                <a:cs typeface="Open Sans Light"/>
                <a:sym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تسمح نطاقات المستوى الأعلى لاسم النطاق المدوّل </a:t>
            </a:r>
            <a:r>
              <a:rPr lang="en-US" sz="1800">
                <a:solidFill>
                  <a:schemeClr val="dk1"/>
                </a:solidFill>
                <a:latin typeface="Open Sans Light"/>
                <a:ea typeface="Open Sans Light"/>
                <a:cs typeface="Open Sans Light"/>
                <a:sym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IDN TLD</a:t>
            </a:r>
            <a:r>
              <a:rPr lang="ar-EG" sz="1800">
                <a:solidFill>
                  <a:schemeClr val="dk1"/>
                </a:solidFill>
                <a:latin typeface="Open Sans Light"/>
                <a:ea typeface="Open Sans Light"/>
                <a:cs typeface="Open Sans Light"/>
                <a:sym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 لأسماء النطاقات وعناوين البريد الإلكتروني متعددة اللغات للمجتمعات بالتسجيل والاستخدام، مما يسمح بمزيد من الإدماج الرقمي.</a:t>
            </a:r>
          </a:p>
          <a:p>
            <a:pPr marL="0" marR="0" lvl="0" indent="0" algn="l" rtl="0">
              <a:lnSpc>
                <a:spcPct val="140000"/>
              </a:lnSpc>
              <a:spcBef>
                <a:spcPts val="0"/>
              </a:spcBef>
              <a:spcAft>
                <a:spcPts val="0"/>
              </a:spcAft>
              <a:buNone/>
            </a:pPr>
            <a:endParaRPr lang="en-US" sz="1800" dirty="0">
              <a:solidFill>
                <a:schemeClr val="dk1"/>
              </a:solidFill>
              <a:latin typeface="Open Sans Light"/>
              <a:ea typeface="Open Sans Light"/>
              <a:cs typeface="Open Sans Light"/>
              <a:sym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endParaRPr>
          </a:p>
          <a:p>
            <a:pPr marL="0" marR="0" lvl="0" indent="0" algn="r" rtl="1">
              <a:lnSpc>
                <a:spcPct val="140000"/>
              </a:lnSpc>
              <a:spcBef>
                <a:spcPts val="0"/>
              </a:spcBef>
              <a:spcAft>
                <a:spcPts val="0"/>
              </a:spcAft>
              <a:buNone/>
            </a:pPr>
            <a:r>
              <a:rPr lang="ar-EG" sz="1800">
                <a:solidFill>
                  <a:schemeClr val="dk1"/>
                </a:solidFill>
                <a:latin typeface="Open Sans Light"/>
                <a:ea typeface="Open Sans Light"/>
                <a:cs typeface="Open Sans Light"/>
                <a:sym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لكن هناك مشكلات في قبولها، على سبيل المثال، يُرفض بريد إلكتروني صالح من خلال نموذج مستخدم على موقع ويب ويُعرض بشكل غير صحيح من اليسار إلى اليمين بدلًا من اليمين إلى اليسار:</a:t>
            </a:r>
          </a:p>
        </p:txBody>
      </p:sp>
      <p:pic>
        <p:nvPicPr>
          <p:cNvPr id="280" name="Google Shape;280;p17"/>
          <p:cNvPicPr preferRelativeResize="0"/>
          <p:nvPr/>
        </p:nvPicPr>
        <p:blipFill rotWithShape="1">
          <a:blip r:embed="rId3">
            <a:alphaModFix/>
          </a:blip>
          <a:srcRect/>
          <a:stretch/>
        </p:blipFill>
        <p:spPr>
          <a:xfrm>
            <a:off x="155717" y="3604586"/>
            <a:ext cx="8832566" cy="2672646"/>
          </a:xfrm>
          <a:prstGeom prst="rect">
            <a:avLst/>
          </a:prstGeom>
          <a:noFill/>
          <a:ln w="19050" cap="flat" cmpd="sng">
            <a:solidFill>
              <a:schemeClr val="dk1"/>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8"/>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ar-EG" sz="2800"/>
              <a:t> التحدي: القبول عن طريق مواقع ويب</a:t>
            </a:r>
          </a:p>
        </p:txBody>
      </p:sp>
      <p:graphicFrame>
        <p:nvGraphicFramePr>
          <p:cNvPr id="286" name="Google Shape;286;p18"/>
          <p:cNvGraphicFramePr/>
          <p:nvPr>
            <p:extLst>
              <p:ext uri="{D42A27DB-BD31-4B8C-83A1-F6EECF244321}">
                <p14:modId xmlns:p14="http://schemas.microsoft.com/office/powerpoint/2010/main" val="1595804600"/>
              </p:ext>
            </p:extLst>
          </p:nvPr>
        </p:nvGraphicFramePr>
        <p:xfrm>
          <a:off x="320041" y="1268432"/>
          <a:ext cx="8451381" cy="4611914"/>
        </p:xfrm>
        <a:graphic>
          <a:graphicData uri="http://schemas.openxmlformats.org/drawingml/2006/chart">
            <c:chart xmlns:c="http://schemas.openxmlformats.org/drawingml/2006/chart" xmlns:r="http://schemas.openxmlformats.org/officeDocument/2006/relationships" r:id="rId3"/>
          </a:graphicData>
        </a:graphic>
      </p:graphicFrame>
      <p:sp>
        <p:nvSpPr>
          <p:cNvPr id="287" name="Google Shape;287;p18"/>
          <p:cNvSpPr txBox="1"/>
          <p:nvPr/>
        </p:nvSpPr>
        <p:spPr>
          <a:xfrm>
            <a:off x="2150931" y="6070908"/>
            <a:ext cx="6718227" cy="307777"/>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EG" sz="1400" i="1">
                <a:solidFill>
                  <a:schemeClr val="dk1"/>
                </a:solidFill>
                <a:latin typeface="Open Sans"/>
                <a:ea typeface="Open Sans"/>
                <a:cs typeface="Open Sans"/>
                <a:sym typeface="Open Sans"/>
              </a:rPr>
              <a:t>المصدر: </a:t>
            </a:r>
            <a:r>
              <a:rPr lang="en-US" sz="1400" i="1">
                <a:solidFill>
                  <a:schemeClr val="dk1"/>
                </a:solidFill>
                <a:latin typeface="Open Sans"/>
                <a:ea typeface="Open Sans"/>
                <a:cs typeface="Open Sans"/>
                <a:sym typeface="Open Sans"/>
              </a:rPr>
              <a:t>UASG039</a:t>
            </a:r>
            <a:r>
              <a:rPr lang="ar-EG" sz="1400" i="1">
                <a:solidFill>
                  <a:schemeClr val="dk1"/>
                </a:solidFill>
                <a:latin typeface="Open Sans"/>
                <a:ea typeface="Open Sans"/>
                <a:cs typeface="Open Sans"/>
                <a:sym typeface="Open Sans"/>
              </a:rPr>
              <a:t> على </a:t>
            </a:r>
            <a:r>
              <a:rPr lang="en-US" sz="1400" i="1"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https://uasg.tech</a:t>
            </a:r>
            <a:r>
              <a:rPr lang="ar-EG" sz="1400" i="1">
                <a:solidFill>
                  <a:schemeClr val="dk1"/>
                </a:solidFill>
                <a:latin typeface="Open Sans"/>
                <a:ea typeface="Open Sans"/>
                <a:cs typeface="Open Sans"/>
                <a:sym typeface="Open Sans"/>
              </a:rPr>
              <a:t>، منشور عام 2022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9"/>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2"/>
              </a:buClr>
              <a:buSzPts val="3200"/>
              <a:buFont typeface="Open Sans"/>
              <a:buNone/>
            </a:pPr>
            <a:r>
              <a:rPr lang="ar-EG" sz="2800"/>
              <a:t>التحدي: الدعم عبر خوادم البريد الإلكتروني</a:t>
            </a:r>
          </a:p>
        </p:txBody>
      </p:sp>
      <p:sp>
        <p:nvSpPr>
          <p:cNvPr id="294" name="Google Shape;294;p19"/>
          <p:cNvSpPr txBox="1"/>
          <p:nvPr/>
        </p:nvSpPr>
        <p:spPr>
          <a:xfrm>
            <a:off x="1964410" y="6164379"/>
            <a:ext cx="5884628" cy="307777"/>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EG" sz="1400" i="1">
                <a:solidFill>
                  <a:schemeClr val="dk1"/>
                </a:solidFill>
                <a:latin typeface="Open Sans"/>
                <a:ea typeface="Open Sans"/>
                <a:cs typeface="Open Sans"/>
                <a:sym typeface="Open Sans"/>
              </a:rPr>
              <a:t>المصدر: </a:t>
            </a:r>
            <a:r>
              <a:rPr lang="en-US" sz="1400" i="1"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https://ithi.research.icann.org/graph-eai.html</a:t>
            </a:r>
          </a:p>
        </p:txBody>
      </p:sp>
      <p:pic>
        <p:nvPicPr>
          <p:cNvPr id="5" name="Picture 4">
            <a:extLst>
              <a:ext uri="{FF2B5EF4-FFF2-40B4-BE49-F238E27FC236}">
                <a16:creationId xmlns:a16="http://schemas.microsoft.com/office/drawing/2014/main" id="{013744DA-142E-4EB0-7B9D-B84D6238511C}"/>
              </a:ext>
            </a:extLst>
          </p:cNvPr>
          <p:cNvPicPr>
            <a:picLocks noChangeAspect="1"/>
          </p:cNvPicPr>
          <p:nvPr/>
        </p:nvPicPr>
        <p:blipFill>
          <a:blip r:embed="rId4"/>
          <a:stretch>
            <a:fillRect/>
          </a:stretch>
        </p:blipFill>
        <p:spPr>
          <a:xfrm>
            <a:off x="0" y="1648994"/>
            <a:ext cx="9132038" cy="367698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0"/>
          <p:cNvSpPr txBox="1">
            <a:spLocks noGrp="1"/>
          </p:cNvSpPr>
          <p:nvPr>
            <p:ph type="title"/>
          </p:nvPr>
        </p:nvSpPr>
        <p:spPr>
          <a:xfrm>
            <a:off x="320041" y="275168"/>
            <a:ext cx="8451381" cy="657162"/>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2"/>
              </a:buClr>
              <a:buSzPts val="3200"/>
              <a:buFont typeface="Open Sans"/>
              <a:buNone/>
            </a:pPr>
            <a:r>
              <a:rPr lang="ar-EG" sz="2600" dirty="0"/>
              <a:t>هل يدعم خادم البريد الإلكتروني لديك تدويل عناوين البريد الإلكتروني </a:t>
            </a:r>
            <a:r>
              <a:rPr lang="en-US" sz="2600" dirty="0"/>
              <a:t>EAI</a:t>
            </a:r>
            <a:r>
              <a:rPr lang="ar-EG" sz="2600" dirty="0"/>
              <a:t>؟</a:t>
            </a:r>
          </a:p>
        </p:txBody>
      </p:sp>
      <p:pic>
        <p:nvPicPr>
          <p:cNvPr id="300" name="Google Shape;300;p20" descr="Graphical user interface, text, website&#10;&#10;Description automatically generated"/>
          <p:cNvPicPr preferRelativeResize="0"/>
          <p:nvPr/>
        </p:nvPicPr>
        <p:blipFill rotWithShape="1">
          <a:blip r:embed="rId3">
            <a:alphaModFix/>
          </a:blip>
          <a:srcRect l="3866" t="18548" r="5908" b="7724"/>
          <a:stretch/>
        </p:blipFill>
        <p:spPr>
          <a:xfrm>
            <a:off x="320041" y="1789639"/>
            <a:ext cx="8451381" cy="4640961"/>
          </a:xfrm>
          <a:prstGeom prst="rect">
            <a:avLst/>
          </a:prstGeom>
          <a:noFill/>
          <a:ln>
            <a:noFill/>
          </a:ln>
        </p:spPr>
      </p:pic>
      <p:sp>
        <p:nvSpPr>
          <p:cNvPr id="301" name="Google Shape;301;p20"/>
          <p:cNvSpPr/>
          <p:nvPr/>
        </p:nvSpPr>
        <p:spPr>
          <a:xfrm>
            <a:off x="748145" y="1233501"/>
            <a:ext cx="7056932" cy="369332"/>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EG" sz="1800" dirty="0">
                <a:solidFill>
                  <a:schemeClr val="dk1"/>
                </a:solidFill>
                <a:latin typeface="Open Sans"/>
                <a:ea typeface="Open Sans"/>
                <a:cs typeface="Open Sans"/>
                <a:sym typeface="Open Sans"/>
              </a:rPr>
              <a:t>أدخل بريدك الإلكتروني وتحقق الآن على:</a:t>
            </a:r>
            <a:r>
              <a:rPr lang="en-US" sz="1800" dirty="0">
                <a:solidFill>
                  <a:schemeClr val="dk1"/>
                </a:solidFill>
                <a:latin typeface="Open Sans"/>
                <a:ea typeface="Open Sans"/>
                <a:cs typeface="Open Sans"/>
                <a:sym typeface="Open Sans"/>
              </a:rPr>
              <a:t> </a:t>
            </a:r>
            <a:r>
              <a:rPr lang="ar-EG" sz="1800" dirty="0">
                <a:solidFill>
                  <a:schemeClr val="dk1"/>
                </a:solidFill>
                <a:latin typeface="Open Sans"/>
                <a:ea typeface="Open Sans"/>
                <a:cs typeface="Open Sans"/>
                <a:sym typeface="Open Sans"/>
              </a:rPr>
              <a:t> </a:t>
            </a:r>
            <a:r>
              <a:rPr lang="en-US" sz="1800" u="sng" dirty="0">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https://uasg.tech/eai-check/</a:t>
            </a:r>
          </a:p>
        </p:txBody>
      </p:sp>
      <p:cxnSp>
        <p:nvCxnSpPr>
          <p:cNvPr id="302" name="Google Shape;302;p20"/>
          <p:cNvCxnSpPr/>
          <p:nvPr/>
        </p:nvCxnSpPr>
        <p:spPr>
          <a:xfrm>
            <a:off x="27686" y="6013343"/>
            <a:ext cx="584709" cy="0"/>
          </a:xfrm>
          <a:prstGeom prst="straightConnector1">
            <a:avLst/>
          </a:prstGeom>
          <a:noFill/>
          <a:ln w="5715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C978F-B16D-6FE9-82DB-A776C57F8952}"/>
              </a:ext>
            </a:extLst>
          </p:cNvPr>
          <p:cNvSpPr>
            <a:spLocks noGrp="1"/>
          </p:cNvSpPr>
          <p:nvPr>
            <p:ph type="title"/>
          </p:nvPr>
        </p:nvSpPr>
        <p:spPr/>
        <p:txBody>
          <a:bodyPr/>
          <a:lstStyle/>
          <a:p>
            <a:r>
              <a:rPr lang="ar-EG" sz="2800"/>
              <a:t>الإدماج الرقمي، فرصة</a:t>
            </a:r>
          </a:p>
        </p:txBody>
      </p:sp>
      <p:sp>
        <p:nvSpPr>
          <p:cNvPr id="4" name="TextBox 3">
            <a:extLst>
              <a:ext uri="{FF2B5EF4-FFF2-40B4-BE49-F238E27FC236}">
                <a16:creationId xmlns:a16="http://schemas.microsoft.com/office/drawing/2014/main" id="{73CC16F0-B72E-C1FD-B681-21B9873D7ADC}"/>
              </a:ext>
            </a:extLst>
          </p:cNvPr>
          <p:cNvSpPr txBox="1"/>
          <p:nvPr/>
        </p:nvSpPr>
        <p:spPr>
          <a:xfrm>
            <a:off x="320041" y="3412734"/>
            <a:ext cx="3271580" cy="2862322"/>
          </a:xfrm>
          <a:prstGeom prst="rect">
            <a:avLst/>
          </a:prstGeom>
          <a:noFill/>
        </p:spPr>
        <p:txBody>
          <a:bodyPr wrap="square">
            <a:spAutoFit/>
          </a:bodyPr>
          <a:lstStyle/>
          <a:p>
            <a:r>
              <a:rPr lang="ar-EG" sz="1800">
                <a:latin typeface="Open Sans Light"/>
                <a:ea typeface="Open Sans Light"/>
                <a:cs typeface="Open Sans Light"/>
                <a:sym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لا يزال الثلث الباقي من سكان العالم، أي حوالي </a:t>
            </a:r>
            <a:r>
              <a:rPr lang="ar-EG" sz="1800">
                <a:latin typeface="Open Sans Light"/>
                <a:ea typeface="Open Sans Light"/>
                <a:cs typeface="Open Sans Light"/>
                <a:sym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2.6 مليار شخص، غير متصلين بالإنترنت؛ في المقام الأول من آسيا وأفريقيا.</a:t>
            </a:r>
          </a:p>
          <a:p>
            <a:endParaRPr lang="en-US" sz="1800" dirty="0">
              <a:latin typeface="Open Sans Light"/>
              <a:ea typeface="Open Sans Light"/>
              <a:cs typeface="Open Sans Light"/>
              <a:sym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a:p>
            <a:r>
              <a:rPr lang="ar-EG" sz="1800">
                <a:latin typeface="Open Sans Light"/>
                <a:ea typeface="Open Sans Light"/>
                <a:cs typeface="Open Sans Light"/>
                <a:sym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a:t>
            </a:r>
            <a:r>
              <a:rPr lang="ar-EG" sz="1800">
                <a:latin typeface="Open Sans Light"/>
                <a:ea typeface="Open Sans Light"/>
                <a:cs typeface="Open Sans Light"/>
                <a:sym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عديدون من المتصلين بالإنترنت بالفعل ومعظم من سيتصلون بالإنترنت، يتواصلون بلغاتهم الأصلية.</a:t>
            </a:r>
          </a:p>
          <a:p>
            <a:endParaRPr lang="en-US" sz="1800" dirty="0">
              <a:latin typeface="Open Sans Light"/>
              <a:ea typeface="Open Sans Light"/>
              <a:cs typeface="Open Sans Light"/>
              <a:sym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p:txBody>
      </p:sp>
      <p:pic>
        <p:nvPicPr>
          <p:cNvPr id="3" name="slide2" descr="InternetUse02">
            <a:extLst>
              <a:ext uri="{FF2B5EF4-FFF2-40B4-BE49-F238E27FC236}">
                <a16:creationId xmlns:a16="http://schemas.microsoft.com/office/drawing/2014/main" id="{900DB485-77EF-1EB5-BE59-DBADE7B0A65F}"/>
              </a:ext>
            </a:extLst>
          </p:cNvPr>
          <p:cNvPicPr>
            <a:picLocks noChangeAspect="1"/>
          </p:cNvPicPr>
          <p:nvPr/>
        </p:nvPicPr>
        <p:blipFill rotWithShape="1">
          <a:blip r:embed="rId2">
            <a:extLst>
              <a:ext uri="{28A0092B-C50C-407E-A947-70E740481C1C}">
                <a14:useLocalDpi xmlns:a14="http://schemas.microsoft.com/office/drawing/2010/main" val="0"/>
              </a:ext>
            </a:extLst>
          </a:blip>
          <a:srcRect l="1" r="49170" b="22075"/>
          <a:stretch/>
        </p:blipFill>
        <p:spPr>
          <a:xfrm>
            <a:off x="3730752" y="846667"/>
            <a:ext cx="5161340" cy="5614062"/>
          </a:xfrm>
          <a:prstGeom prst="rect">
            <a:avLst/>
          </a:prstGeom>
        </p:spPr>
      </p:pic>
      <p:sp>
        <p:nvSpPr>
          <p:cNvPr id="7" name="TextBox 6">
            <a:extLst>
              <a:ext uri="{FF2B5EF4-FFF2-40B4-BE49-F238E27FC236}">
                <a16:creationId xmlns:a16="http://schemas.microsoft.com/office/drawing/2014/main" id="{72186CFE-5FAD-29A9-50D7-1BDFB5588B0C}"/>
              </a:ext>
            </a:extLst>
          </p:cNvPr>
          <p:cNvSpPr txBox="1"/>
          <p:nvPr/>
        </p:nvSpPr>
        <p:spPr>
          <a:xfrm>
            <a:off x="0" y="6275056"/>
            <a:ext cx="7037832" cy="307777"/>
          </a:xfrm>
          <a:prstGeom prst="rect">
            <a:avLst/>
          </a:prstGeom>
          <a:noFill/>
        </p:spPr>
        <p:txBody>
          <a:bodyPr wrap="square">
            <a:spAutoFit/>
          </a:bodyPr>
          <a:lstStyle/>
          <a:p>
            <a:r>
              <a:rPr lang="ar-EG" i="1" dirty="0">
                <a:latin typeface="Open Sans Light"/>
                <a:ea typeface="Open Sans Light"/>
                <a:cs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المصدر</a:t>
            </a:r>
            <a:r>
              <a:rPr lang="ar-EG" i="1" dirty="0">
                <a:solidFill>
                  <a:schemeClr val="tx1"/>
                </a:solidFill>
                <a:latin typeface="Open Sans Light"/>
                <a:ea typeface="Open Sans Light"/>
                <a:cs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a:t>
            </a:r>
            <a:r>
              <a:rPr lang="en-US" i="1" dirty="0">
                <a:solidFill>
                  <a:schemeClr val="tx1"/>
                </a:solidFill>
                <a:latin typeface="Open Sans Light"/>
                <a:ea typeface="Open Sans Light"/>
                <a:cs typeface="Open Sans Light"/>
                <a:hlinkClick r:id="rId3">
                  <a:extLst>
                    <a:ext uri="{A12FA001-AC4F-418D-AE19-62706E023703}">
                      <ahyp:hlinkClr xmlns:ahyp="http://schemas.microsoft.com/office/drawing/2018/hyperlinkcolor" val="tx"/>
                    </a:ex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hlinkClick>
              </a:rPr>
              <a:t>https://www.itu.int/itu-d/reports/statistics/2023/10/10/ff23-internet-use</a:t>
            </a:r>
            <a:r>
              <a:rPr lang="en-US" i="1" dirty="0">
                <a:solidFill>
                  <a:schemeClr val="tx1"/>
                </a:solidFill>
                <a:latin typeface="Open Sans Light"/>
                <a:ea typeface="Open Sans Light"/>
                <a:cs typeface="Open Sans Light"/>
                <a:hlinkClick r:id="rId3">
                  <a:extLst>
                    <a:ext uri="{A12FA001-AC4F-418D-AE19-62706E023703}">
                      <ahyp:hlinkClr xmlns:ahyp="http://schemas.microsoft.com/office/drawing/2018/hyperlinkcolor" val="tx"/>
                    </a:ex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hlinkClick>
              </a:rPr>
              <a:t>/</a:t>
            </a:r>
          </a:p>
        </p:txBody>
      </p:sp>
      <p:pic>
        <p:nvPicPr>
          <p:cNvPr id="5" name="Picture 4">
            <a:extLst>
              <a:ext uri="{FF2B5EF4-FFF2-40B4-BE49-F238E27FC236}">
                <a16:creationId xmlns:a16="http://schemas.microsoft.com/office/drawing/2014/main" id="{B4CD05E1-EA71-32C5-85D7-39C477231D82}"/>
              </a:ext>
            </a:extLst>
          </p:cNvPr>
          <p:cNvPicPr>
            <a:picLocks noChangeAspect="1"/>
          </p:cNvPicPr>
          <p:nvPr/>
        </p:nvPicPr>
        <p:blipFill rotWithShape="1">
          <a:blip r:embed="rId4">
            <a:extLst>
              <a:ext uri="{28A0092B-C50C-407E-A947-70E740481C1C}">
                <a14:useLocalDpi xmlns:a14="http://schemas.microsoft.com/office/drawing/2010/main" val="0"/>
              </a:ext>
            </a:extLst>
          </a:blip>
          <a:srcRect l="3698" t="32242" r="28686" b="18395"/>
          <a:stretch/>
        </p:blipFill>
        <p:spPr>
          <a:xfrm>
            <a:off x="320041" y="1000020"/>
            <a:ext cx="2984449" cy="2101556"/>
          </a:xfrm>
          <a:prstGeom prst="rect">
            <a:avLst/>
          </a:prstGeom>
        </p:spPr>
      </p:pic>
    </p:spTree>
    <p:extLst>
      <p:ext uri="{BB962C8B-B14F-4D97-AF65-F5344CB8AC3E}">
        <p14:creationId xmlns:p14="http://schemas.microsoft.com/office/powerpoint/2010/main" val="2052349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ar-EG" sz="2800"/>
              <a:t>التعددية اللغوية على الإنترنت، تحدي مستمر</a:t>
            </a:r>
          </a:p>
        </p:txBody>
      </p:sp>
      <p:sp>
        <p:nvSpPr>
          <p:cNvPr id="267" name="Google Shape;267;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lgn="r" rtl="1">
              <a:spcBef>
                <a:spcPts val="0"/>
              </a:spcBef>
              <a:spcAft>
                <a:spcPts val="0"/>
              </a:spcAft>
              <a:buClr>
                <a:schemeClr val="accent3"/>
              </a:buClr>
              <a:buSzPts val="1530"/>
              <a:buFont typeface="Merriweather Sans"/>
              <a:buChar char="*"/>
            </a:pPr>
            <a:r>
              <a:rPr lang="ar-EG" sz="1800" dirty="0"/>
              <a:t>أشارت </a:t>
            </a:r>
            <a:r>
              <a:rPr lang="ar-EG" sz="1800" dirty="0">
                <a:hlinkClick r:id="rId3"/>
              </a:rPr>
              <a:t>الوثائق الختامية للقمة </a:t>
            </a:r>
            <a:r>
              <a:rPr lang="en-US" sz="1800" dirty="0">
                <a:hlinkClick r:id="rId3"/>
              </a:rPr>
              <a:t>WSIS+10</a:t>
            </a:r>
            <a:r>
              <a:rPr lang="ar-EG" sz="1800" dirty="0"/>
              <a:t> إلى استمرار الحاجة إلى دعم تعددية اللغات على الإنترنت، وذلك نظرًا للحاجة إلى إنترنت متعدد اللغات واستمرار الفجوات في التكنولوجيا (من بين عوامل أخرى)</a:t>
            </a:r>
          </a:p>
          <a:p>
            <a:pPr marL="91440" lvl="0" indent="0" algn="l" rtl="0">
              <a:spcBef>
                <a:spcPts val="360"/>
              </a:spcBef>
              <a:spcAft>
                <a:spcPts val="0"/>
              </a:spcAft>
              <a:buClr>
                <a:schemeClr val="accent3"/>
              </a:buClr>
              <a:buSzPts val="1530"/>
              <a:buNone/>
            </a:pPr>
            <a:endParaRPr lang="en-US" sz="1800" dirty="0"/>
          </a:p>
          <a:p>
            <a:pPr marL="274320" lvl="0" indent="-182880" algn="r" rtl="1">
              <a:spcBef>
                <a:spcPts val="360"/>
              </a:spcBef>
              <a:spcAft>
                <a:spcPts val="0"/>
              </a:spcAft>
              <a:buClr>
                <a:schemeClr val="accent3"/>
              </a:buClr>
              <a:buSzPts val="1530"/>
              <a:buFont typeface="Merriweather Sans"/>
              <a:buChar char="*"/>
            </a:pPr>
            <a:r>
              <a:rPr lang="ar-EG" sz="1800" dirty="0"/>
              <a:t>يطلب التقرير على وجه التحديد ما يلي كجزء من المجالات ذات الأولوية التي يجب معالجتها في تنفيذ ما بعد </a:t>
            </a:r>
            <a:r>
              <a:rPr lang="en-US" sz="1800" dirty="0"/>
              <a:t>WSIS Beyond 2015</a:t>
            </a:r>
            <a:r>
              <a:rPr lang="ar-EG" sz="1800" dirty="0"/>
              <a:t>:</a:t>
            </a:r>
          </a:p>
          <a:p>
            <a:pPr marL="731520" lvl="1" indent="-182880"/>
            <a:r>
              <a:rPr lang="ar-EG" dirty="0"/>
              <a:t>العمل من أجل تعددية اللغات في تكنولوجيات المعلومات والاتصالات </a:t>
            </a:r>
            <a:r>
              <a:rPr lang="en-US" dirty="0"/>
              <a:t>ICT)</a:t>
            </a:r>
            <a:r>
              <a:rPr lang="he-IL" dirty="0"/>
              <a:t>)</a:t>
            </a:r>
            <a:r>
              <a:rPr lang="ar-EG" dirty="0"/>
              <a:t>، بما في ذلك البريد الإلكتروني والقدرة الأصلية لأسماء النطاقات </a:t>
            </a:r>
            <a:r>
              <a:rPr lang="ar-EG" dirty="0" err="1"/>
              <a:t>المدوّلة</a:t>
            </a:r>
            <a:r>
              <a:rPr lang="ar-EG" dirty="0"/>
              <a:t> </a:t>
            </a:r>
            <a:r>
              <a:rPr lang="en-US" dirty="0"/>
              <a:t>IDN)</a:t>
            </a:r>
            <a:r>
              <a:rPr lang="he-IL" dirty="0"/>
              <a:t>)</a:t>
            </a:r>
            <a:r>
              <a:rPr lang="ar-EG" dirty="0"/>
              <a:t>، بحيث يتمكن جميع أعضاء المجتمع من المشاركة في الحياة عبر الإنترنت</a:t>
            </a:r>
          </a:p>
          <a:p>
            <a:pPr marL="731520" lvl="1" indent="-182880"/>
            <a:r>
              <a:rPr lang="ar-EG" dirty="0"/>
              <a:t>دعم وتشجيع أصحاب المصلحة، في أدوارهم ومسؤولياتهم، على العمل معًا من أجل التطور الفني لتكنولوجيات المعلومات والاتصالات مع رؤية لعالم رقمي متنوع لغويًا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ar-EG" sz="2800"/>
              <a:t>الإدماج الرقمي، التزام طويل الأمد</a:t>
            </a:r>
          </a:p>
        </p:txBody>
      </p:sp>
      <p:sp>
        <p:nvSpPr>
          <p:cNvPr id="88" name="Google Shape;88;p2"/>
          <p:cNvSpPr txBox="1">
            <a:spLocks noGrp="1"/>
          </p:cNvSpPr>
          <p:nvPr>
            <p:ph type="body" idx="1"/>
          </p:nvPr>
        </p:nvSpPr>
        <p:spPr>
          <a:xfrm>
            <a:off x="320675" y="1318686"/>
            <a:ext cx="8450746" cy="5156255"/>
          </a:xfrm>
          <a:prstGeom prst="rect">
            <a:avLst/>
          </a:prstGeom>
          <a:noFill/>
          <a:ln>
            <a:noFill/>
          </a:ln>
        </p:spPr>
        <p:txBody>
          <a:bodyPr spcFirstLastPara="1" wrap="square" lIns="91425" tIns="45700" rIns="91425" bIns="45700" anchor="t" anchorCtr="0">
            <a:noAutofit/>
          </a:bodyPr>
          <a:lstStyle/>
          <a:p>
            <a:pPr marL="91440" lvl="0" indent="0" algn="r" rtl="1">
              <a:spcBef>
                <a:spcPts val="0"/>
              </a:spcBef>
              <a:spcAft>
                <a:spcPts val="0"/>
              </a:spcAft>
              <a:buClr>
                <a:schemeClr val="accent3"/>
              </a:buClr>
              <a:buSzPts val="1530"/>
              <a:buNone/>
            </a:pPr>
            <a:r>
              <a:rPr lang="ar-EG" sz="1800" dirty="0"/>
              <a:t>رعت الأمم المتحدة القمة العالمية لمجتمع المعلومات (</a:t>
            </a:r>
            <a:r>
              <a:rPr lang="en-US" sz="1800" dirty="0"/>
              <a:t>WSIS</a:t>
            </a:r>
            <a:r>
              <a:rPr lang="ar-EG" sz="1800" dirty="0"/>
              <a:t>) </a:t>
            </a:r>
            <a:r>
              <a:rPr lang="ar-EG" sz="1800" b="1" dirty="0"/>
              <a:t>لبناء مجتمع المعلومات، التحدي العالمي في الألفية الجديدة.</a:t>
            </a:r>
          </a:p>
          <a:p>
            <a:pPr marL="91440" lvl="0" indent="0" algn="l" rtl="0">
              <a:spcBef>
                <a:spcPts val="0"/>
              </a:spcBef>
              <a:spcAft>
                <a:spcPts val="0"/>
              </a:spcAft>
              <a:buClr>
                <a:schemeClr val="accent3"/>
              </a:buClr>
              <a:buSzPts val="1530"/>
              <a:buNone/>
            </a:pPr>
            <a:endParaRPr lang="en-US" sz="1800" b="1" dirty="0"/>
          </a:p>
          <a:p>
            <a:pPr marL="91440" lvl="0" indent="0" algn="r" rtl="1">
              <a:spcBef>
                <a:spcPts val="0"/>
              </a:spcBef>
              <a:spcAft>
                <a:spcPts val="0"/>
              </a:spcAft>
              <a:buClr>
                <a:schemeClr val="accent3"/>
              </a:buClr>
              <a:buSzPts val="1530"/>
              <a:buNone/>
            </a:pPr>
            <a:r>
              <a:rPr lang="ar-EG" sz="1800" dirty="0"/>
              <a:t>وشدد المجتمع الدولي على المبادئ التالية خلال </a:t>
            </a:r>
            <a:r>
              <a:rPr lang="en-US" sz="1800" dirty="0"/>
              <a:t>WSIS</a:t>
            </a:r>
            <a:r>
              <a:rPr lang="ar-EG" sz="1800" dirty="0"/>
              <a:t> في </a:t>
            </a:r>
            <a:r>
              <a:rPr lang="ar-EG" sz="1800" dirty="0">
                <a:hlinkClick r:id="rId3"/>
              </a:rPr>
              <a:t>قمة جنيف عام 2003</a:t>
            </a:r>
            <a:r>
              <a:rPr lang="ar-EG" sz="1800" dirty="0"/>
              <a:t>:</a:t>
            </a:r>
          </a:p>
          <a:p>
            <a:pPr marL="274320" lvl="0" indent="-182880" algn="l" rtl="0">
              <a:spcBef>
                <a:spcPts val="0"/>
              </a:spcBef>
              <a:spcAft>
                <a:spcPts val="0"/>
              </a:spcAft>
              <a:buClr>
                <a:schemeClr val="accent3"/>
              </a:buClr>
              <a:buSzPts val="1530"/>
              <a:buFont typeface="Merriweather Sans"/>
              <a:buChar char="*"/>
            </a:pPr>
            <a:endParaRPr lang="en-US" sz="1800" dirty="0"/>
          </a:p>
          <a:p>
            <a:pPr marL="274320" lvl="0" indent="-182880" algn="r" rtl="1">
              <a:spcBef>
                <a:spcPts val="0"/>
              </a:spcBef>
              <a:spcAft>
                <a:spcPts val="0"/>
              </a:spcAft>
              <a:buClr>
                <a:schemeClr val="accent3"/>
              </a:buClr>
              <a:buSzPts val="1530"/>
              <a:buFont typeface="Merriweather Sans"/>
              <a:buChar char="*"/>
            </a:pPr>
            <a:r>
              <a:rPr lang="ar-EG" sz="1800" dirty="0"/>
              <a:t>نحن ممثلي شعوب العالم وقد اجتمعنا للمرحلة الأولى من القمة العالمية لمجتمع المعلومات </a:t>
            </a:r>
            <a:r>
              <a:rPr lang="en-US" sz="1800" dirty="0"/>
              <a:t>(WSIS)</a:t>
            </a:r>
            <a:r>
              <a:rPr lang="ar-EG" sz="1800" dirty="0"/>
              <a:t>، نعلن رغبتنا المشتركة والتزامنا المشترك:</a:t>
            </a:r>
          </a:p>
          <a:p>
            <a:pPr marL="731520" lvl="1" indent="-182880">
              <a:spcBef>
                <a:spcPts val="0"/>
              </a:spcBef>
            </a:pPr>
            <a:r>
              <a:rPr lang="ar-EG" dirty="0"/>
              <a:t> لبناء مجتمع معلومات جامع هدفه الإنسان ويتجه نحو التنمية،</a:t>
            </a:r>
          </a:p>
          <a:p>
            <a:pPr marL="731520" lvl="1" indent="-182880">
              <a:spcBef>
                <a:spcPts val="0"/>
              </a:spcBef>
            </a:pPr>
            <a:r>
              <a:rPr lang="ar-EG" dirty="0"/>
              <a:t> مجتمع يستطيع كل فرد فيه استحداث المعلومات والمعارف والنفاذ إليها واستخدامها وتقاسمها،</a:t>
            </a:r>
          </a:p>
          <a:p>
            <a:pPr marL="731520" lvl="1" indent="-182880">
              <a:spcBef>
                <a:spcPts val="0"/>
              </a:spcBef>
            </a:pPr>
            <a:r>
              <a:rPr lang="ar-EG" dirty="0"/>
              <a:t> ويتمكن فيه الأفراد والمجتمعات والشعوب من تسخير كامل إمكاناتهم للنهوض بتنميتهم المستدامة ولتحسين نوعية حياتهم.</a:t>
            </a:r>
          </a:p>
          <a:p>
            <a:pPr marL="274320" lvl="0" indent="-182880">
              <a:spcBef>
                <a:spcPts val="0"/>
              </a:spcBef>
              <a:buSzPts val="1530"/>
              <a:buFont typeface="Merriweather Sans"/>
              <a:buChar char="*"/>
            </a:pPr>
            <a:endParaRPr lang="en-US" sz="1800" dirty="0"/>
          </a:p>
          <a:p>
            <a:pPr marL="91440" lvl="0" indent="0" algn="l" rtl="0">
              <a:spcBef>
                <a:spcPts val="1200"/>
              </a:spcBef>
              <a:spcAft>
                <a:spcPts val="0"/>
              </a:spcAft>
              <a:buSzPts val="1700"/>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854386"/>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ar-EG" sz="2800" dirty="0"/>
              <a:t>ما هو القبول الشامل </a:t>
            </a:r>
            <a:r>
              <a:rPr lang="en-US" sz="2800" dirty="0"/>
              <a:t>UA)</a:t>
            </a:r>
            <a:r>
              <a:rPr lang="he-IL" sz="2800" dirty="0"/>
              <a:t>)</a:t>
            </a:r>
            <a:r>
              <a:rPr lang="ar-EG" sz="2800" dirty="0"/>
              <a:t>؟</a:t>
            </a:r>
          </a:p>
        </p:txBody>
      </p:sp>
      <p:sp>
        <p:nvSpPr>
          <p:cNvPr id="267" name="Google Shape;267;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lgn="r" rtl="1">
              <a:spcBef>
                <a:spcPts val="0"/>
              </a:spcBef>
              <a:spcAft>
                <a:spcPts val="0"/>
              </a:spcAft>
              <a:buClr>
                <a:schemeClr val="accent3"/>
              </a:buClr>
              <a:buSzPts val="1530"/>
              <a:buFont typeface="Merriweather Sans"/>
              <a:buChar char="*"/>
            </a:pPr>
            <a:r>
              <a:rPr lang="ar-EG" sz="1800"/>
              <a:t>على الرغم من تطور نظام اسم النطاق </a:t>
            </a:r>
            <a:r>
              <a:rPr lang="en-US" sz="1800"/>
              <a:t>DNS</a:t>
            </a:r>
            <a:r>
              <a:rPr lang="ar-EG" sz="1800"/>
              <a:t>، إلا أن عمليات التحقق التي تستخدمها العديد من تطبيقات البرامج للتحقق من صحة أسماء النطاقات وعناوين البريد الإلكتروني لا تزال قديمة</a:t>
            </a:r>
          </a:p>
          <a:p>
            <a:pPr marL="274320" lvl="0" indent="-85725" algn="l" rtl="0">
              <a:spcBef>
                <a:spcPts val="360"/>
              </a:spcBef>
              <a:spcAft>
                <a:spcPts val="0"/>
              </a:spcAft>
              <a:buClr>
                <a:schemeClr val="accent3"/>
              </a:buClr>
              <a:buSzPts val="1530"/>
              <a:buFont typeface="Merriweather Sans"/>
              <a:buNone/>
            </a:pPr>
            <a:endParaRPr lang="en-US" sz="1800" dirty="0"/>
          </a:p>
          <a:p>
            <a:pPr marL="274320" lvl="0" indent="-182880" algn="r" rtl="1">
              <a:spcBef>
                <a:spcPts val="360"/>
              </a:spcBef>
              <a:spcAft>
                <a:spcPts val="0"/>
              </a:spcAft>
              <a:buClr>
                <a:schemeClr val="accent3"/>
              </a:buClr>
              <a:buSzPts val="1530"/>
              <a:buFont typeface="Merriweather Sans"/>
              <a:buChar char="*"/>
            </a:pPr>
            <a:r>
              <a:rPr lang="ar-EG" sz="1800"/>
              <a:t>ليست كل بوابات الإنترنت بالإضافة إلى ذلك مبرمجة لفتح حساب مستخدم بعنوان بريد إلكتروني ذي صلة، مما يترك العديد من الأشخاص غير قادرين على التنقل عبر الإنترنت باستخدام لغتهم وهويتهم على الإنترنت التي يختارونها</a:t>
            </a:r>
          </a:p>
          <a:p>
            <a:pPr marL="274320" lvl="0" indent="-85725" algn="l" rtl="0">
              <a:spcBef>
                <a:spcPts val="360"/>
              </a:spcBef>
              <a:spcAft>
                <a:spcPts val="0"/>
              </a:spcAft>
              <a:buClr>
                <a:schemeClr val="accent3"/>
              </a:buClr>
              <a:buSzPts val="1530"/>
              <a:buFont typeface="Merriweather Sans"/>
              <a:buNone/>
            </a:pPr>
            <a:endParaRPr sz="1800" dirty="0"/>
          </a:p>
          <a:p>
            <a:pPr marL="274320" lvl="0" indent="-182880" algn="r" rtl="1">
              <a:spcBef>
                <a:spcPts val="360"/>
              </a:spcBef>
              <a:spcAft>
                <a:spcPts val="0"/>
              </a:spcAft>
              <a:buClr>
                <a:schemeClr val="accent3"/>
              </a:buClr>
              <a:buSzPts val="1530"/>
              <a:buFont typeface="Merriweather Sans"/>
              <a:buChar char="*"/>
            </a:pPr>
            <a:r>
              <a:rPr lang="ar-EG" sz="1800"/>
              <a:t>يحل القبول الشامل </a:t>
            </a:r>
            <a:r>
              <a:rPr lang="en-US" sz="1800"/>
              <a:t>UA</a:t>
            </a:r>
            <a:r>
              <a:rPr lang="ar-EG" sz="1800"/>
              <a:t> الذي يعتبر أفضل ممارسات الامتثال التقني هذه المشكلات من خلال ضمان إمكانية استخدام كافة أسماء النطاقات وعناوين البريد الإلكتروني الصالحة، بغض النظر عن النص أو اللغة أو طول الأحرف، على حد سواء بواسطة كافة التطبيقات والأجهزة والأنظمة التي تدعم الإنترنت</a:t>
            </a:r>
          </a:p>
        </p:txBody>
      </p:sp>
    </p:spTree>
    <p:extLst>
      <p:ext uri="{BB962C8B-B14F-4D97-AF65-F5344CB8AC3E}">
        <p14:creationId xmlns:p14="http://schemas.microsoft.com/office/powerpoint/2010/main" val="3694180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1"/>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2"/>
              </a:buClr>
              <a:buSzPts val="3200"/>
              <a:buFont typeface="Open Sans"/>
              <a:buNone/>
            </a:pPr>
            <a:r>
              <a:rPr lang="ar-EG">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هدف القبول الشامل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UA</a:t>
            </a:r>
            <a:r>
              <a:rPr lang="ar-EG">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 وتأثيره</a:t>
            </a:r>
          </a:p>
        </p:txBody>
      </p:sp>
      <p:sp>
        <p:nvSpPr>
          <p:cNvPr id="308" name="Google Shape;308;p21"/>
          <p:cNvSpPr txBox="1"/>
          <p:nvPr/>
        </p:nvSpPr>
        <p:spPr>
          <a:xfrm>
            <a:off x="609600" y="1470212"/>
            <a:ext cx="7907338" cy="4571813"/>
          </a:xfrm>
          <a:prstGeom prst="rect">
            <a:avLst/>
          </a:prstGeom>
          <a:noFill/>
          <a:ln>
            <a:noFill/>
          </a:ln>
        </p:spPr>
        <p:txBody>
          <a:bodyPr spcFirstLastPara="1" wrap="square" lIns="91425" tIns="45700" rIns="91425" bIns="45700" anchor="t" anchorCtr="0">
            <a:normAutofit/>
          </a:bodyPr>
          <a:lstStyle/>
          <a:p>
            <a:pPr marL="0" marR="0" lvl="0" indent="0" algn="ctr" rtl="0">
              <a:spcBef>
                <a:spcPts val="360"/>
              </a:spcBef>
              <a:spcAft>
                <a:spcPts val="0"/>
              </a:spcAft>
              <a:buClr>
                <a:schemeClr val="dk1"/>
              </a:buClr>
              <a:buSzPts val="1800"/>
              <a:buFont typeface="Arial"/>
              <a:buNone/>
            </a:pPr>
            <a:endParaRPr sz="1800" b="1" dirty="0">
              <a:solidFill>
                <a:schemeClr val="dk1"/>
              </a:solidFill>
              <a:latin typeface="Open Sans"/>
              <a:ea typeface="Open Sans"/>
              <a:cs typeface="Open Sans"/>
              <a:sym typeface="Open Sans"/>
            </a:endParaRPr>
          </a:p>
          <a:p>
            <a:pPr marL="0" marR="0" lvl="0" indent="0" algn="ctr" rtl="1">
              <a:spcBef>
                <a:spcPts val="360"/>
              </a:spcBef>
              <a:spcAft>
                <a:spcPts val="0"/>
              </a:spcAft>
              <a:buClr>
                <a:schemeClr val="dk1"/>
              </a:buClr>
              <a:buSzPts val="1800"/>
              <a:buFont typeface="Arial"/>
              <a:buNone/>
            </a:pPr>
            <a:r>
              <a:rPr lang="ar-EG" sz="1800" b="1">
                <a:latin typeface="Open Sans Light"/>
                <a:ea typeface="Open Sans Light"/>
                <a:cs typeface="Open Sans Light"/>
                <a:sym typeface="Open Sans"/>
              </a:rPr>
              <a:t>الهدف</a:t>
            </a:r>
          </a:p>
          <a:p>
            <a:pPr marL="0" marR="0" lvl="0" indent="0" algn="ctr" rtl="1">
              <a:spcBef>
                <a:spcPts val="360"/>
              </a:spcBef>
              <a:spcAft>
                <a:spcPts val="0"/>
              </a:spcAft>
              <a:buClr>
                <a:schemeClr val="dk1"/>
              </a:buClr>
              <a:buSzPts val="1800"/>
              <a:buFont typeface="Arial"/>
              <a:buNone/>
            </a:pPr>
            <a:r>
              <a:rPr lang="ar-EG" sz="1800">
                <a:latin typeface="Open Sans Light"/>
                <a:ea typeface="Open Sans Light"/>
                <a:cs typeface="Open Sans Light"/>
                <a:sym typeface="Open Sans"/>
              </a:rPr>
              <a:t>أن تعمل جميع أسماء النطاقات وعناوين البريد الإلكتروني الصالحة في جميع تطبيقات البرامج.</a:t>
            </a:r>
          </a:p>
          <a:p>
            <a:pPr marL="0" marR="0" lvl="0" indent="0" algn="ctr" rtl="0">
              <a:spcBef>
                <a:spcPts val="360"/>
              </a:spcBef>
              <a:spcAft>
                <a:spcPts val="0"/>
              </a:spcAft>
              <a:buClr>
                <a:schemeClr val="dk1"/>
              </a:buClr>
              <a:buSzPts val="1800"/>
              <a:buFont typeface="Arial"/>
              <a:buNone/>
            </a:pPr>
            <a:endParaRPr sz="1800" dirty="0">
              <a:latin typeface="Open Sans Light"/>
              <a:ea typeface="Open Sans Light"/>
              <a:cs typeface="Open Sans Light"/>
              <a:sym typeface="Open Sans"/>
            </a:endParaRPr>
          </a:p>
          <a:p>
            <a:pPr marL="0" marR="0" lvl="0" indent="0" algn="ctr" rtl="0">
              <a:spcBef>
                <a:spcPts val="360"/>
              </a:spcBef>
              <a:spcAft>
                <a:spcPts val="0"/>
              </a:spcAft>
              <a:buClr>
                <a:schemeClr val="dk1"/>
              </a:buClr>
              <a:buSzPts val="1800"/>
              <a:buFont typeface="Arial"/>
              <a:buNone/>
            </a:pPr>
            <a:endParaRPr sz="1800" dirty="0">
              <a:latin typeface="Open Sans Light"/>
              <a:ea typeface="Open Sans Light"/>
              <a:cs typeface="Open Sans Light"/>
              <a:sym typeface="Open Sans"/>
            </a:endParaRPr>
          </a:p>
          <a:p>
            <a:pPr marL="0" marR="0" lvl="0" indent="0" algn="ctr" rtl="1">
              <a:spcBef>
                <a:spcPts val="360"/>
              </a:spcBef>
              <a:spcAft>
                <a:spcPts val="0"/>
              </a:spcAft>
              <a:buClr>
                <a:schemeClr val="dk1"/>
              </a:buClr>
              <a:buSzPts val="1800"/>
              <a:buFont typeface="Arial"/>
              <a:buNone/>
            </a:pPr>
            <a:r>
              <a:rPr lang="ar-EG" sz="1800" b="1">
                <a:latin typeface="Open Sans Light"/>
                <a:ea typeface="Open Sans Light"/>
                <a:cs typeface="Open Sans Light"/>
                <a:sym typeface="Open Sans"/>
              </a:rPr>
              <a:t>التأثير</a:t>
            </a:r>
          </a:p>
          <a:p>
            <a:pPr marL="0" marR="0" lvl="0" indent="0" algn="ctr" rtl="1">
              <a:spcBef>
                <a:spcPts val="360"/>
              </a:spcBef>
              <a:spcAft>
                <a:spcPts val="0"/>
              </a:spcAft>
              <a:buClr>
                <a:schemeClr val="dk1"/>
              </a:buClr>
              <a:buSzPts val="1800"/>
              <a:buFont typeface="Arial"/>
              <a:buNone/>
            </a:pPr>
            <a:r>
              <a:rPr lang="ar-EG" sz="1800">
                <a:latin typeface="Open Sans Light"/>
                <a:ea typeface="Open Sans Light"/>
                <a:cs typeface="Open Sans Light"/>
                <a:sym typeface="Open Sans"/>
              </a:rPr>
              <a:t>تعزيز اختيار المستهلك، وتحسين المنافسة، وتوفير وصول أوسع للمستخدمين النهائيين.</a:t>
            </a:r>
          </a:p>
          <a:p>
            <a:pPr marL="342900" marR="0" lvl="0" indent="-228600" algn="l" rtl="0">
              <a:spcBef>
                <a:spcPts val="360"/>
              </a:spcBef>
              <a:spcAft>
                <a:spcPts val="0"/>
              </a:spcAft>
              <a:buClr>
                <a:schemeClr val="dk1"/>
              </a:buClr>
              <a:buSzPts val="1800"/>
              <a:buFont typeface="Arial"/>
              <a:buNone/>
            </a:pPr>
            <a:endParaRPr sz="1800" dirty="0">
              <a:solidFill>
                <a:schemeClr val="dk1"/>
              </a:solidFill>
              <a:latin typeface="Open Sans"/>
              <a:ea typeface="Open Sans"/>
              <a:cs typeface="Open Sans"/>
              <a:sym typeface="Open Sans"/>
            </a:endParaRPr>
          </a:p>
          <a:p>
            <a:pPr marL="342900" marR="0" lvl="0" indent="-228600" algn="l" rtl="0">
              <a:spcBef>
                <a:spcPts val="360"/>
              </a:spcBef>
              <a:spcAft>
                <a:spcPts val="0"/>
              </a:spcAft>
              <a:buClr>
                <a:schemeClr val="dk1"/>
              </a:buClr>
              <a:buSzPts val="1800"/>
              <a:buFont typeface="Arial"/>
              <a:buNone/>
            </a:pPr>
            <a:endParaRPr sz="1800" dirty="0">
              <a:solidFill>
                <a:schemeClr val="dk1"/>
              </a:solidFill>
              <a:latin typeface="Open Sans"/>
              <a:ea typeface="Open Sans"/>
              <a:cs typeface="Open Sans"/>
              <a:sym typeface="Open Sans"/>
            </a:endParaRPr>
          </a:p>
          <a:p>
            <a:pPr marL="342900" marR="0" lvl="0" indent="-139700" algn="l" rtl="0">
              <a:spcBef>
                <a:spcPts val="640"/>
              </a:spcBef>
              <a:spcAft>
                <a:spcPts val="0"/>
              </a:spcAft>
              <a:buClr>
                <a:schemeClr val="dk1"/>
              </a:buClr>
              <a:buSzPts val="3200"/>
              <a:buFont typeface="Arial"/>
              <a:buNone/>
            </a:pPr>
            <a:endParaRPr sz="32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6"/>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ar-EG" sz="2800"/>
              <a:t>أمثلة على الفئات المتأثرة بالقبول الشامل </a:t>
            </a:r>
            <a:r>
              <a:rPr lang="en-US" sz="2800"/>
              <a:t>UA</a:t>
            </a:r>
          </a:p>
        </p:txBody>
      </p:sp>
      <p:sp>
        <p:nvSpPr>
          <p:cNvPr id="273" name="Google Shape;273;p16"/>
          <p:cNvSpPr txBox="1">
            <a:spLocks noGrp="1"/>
          </p:cNvSpPr>
          <p:nvPr>
            <p:ph type="body" idx="1"/>
          </p:nvPr>
        </p:nvSpPr>
        <p:spPr>
          <a:xfrm>
            <a:off x="320675" y="1318686"/>
            <a:ext cx="8450746" cy="4927131"/>
          </a:xfrm>
          <a:prstGeom prst="rect">
            <a:avLst/>
          </a:prstGeom>
          <a:noFill/>
          <a:ln>
            <a:noFill/>
          </a:ln>
        </p:spPr>
        <p:txBody>
          <a:bodyPr spcFirstLastPara="1" wrap="square" lIns="91425" tIns="45700" rIns="91425" bIns="45700" anchor="t" anchorCtr="0">
            <a:noAutofit/>
          </a:bodyPr>
          <a:lstStyle/>
          <a:p>
            <a:pPr marL="274320" lvl="0" indent="-182880" algn="r" rtl="1">
              <a:spcBef>
                <a:spcPts val="0"/>
              </a:spcBef>
              <a:spcAft>
                <a:spcPts val="0"/>
              </a:spcAft>
              <a:buClr>
                <a:schemeClr val="accent3"/>
              </a:buClr>
              <a:buSzPts val="1530"/>
              <a:buFont typeface="Merriweather Sans"/>
              <a:buChar char="*"/>
            </a:pPr>
            <a:r>
              <a:rPr lang="ar-EG" sz="1800" dirty="0"/>
              <a:t>أسماء النطاقات </a:t>
            </a:r>
            <a:r>
              <a:rPr lang="ar-EG"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التي</a:t>
            </a:r>
            <a:r>
              <a:rPr lang="ar-EG" sz="1800" dirty="0"/>
              <a:t> قد لا تعمل في التطبيقات:</a:t>
            </a:r>
          </a:p>
          <a:p>
            <a:pPr marL="548640" lvl="1" indent="-182880" algn="r" rtl="1">
              <a:spcBef>
                <a:spcPts val="360"/>
              </a:spcBef>
              <a:spcAft>
                <a:spcPts val="0"/>
              </a:spcAft>
              <a:buSzPts val="1530"/>
              <a:buChar char="*"/>
            </a:pPr>
            <a:r>
              <a:rPr lang="en-US" sz="1800" dirty="0"/>
              <a:t>ASCII: 	</a:t>
            </a:r>
            <a:r>
              <a:rPr lang="en-US" sz="1800" dirty="0" err="1"/>
              <a:t>example.</a:t>
            </a:r>
            <a:r>
              <a:rPr lang="en-US" sz="1800" dirty="0" err="1">
                <a:solidFill>
                  <a:srgbClr val="FF0000"/>
                </a:solidFill>
              </a:rPr>
              <a:t>sky</a:t>
            </a:r>
            <a:endParaRPr lang="en-US" sz="1800" dirty="0">
              <a:solidFill>
                <a:srgbClr val="FF0000"/>
              </a:solidFill>
            </a:endParaRPr>
          </a:p>
          <a:p>
            <a:pPr marL="548640" lvl="1" indent="-182880" algn="r" rtl="1">
              <a:spcBef>
                <a:spcPts val="360"/>
              </a:spcBef>
              <a:spcAft>
                <a:spcPts val="0"/>
              </a:spcAft>
              <a:buSzPts val="1530"/>
              <a:buChar char="*"/>
            </a:pPr>
            <a:r>
              <a:rPr lang="en-US" sz="1800" dirty="0"/>
              <a:t>ASCII:</a:t>
            </a:r>
            <a:r>
              <a:rPr lang="ar-EG" dirty="0"/>
              <a:t>	</a:t>
            </a:r>
            <a:r>
              <a:rPr lang="en-US" sz="1800" dirty="0" err="1"/>
              <a:t>example.</a:t>
            </a:r>
            <a:r>
              <a:rPr lang="en-US" sz="1800" dirty="0" err="1">
                <a:solidFill>
                  <a:srgbClr val="FF0000"/>
                </a:solidFill>
              </a:rPr>
              <a:t>engineering</a:t>
            </a:r>
            <a:endParaRPr lang="en-US" sz="1800" dirty="0">
              <a:solidFill>
                <a:srgbClr val="FF0000"/>
              </a:solidFill>
            </a:endParaRPr>
          </a:p>
          <a:p>
            <a:pPr marL="548640" lvl="1" indent="-182880" algn="r" rtl="1">
              <a:spcBef>
                <a:spcPts val="480"/>
              </a:spcBef>
              <a:spcAft>
                <a:spcPts val="0"/>
              </a:spcAft>
              <a:buSzPts val="1530"/>
              <a:buChar char="*"/>
            </a:pPr>
            <a:r>
              <a:rPr lang="en-US" sz="1800" dirty="0">
                <a:solidFill>
                  <a:schemeClr val="dk1"/>
                </a:solidFill>
              </a:rPr>
              <a:t>Unicode:</a:t>
            </a:r>
            <a:r>
              <a:rPr lang="ar-EG" sz="1800" dirty="0">
                <a:solidFill>
                  <a:srgbClr val="FF0000"/>
                </a:solidFill>
              </a:rPr>
              <a:t>	</a:t>
            </a:r>
            <a:r>
              <a:rPr lang="en-US" sz="2400" dirty="0">
                <a:solidFill>
                  <a:srgbClr val="FF0000"/>
                </a:solidFill>
              </a:rPr>
              <a:t>คน.ไทย</a:t>
            </a:r>
          </a:p>
          <a:p>
            <a:pPr marL="274320" lvl="0" indent="-182880" algn="r" rtl="1">
              <a:spcBef>
                <a:spcPts val="360"/>
              </a:spcBef>
              <a:spcAft>
                <a:spcPts val="0"/>
              </a:spcAft>
              <a:buClr>
                <a:schemeClr val="accent3"/>
              </a:buClr>
              <a:buSzPts val="1530"/>
              <a:buFont typeface="Merriweather Sans"/>
              <a:buChar char="*"/>
            </a:pPr>
            <a:r>
              <a:rPr lang="ar-EG" sz="1800" dirty="0"/>
              <a:t>عناوين البريد الإلكتروني </a:t>
            </a:r>
            <a:r>
              <a:rPr lang="ar-EG" sz="1800" dirty="0" err="1"/>
              <a:t>المدوّلة</a:t>
            </a:r>
            <a:r>
              <a:rPr lang="ar-EG" sz="1800" dirty="0"/>
              <a:t> (</a:t>
            </a:r>
            <a:r>
              <a:rPr lang="en-US" sz="1800" dirty="0"/>
              <a:t>EAI</a:t>
            </a:r>
            <a:r>
              <a:rPr lang="ar-EG" sz="1800" dirty="0"/>
              <a:t>) </a:t>
            </a:r>
            <a:r>
              <a:rPr lang="ar-EG"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التي</a:t>
            </a:r>
            <a:r>
              <a:rPr lang="ar-EG" sz="1800" dirty="0"/>
              <a:t> قد لا تعمل في التطبيقات:</a:t>
            </a:r>
          </a:p>
          <a:p>
            <a:pPr marL="548640" lvl="1" indent="-182880" algn="r" rtl="1">
              <a:spcBef>
                <a:spcPts val="360"/>
              </a:spcBef>
              <a:spcAft>
                <a:spcPts val="0"/>
              </a:spcAft>
              <a:buSzPts val="1530"/>
              <a:buChar char="*"/>
            </a:pPr>
            <a:r>
              <a:rPr lang="ar-EG" sz="1800" dirty="0"/>
              <a:t> </a:t>
            </a:r>
            <a:r>
              <a:rPr lang="en-US" sz="1800" dirty="0"/>
              <a:t>Unicode:</a:t>
            </a:r>
            <a:r>
              <a:rPr lang="ar-EG" sz="1800" dirty="0"/>
              <a:t>	</a:t>
            </a:r>
            <a:r>
              <a:rPr lang="en-US" sz="1800" dirty="0"/>
              <a:t>marc</a:t>
            </a:r>
            <a:r>
              <a:rPr lang="ar-EG" sz="1800" dirty="0"/>
              <a:t>@</a:t>
            </a:r>
            <a:r>
              <a:rPr lang="en-US" sz="1800" dirty="0">
                <a:solidFill>
                  <a:srgbClr val="FF0000"/>
                </a:solidFill>
              </a:rPr>
              <a:t>société</a:t>
            </a:r>
            <a:r>
              <a:rPr lang="en-US" sz="1800" dirty="0"/>
              <a:t>.org</a:t>
            </a:r>
          </a:p>
          <a:p>
            <a:pPr marL="548640" lvl="1" indent="-182880" algn="r" rtl="1">
              <a:spcBef>
                <a:spcPts val="360"/>
              </a:spcBef>
              <a:spcAft>
                <a:spcPts val="0"/>
              </a:spcAft>
              <a:buSzPts val="1530"/>
              <a:buChar char="*"/>
            </a:pPr>
            <a:r>
              <a:rPr lang="en-US" sz="1800" dirty="0"/>
              <a:t>Unicode:</a:t>
            </a:r>
            <a:r>
              <a:rPr lang="ar-EG" sz="1800" dirty="0"/>
              <a:t>	</a:t>
            </a:r>
            <a:r>
              <a:rPr lang="en-US" sz="1800" dirty="0">
                <a:solidFill>
                  <a:srgbClr val="FF0000"/>
                </a:solidFill>
              </a:rPr>
              <a:t>测试</a:t>
            </a:r>
            <a:r>
              <a:rPr lang="en-US" sz="1800" dirty="0"/>
              <a:t>@example.com</a:t>
            </a:r>
          </a:p>
          <a:p>
            <a:pPr marL="548640" lvl="1" indent="-182880" algn="r" rtl="1">
              <a:spcBef>
                <a:spcPts val="360"/>
              </a:spcBef>
              <a:spcAft>
                <a:spcPts val="0"/>
              </a:spcAft>
              <a:buSzPts val="1530"/>
              <a:buChar char="*"/>
            </a:pPr>
            <a:r>
              <a:rPr lang="en-US" sz="1800" dirty="0"/>
              <a:t>Unicode:</a:t>
            </a:r>
            <a:r>
              <a:rPr lang="ar-EG" sz="1800" dirty="0"/>
              <a:t>	</a:t>
            </a:r>
            <a:r>
              <a:rPr lang="en-US" sz="1800" dirty="0">
                <a:solidFill>
                  <a:srgbClr val="FF0000"/>
                </a:solidFill>
              </a:rPr>
              <a:t>ईमेल@उदाहरण.भारत</a:t>
            </a:r>
          </a:p>
          <a:p>
            <a:pPr marL="548640" lvl="1" indent="-182880" algn="r" rtl="1">
              <a:spcBef>
                <a:spcPts val="360"/>
              </a:spcBef>
              <a:spcAft>
                <a:spcPts val="0"/>
              </a:spcAft>
              <a:buSzPts val="1530"/>
              <a:buChar char="*"/>
            </a:pPr>
            <a:r>
              <a:rPr lang="en-US" sz="1800" dirty="0"/>
              <a:t>Unicode:</a:t>
            </a:r>
            <a:r>
              <a:rPr lang="ar-EG" sz="1800" dirty="0"/>
              <a:t>	</a:t>
            </a:r>
            <a:r>
              <a:rPr lang="ar-EG" sz="1800" dirty="0" err="1">
                <a:solidFill>
                  <a:srgbClr val="FF0000"/>
                </a:solidFill>
              </a:rPr>
              <a:t>ای-میل</a:t>
            </a:r>
            <a:r>
              <a:rPr lang="ar-EG" sz="1800" dirty="0">
                <a:solidFill>
                  <a:srgbClr val="FF0000"/>
                </a:solidFill>
              </a:rPr>
              <a:t>@ </a:t>
            </a:r>
            <a:r>
              <a:rPr lang="ar-EG" sz="1800" dirty="0" err="1">
                <a:solidFill>
                  <a:srgbClr val="FF0000"/>
                </a:solidFill>
              </a:rPr>
              <a:t>مثال.موقع</a:t>
            </a:r>
            <a:r>
              <a:rPr lang="ar-EG" sz="1800" dirty="0">
                <a:solidFill>
                  <a:srgbClr val="FF0000"/>
                </a:solidFill>
              </a:rPr>
              <a:t>  </a:t>
            </a:r>
            <a:r>
              <a:rPr lang="ar-EG" sz="1800" dirty="0">
                <a:solidFill>
                  <a:schemeClr val="dk1"/>
                </a:solidFill>
              </a:rPr>
              <a:t>(مكتوب من اليمين إلى اليسار، </a:t>
            </a:r>
            <a:r>
              <a:rPr lang="en-US" sz="1800" dirty="0">
                <a:solidFill>
                  <a:schemeClr val="dk1"/>
                </a:solidFill>
              </a:rPr>
              <a:t>RTL</a:t>
            </a:r>
            <a:r>
              <a:rPr lang="he-IL" sz="1800" dirty="0">
                <a:solidFill>
                  <a:schemeClr val="dk1"/>
                </a:solidFill>
              </a:rPr>
              <a:t>)</a:t>
            </a:r>
            <a:endParaRPr lang="ar-EG" dirty="0"/>
          </a:p>
          <a:p>
            <a:pPr marL="274320" lvl="0" indent="-74930" algn="l" rtl="0">
              <a:spcBef>
                <a:spcPts val="400"/>
              </a:spcBef>
              <a:spcAft>
                <a:spcPts val="0"/>
              </a:spcAft>
              <a:buClr>
                <a:schemeClr val="accent3"/>
              </a:buClr>
              <a:buSzPts val="1700"/>
              <a:buFont typeface="Merriweather Sans"/>
              <a:buNone/>
            </a:pPr>
            <a:endParaRPr dirty="0"/>
          </a:p>
          <a:p>
            <a:pPr marL="0" lvl="0" indent="0" algn="r" rtl="1">
              <a:spcBef>
                <a:spcPts val="400"/>
              </a:spcBef>
              <a:spcAft>
                <a:spcPts val="0"/>
              </a:spcAft>
              <a:buSzPts val="1700"/>
              <a:buNone/>
            </a:pPr>
            <a:r>
              <a:rPr lang="ar-EG" sz="1800" b="1" dirty="0"/>
              <a:t>نظام الترميز المعياري الأمريكي لتبادل المعلومات </a:t>
            </a:r>
            <a:r>
              <a:rPr lang="en-US" sz="1800" b="1" dirty="0"/>
              <a:t>ASCII</a:t>
            </a:r>
            <a:r>
              <a:rPr lang="ar-EG" sz="1800" dirty="0"/>
              <a:t> يعتمد على الأحرف </a:t>
            </a:r>
            <a:r>
              <a:rPr lang="en-US" sz="1800" dirty="0"/>
              <a:t>A-Z</a:t>
            </a:r>
            <a:r>
              <a:rPr lang="ar-EG" sz="1800" dirty="0"/>
              <a:t> و</a:t>
            </a:r>
            <a:r>
              <a:rPr lang="en-US" sz="1800" dirty="0"/>
              <a:t>a-z</a:t>
            </a:r>
            <a:r>
              <a:rPr lang="ar-EG" sz="1800" dirty="0"/>
              <a:t> والأرقام 0-9 والواصلة.</a:t>
            </a:r>
          </a:p>
          <a:p>
            <a:pPr marL="0" lvl="0" indent="0" algn="r" rtl="1">
              <a:spcBef>
                <a:spcPts val="400"/>
              </a:spcBef>
              <a:spcAft>
                <a:spcPts val="0"/>
              </a:spcAft>
              <a:buSzPts val="1700"/>
              <a:buNone/>
            </a:pPr>
            <a:r>
              <a:rPr lang="ar-EG" sz="1800" b="1" dirty="0"/>
              <a:t>يونيكود </a:t>
            </a:r>
            <a:r>
              <a:rPr lang="en-US" sz="1800" b="1" dirty="0"/>
              <a:t>Unicode</a:t>
            </a:r>
            <a:r>
              <a:rPr lang="ar-EG" sz="1800" dirty="0"/>
              <a:t> يدعم أحرف </a:t>
            </a:r>
            <a:r>
              <a:rPr lang="ar-EG"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اللغات</a:t>
            </a:r>
            <a:r>
              <a:rPr lang="ar-EG" sz="1800" dirty="0"/>
              <a:t> والنصوص العالمية.</a:t>
            </a:r>
          </a:p>
          <a:p>
            <a:pPr marL="1097280" lvl="3" indent="-107315" algn="l" rtl="0">
              <a:spcBef>
                <a:spcPts val="280"/>
              </a:spcBef>
              <a:spcAft>
                <a:spcPts val="0"/>
              </a:spcAft>
              <a:buSzPts val="1190"/>
              <a:buNone/>
            </a:pPr>
            <a:endParaRPr dirty="0"/>
          </a:p>
        </p:txBody>
      </p:sp>
    </p:spTree>
    <p:extLst>
      <p:ext uri="{BB962C8B-B14F-4D97-AF65-F5344CB8AC3E}">
        <p14:creationId xmlns:p14="http://schemas.microsoft.com/office/powerpoint/2010/main" val="3616186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1f5ee761316_0_0"/>
          <p:cNvSpPr txBox="1">
            <a:spLocks noGrp="1"/>
          </p:cNvSpPr>
          <p:nvPr>
            <p:ph type="title"/>
          </p:nvPr>
        </p:nvSpPr>
        <p:spPr>
          <a:xfrm>
            <a:off x="320041" y="275167"/>
            <a:ext cx="8451300"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2"/>
              </a:buClr>
              <a:buSzPts val="3200"/>
              <a:buFont typeface="Open Sans"/>
              <a:buNone/>
            </a:pPr>
            <a:r>
              <a:rPr lang="ar-EG" sz="2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لماذا يعتبر القبول الشامل </a:t>
            </a:r>
            <a:r>
              <a:rPr lang="en-US" sz="2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UA</a:t>
            </a:r>
            <a:r>
              <a:rPr lang="ar-EG" sz="2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 مهمًا؟</a:t>
            </a:r>
          </a:p>
        </p:txBody>
      </p:sp>
      <p:sp>
        <p:nvSpPr>
          <p:cNvPr id="2" name="Google Shape;320;p22">
            <a:extLst>
              <a:ext uri="{FF2B5EF4-FFF2-40B4-BE49-F238E27FC236}">
                <a16:creationId xmlns:a16="http://schemas.microsoft.com/office/drawing/2014/main" id="{330EC758-148C-D71B-28F0-01F6E4A4CF00}"/>
              </a:ext>
            </a:extLst>
          </p:cNvPr>
          <p:cNvSpPr txBox="1">
            <a:spLocks/>
          </p:cNvSpPr>
          <p:nvPr/>
        </p:nvSpPr>
        <p:spPr>
          <a:xfrm>
            <a:off x="320675" y="1318686"/>
            <a:ext cx="8450746" cy="52641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91440">
              <a:buClr>
                <a:schemeClr val="accent3"/>
              </a:buClr>
              <a:buSzPts val="1530"/>
            </a:pPr>
            <a:r>
              <a:rPr lang="ar-EG" sz="1800">
                <a:solidFill>
                  <a:srgbClr val="0A1F24"/>
                </a:solidFill>
                <a:latin typeface="Open Sans Light" panose="020B0306030504020204" pitchFamily="34" charset="0"/>
                <a:ea typeface="Open Sans Light" panose="020B0306030504020204" pitchFamily="34" charset="0"/>
                <a:cs typeface="Open Sans Light" panose="020B0306030504020204" pitchFamily="34" charset="0"/>
              </a:rPr>
              <a:t>تحقيق القبول الشامل </a:t>
            </a:r>
            <a:r>
              <a:rPr lang="en-US" sz="1800">
                <a:solidFill>
                  <a:srgbClr val="0A1F24"/>
                </a:solidFill>
                <a:latin typeface="Open Sans Light" panose="020B0306030504020204" pitchFamily="34" charset="0"/>
                <a:ea typeface="Open Sans Light" panose="020B0306030504020204" pitchFamily="34" charset="0"/>
                <a:cs typeface="Open Sans Light" panose="020B0306030504020204" pitchFamily="34" charset="0"/>
              </a:rPr>
              <a:t>UA</a:t>
            </a:r>
            <a:r>
              <a:rPr lang="ar-EG" sz="1800">
                <a:solidFill>
                  <a:srgbClr val="0A1F24"/>
                </a:solidFill>
                <a:latin typeface="Open Sans Light" panose="020B0306030504020204" pitchFamily="34" charset="0"/>
                <a:ea typeface="Open Sans Light" panose="020B0306030504020204" pitchFamily="34" charset="0"/>
                <a:cs typeface="Open Sans Light" panose="020B0306030504020204" pitchFamily="34" charset="0"/>
              </a:rPr>
              <a:t> يضمن لكل شخص القدرة على التصفح والتواصل عبر الإنترنت باستخدام اسم النطاق وعنوان البريد الإلكتروني اللذين يختارهما ويتماشيا على أحسن وجه مع اهتماماته وأعماله وثقافته ولغته ونصه.</a:t>
            </a:r>
          </a:p>
          <a:p>
            <a:pPr marL="91440">
              <a:buClr>
                <a:schemeClr val="accent3"/>
              </a:buClr>
              <a:buSzPts val="1530"/>
            </a:pPr>
            <a:endParaRPr lang="en-US" sz="1800" dirty="0">
              <a:solidFill>
                <a:srgbClr val="0A1F24"/>
              </a:solidFill>
              <a:latin typeface="Open Sans Light" panose="020B0306030504020204" pitchFamily="34" charset="0"/>
              <a:ea typeface="Open Sans Light" panose="020B0306030504020204" pitchFamily="34" charset="0"/>
              <a:cs typeface="Open Sans Light" panose="020B0306030504020204" pitchFamily="34" charset="0"/>
            </a:endParaRPr>
          </a:p>
          <a:p>
            <a:pPr marL="91440">
              <a:buClr>
                <a:schemeClr val="accent3"/>
              </a:buClr>
              <a:buSzPts val="1530"/>
            </a:pPr>
            <a:r>
              <a:rPr lang="ar-EG" sz="1800">
                <a:solidFill>
                  <a:srgbClr val="0A1F24"/>
                </a:solidFill>
                <a:latin typeface="Open Sans Light" panose="020B0306030504020204" pitchFamily="34" charset="0"/>
                <a:ea typeface="Open Sans Light" panose="020B0306030504020204" pitchFamily="34" charset="0"/>
                <a:cs typeface="Open Sans Light" panose="020B0306030504020204" pitchFamily="34" charset="0"/>
              </a:rPr>
              <a:t>يمكن أن يساعد القبول الشامل </a:t>
            </a:r>
            <a:r>
              <a:rPr lang="en-US" sz="1800">
                <a:solidFill>
                  <a:srgbClr val="0A1F24"/>
                </a:solidFill>
                <a:latin typeface="Open Sans Light" panose="020B0306030504020204" pitchFamily="34" charset="0"/>
                <a:ea typeface="Open Sans Light" panose="020B0306030504020204" pitchFamily="34" charset="0"/>
                <a:cs typeface="Open Sans Light" panose="020B0306030504020204" pitchFamily="34" charset="0"/>
              </a:rPr>
              <a:t>UA</a:t>
            </a:r>
            <a:r>
              <a:rPr lang="ar-EG" sz="1800">
                <a:solidFill>
                  <a:srgbClr val="0A1F24"/>
                </a:solidFill>
                <a:latin typeface="Open Sans Light" panose="020B0306030504020204" pitchFamily="34" charset="0"/>
                <a:ea typeface="Open Sans Light" panose="020B0306030504020204" pitchFamily="34" charset="0"/>
                <a:cs typeface="Open Sans Light" panose="020B0306030504020204" pitchFamily="34" charset="0"/>
              </a:rPr>
              <a:t> أيضًا في الآتي:</a:t>
            </a:r>
          </a:p>
          <a:p>
            <a:pPr marL="91440">
              <a:buClr>
                <a:schemeClr val="accent3"/>
              </a:buClr>
              <a:buSzPts val="1530"/>
            </a:pPr>
            <a:endParaRPr lang="en-US" sz="1800" dirty="0">
              <a:latin typeface="Open Sans Light" panose="020B0306030504020204" pitchFamily="34" charset="0"/>
              <a:ea typeface="Open Sans Light" panose="020B0306030504020204" pitchFamily="34" charset="0"/>
              <a:cs typeface="Open Sans Light" panose="020B0306030504020204" pitchFamily="34" charset="0"/>
            </a:endParaRPr>
          </a:p>
          <a:p>
            <a:pPr marL="274320" indent="-182880">
              <a:buClr>
                <a:schemeClr val="accent3"/>
              </a:buClr>
              <a:buSzPts val="1530"/>
              <a:buFont typeface="Merriweather Sans"/>
              <a:buChar char="*"/>
            </a:pPr>
            <a:r>
              <a:rPr lang="ar-EG" sz="1800">
                <a:latin typeface="Open Sans Light" panose="020B0306030504020204" pitchFamily="34" charset="0"/>
                <a:ea typeface="Open Sans Light" panose="020B0306030504020204" pitchFamily="34" charset="0"/>
                <a:cs typeface="Open Sans Light" panose="020B0306030504020204" pitchFamily="34" charset="0"/>
              </a:rPr>
              <a:t>دعم شبكة إنترنت متنوعة ومتعددة اللغات</a:t>
            </a:r>
          </a:p>
          <a:p>
            <a:pPr marL="274320" indent="-182880">
              <a:spcBef>
                <a:spcPts val="360"/>
              </a:spcBef>
              <a:buClr>
                <a:schemeClr val="accent3"/>
              </a:buClr>
              <a:buSzPts val="1530"/>
              <a:buFont typeface="Merriweather Sans"/>
              <a:buChar char="*"/>
            </a:pPr>
            <a:r>
              <a:rPr lang="ar-EG" sz="1800">
                <a:latin typeface="Open Sans Light" panose="020B0306030504020204" pitchFamily="34" charset="0"/>
                <a:ea typeface="Open Sans Light" panose="020B0306030504020204" pitchFamily="34" charset="0"/>
                <a:cs typeface="Open Sans Light" panose="020B0306030504020204" pitchFamily="34" charset="0"/>
              </a:rPr>
              <a:t>تمكين قدر أكبر من المنافسة والابتكار واختيار المستهلك</a:t>
            </a:r>
          </a:p>
          <a:p>
            <a:pPr marL="274320" indent="-182880">
              <a:spcBef>
                <a:spcPts val="360"/>
              </a:spcBef>
              <a:buClr>
                <a:schemeClr val="accent3"/>
              </a:buClr>
              <a:buSzPts val="1530"/>
              <a:buFont typeface="Merriweather Sans"/>
              <a:buChar char="*"/>
            </a:pPr>
            <a:r>
              <a:rPr lang="ar-EG" sz="1800">
                <a:latin typeface="Open Sans Light" panose="020B0306030504020204" pitchFamily="34" charset="0"/>
                <a:ea typeface="Open Sans Light" panose="020B0306030504020204" pitchFamily="34" charset="0"/>
                <a:cs typeface="Open Sans Light" panose="020B0306030504020204" pitchFamily="34" charset="0"/>
              </a:rPr>
              <a:t>خلق فرص أعمال</a:t>
            </a:r>
          </a:p>
          <a:p>
            <a:pPr marL="274320" indent="-182880">
              <a:spcBef>
                <a:spcPts val="360"/>
              </a:spcBef>
              <a:buClr>
                <a:schemeClr val="accent3"/>
              </a:buClr>
              <a:buSzPts val="1530"/>
              <a:buFont typeface="Merriweather Sans"/>
              <a:buChar char="*"/>
            </a:pPr>
            <a:r>
              <a:rPr lang="ar-EG" sz="1800">
                <a:latin typeface="Open Sans Light" panose="020B0306030504020204" pitchFamily="34" charset="0"/>
                <a:ea typeface="Open Sans Light" panose="020B0306030504020204" pitchFamily="34" charset="0"/>
                <a:cs typeface="Open Sans Light" panose="020B0306030504020204" pitchFamily="34" charset="0"/>
              </a:rPr>
              <a:t>تقديم مزايا وظيفية للمطورين ومسؤولي النظام</a:t>
            </a:r>
          </a:p>
          <a:p>
            <a:pPr marL="274320" indent="-182880">
              <a:spcBef>
                <a:spcPts val="360"/>
              </a:spcBef>
              <a:buClr>
                <a:schemeClr val="accent3"/>
              </a:buClr>
              <a:buSzPts val="1530"/>
              <a:buFont typeface="Merriweather Sans"/>
              <a:buChar char="*"/>
            </a:pPr>
            <a:r>
              <a:rPr lang="ar-EG" sz="1800">
                <a:latin typeface="Open Sans Light" panose="020B0306030504020204" pitchFamily="34" charset="0"/>
                <a:ea typeface="Open Sans Light" panose="020B0306030504020204" pitchFamily="34" charset="0"/>
                <a:cs typeface="Open Sans Light" panose="020B0306030504020204" pitchFamily="34" charset="0"/>
              </a:rPr>
              <a:t>مساعدة الحكومات وواضعي السياسات في الوصول إلى مواطنيهم</a:t>
            </a:r>
          </a:p>
          <a:p>
            <a:pPr marL="274320" indent="-182880">
              <a:spcBef>
                <a:spcPts val="360"/>
              </a:spcBef>
              <a:buClr>
                <a:schemeClr val="accent3"/>
              </a:buClr>
              <a:buSzPts val="1530"/>
              <a:buFont typeface="Merriweather Sans"/>
              <a:buChar char="*"/>
            </a:pPr>
            <a:endParaRPr lang="en-US" sz="18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3"/>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en-US" sz="2800"/>
              <a:t> </a:t>
            </a:r>
            <a:r>
              <a:rPr lang="ar-EG" sz="2800"/>
              <a:t>جعل التطبيقات جاهزة للقبول الشامل </a:t>
            </a:r>
            <a:r>
              <a:rPr lang="en-US" sz="2800"/>
              <a:t>UA</a:t>
            </a:r>
          </a:p>
        </p:txBody>
      </p:sp>
      <p:sp>
        <p:nvSpPr>
          <p:cNvPr id="326" name="Google Shape;326;p23"/>
          <p:cNvSpPr txBox="1">
            <a:spLocks noGrp="1"/>
          </p:cNvSpPr>
          <p:nvPr>
            <p:ph type="body" idx="1"/>
          </p:nvPr>
        </p:nvSpPr>
        <p:spPr>
          <a:xfrm>
            <a:off x="306706" y="1528236"/>
            <a:ext cx="8450746" cy="4620517"/>
          </a:xfrm>
          <a:prstGeom prst="rect">
            <a:avLst/>
          </a:prstGeom>
          <a:noFill/>
          <a:ln>
            <a:noFill/>
          </a:ln>
        </p:spPr>
        <p:txBody>
          <a:bodyPr spcFirstLastPara="1" wrap="square" lIns="91425" tIns="45700" rIns="91425" bIns="45700" anchor="t" anchorCtr="0">
            <a:noAutofit/>
          </a:bodyPr>
          <a:lstStyle/>
          <a:p>
            <a:pPr marL="274320" lvl="0" indent="-182880" algn="r" rtl="1">
              <a:spcBef>
                <a:spcPts val="0"/>
              </a:spcBef>
              <a:spcAft>
                <a:spcPts val="0"/>
              </a:spcAft>
              <a:buClr>
                <a:schemeClr val="accent3"/>
              </a:buClr>
              <a:buSzPts val="1530"/>
              <a:buFont typeface="Merriweather Sans"/>
              <a:buChar char="*"/>
            </a:pPr>
            <a:r>
              <a:rPr lang="ar-EG" sz="1800" dirty="0"/>
              <a:t>دعم جميع أسماء النطاق وعناوين البريد الإلكتروني الصالحة:</a:t>
            </a:r>
          </a:p>
          <a:p>
            <a:pPr marL="274320" lvl="0" indent="-85725" algn="l" rtl="0">
              <a:spcBef>
                <a:spcPts val="360"/>
              </a:spcBef>
              <a:spcAft>
                <a:spcPts val="0"/>
              </a:spcAft>
              <a:buClr>
                <a:schemeClr val="accent3"/>
              </a:buClr>
              <a:buSzPts val="1530"/>
              <a:buFont typeface="Merriweather Sans"/>
              <a:buNone/>
            </a:pPr>
            <a:endParaRPr sz="1800" dirty="0"/>
          </a:p>
          <a:p>
            <a:pPr marL="274320" lvl="0" indent="-85725" algn="l" rtl="0">
              <a:spcBef>
                <a:spcPts val="360"/>
              </a:spcBef>
              <a:spcAft>
                <a:spcPts val="0"/>
              </a:spcAft>
              <a:buClr>
                <a:schemeClr val="accent3"/>
              </a:buClr>
              <a:buSzPts val="1530"/>
              <a:buFont typeface="Merriweather Sans"/>
              <a:buNone/>
            </a:pPr>
            <a:endParaRPr sz="1800" dirty="0"/>
          </a:p>
          <a:p>
            <a:pPr marL="274320" lvl="0" indent="-85725" algn="l" rtl="0">
              <a:spcBef>
                <a:spcPts val="360"/>
              </a:spcBef>
              <a:spcAft>
                <a:spcPts val="0"/>
              </a:spcAft>
              <a:buClr>
                <a:schemeClr val="accent3"/>
              </a:buClr>
              <a:buSzPts val="1530"/>
              <a:buFont typeface="Merriweather Sans"/>
              <a:buNone/>
            </a:pPr>
            <a:endParaRPr sz="1800" dirty="0"/>
          </a:p>
          <a:p>
            <a:pPr marL="274320" lvl="0" indent="-85725" algn="l" rtl="0">
              <a:spcBef>
                <a:spcPts val="360"/>
              </a:spcBef>
              <a:spcAft>
                <a:spcPts val="0"/>
              </a:spcAft>
              <a:buClr>
                <a:schemeClr val="accent3"/>
              </a:buClr>
              <a:buSzPts val="1530"/>
              <a:buFont typeface="Merriweather Sans"/>
              <a:buNone/>
            </a:pPr>
            <a:endParaRPr sz="1800" dirty="0"/>
          </a:p>
          <a:p>
            <a:pPr marL="274320" lvl="0" indent="-85725" algn="l" rtl="0">
              <a:spcBef>
                <a:spcPts val="360"/>
              </a:spcBef>
              <a:spcAft>
                <a:spcPts val="0"/>
              </a:spcAft>
              <a:buClr>
                <a:schemeClr val="accent3"/>
              </a:buClr>
              <a:buSzPts val="1530"/>
              <a:buFont typeface="Merriweather Sans"/>
              <a:buNone/>
            </a:pPr>
            <a:endParaRPr sz="1800" dirty="0"/>
          </a:p>
          <a:p>
            <a:pPr marL="274320" lvl="0" indent="-182880" algn="r" rtl="1">
              <a:spcBef>
                <a:spcPts val="360"/>
              </a:spcBef>
              <a:spcAft>
                <a:spcPts val="0"/>
              </a:spcAft>
              <a:buClr>
                <a:schemeClr val="accent3"/>
              </a:buClr>
              <a:buSzPts val="1530"/>
              <a:buFont typeface="Merriweather Sans"/>
              <a:buChar char="*"/>
            </a:pPr>
            <a:r>
              <a:rPr lang="ar-EG" sz="1800" dirty="0"/>
              <a:t>القبول: يمكن للمستخدم إدخال أحرف من نصه المحلي في حقل نصي</a:t>
            </a:r>
          </a:p>
          <a:p>
            <a:pPr marL="274320" lvl="0" indent="-182880" algn="r" rtl="1">
              <a:spcBef>
                <a:spcPts val="360"/>
              </a:spcBef>
              <a:spcAft>
                <a:spcPts val="0"/>
              </a:spcAft>
              <a:buClr>
                <a:schemeClr val="accent3"/>
              </a:buClr>
              <a:buSzPts val="1530"/>
              <a:buFont typeface="Merriweather Sans"/>
              <a:buChar char="*"/>
            </a:pPr>
            <a:r>
              <a:rPr lang="ar-EG" sz="1800" dirty="0"/>
              <a:t>التحقق من الصحة: يقبل البرنامج الأحرف ويعترف بصلاحيتها</a:t>
            </a:r>
          </a:p>
          <a:p>
            <a:pPr marL="274320" lvl="0" indent="-182880" algn="r" rtl="1">
              <a:spcBef>
                <a:spcPts val="360"/>
              </a:spcBef>
              <a:spcAft>
                <a:spcPts val="0"/>
              </a:spcAft>
              <a:buClr>
                <a:schemeClr val="accent3"/>
              </a:buClr>
              <a:buSzPts val="1530"/>
              <a:buFont typeface="Merriweather Sans"/>
              <a:buChar char="*"/>
            </a:pPr>
            <a:r>
              <a:rPr lang="ar-EG" sz="1800" dirty="0"/>
              <a:t>العملية: يجري النظام عمليات باستخدام الأحرف</a:t>
            </a:r>
          </a:p>
          <a:p>
            <a:pPr marL="274320" lvl="0" indent="-182880" algn="r" rtl="1">
              <a:spcBef>
                <a:spcPts val="360"/>
              </a:spcBef>
              <a:spcAft>
                <a:spcPts val="0"/>
              </a:spcAft>
              <a:buClr>
                <a:schemeClr val="accent3"/>
              </a:buClr>
              <a:buSzPts val="1530"/>
              <a:buFont typeface="Merriweather Sans"/>
              <a:buChar char="*"/>
            </a:pPr>
            <a:r>
              <a:rPr lang="ar-EG" sz="1800" dirty="0"/>
              <a:t>التخزين: يمكن لقاعدة البيانات تخزين النص بدون كسر أو إتلاف</a:t>
            </a:r>
          </a:p>
          <a:p>
            <a:pPr marL="274320" lvl="0" indent="-182880" algn="r" rtl="1">
              <a:spcBef>
                <a:spcPts val="360"/>
              </a:spcBef>
              <a:spcAft>
                <a:spcPts val="0"/>
              </a:spcAft>
              <a:buClr>
                <a:schemeClr val="accent3"/>
              </a:buClr>
              <a:buSzPts val="1530"/>
              <a:buFont typeface="Merriweather Sans"/>
              <a:buChar char="*"/>
            </a:pPr>
            <a:r>
              <a:rPr lang="ar-EG" sz="1800" dirty="0"/>
              <a:t>العرض: عند إحضار المعلومات من قاعدة البيانات تُعرض عرضًا صحيحًا</a:t>
            </a:r>
          </a:p>
          <a:p>
            <a:pPr marL="274320" lvl="0" indent="-85725" algn="l" rtl="0">
              <a:spcBef>
                <a:spcPts val="360"/>
              </a:spcBef>
              <a:spcAft>
                <a:spcPts val="0"/>
              </a:spcAft>
              <a:buClr>
                <a:schemeClr val="accent3"/>
              </a:buClr>
              <a:buSzPts val="1530"/>
              <a:buFont typeface="Merriweather Sans"/>
              <a:buNone/>
            </a:pPr>
            <a:endParaRPr sz="1800" dirty="0">
              <a:solidFill>
                <a:srgbClr val="FF0000"/>
              </a:solidFill>
            </a:endParaRPr>
          </a:p>
          <a:p>
            <a:pPr marL="1097280" lvl="3" indent="-107315" algn="l" rtl="0">
              <a:spcBef>
                <a:spcPts val="280"/>
              </a:spcBef>
              <a:spcAft>
                <a:spcPts val="0"/>
              </a:spcAft>
              <a:buSzPts val="1190"/>
              <a:buNone/>
            </a:pPr>
            <a:endParaRPr dirty="0"/>
          </a:p>
        </p:txBody>
      </p:sp>
      <p:grpSp>
        <p:nvGrpSpPr>
          <p:cNvPr id="327" name="Google Shape;327;p23"/>
          <p:cNvGrpSpPr/>
          <p:nvPr/>
        </p:nvGrpSpPr>
        <p:grpSpPr>
          <a:xfrm>
            <a:off x="492252" y="2025923"/>
            <a:ext cx="8159496" cy="1018673"/>
            <a:chOff x="1927228" y="5269981"/>
            <a:chExt cx="7921353" cy="976514"/>
          </a:xfrm>
        </p:grpSpPr>
        <p:grpSp>
          <p:nvGrpSpPr>
            <p:cNvPr id="328" name="Google Shape;328;p23"/>
            <p:cNvGrpSpPr/>
            <p:nvPr/>
          </p:nvGrpSpPr>
          <p:grpSpPr>
            <a:xfrm>
              <a:off x="1927228" y="5273670"/>
              <a:ext cx="1302251" cy="972825"/>
              <a:chOff x="820555" y="1643180"/>
              <a:chExt cx="2011680" cy="1644165"/>
            </a:xfrm>
          </p:grpSpPr>
          <p:sp>
            <p:nvSpPr>
              <p:cNvPr id="329" name="Google Shape;329;p23"/>
              <p:cNvSpPr/>
              <p:nvPr/>
            </p:nvSpPr>
            <p:spPr>
              <a:xfrm>
                <a:off x="820555" y="2835439"/>
                <a:ext cx="2011680" cy="451906"/>
              </a:xfrm>
              <a:prstGeom prst="rect">
                <a:avLst/>
              </a:prstGeom>
              <a:noFill/>
              <a:ln>
                <a:noFill/>
              </a:ln>
            </p:spPr>
            <p:txBody>
              <a:bodyPr spcFirstLastPara="1" wrap="square" lIns="0" tIns="0" rIns="91425" bIns="0" anchor="t" anchorCtr="0">
                <a:spAutoFit/>
              </a:bodyPr>
              <a:lstStyle/>
              <a:p>
                <a:pPr marL="0" marR="0" lvl="0" indent="0" algn="ctr" rtl="1">
                  <a:lnSpc>
                    <a:spcPct val="100000"/>
                  </a:lnSpc>
                  <a:spcBef>
                    <a:spcPts val="0"/>
                  </a:spcBef>
                  <a:spcAft>
                    <a:spcPts val="0"/>
                  </a:spcAft>
                  <a:buClr>
                    <a:srgbClr val="000000"/>
                  </a:buClr>
                  <a:buSzPts val="2000"/>
                  <a:buFont typeface="Arial"/>
                  <a:buNone/>
                </a:pPr>
                <a:r>
                  <a:rPr lang="ar-EG" sz="2000" b="0" i="0" u="none" strike="noStrike" cap="none">
                    <a:solidFill>
                      <a:srgbClr val="000000"/>
                    </a:solidFill>
                    <a:latin typeface="Source Sans Pro Light"/>
                    <a:ea typeface="Source Sans Pro Light"/>
                    <a:cs typeface="Source Sans Pro Light"/>
                    <a:sym typeface="Source Sans Pro Light"/>
                  </a:rPr>
                  <a:t>القبول</a:t>
                </a:r>
              </a:p>
            </p:txBody>
          </p:sp>
          <p:sp>
            <p:nvSpPr>
              <p:cNvPr id="330" name="Google Shape;330;p23"/>
              <p:cNvSpPr/>
              <p:nvPr/>
            </p:nvSpPr>
            <p:spPr>
              <a:xfrm>
                <a:off x="820555" y="1643180"/>
                <a:ext cx="2011680" cy="1188721"/>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dirty="0">
                  <a:solidFill>
                    <a:srgbClr val="99D1F2"/>
                  </a:solidFill>
                  <a:latin typeface="Arial"/>
                  <a:ea typeface="Arial"/>
                  <a:cs typeface="Arial"/>
                  <a:sym typeface="Arial"/>
                </a:endParaRPr>
              </a:p>
            </p:txBody>
          </p:sp>
          <p:pic>
            <p:nvPicPr>
              <p:cNvPr id="331" name="Google Shape;331;p23" descr="ua-capability-icons_wht_Accept.png"/>
              <p:cNvPicPr preferRelativeResize="0"/>
              <p:nvPr/>
            </p:nvPicPr>
            <p:blipFill rotWithShape="1">
              <a:blip r:embed="rId3">
                <a:alphaModFix/>
              </a:blip>
              <a:srcRect/>
              <a:stretch/>
            </p:blipFill>
            <p:spPr>
              <a:xfrm>
                <a:off x="1529630" y="1900022"/>
                <a:ext cx="562359" cy="643725"/>
              </a:xfrm>
              <a:prstGeom prst="rect">
                <a:avLst/>
              </a:prstGeom>
              <a:noFill/>
              <a:ln>
                <a:noFill/>
              </a:ln>
            </p:spPr>
          </p:pic>
        </p:grpSp>
        <p:grpSp>
          <p:nvGrpSpPr>
            <p:cNvPr id="332" name="Google Shape;332;p23"/>
            <p:cNvGrpSpPr/>
            <p:nvPr/>
          </p:nvGrpSpPr>
          <p:grpSpPr>
            <a:xfrm>
              <a:off x="3409609" y="5273672"/>
              <a:ext cx="1474844" cy="970972"/>
              <a:chOff x="3287743" y="1646720"/>
              <a:chExt cx="2278297" cy="1641033"/>
            </a:xfrm>
          </p:grpSpPr>
          <p:sp>
            <p:nvSpPr>
              <p:cNvPr id="333" name="Google Shape;333;p23"/>
              <p:cNvSpPr/>
              <p:nvPr/>
            </p:nvSpPr>
            <p:spPr>
              <a:xfrm>
                <a:off x="3554360" y="1646720"/>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34" name="Google Shape;334;p23"/>
              <p:cNvSpPr/>
              <p:nvPr/>
            </p:nvSpPr>
            <p:spPr>
              <a:xfrm>
                <a:off x="3287743" y="2838974"/>
                <a:ext cx="2276824" cy="448779"/>
              </a:xfrm>
              <a:prstGeom prst="rect">
                <a:avLst/>
              </a:prstGeom>
              <a:noFill/>
              <a:ln>
                <a:noFill/>
              </a:ln>
            </p:spPr>
            <p:txBody>
              <a:bodyPr spcFirstLastPara="1" wrap="square" lIns="0" tIns="0" rIns="91425" bIns="0" anchor="t" anchorCtr="0">
                <a:spAutoFit/>
              </a:bodyPr>
              <a:lstStyle/>
              <a:p>
                <a:pPr marL="0" marR="0" lvl="0" indent="0" algn="ctr" rtl="1">
                  <a:lnSpc>
                    <a:spcPct val="100000"/>
                  </a:lnSpc>
                  <a:spcBef>
                    <a:spcPts val="0"/>
                  </a:spcBef>
                  <a:spcAft>
                    <a:spcPts val="0"/>
                  </a:spcAft>
                  <a:buClr>
                    <a:srgbClr val="000000"/>
                  </a:buClr>
                  <a:buSzPts val="2000"/>
                  <a:buFont typeface="Arial"/>
                  <a:buNone/>
                </a:pPr>
                <a:r>
                  <a:rPr lang="ar-EG" sz="1800" b="0" i="0" u="none" strike="noStrike" cap="none" dirty="0">
                    <a:solidFill>
                      <a:srgbClr val="000000"/>
                    </a:solidFill>
                    <a:latin typeface="Source Sans Pro Light"/>
                    <a:ea typeface="Source Sans Pro Light"/>
                    <a:cs typeface="Source Sans Pro Light"/>
                    <a:sym typeface="Source Sans Pro Light"/>
                  </a:rPr>
                  <a:t>التحقق من الصحة</a:t>
                </a:r>
              </a:p>
            </p:txBody>
          </p:sp>
          <p:pic>
            <p:nvPicPr>
              <p:cNvPr id="335" name="Google Shape;335;p23" descr="ua-capability-icons_wht_Validate.png"/>
              <p:cNvPicPr preferRelativeResize="0"/>
              <p:nvPr/>
            </p:nvPicPr>
            <p:blipFill rotWithShape="1">
              <a:blip r:embed="rId4">
                <a:alphaModFix/>
              </a:blip>
              <a:srcRect/>
              <a:stretch/>
            </p:blipFill>
            <p:spPr>
              <a:xfrm>
                <a:off x="4170348" y="1895569"/>
                <a:ext cx="779705" cy="643725"/>
              </a:xfrm>
              <a:prstGeom prst="rect">
                <a:avLst/>
              </a:prstGeom>
              <a:noFill/>
              <a:ln>
                <a:noFill/>
              </a:ln>
            </p:spPr>
          </p:pic>
        </p:grpSp>
        <p:grpSp>
          <p:nvGrpSpPr>
            <p:cNvPr id="336" name="Google Shape;336;p23"/>
            <p:cNvGrpSpPr/>
            <p:nvPr/>
          </p:nvGrpSpPr>
          <p:grpSpPr>
            <a:xfrm>
              <a:off x="6892153" y="5269981"/>
              <a:ext cx="1302251" cy="968544"/>
              <a:chOff x="6331693" y="1643185"/>
              <a:chExt cx="2011680" cy="1636930"/>
            </a:xfrm>
          </p:grpSpPr>
          <p:sp>
            <p:nvSpPr>
              <p:cNvPr id="337" name="Google Shape;337;p23"/>
              <p:cNvSpPr/>
              <p:nvPr/>
            </p:nvSpPr>
            <p:spPr>
              <a:xfrm>
                <a:off x="6331693" y="1643185"/>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38" name="Google Shape;338;p23"/>
              <p:cNvSpPr/>
              <p:nvPr/>
            </p:nvSpPr>
            <p:spPr>
              <a:xfrm>
                <a:off x="6331693" y="2828209"/>
                <a:ext cx="2011680" cy="451906"/>
              </a:xfrm>
              <a:prstGeom prst="rect">
                <a:avLst/>
              </a:prstGeom>
              <a:noFill/>
              <a:ln>
                <a:noFill/>
              </a:ln>
            </p:spPr>
            <p:txBody>
              <a:bodyPr spcFirstLastPara="1" wrap="square" lIns="0" tIns="0" rIns="91425" bIns="0" anchor="t" anchorCtr="0">
                <a:spAutoFit/>
              </a:bodyPr>
              <a:lstStyle/>
              <a:p>
                <a:pPr marL="0" marR="0" lvl="0" indent="0" algn="ctr" rtl="1">
                  <a:lnSpc>
                    <a:spcPct val="100000"/>
                  </a:lnSpc>
                  <a:spcBef>
                    <a:spcPts val="0"/>
                  </a:spcBef>
                  <a:spcAft>
                    <a:spcPts val="0"/>
                  </a:spcAft>
                  <a:buClr>
                    <a:srgbClr val="000000"/>
                  </a:buClr>
                  <a:buSzPts val="2000"/>
                  <a:buFont typeface="Arial"/>
                  <a:buNone/>
                </a:pPr>
                <a:r>
                  <a:rPr lang="ar-EG" sz="2000" b="0" i="0" u="none" strike="noStrike" cap="none">
                    <a:solidFill>
                      <a:srgbClr val="000000"/>
                    </a:solidFill>
                    <a:latin typeface="Source Sans Pro Light"/>
                    <a:ea typeface="Source Sans Pro Light"/>
                    <a:cs typeface="Source Sans Pro Light"/>
                    <a:sym typeface="Source Sans Pro Light"/>
                  </a:rPr>
                  <a:t>التخزين</a:t>
                </a:r>
              </a:p>
            </p:txBody>
          </p:sp>
          <p:pic>
            <p:nvPicPr>
              <p:cNvPr id="339" name="Google Shape;339;p23" descr="ua-capability-icons_wht_Store.png"/>
              <p:cNvPicPr preferRelativeResize="0"/>
              <p:nvPr/>
            </p:nvPicPr>
            <p:blipFill rotWithShape="1">
              <a:blip r:embed="rId5">
                <a:alphaModFix/>
              </a:blip>
              <a:srcRect/>
              <a:stretch/>
            </p:blipFill>
            <p:spPr>
              <a:xfrm>
                <a:off x="6999490" y="1900022"/>
                <a:ext cx="647296" cy="647296"/>
              </a:xfrm>
              <a:prstGeom prst="rect">
                <a:avLst/>
              </a:prstGeom>
              <a:noFill/>
              <a:ln>
                <a:noFill/>
              </a:ln>
            </p:spPr>
          </p:pic>
        </p:grpSp>
        <p:grpSp>
          <p:nvGrpSpPr>
            <p:cNvPr id="340" name="Google Shape;340;p23"/>
            <p:cNvGrpSpPr/>
            <p:nvPr/>
          </p:nvGrpSpPr>
          <p:grpSpPr>
            <a:xfrm>
              <a:off x="5237178" y="5269981"/>
              <a:ext cx="1302251" cy="970730"/>
              <a:chOff x="2202899" y="3852184"/>
              <a:chExt cx="2011680" cy="1640625"/>
            </a:xfrm>
          </p:grpSpPr>
          <p:sp>
            <p:nvSpPr>
              <p:cNvPr id="341" name="Google Shape;341;p23"/>
              <p:cNvSpPr/>
              <p:nvPr/>
            </p:nvSpPr>
            <p:spPr>
              <a:xfrm>
                <a:off x="2202899" y="3852184"/>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42" name="Google Shape;342;p23"/>
              <p:cNvSpPr/>
              <p:nvPr/>
            </p:nvSpPr>
            <p:spPr>
              <a:xfrm>
                <a:off x="2202899" y="5040903"/>
                <a:ext cx="2011680" cy="451906"/>
              </a:xfrm>
              <a:prstGeom prst="rect">
                <a:avLst/>
              </a:prstGeom>
              <a:noFill/>
              <a:ln>
                <a:noFill/>
              </a:ln>
            </p:spPr>
            <p:txBody>
              <a:bodyPr spcFirstLastPara="1" wrap="square" lIns="0" tIns="0" rIns="91425" bIns="0" anchor="t" anchorCtr="0">
                <a:spAutoFit/>
              </a:bodyPr>
              <a:lstStyle/>
              <a:p>
                <a:pPr marL="0" marR="0" lvl="0" indent="0" algn="ctr" rtl="1">
                  <a:lnSpc>
                    <a:spcPct val="100000"/>
                  </a:lnSpc>
                  <a:spcBef>
                    <a:spcPts val="0"/>
                  </a:spcBef>
                  <a:spcAft>
                    <a:spcPts val="0"/>
                  </a:spcAft>
                  <a:buClr>
                    <a:srgbClr val="000000"/>
                  </a:buClr>
                  <a:buSzPts val="2000"/>
                  <a:buFont typeface="Arial"/>
                  <a:buNone/>
                </a:pPr>
                <a:r>
                  <a:rPr lang="ar-EG" sz="2000" b="0" i="0" u="none" strike="noStrike" cap="none" dirty="0">
                    <a:solidFill>
                      <a:srgbClr val="000000"/>
                    </a:solidFill>
                    <a:latin typeface="Source Sans Pro Light"/>
                    <a:ea typeface="Source Sans Pro Light"/>
                    <a:cs typeface="Source Sans Pro Light"/>
                    <a:sym typeface="Source Sans Pro Light"/>
                  </a:rPr>
                  <a:t>العملية</a:t>
                </a:r>
              </a:p>
            </p:txBody>
          </p:sp>
          <p:pic>
            <p:nvPicPr>
              <p:cNvPr id="343" name="Google Shape;343;p23" descr="ua-capability-icons_wht_Process.png"/>
              <p:cNvPicPr preferRelativeResize="0"/>
              <p:nvPr/>
            </p:nvPicPr>
            <p:blipFill rotWithShape="1">
              <a:blip r:embed="rId6">
                <a:alphaModFix/>
              </a:blip>
              <a:srcRect/>
              <a:stretch/>
            </p:blipFill>
            <p:spPr>
              <a:xfrm>
                <a:off x="2686759" y="4119754"/>
                <a:ext cx="1027282" cy="632806"/>
              </a:xfrm>
              <a:prstGeom prst="rect">
                <a:avLst/>
              </a:prstGeom>
              <a:noFill/>
              <a:ln>
                <a:noFill/>
              </a:ln>
            </p:spPr>
          </p:pic>
        </p:grpSp>
        <p:grpSp>
          <p:nvGrpSpPr>
            <p:cNvPr id="344" name="Google Shape;344;p23"/>
            <p:cNvGrpSpPr/>
            <p:nvPr/>
          </p:nvGrpSpPr>
          <p:grpSpPr>
            <a:xfrm>
              <a:off x="8546330" y="5275764"/>
              <a:ext cx="1302251" cy="970730"/>
              <a:chOff x="4943583" y="3852184"/>
              <a:chExt cx="2011680" cy="1640625"/>
            </a:xfrm>
          </p:grpSpPr>
          <p:sp>
            <p:nvSpPr>
              <p:cNvPr id="345" name="Google Shape;345;p23"/>
              <p:cNvSpPr/>
              <p:nvPr/>
            </p:nvSpPr>
            <p:spPr>
              <a:xfrm>
                <a:off x="4943583" y="3852184"/>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46" name="Google Shape;346;p23"/>
              <p:cNvSpPr/>
              <p:nvPr/>
            </p:nvSpPr>
            <p:spPr>
              <a:xfrm>
                <a:off x="4946287" y="5040903"/>
                <a:ext cx="2008976" cy="451906"/>
              </a:xfrm>
              <a:prstGeom prst="rect">
                <a:avLst/>
              </a:prstGeom>
              <a:noFill/>
              <a:ln>
                <a:noFill/>
              </a:ln>
            </p:spPr>
            <p:txBody>
              <a:bodyPr spcFirstLastPara="1" wrap="square" lIns="0" tIns="0" rIns="91425" bIns="0" anchor="t" anchorCtr="0">
                <a:spAutoFit/>
              </a:bodyPr>
              <a:lstStyle/>
              <a:p>
                <a:pPr marL="0" marR="0" lvl="0" indent="0" algn="ctr" rtl="1">
                  <a:lnSpc>
                    <a:spcPct val="100000"/>
                  </a:lnSpc>
                  <a:spcBef>
                    <a:spcPts val="0"/>
                  </a:spcBef>
                  <a:spcAft>
                    <a:spcPts val="0"/>
                  </a:spcAft>
                  <a:buClr>
                    <a:srgbClr val="000000"/>
                  </a:buClr>
                  <a:buSzPts val="2000"/>
                  <a:buFont typeface="Arial"/>
                  <a:buNone/>
                </a:pPr>
                <a:r>
                  <a:rPr lang="ar-EG" sz="2000" b="0" i="0" u="none" strike="noStrike" cap="none">
                    <a:solidFill>
                      <a:srgbClr val="000000"/>
                    </a:solidFill>
                    <a:latin typeface="Source Sans Pro Light"/>
                    <a:ea typeface="Source Sans Pro Light"/>
                    <a:cs typeface="Source Sans Pro Light"/>
                    <a:sym typeface="Source Sans Pro Light"/>
                  </a:rPr>
                  <a:t>العرض</a:t>
                </a:r>
              </a:p>
            </p:txBody>
          </p:sp>
          <p:pic>
            <p:nvPicPr>
              <p:cNvPr id="347" name="Google Shape;347;p23" descr="ua-capability-icons_wht_Display.png"/>
              <p:cNvPicPr preferRelativeResize="0"/>
              <p:nvPr/>
            </p:nvPicPr>
            <p:blipFill rotWithShape="1">
              <a:blip r:embed="rId7">
                <a:alphaModFix/>
              </a:blip>
              <a:srcRect/>
              <a:stretch/>
            </p:blipFill>
            <p:spPr>
              <a:xfrm>
                <a:off x="5711163" y="4126903"/>
                <a:ext cx="489490" cy="633398"/>
              </a:xfrm>
              <a:prstGeom prst="rect">
                <a:avLst/>
              </a:prstGeom>
              <a:noFill/>
              <a:ln>
                <a:noFill/>
              </a:ln>
            </p:spPr>
          </p:pic>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ar-EG" sz="2800"/>
              <a:t>دعوة لاتخاذ اللازم</a:t>
            </a:r>
          </a:p>
        </p:txBody>
      </p:sp>
      <p:sp>
        <p:nvSpPr>
          <p:cNvPr id="267" name="Google Shape;267;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lgn="r" rtl="1">
              <a:spcBef>
                <a:spcPts val="0"/>
              </a:spcBef>
              <a:spcAft>
                <a:spcPts val="0"/>
              </a:spcAft>
              <a:buClr>
                <a:schemeClr val="accent3"/>
              </a:buClr>
              <a:buSzPts val="1530"/>
              <a:buFont typeface="Merriweather Sans"/>
              <a:buChar char="*"/>
            </a:pPr>
            <a:r>
              <a:rPr lang="ar-EG" sz="1800"/>
              <a:t> يركز </a:t>
            </a:r>
            <a:r>
              <a:rPr lang="ar-EG" sz="1800">
                <a:hlinkClick r:id="rId3"/>
              </a:rPr>
              <a:t>القرار رقم 133 (مراجعة بوخارست 2022)</a:t>
            </a:r>
            <a:r>
              <a:rPr lang="ar-EG" sz="1800"/>
              <a:t> للمندوبين المفوضين للاتحاد الدولي للاتصالات (</a:t>
            </a:r>
            <a:r>
              <a:rPr lang="en-US" sz="1800"/>
              <a:t>ITU</a:t>
            </a:r>
            <a:r>
              <a:rPr lang="ar-EG" sz="1800"/>
              <a:t>) على دور إدارات الدول الأعضاء في إدارة أسماء النطاقات الدوّلة (متعددة اللغات):</a:t>
            </a:r>
          </a:p>
          <a:p>
            <a:pPr marL="274320" lvl="0" indent="-182880" algn="l" rtl="0">
              <a:spcBef>
                <a:spcPts val="0"/>
              </a:spcBef>
              <a:spcAft>
                <a:spcPts val="0"/>
              </a:spcAft>
              <a:buClr>
                <a:schemeClr val="accent3"/>
              </a:buClr>
              <a:buSzPts val="1530"/>
              <a:buFont typeface="Merriweather Sans"/>
              <a:buChar char="*"/>
            </a:pPr>
            <a:endParaRPr lang="en-US" sz="1800" dirty="0"/>
          </a:p>
          <a:p>
            <a:pPr marL="731520" lvl="1" indent="-182880"/>
            <a:r>
              <a:rPr lang="ar-EG"/>
              <a:t>التأكيد</a:t>
            </a:r>
          </a:p>
          <a:p>
            <a:pPr marL="1188720" lvl="2" indent="-182880"/>
            <a:r>
              <a:rPr lang="ar-EG" sz="1800"/>
              <a:t>تسهم أسماء النطاقات المدوّلة </a:t>
            </a:r>
            <a:r>
              <a:rPr lang="en-US" sz="1800"/>
              <a:t>IDN</a:t>
            </a:r>
            <a:r>
              <a:rPr lang="ar-EG" sz="1800"/>
              <a:t> في التنمية المستدامة من خلال تعزيز إمكانية الوصول إلى الإنترنت واستخدامه باللغات المحلية</a:t>
            </a:r>
          </a:p>
          <a:p>
            <a:pPr marL="1188720" lvl="2" indent="-182880"/>
            <a:r>
              <a:rPr lang="ar-EG" sz="1800"/>
              <a:t>الحاجة إلى الاستمرار في تنفيذ الحلول الفنية لتعزيز تنفيذ </a:t>
            </a:r>
            <a:r>
              <a:rPr lang="en-US" sz="1800"/>
              <a:t>IDN</a:t>
            </a:r>
          </a:p>
          <a:p>
            <a:pPr marL="731520" lvl="1" indent="-182880"/>
            <a:r>
              <a:rPr lang="ar-EG"/>
              <a:t>الاعتراف</a:t>
            </a:r>
          </a:p>
          <a:p>
            <a:pPr marL="1188720" lvl="2" indent="-182880"/>
            <a:r>
              <a:rPr lang="ar-EG" sz="1800"/>
              <a:t>الدور الذي تلعبه الحكومات والمجتمعات الفنية وأصحاب المصلحة الآخرون في تعزيز التعددية اللغوية، بما في ذلك إدخال أسماء النطاقات المدوّلة</a:t>
            </a:r>
          </a:p>
          <a:p>
            <a:pPr marL="1188720" lvl="2" indent="-182880"/>
            <a:r>
              <a:rPr lang="ar-EG" sz="1800"/>
              <a:t>أهمية مشاركة المجتمع وتبادل المعلومات للوصول إلى فهم أفضل للتحديات القائمة ودعم الحلول، وخاصةً في البلدان النامية</a:t>
            </a:r>
          </a:p>
        </p:txBody>
      </p:sp>
    </p:spTree>
    <p:extLst>
      <p:ext uri="{BB962C8B-B14F-4D97-AF65-F5344CB8AC3E}">
        <p14:creationId xmlns:p14="http://schemas.microsoft.com/office/powerpoint/2010/main" val="3568326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ar-EG" sz="2800"/>
              <a:t>دعوة لاتخاذ اللازم</a:t>
            </a:r>
          </a:p>
        </p:txBody>
      </p:sp>
      <p:sp>
        <p:nvSpPr>
          <p:cNvPr id="267" name="Google Shape;267;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lgn="r" rtl="1">
              <a:spcBef>
                <a:spcPts val="0"/>
              </a:spcBef>
              <a:spcAft>
                <a:spcPts val="0"/>
              </a:spcAft>
              <a:buClr>
                <a:schemeClr val="accent3"/>
              </a:buClr>
              <a:buSzPts val="1530"/>
              <a:buFont typeface="Merriweather Sans"/>
              <a:buChar char="*"/>
            </a:pPr>
            <a:r>
              <a:rPr lang="ar-EG" sz="1800"/>
              <a:t> يركز </a:t>
            </a:r>
            <a:r>
              <a:rPr lang="ar-EG" sz="1800">
                <a:hlinkClick r:id="rId3"/>
              </a:rPr>
              <a:t>القرار رقم 133 (مراجعة بوخارست 2022)</a:t>
            </a:r>
            <a:r>
              <a:rPr lang="ar-EG" sz="1800"/>
              <a:t> للمندوبين المفوضين للاتحاد الدولي للاتصالات (</a:t>
            </a:r>
            <a:r>
              <a:rPr lang="en-US" sz="1800"/>
              <a:t>ITU</a:t>
            </a:r>
            <a:r>
              <a:rPr lang="ar-EG" sz="1800"/>
              <a:t>) على دور إدارات الدول الأعضاء في إدارة أسماء النطاقات الدوّلة (متعددة اللغات):</a:t>
            </a:r>
          </a:p>
          <a:p>
            <a:pPr marL="274320" lvl="0" indent="-182880" algn="l" rtl="0">
              <a:spcBef>
                <a:spcPts val="0"/>
              </a:spcBef>
              <a:spcAft>
                <a:spcPts val="0"/>
              </a:spcAft>
              <a:buClr>
                <a:schemeClr val="accent3"/>
              </a:buClr>
              <a:buSzPts val="1530"/>
              <a:buFont typeface="Merriweather Sans"/>
              <a:buChar char="*"/>
            </a:pPr>
            <a:endParaRPr lang="en-US" sz="1800" dirty="0"/>
          </a:p>
          <a:p>
            <a:pPr marL="731520" lvl="1" indent="-182880"/>
            <a:r>
              <a:rPr lang="ar-EG"/>
              <a:t>دعوة الدول الأعضاء وأعضاء القطاعات</a:t>
            </a:r>
          </a:p>
          <a:p>
            <a:pPr marL="1188720" lvl="2" indent="-182880"/>
            <a:r>
              <a:rPr lang="ar-EG" sz="1800"/>
              <a:t>النظر في كيفية مواصلة تعزيز تبني القبول الشمل فيما يتعلق بأسماء النطاقات المدوّلة </a:t>
            </a:r>
            <a:r>
              <a:rPr lang="en-US" sz="1800"/>
              <a:t>IDN</a:t>
            </a:r>
            <a:r>
              <a:rPr lang="ar-EG" sz="1800"/>
              <a:t> والتعاون والتنسيق مع المؤسسات وأصحاب المصلحة ذوي الصلة في تمكين استخدام أسماء النطاقات المدوّلة </a:t>
            </a:r>
            <a:r>
              <a:rPr lang="en-US" sz="1800"/>
              <a:t>IDN</a:t>
            </a:r>
            <a:r>
              <a:rPr lang="ar-EG" sz="1800"/>
              <a:t> في الإنترنت</a:t>
            </a:r>
          </a:p>
        </p:txBody>
      </p:sp>
    </p:spTree>
    <p:extLst>
      <p:ext uri="{BB962C8B-B14F-4D97-AF65-F5344CB8AC3E}">
        <p14:creationId xmlns:p14="http://schemas.microsoft.com/office/powerpoint/2010/main" val="2487029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4"/>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ar-EG" sz="2800"/>
              <a:t>العمل نحو الجاهزية للقبول الشامل </a:t>
            </a:r>
            <a:r>
              <a:rPr lang="en-US" sz="2800"/>
              <a:t>UA</a:t>
            </a:r>
          </a:p>
        </p:txBody>
      </p:sp>
      <p:sp>
        <p:nvSpPr>
          <p:cNvPr id="353" name="Google Shape;353;p24"/>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r" rtl="1">
              <a:spcBef>
                <a:spcPts val="0"/>
              </a:spcBef>
              <a:spcAft>
                <a:spcPts val="0"/>
              </a:spcAft>
              <a:buClr>
                <a:schemeClr val="accent3"/>
              </a:buClr>
              <a:buSzPts val="1530"/>
              <a:buFont typeface="Merriweather Sans"/>
              <a:buChar char="*"/>
            </a:pPr>
            <a:r>
              <a:rPr lang="ar-EG" sz="1800" dirty="0"/>
              <a:t>مجتمع </a:t>
            </a:r>
            <a:r>
              <a:rPr lang="en-US" sz="1800" dirty="0"/>
              <a:t>ICANN</a:t>
            </a:r>
            <a:r>
              <a:rPr lang="ar-EG" sz="1800" dirty="0"/>
              <a:t> منظم لتعزيز الجاهزية للقبول الشامل </a:t>
            </a:r>
            <a:r>
              <a:rPr lang="en-US" sz="1800" dirty="0"/>
              <a:t>UA</a:t>
            </a:r>
            <a:r>
              <a:rPr lang="ar-EG" sz="1800" dirty="0"/>
              <a:t> عالميًا، بما في ذلك المجموعة التوجيهية للقبول الشامل (</a:t>
            </a:r>
            <a:r>
              <a:rPr lang="en-US" sz="1800" dirty="0"/>
              <a:t>UASG</a:t>
            </a:r>
            <a:r>
              <a:rPr lang="ar-EG" sz="1800" dirty="0"/>
              <a:t>)</a:t>
            </a:r>
          </a:p>
          <a:p>
            <a:pPr marL="274320" lvl="0" indent="-85725" algn="l" rtl="0">
              <a:spcBef>
                <a:spcPts val="360"/>
              </a:spcBef>
              <a:spcAft>
                <a:spcPts val="0"/>
              </a:spcAft>
              <a:buClr>
                <a:schemeClr val="accent3"/>
              </a:buClr>
              <a:buSzPts val="1530"/>
              <a:buFont typeface="Merriweather Sans"/>
              <a:buNone/>
            </a:pPr>
            <a:endParaRPr sz="1800" dirty="0"/>
          </a:p>
          <a:p>
            <a:pPr marL="274320" lvl="0" indent="-182880" algn="r" rtl="1">
              <a:spcBef>
                <a:spcPts val="360"/>
              </a:spcBef>
              <a:spcAft>
                <a:spcPts val="0"/>
              </a:spcAft>
              <a:buClr>
                <a:schemeClr val="accent3"/>
              </a:buClr>
              <a:buSzPts val="1530"/>
              <a:buFont typeface="Merriweather Sans"/>
              <a:buChar char="*"/>
            </a:pPr>
            <a:r>
              <a:rPr lang="ar-EG" sz="1800" dirty="0"/>
              <a:t>تعمل </a:t>
            </a:r>
            <a:r>
              <a:rPr lang="en-US" sz="1800" dirty="0"/>
              <a:t>ICANN</a:t>
            </a:r>
            <a:r>
              <a:rPr lang="ar-EG" sz="1800" dirty="0"/>
              <a:t> ومجتمعها على تحقيق الجاهزية للقبول الشامل </a:t>
            </a:r>
            <a:r>
              <a:rPr lang="en-US" sz="1800" dirty="0"/>
              <a:t>UA</a:t>
            </a:r>
            <a:r>
              <a:rPr lang="ar-EG" sz="1800" dirty="0"/>
              <a:t> من خلال:</a:t>
            </a:r>
          </a:p>
          <a:p>
            <a:pPr marL="548640" lvl="1" indent="-182880" algn="r" rtl="1">
              <a:spcBef>
                <a:spcPts val="360"/>
              </a:spcBef>
              <a:spcAft>
                <a:spcPts val="0"/>
              </a:spcAft>
              <a:buSzPts val="1530"/>
              <a:buChar char="*"/>
            </a:pPr>
            <a:r>
              <a:rPr lang="ar-EG" sz="1800" dirty="0"/>
              <a:t>تنظيم التوعية لرفع مستوى الوعي بقضايا القبول الشامل </a:t>
            </a:r>
            <a:r>
              <a:rPr lang="en-US" sz="1800" dirty="0"/>
              <a:t>UA</a:t>
            </a:r>
          </a:p>
          <a:p>
            <a:pPr marL="548640" lvl="1" indent="-182880" algn="r" rtl="1">
              <a:spcBef>
                <a:spcPts val="360"/>
              </a:spcBef>
              <a:spcAft>
                <a:spcPts val="0"/>
              </a:spcAft>
              <a:buSzPts val="1530"/>
              <a:buChar char="*"/>
            </a:pPr>
            <a:r>
              <a:rPr lang="ar-EG" sz="1800" dirty="0"/>
              <a:t>إجراء الدراسات التفصيلية لتحديد الثغرات الفنية</a:t>
            </a:r>
          </a:p>
          <a:p>
            <a:pPr marL="548640" lvl="1" indent="-182880" algn="r" rtl="1">
              <a:spcBef>
                <a:spcPts val="360"/>
              </a:spcBef>
              <a:spcAft>
                <a:spcPts val="0"/>
              </a:spcAft>
              <a:buSzPts val="1530"/>
              <a:buChar char="*"/>
            </a:pPr>
            <a:r>
              <a:rPr lang="ar-EG" sz="1800" dirty="0"/>
              <a:t>تحديد الحلول لمعالجة الثغرات الفنية</a:t>
            </a:r>
          </a:p>
          <a:p>
            <a:pPr marL="548640" lvl="1" indent="-182880" algn="r" rtl="1">
              <a:spcBef>
                <a:spcPts val="360"/>
              </a:spcBef>
              <a:spcAft>
                <a:spcPts val="0"/>
              </a:spcAft>
              <a:buSzPts val="1530"/>
              <a:buChar char="*"/>
            </a:pPr>
            <a:r>
              <a:rPr lang="ar-EG" sz="1800" dirty="0"/>
              <a:t>تقديم تقارير الأخطاء في الأدوات والأنظمة والتطبيقات ذات الصلة</a:t>
            </a:r>
          </a:p>
          <a:p>
            <a:pPr marL="548640" lvl="1" indent="-182880" algn="r" rtl="1">
              <a:spcBef>
                <a:spcPts val="360"/>
              </a:spcBef>
              <a:spcAft>
                <a:spcPts val="0"/>
              </a:spcAft>
              <a:buSzPts val="1530"/>
              <a:buChar char="*"/>
            </a:pPr>
            <a:r>
              <a:rPr lang="ar-EG" sz="1800" dirty="0"/>
              <a:t>إجراء تدريب فني على حلول دعم الجاهزية للقبول الشامل </a:t>
            </a:r>
            <a:r>
              <a:rPr lang="en-US" sz="1800" dirty="0"/>
              <a:t>UA</a:t>
            </a:r>
          </a:p>
          <a:p>
            <a:pPr marL="548640" lvl="1" indent="-182880" algn="r" rtl="1">
              <a:spcBef>
                <a:spcPts val="360"/>
              </a:spcBef>
              <a:spcAft>
                <a:spcPts val="0"/>
              </a:spcAft>
              <a:buSzPts val="1530"/>
              <a:buChar char="*"/>
            </a:pPr>
            <a:r>
              <a:rPr lang="ar-EG" sz="1800" dirty="0"/>
              <a:t>تطوير توصيات المناهج الأكاديمية لبرامج تكنولوجيا المعلومات</a:t>
            </a:r>
          </a:p>
          <a:p>
            <a:pPr marL="548640" lvl="1" indent="-182880" algn="l" rtl="0">
              <a:spcBef>
                <a:spcPts val="360"/>
              </a:spcBef>
              <a:spcAft>
                <a:spcPts val="0"/>
              </a:spcAft>
              <a:buSzPts val="1530"/>
              <a:buChar char="*"/>
            </a:pPr>
            <a:endParaRPr lang="en-US" dirty="0"/>
          </a:p>
          <a:p>
            <a:pPr marL="91440" indent="-182880">
              <a:spcBef>
                <a:spcPts val="360"/>
              </a:spcBef>
              <a:buSzPts val="1530"/>
            </a:pPr>
            <a:r>
              <a:rPr lang="ar-EG" sz="1800" dirty="0"/>
              <a:t>المزيد من المعلومات على </a:t>
            </a:r>
            <a:r>
              <a:rPr lang="en-US" sz="1800" dirty="0">
                <a:hlinkClick r:id="rId3"/>
              </a:rPr>
              <a:t>https://icann.org/ua</a:t>
            </a:r>
            <a:r>
              <a:rPr lang="en-US" sz="1800" dirty="0"/>
              <a:t>  </a:t>
            </a:r>
          </a:p>
          <a:p>
            <a:pPr marL="91440" indent="-182880">
              <a:spcBef>
                <a:spcPts val="360"/>
              </a:spcBef>
              <a:buSzPts val="1530"/>
            </a:pPr>
            <a:endParaRPr lang="en-US" dirty="0"/>
          </a:p>
          <a:p>
            <a:pPr marL="91440" indent="-182880">
              <a:spcBef>
                <a:spcPts val="360"/>
              </a:spcBef>
              <a:buSzPts val="1530"/>
            </a:pPr>
            <a:endParaRPr dirty="0"/>
          </a:p>
          <a:p>
            <a:pPr marL="1097280" lvl="3" indent="-107315" algn="l" rtl="0">
              <a:spcBef>
                <a:spcPts val="280"/>
              </a:spcBef>
              <a:spcAft>
                <a:spcPts val="0"/>
              </a:spcAft>
              <a:buSzPts val="1190"/>
              <a:buNone/>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5"/>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ar-EG" sz="2800"/>
              <a:t>من يمكنه المساعدة في تحقيق الجاهزية للقبول الشامل </a:t>
            </a:r>
            <a:r>
              <a:rPr lang="en-US" sz="2800"/>
              <a:t>UA</a:t>
            </a:r>
            <a:r>
              <a:rPr lang="ar-EG" sz="2800"/>
              <a:t>؟</a:t>
            </a:r>
          </a:p>
        </p:txBody>
      </p:sp>
      <p:sp>
        <p:nvSpPr>
          <p:cNvPr id="359" name="Google Shape;359;p25"/>
          <p:cNvSpPr txBox="1">
            <a:spLocks noGrp="1"/>
          </p:cNvSpPr>
          <p:nvPr>
            <p:ph type="body" idx="1"/>
          </p:nvPr>
        </p:nvSpPr>
        <p:spPr>
          <a:xfrm>
            <a:off x="320675" y="1069383"/>
            <a:ext cx="8450746" cy="5284921"/>
          </a:xfrm>
          <a:prstGeom prst="rect">
            <a:avLst/>
          </a:prstGeom>
          <a:noFill/>
          <a:ln>
            <a:noFill/>
          </a:ln>
        </p:spPr>
        <p:txBody>
          <a:bodyPr spcFirstLastPara="1" wrap="square" lIns="91425" tIns="45700" rIns="91425" bIns="45700" anchor="t" anchorCtr="0">
            <a:noAutofit/>
          </a:bodyPr>
          <a:lstStyle/>
          <a:p>
            <a:pPr marL="274320" lvl="0" indent="-182880" algn="r" rtl="1">
              <a:spcBef>
                <a:spcPts val="0"/>
              </a:spcBef>
              <a:spcAft>
                <a:spcPts val="0"/>
              </a:spcAft>
              <a:buClr>
                <a:schemeClr val="accent3"/>
              </a:buClr>
              <a:buSzPts val="1530"/>
              <a:buFont typeface="Merriweather Sans"/>
              <a:buChar char="*"/>
            </a:pPr>
            <a:r>
              <a:rPr lang="ar-EG" sz="1800" b="1" dirty="0">
                <a:solidFill>
                  <a:schemeClr val="dk1"/>
                </a:solidFill>
              </a:rPr>
              <a:t>عوامل التمكين التكنولوجية </a:t>
            </a:r>
            <a:r>
              <a:rPr lang="ar-EG" sz="1800" dirty="0">
                <a:solidFill>
                  <a:schemeClr val="dk1"/>
                </a:solidFill>
              </a:rPr>
              <a:t>– المنظمات التي تضع المعايير ذات الصلة وأفضل الممارسات الحالية وموفرو لغات البرمجة للبرامج والأدوات وأُطر العمل</a:t>
            </a:r>
          </a:p>
          <a:p>
            <a:pPr marL="274320" lvl="0" indent="-182880" algn="r" rtl="1">
              <a:spcBef>
                <a:spcPts val="360"/>
              </a:spcBef>
              <a:spcAft>
                <a:spcPts val="0"/>
              </a:spcAft>
              <a:buClr>
                <a:schemeClr val="accent3"/>
              </a:buClr>
              <a:buSzPts val="1530"/>
              <a:buFont typeface="Merriweather Sans"/>
              <a:buChar char="*"/>
            </a:pPr>
            <a:r>
              <a:rPr lang="ar-EG" sz="1800" b="1" dirty="0">
                <a:solidFill>
                  <a:schemeClr val="dk1"/>
                </a:solidFill>
              </a:rPr>
              <a:t>مطورو التكنولوجيا </a:t>
            </a:r>
            <a:r>
              <a:rPr lang="ar-EG" sz="1800" dirty="0">
                <a:solidFill>
                  <a:schemeClr val="dk1"/>
                </a:solidFill>
              </a:rPr>
              <a:t>– المنظمات والأفراد الذين يقومون بتطوير ونشر التطبيقات والخدمات عبر الإنترنت باستخدام لغات البرمجة والأدوات وأُطر العمل</a:t>
            </a:r>
          </a:p>
          <a:p>
            <a:pPr marL="274320" lvl="0" indent="-182880" algn="r" rtl="1">
              <a:spcBef>
                <a:spcPts val="360"/>
              </a:spcBef>
              <a:spcAft>
                <a:spcPts val="0"/>
              </a:spcAft>
              <a:buClr>
                <a:schemeClr val="accent3"/>
              </a:buClr>
              <a:buSzPts val="1530"/>
              <a:buFont typeface="Merriweather Sans"/>
              <a:buChar char="*"/>
            </a:pPr>
            <a:r>
              <a:rPr lang="ar-EG" sz="1800" b="1" dirty="0">
                <a:solidFill>
                  <a:schemeClr val="dk1"/>
                </a:solidFill>
              </a:rPr>
              <a:t>برامج البريد الإلكتروني وموفرو الخدمات</a:t>
            </a:r>
          </a:p>
          <a:p>
            <a:pPr marL="548640" lvl="1" indent="-182880" algn="r" rtl="1">
              <a:spcBef>
                <a:spcPts val="360"/>
              </a:spcBef>
              <a:spcAft>
                <a:spcPts val="0"/>
              </a:spcAft>
              <a:buSzPts val="1530"/>
              <a:buChar char="*"/>
            </a:pPr>
            <a:r>
              <a:rPr lang="ar-EG" b="1" dirty="0">
                <a:solidFill>
                  <a:schemeClr val="dk1"/>
                </a:solidFill>
              </a:rPr>
              <a:t>موفرو برامج البريد الإلكتروني </a:t>
            </a:r>
            <a:r>
              <a:rPr lang="ar-EG" dirty="0">
                <a:solidFill>
                  <a:schemeClr val="dk1"/>
                </a:solidFill>
              </a:rPr>
              <a:t>– المنظمات والأفراد الذين يقدمون تطبيقات وأدوات وأدوات مساعدة مختلفة لمنظومة البريد الإلكتروني</a:t>
            </a:r>
          </a:p>
          <a:p>
            <a:pPr marL="548640" lvl="1" indent="-182880" algn="r" rtl="1">
              <a:spcBef>
                <a:spcPts val="360"/>
              </a:spcBef>
              <a:spcAft>
                <a:spcPts val="0"/>
              </a:spcAft>
              <a:buSzPts val="1530"/>
              <a:buChar char="*"/>
            </a:pPr>
            <a:r>
              <a:rPr lang="ar-EG" b="1" dirty="0">
                <a:solidFill>
                  <a:schemeClr val="dk1"/>
                </a:solidFill>
              </a:rPr>
              <a:t>موفرو خدمات البريد الإلكتروني </a:t>
            </a:r>
            <a:r>
              <a:rPr lang="ar-EG" dirty="0">
                <a:solidFill>
                  <a:schemeClr val="dk1"/>
                </a:solidFill>
              </a:rPr>
              <a:t> – المنظمات والأفراد الذين يقدمون خدمات لمنظومة البريد الإلكتروني</a:t>
            </a:r>
          </a:p>
          <a:p>
            <a:pPr marL="548640" lvl="1" indent="-182880" algn="r" rtl="1">
              <a:spcBef>
                <a:spcPts val="360"/>
              </a:spcBef>
              <a:spcAft>
                <a:spcPts val="0"/>
              </a:spcAft>
              <a:buSzPts val="1530"/>
              <a:buChar char="*"/>
            </a:pPr>
            <a:r>
              <a:rPr lang="ar-EG" b="1" dirty="0">
                <a:solidFill>
                  <a:schemeClr val="dk1"/>
                </a:solidFill>
              </a:rPr>
              <a:t>مسؤولو البريد الإلكتروني (والنظام) </a:t>
            </a:r>
            <a:r>
              <a:rPr lang="ar-EG" dirty="0">
                <a:solidFill>
                  <a:schemeClr val="dk1"/>
                </a:solidFill>
              </a:rPr>
              <a:t>– المنظمات والأفراد الذين ينشرون ويديرون البرامج والخدمات المتعلقة بالبريد الإلكتروني</a:t>
            </a:r>
          </a:p>
          <a:p>
            <a:pPr marL="274320" lvl="0" indent="-182880" algn="r" rtl="1">
              <a:spcBef>
                <a:spcPts val="360"/>
              </a:spcBef>
              <a:spcAft>
                <a:spcPts val="0"/>
              </a:spcAft>
              <a:buClr>
                <a:schemeClr val="accent3"/>
              </a:buClr>
              <a:buSzPts val="1530"/>
              <a:buFont typeface="Merriweather Sans"/>
              <a:buChar char="*"/>
            </a:pPr>
            <a:r>
              <a:rPr lang="ar-EG" sz="1800" b="1" dirty="0">
                <a:solidFill>
                  <a:schemeClr val="dk1"/>
                </a:solidFill>
              </a:rPr>
              <a:t>واضعو السياسات الحكومية </a:t>
            </a:r>
            <a:r>
              <a:rPr lang="ar-EG" sz="1800" dirty="0">
                <a:solidFill>
                  <a:schemeClr val="dk1"/>
                </a:solidFill>
              </a:rPr>
              <a:t>– المسؤولون الحكوميون الذين يضعون الطلب على المنتجات والخدمات الجاهزة للقبول الشامل </a:t>
            </a:r>
            <a:r>
              <a:rPr lang="en-US" sz="1800" dirty="0">
                <a:solidFill>
                  <a:schemeClr val="dk1"/>
                </a:solidFill>
              </a:rPr>
              <a:t>UA</a:t>
            </a:r>
            <a:r>
              <a:rPr lang="ar-EG" sz="1800" dirty="0">
                <a:solidFill>
                  <a:schemeClr val="dk1"/>
                </a:solidFill>
              </a:rPr>
              <a:t> من خلال تحديث معايير إمكانية الوصول وعمليات المشتريات والمناقصات</a:t>
            </a:r>
          </a:p>
          <a:p>
            <a:pPr marL="274320" lvl="0" indent="-182880" algn="r" rtl="1">
              <a:spcBef>
                <a:spcPts val="360"/>
              </a:spcBef>
              <a:spcAft>
                <a:spcPts val="0"/>
              </a:spcAft>
              <a:buClr>
                <a:schemeClr val="accent3"/>
              </a:buClr>
              <a:buSzPts val="1530"/>
              <a:buFont typeface="Merriweather Sans"/>
              <a:buChar char="*"/>
            </a:pPr>
            <a:r>
              <a:rPr lang="ar-EG" sz="1800" b="1" dirty="0">
                <a:solidFill>
                  <a:schemeClr val="dk1"/>
                </a:solidFill>
              </a:rPr>
              <a:t>القطاع الأكاديمي</a:t>
            </a:r>
            <a:r>
              <a:rPr lang="ar-EG" sz="1800" dirty="0">
                <a:solidFill>
                  <a:schemeClr val="dk1"/>
                </a:solidFill>
              </a:rPr>
              <a:t> – برامج جامعية تقدم برامج شهادات متعلقة بتكنولوجيا المعلومات</a:t>
            </a:r>
          </a:p>
          <a:p>
            <a:pPr marL="1097280" lvl="3" indent="-107315" algn="l" rtl="0">
              <a:spcBef>
                <a:spcPts val="280"/>
              </a:spcBef>
              <a:spcAft>
                <a:spcPts val="0"/>
              </a:spcAft>
              <a:buSzPts val="1190"/>
              <a:buNone/>
            </a:pPr>
            <a:endParaRPr sz="1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6"/>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ar-EG" sz="2800"/>
              <a:t>ما هو دورك: الأعمال</a:t>
            </a:r>
          </a:p>
        </p:txBody>
      </p:sp>
      <p:sp>
        <p:nvSpPr>
          <p:cNvPr id="365" name="Google Shape;365;p26"/>
          <p:cNvSpPr txBox="1">
            <a:spLocks noGrp="1"/>
          </p:cNvSpPr>
          <p:nvPr>
            <p:ph type="body" idx="1"/>
          </p:nvPr>
        </p:nvSpPr>
        <p:spPr>
          <a:xfrm>
            <a:off x="320041" y="982355"/>
            <a:ext cx="8450746" cy="4620517"/>
          </a:xfrm>
          <a:prstGeom prst="rect">
            <a:avLst/>
          </a:prstGeom>
          <a:noFill/>
          <a:ln>
            <a:noFill/>
          </a:ln>
        </p:spPr>
        <p:txBody>
          <a:bodyPr spcFirstLastPara="1" wrap="square" lIns="91425" tIns="45700" rIns="91425" bIns="45700" anchor="t" anchorCtr="0">
            <a:noAutofit/>
          </a:bodyPr>
          <a:lstStyle/>
          <a:p>
            <a:pPr marL="91440" lvl="0" indent="0" algn="r" rtl="1">
              <a:spcBef>
                <a:spcPts val="0"/>
              </a:spcBef>
              <a:spcAft>
                <a:spcPts val="0"/>
              </a:spcAft>
              <a:buClr>
                <a:schemeClr val="accent3"/>
              </a:buClr>
              <a:buSzPts val="1700"/>
              <a:buNone/>
            </a:pPr>
            <a:r>
              <a:rPr lang="ar-EG" sz="1800"/>
              <a:t>تترك العديد من الأعمال أموالًا يمكن تحقيقها جراء عدم تحديث أنظمتها لتكون جاهزة للقبول الشامل </a:t>
            </a:r>
            <a:r>
              <a:rPr lang="en-US" sz="1800"/>
              <a:t>UA</a:t>
            </a:r>
            <a:r>
              <a:rPr lang="ar-EG" sz="1800"/>
              <a:t> الأمر الذي ينطوي على إمكانية تحرير إيرادات تصل إلى المليارات من العملاء غير المستغَلين.</a:t>
            </a:r>
          </a:p>
          <a:p>
            <a:pPr marL="91440" lvl="0" indent="0" algn="l" rtl="0">
              <a:spcBef>
                <a:spcPts val="0"/>
              </a:spcBef>
              <a:spcAft>
                <a:spcPts val="0"/>
              </a:spcAft>
              <a:buClr>
                <a:schemeClr val="accent3"/>
              </a:buClr>
              <a:buSzPts val="1700"/>
              <a:buNone/>
            </a:pPr>
            <a:endParaRPr lang="en-US" sz="1800" dirty="0"/>
          </a:p>
          <a:p>
            <a:pPr marL="91440" lvl="0" indent="0" algn="r" rtl="1">
              <a:spcBef>
                <a:spcPts val="0"/>
              </a:spcBef>
              <a:spcAft>
                <a:spcPts val="0"/>
              </a:spcAft>
              <a:buClr>
                <a:schemeClr val="accent3"/>
              </a:buClr>
              <a:buSzPts val="1700"/>
              <a:buNone/>
            </a:pPr>
            <a:r>
              <a:rPr lang="ar-EG" sz="1800"/>
              <a:t> فقد خلصت دراسة للمجموعة التوجيهية للقبول الشامل (</a:t>
            </a:r>
            <a:r>
              <a:rPr lang="en-US" sz="1800"/>
              <a:t>UASG</a:t>
            </a:r>
            <a:r>
              <a:rPr lang="ar-EG" sz="1800"/>
              <a:t>) أُجريت في عام 2017، إلى أن القبول الشامل لأسماء نطاقات الإنترنت يمثل فرصة تحقق أكثر من 9.8 مليار دولار أميركي على أقل تقدير.</a:t>
            </a:r>
          </a:p>
          <a:p>
            <a:pPr marL="91440" lvl="0" indent="0" algn="l" rtl="0">
              <a:spcBef>
                <a:spcPts val="0"/>
              </a:spcBef>
              <a:spcAft>
                <a:spcPts val="0"/>
              </a:spcAft>
              <a:buClr>
                <a:schemeClr val="accent3"/>
              </a:buClr>
              <a:buSzPts val="1700"/>
              <a:buNone/>
            </a:pPr>
            <a:endParaRPr lang="en-US" sz="1800" dirty="0"/>
          </a:p>
          <a:p>
            <a:pPr marL="91440" lvl="0" indent="0" algn="r" rtl="1">
              <a:spcBef>
                <a:spcPts val="0"/>
              </a:spcBef>
              <a:spcAft>
                <a:spcPts val="0"/>
              </a:spcAft>
              <a:buClr>
                <a:schemeClr val="accent3"/>
              </a:buClr>
              <a:buSzPts val="1700"/>
              <a:buNone/>
            </a:pPr>
            <a:r>
              <a:rPr lang="ar-EG" sz="1800"/>
              <a:t> وستكون الأعمال التجارية ذات الجاهزية للقبول الشامل في وضع أفضل للوصول إلى الجماهير العالمية المتزايدة وزيادة إمكانات تحصيل الإيرادات من مستخدمي الإنترنت الحاليين، فضلاً عن المليار مستخدم المستقبلي.</a:t>
            </a:r>
          </a:p>
          <a:p>
            <a:pPr marL="91440" lvl="0" indent="0" algn="l" rtl="0">
              <a:spcBef>
                <a:spcPts val="0"/>
              </a:spcBef>
              <a:spcAft>
                <a:spcPts val="0"/>
              </a:spcAft>
              <a:buClr>
                <a:schemeClr val="accent3"/>
              </a:buClr>
              <a:buSzPts val="1700"/>
              <a:buNone/>
            </a:pPr>
            <a:endParaRPr lang="en-US" sz="1800" dirty="0"/>
          </a:p>
          <a:p>
            <a:pPr marL="274320" lvl="0" indent="-182880" algn="r" rtl="1">
              <a:spcBef>
                <a:spcPts val="0"/>
              </a:spcBef>
              <a:spcAft>
                <a:spcPts val="0"/>
              </a:spcAft>
              <a:buClr>
                <a:schemeClr val="accent3"/>
              </a:buClr>
              <a:buSzPts val="1700"/>
              <a:buFont typeface="Merriweather Sans"/>
              <a:buChar char="*"/>
            </a:pPr>
            <a:r>
              <a:rPr lang="ar-EG" sz="1800"/>
              <a:t> التنظيم داخليًا والتقييم إن كانت أنظمة أعمالك متوافقة مع معايير القبول الشامل </a:t>
            </a:r>
            <a:r>
              <a:rPr lang="en-US" sz="1800"/>
              <a:t>UA</a:t>
            </a:r>
          </a:p>
          <a:p>
            <a:pPr marL="274320" lvl="0" indent="-182880" algn="r" rtl="1">
              <a:spcBef>
                <a:spcPts val="400"/>
              </a:spcBef>
              <a:spcAft>
                <a:spcPts val="0"/>
              </a:spcAft>
              <a:buClr>
                <a:schemeClr val="accent3"/>
              </a:buClr>
              <a:buSzPts val="1700"/>
              <a:buFont typeface="Merriweather Sans"/>
              <a:buChar char="*"/>
            </a:pPr>
            <a:r>
              <a:rPr lang="ar-EG" sz="1800"/>
              <a:t>تحديث أنظمة تكنولوجيا المعلومات لديك لتكون جاهزًا للقبول الشامل </a:t>
            </a:r>
            <a:r>
              <a:rPr lang="en-US" sz="1800"/>
              <a:t>UA</a:t>
            </a:r>
          </a:p>
          <a:p>
            <a:pPr marL="274320" lvl="0" indent="-182880" algn="r" rtl="1">
              <a:spcBef>
                <a:spcPts val="400"/>
              </a:spcBef>
              <a:spcAft>
                <a:spcPts val="0"/>
              </a:spcAft>
              <a:buClr>
                <a:schemeClr val="accent3"/>
              </a:buClr>
              <a:buSzPts val="1700"/>
              <a:buFont typeface="Merriweather Sans"/>
              <a:buChar char="*"/>
            </a:pPr>
            <a:r>
              <a:rPr lang="ar-EG" sz="1800"/>
              <a:t>تشجيع المتعاونين معك على المشاركة والتعزيز للمناقشات المحلية المتعلقة بالقبول الشامل </a:t>
            </a:r>
            <a:r>
              <a:rPr lang="en-US" sz="1800"/>
              <a:t>UA</a:t>
            </a:r>
          </a:p>
          <a:p>
            <a:pPr marL="274320" lvl="0" indent="-182880" algn="r" rtl="1">
              <a:spcBef>
                <a:spcPts val="400"/>
              </a:spcBef>
              <a:spcAft>
                <a:spcPts val="0"/>
              </a:spcAft>
              <a:buClr>
                <a:schemeClr val="accent3"/>
              </a:buClr>
              <a:buSzPts val="1700"/>
              <a:buFont typeface="Merriweather Sans"/>
              <a:buChar char="*"/>
            </a:pPr>
            <a:r>
              <a:rPr lang="ar-EG" sz="1800"/>
              <a:t>التوعية بالقبول الشامل </a:t>
            </a:r>
            <a:r>
              <a:rPr lang="en-US" sz="1800"/>
              <a:t>UA</a:t>
            </a:r>
            <a:r>
              <a:rPr lang="ar-EG" sz="1800"/>
              <a:t> مع المنظمات والشركات الشريكة، بهدف تحديث أنظمتها على المعايير الحالية الشاملة عالميًا</a:t>
            </a:r>
          </a:p>
          <a:p>
            <a:pPr marL="1097280" lvl="3" indent="-107315" algn="l" rtl="0">
              <a:spcBef>
                <a:spcPts val="280"/>
              </a:spcBef>
              <a:spcAft>
                <a:spcPts val="0"/>
              </a:spcAft>
              <a:buSzPts val="1190"/>
              <a:buNone/>
            </a:pPr>
            <a:endParaRPr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2"/>
              </a:buClr>
              <a:buSzPts val="3200"/>
              <a:buFont typeface="Open Sans"/>
              <a:buNone/>
            </a:pPr>
            <a:r>
              <a:rPr lang="ar-EG" sz="2800"/>
              <a:t>العالم الذي نعيش فيه متعدد اللغات!</a:t>
            </a:r>
          </a:p>
        </p:txBody>
      </p:sp>
      <p:graphicFrame>
        <p:nvGraphicFramePr>
          <p:cNvPr id="94" name="Google Shape;94;p3"/>
          <p:cNvGraphicFramePr/>
          <p:nvPr>
            <p:extLst>
              <p:ext uri="{D42A27DB-BD31-4B8C-83A1-F6EECF244321}">
                <p14:modId xmlns:p14="http://schemas.microsoft.com/office/powerpoint/2010/main" val="1854179083"/>
              </p:ext>
            </p:extLst>
          </p:nvPr>
        </p:nvGraphicFramePr>
        <p:xfrm>
          <a:off x="4336126" y="2323256"/>
          <a:ext cx="4051725" cy="3179900"/>
        </p:xfrm>
        <a:graphic>
          <a:graphicData uri="http://schemas.openxmlformats.org/drawingml/2006/table">
            <a:tbl>
              <a:tblPr rtl="1" firstRow="1" bandRow="1">
                <a:noFill/>
                <a:tableStyleId>{123E2C26-B644-420A-8619-DE85BF4257E0}</a:tableStyleId>
              </a:tblPr>
              <a:tblGrid>
                <a:gridCol w="1766700">
                  <a:extLst>
                    <a:ext uri="{9D8B030D-6E8A-4147-A177-3AD203B41FA5}">
                      <a16:colId xmlns:a16="http://schemas.microsoft.com/office/drawing/2014/main" val="20000"/>
                    </a:ext>
                  </a:extLst>
                </a:gridCol>
                <a:gridCol w="2285025">
                  <a:extLst>
                    <a:ext uri="{9D8B030D-6E8A-4147-A177-3AD203B41FA5}">
                      <a16:colId xmlns:a16="http://schemas.microsoft.com/office/drawing/2014/main" val="20001"/>
                    </a:ext>
                  </a:extLst>
                </a:gridCol>
              </a:tblGrid>
              <a:tr h="161575">
                <a:tc>
                  <a:txBody>
                    <a:bodyPr/>
                    <a:lstStyle/>
                    <a:p>
                      <a:pPr marL="0" marR="0" lvl="0" indent="0" algn="r" rtl="1">
                        <a:spcBef>
                          <a:spcPts val="0"/>
                        </a:spcBef>
                        <a:spcAft>
                          <a:spcPts val="0"/>
                        </a:spcAft>
                        <a:buNone/>
                      </a:pPr>
                      <a:r>
                        <a:rPr lang="ar-EG" sz="1600" b="1" u="none" strike="noStrike" cap="none">
                          <a:latin typeface="Open Sans"/>
                          <a:ea typeface="Open Sans"/>
                          <a:cs typeface="Open Sans"/>
                          <a:sym typeface="Open Sans"/>
                        </a:rPr>
                        <a:t>اللغة</a:t>
                      </a:r>
                    </a:p>
                  </a:txBody>
                  <a:tcPr marL="74150" marR="74150" marT="37075" marB="37075" anchor="ctr"/>
                </a:tc>
                <a:tc>
                  <a:txBody>
                    <a:bodyPr/>
                    <a:lstStyle/>
                    <a:p>
                      <a:pPr marL="0" marR="0" lvl="0" indent="0" algn="r" rtl="1">
                        <a:spcBef>
                          <a:spcPts val="0"/>
                        </a:spcBef>
                        <a:spcAft>
                          <a:spcPts val="0"/>
                        </a:spcAft>
                        <a:buNone/>
                      </a:pPr>
                      <a:r>
                        <a:rPr lang="ar-EG" sz="1600" b="1">
                          <a:latin typeface="Open Sans"/>
                          <a:ea typeface="Open Sans"/>
                          <a:cs typeface="Open Sans"/>
                          <a:sym typeface="Open Sans"/>
                        </a:rPr>
                        <a:t>المتحدثون الأصليون</a:t>
                      </a:r>
                    </a:p>
                  </a:txBody>
                  <a:tcPr marL="74150" marR="74150" marT="37075" marB="37075" anchor="ctr"/>
                </a:tc>
                <a:extLst>
                  <a:ext uri="{0D108BD9-81ED-4DB2-BD59-A6C34878D82A}">
                    <a16:rowId xmlns:a16="http://schemas.microsoft.com/office/drawing/2014/main" val="10000"/>
                  </a:ext>
                </a:extLst>
              </a:tr>
              <a:tr h="276550">
                <a:tc>
                  <a:txBody>
                    <a:bodyPr/>
                    <a:lstStyle/>
                    <a:p>
                      <a:pPr marL="0" marR="0" lvl="0" indent="0" algn="r" rtl="1">
                        <a:spcBef>
                          <a:spcPts val="0"/>
                        </a:spcBef>
                        <a:spcAft>
                          <a:spcPts val="0"/>
                        </a:spcAft>
                        <a:buNone/>
                      </a:pPr>
                      <a:r>
                        <a:rPr lang="ar-EG" sz="1600" b="1">
                          <a:latin typeface="Open Sans"/>
                          <a:ea typeface="Open Sans"/>
                          <a:cs typeface="Open Sans"/>
                          <a:sym typeface="Open Sans"/>
                        </a:rPr>
                        <a:t>الصينية المَنْدَرينية</a:t>
                      </a:r>
                    </a:p>
                  </a:txBody>
                  <a:tcPr marL="74150" marR="74150" marT="37075" marB="37075" anchor="ctr"/>
                </a:tc>
                <a:tc>
                  <a:txBody>
                    <a:bodyPr/>
                    <a:lstStyle/>
                    <a:p>
                      <a:pPr marL="0" marR="0" lvl="0" indent="0" algn="r" rtl="1">
                        <a:spcBef>
                          <a:spcPts val="0"/>
                        </a:spcBef>
                        <a:spcAft>
                          <a:spcPts val="0"/>
                        </a:spcAft>
                        <a:buNone/>
                      </a:pPr>
                      <a:r>
                        <a:rPr lang="ar-EG" sz="1600">
                          <a:latin typeface="Open Sans"/>
                          <a:ea typeface="Open Sans"/>
                          <a:cs typeface="Open Sans"/>
                          <a:sym typeface="Open Sans"/>
                        </a:rPr>
                        <a:t>1300 مليون</a:t>
                      </a:r>
                    </a:p>
                  </a:txBody>
                  <a:tcPr marL="74150" marR="74150" marT="37075" marB="37075" anchor="ctr"/>
                </a:tc>
                <a:extLst>
                  <a:ext uri="{0D108BD9-81ED-4DB2-BD59-A6C34878D82A}">
                    <a16:rowId xmlns:a16="http://schemas.microsoft.com/office/drawing/2014/main" val="10001"/>
                  </a:ext>
                </a:extLst>
              </a:tr>
              <a:tr h="161575">
                <a:tc>
                  <a:txBody>
                    <a:bodyPr/>
                    <a:lstStyle/>
                    <a:p>
                      <a:pPr marL="0" marR="0" lvl="0" indent="0" algn="r" rtl="1">
                        <a:spcBef>
                          <a:spcPts val="0"/>
                        </a:spcBef>
                        <a:spcAft>
                          <a:spcPts val="0"/>
                        </a:spcAft>
                        <a:buNone/>
                      </a:pPr>
                      <a:r>
                        <a:rPr lang="ar-EG" sz="1600" b="1">
                          <a:latin typeface="Open Sans"/>
                          <a:ea typeface="Open Sans"/>
                          <a:cs typeface="Open Sans"/>
                          <a:sym typeface="Open Sans"/>
                        </a:rPr>
                        <a:t>الإسبانية</a:t>
                      </a:r>
                    </a:p>
                  </a:txBody>
                  <a:tcPr marL="74150" marR="74150" marT="37075" marB="37075" anchor="ctr"/>
                </a:tc>
                <a:tc>
                  <a:txBody>
                    <a:bodyPr/>
                    <a:lstStyle/>
                    <a:p>
                      <a:pPr marL="0" marR="0" lvl="0" indent="0" algn="r" rtl="1">
                        <a:spcBef>
                          <a:spcPts val="0"/>
                        </a:spcBef>
                        <a:spcAft>
                          <a:spcPts val="0"/>
                        </a:spcAft>
                        <a:buNone/>
                      </a:pPr>
                      <a:r>
                        <a:rPr lang="ar-EG" sz="1600">
                          <a:latin typeface="Open Sans"/>
                          <a:ea typeface="Open Sans"/>
                          <a:cs typeface="Open Sans"/>
                          <a:sym typeface="Open Sans"/>
                        </a:rPr>
                        <a:t>475 مليون</a:t>
                      </a:r>
                    </a:p>
                  </a:txBody>
                  <a:tcPr marL="74150" marR="74150" marT="37075" marB="37075" anchor="ctr"/>
                </a:tc>
                <a:extLst>
                  <a:ext uri="{0D108BD9-81ED-4DB2-BD59-A6C34878D82A}">
                    <a16:rowId xmlns:a16="http://schemas.microsoft.com/office/drawing/2014/main" val="10002"/>
                  </a:ext>
                </a:extLst>
              </a:tr>
              <a:tr h="161575">
                <a:tc>
                  <a:txBody>
                    <a:bodyPr/>
                    <a:lstStyle/>
                    <a:p>
                      <a:pPr marL="0" marR="0" lvl="0" indent="0" algn="r" rtl="1">
                        <a:spcBef>
                          <a:spcPts val="0"/>
                        </a:spcBef>
                        <a:spcAft>
                          <a:spcPts val="0"/>
                        </a:spcAft>
                        <a:buNone/>
                      </a:pPr>
                      <a:r>
                        <a:rPr lang="ar-EG" sz="1600" b="1">
                          <a:latin typeface="Open Sans"/>
                          <a:ea typeface="Open Sans"/>
                          <a:cs typeface="Open Sans"/>
                          <a:sym typeface="Open Sans"/>
                        </a:rPr>
                        <a:t>الإنجليزية</a:t>
                      </a:r>
                    </a:p>
                  </a:txBody>
                  <a:tcPr marL="74150" marR="74150" marT="37075" marB="37075" anchor="ctr"/>
                </a:tc>
                <a:tc>
                  <a:txBody>
                    <a:bodyPr/>
                    <a:lstStyle/>
                    <a:p>
                      <a:pPr marL="0" marR="0" lvl="0" indent="0" algn="r" rtl="1">
                        <a:spcBef>
                          <a:spcPts val="0"/>
                        </a:spcBef>
                        <a:spcAft>
                          <a:spcPts val="0"/>
                        </a:spcAft>
                        <a:buNone/>
                      </a:pPr>
                      <a:r>
                        <a:rPr lang="ar-EG" sz="1600">
                          <a:latin typeface="Open Sans"/>
                          <a:ea typeface="Open Sans"/>
                          <a:cs typeface="Open Sans"/>
                          <a:sym typeface="Open Sans"/>
                        </a:rPr>
                        <a:t>373 مليون</a:t>
                      </a:r>
                    </a:p>
                  </a:txBody>
                  <a:tcPr marL="74150" marR="74150" marT="37075" marB="37075" anchor="ctr"/>
                </a:tc>
                <a:extLst>
                  <a:ext uri="{0D108BD9-81ED-4DB2-BD59-A6C34878D82A}">
                    <a16:rowId xmlns:a16="http://schemas.microsoft.com/office/drawing/2014/main" val="10003"/>
                  </a:ext>
                </a:extLst>
              </a:tr>
              <a:tr h="161575">
                <a:tc>
                  <a:txBody>
                    <a:bodyPr/>
                    <a:lstStyle/>
                    <a:p>
                      <a:pPr marL="0" marR="0" lvl="0" indent="0" algn="r" rtl="1">
                        <a:spcBef>
                          <a:spcPts val="0"/>
                        </a:spcBef>
                        <a:spcAft>
                          <a:spcPts val="0"/>
                        </a:spcAft>
                        <a:buNone/>
                      </a:pPr>
                      <a:r>
                        <a:rPr lang="ar-EG" sz="1600" b="1">
                          <a:latin typeface="Open Sans"/>
                          <a:ea typeface="Open Sans"/>
                          <a:cs typeface="Open Sans"/>
                          <a:sym typeface="Open Sans"/>
                        </a:rPr>
                        <a:t>العربية</a:t>
                      </a:r>
                    </a:p>
                  </a:txBody>
                  <a:tcPr marL="74150" marR="74150" marT="37075" marB="37075" anchor="ctr"/>
                </a:tc>
                <a:tc>
                  <a:txBody>
                    <a:bodyPr/>
                    <a:lstStyle/>
                    <a:p>
                      <a:pPr marL="0" marR="0" lvl="0" indent="0" algn="r" rtl="1">
                        <a:spcBef>
                          <a:spcPts val="0"/>
                        </a:spcBef>
                        <a:spcAft>
                          <a:spcPts val="0"/>
                        </a:spcAft>
                        <a:buNone/>
                      </a:pPr>
                      <a:r>
                        <a:rPr lang="ar-EG" sz="1600">
                          <a:latin typeface="Open Sans"/>
                          <a:ea typeface="Open Sans"/>
                          <a:cs typeface="Open Sans"/>
                          <a:sym typeface="Open Sans"/>
                        </a:rPr>
                        <a:t>362 مليون</a:t>
                      </a:r>
                    </a:p>
                  </a:txBody>
                  <a:tcPr marL="74150" marR="74150" marT="37075" marB="37075" anchor="ctr"/>
                </a:tc>
                <a:extLst>
                  <a:ext uri="{0D108BD9-81ED-4DB2-BD59-A6C34878D82A}">
                    <a16:rowId xmlns:a16="http://schemas.microsoft.com/office/drawing/2014/main" val="10004"/>
                  </a:ext>
                </a:extLst>
              </a:tr>
              <a:tr h="161575">
                <a:tc>
                  <a:txBody>
                    <a:bodyPr/>
                    <a:lstStyle/>
                    <a:p>
                      <a:pPr marL="0" marR="0" lvl="0" indent="0" algn="r" rtl="1">
                        <a:spcBef>
                          <a:spcPts val="0"/>
                        </a:spcBef>
                        <a:spcAft>
                          <a:spcPts val="0"/>
                        </a:spcAft>
                        <a:buNone/>
                      </a:pPr>
                      <a:r>
                        <a:rPr lang="ar-EG" sz="1600" b="1">
                          <a:latin typeface="Open Sans"/>
                          <a:ea typeface="Open Sans"/>
                          <a:cs typeface="Open Sans"/>
                          <a:sym typeface="Open Sans"/>
                        </a:rPr>
                        <a:t>الهندية</a:t>
                      </a:r>
                    </a:p>
                  </a:txBody>
                  <a:tcPr marL="74150" marR="74150" marT="37075" marB="37075" anchor="ctr"/>
                </a:tc>
                <a:tc>
                  <a:txBody>
                    <a:bodyPr/>
                    <a:lstStyle/>
                    <a:p>
                      <a:pPr marL="0" marR="0" lvl="0" indent="0" algn="r" rtl="1">
                        <a:spcBef>
                          <a:spcPts val="0"/>
                        </a:spcBef>
                        <a:spcAft>
                          <a:spcPts val="0"/>
                        </a:spcAft>
                        <a:buNone/>
                      </a:pPr>
                      <a:r>
                        <a:rPr lang="ar-EG" sz="1600">
                          <a:latin typeface="Open Sans"/>
                          <a:ea typeface="Open Sans"/>
                          <a:cs typeface="Open Sans"/>
                          <a:sym typeface="Open Sans"/>
                        </a:rPr>
                        <a:t>344 مليون</a:t>
                      </a:r>
                    </a:p>
                  </a:txBody>
                  <a:tcPr marL="74150" marR="74150" marT="37075" marB="37075" anchor="ctr"/>
                </a:tc>
                <a:extLst>
                  <a:ext uri="{0D108BD9-81ED-4DB2-BD59-A6C34878D82A}">
                    <a16:rowId xmlns:a16="http://schemas.microsoft.com/office/drawing/2014/main" val="10005"/>
                  </a:ext>
                </a:extLst>
              </a:tr>
              <a:tr h="161575">
                <a:tc>
                  <a:txBody>
                    <a:bodyPr/>
                    <a:lstStyle/>
                    <a:p>
                      <a:pPr marL="0" marR="0" lvl="0" indent="0" algn="r" rtl="1">
                        <a:spcBef>
                          <a:spcPts val="0"/>
                        </a:spcBef>
                        <a:spcAft>
                          <a:spcPts val="0"/>
                        </a:spcAft>
                        <a:buNone/>
                      </a:pPr>
                      <a:r>
                        <a:rPr lang="ar-EG" sz="1600" b="1">
                          <a:latin typeface="Open Sans"/>
                          <a:ea typeface="Open Sans"/>
                          <a:cs typeface="Open Sans"/>
                          <a:sym typeface="Open Sans"/>
                        </a:rPr>
                        <a:t>البنغالية</a:t>
                      </a:r>
                    </a:p>
                  </a:txBody>
                  <a:tcPr marL="74150" marR="74150" marT="37075" marB="37075" anchor="ctr"/>
                </a:tc>
                <a:tc>
                  <a:txBody>
                    <a:bodyPr/>
                    <a:lstStyle/>
                    <a:p>
                      <a:pPr marL="0" marR="0" lvl="0" indent="0" algn="r" rtl="1">
                        <a:spcBef>
                          <a:spcPts val="0"/>
                        </a:spcBef>
                        <a:spcAft>
                          <a:spcPts val="0"/>
                        </a:spcAft>
                        <a:buNone/>
                      </a:pPr>
                      <a:r>
                        <a:rPr lang="ar-EG" sz="1600">
                          <a:latin typeface="Open Sans"/>
                          <a:ea typeface="Open Sans"/>
                          <a:cs typeface="Open Sans"/>
                          <a:sym typeface="Open Sans"/>
                        </a:rPr>
                        <a:t>234 مليون</a:t>
                      </a:r>
                    </a:p>
                  </a:txBody>
                  <a:tcPr marL="74150" marR="74150" marT="37075" marB="37075" anchor="ctr"/>
                </a:tc>
                <a:extLst>
                  <a:ext uri="{0D108BD9-81ED-4DB2-BD59-A6C34878D82A}">
                    <a16:rowId xmlns:a16="http://schemas.microsoft.com/office/drawing/2014/main" val="10006"/>
                  </a:ext>
                </a:extLst>
              </a:tr>
              <a:tr h="161575">
                <a:tc>
                  <a:txBody>
                    <a:bodyPr/>
                    <a:lstStyle/>
                    <a:p>
                      <a:pPr marL="0" marR="0" lvl="0" indent="0" algn="r" rtl="1">
                        <a:spcBef>
                          <a:spcPts val="0"/>
                        </a:spcBef>
                        <a:spcAft>
                          <a:spcPts val="0"/>
                        </a:spcAft>
                        <a:buNone/>
                      </a:pPr>
                      <a:r>
                        <a:rPr lang="ar-EG" sz="1600" b="1">
                          <a:latin typeface="Open Sans"/>
                          <a:ea typeface="Open Sans"/>
                          <a:cs typeface="Open Sans"/>
                          <a:sym typeface="Open Sans"/>
                        </a:rPr>
                        <a:t>البرتغالية</a:t>
                      </a:r>
                    </a:p>
                  </a:txBody>
                  <a:tcPr marL="74150" marR="74150" marT="37075" marB="37075" anchor="ctr"/>
                </a:tc>
                <a:tc>
                  <a:txBody>
                    <a:bodyPr/>
                    <a:lstStyle/>
                    <a:p>
                      <a:pPr marL="0" marR="0" lvl="0" indent="0" algn="r" rtl="1">
                        <a:spcBef>
                          <a:spcPts val="0"/>
                        </a:spcBef>
                        <a:spcAft>
                          <a:spcPts val="0"/>
                        </a:spcAft>
                        <a:buNone/>
                      </a:pPr>
                      <a:r>
                        <a:rPr lang="ar-EG" sz="1600">
                          <a:latin typeface="Open Sans"/>
                          <a:ea typeface="Open Sans"/>
                          <a:cs typeface="Open Sans"/>
                          <a:sym typeface="Open Sans"/>
                        </a:rPr>
                        <a:t>232 مليون</a:t>
                      </a:r>
                    </a:p>
                  </a:txBody>
                  <a:tcPr marL="74150" marR="74150" marT="37075" marB="37075" anchor="ctr"/>
                </a:tc>
                <a:extLst>
                  <a:ext uri="{0D108BD9-81ED-4DB2-BD59-A6C34878D82A}">
                    <a16:rowId xmlns:a16="http://schemas.microsoft.com/office/drawing/2014/main" val="10007"/>
                  </a:ext>
                </a:extLst>
              </a:tr>
              <a:tr h="161575">
                <a:tc>
                  <a:txBody>
                    <a:bodyPr/>
                    <a:lstStyle/>
                    <a:p>
                      <a:pPr marL="0" marR="0" lvl="0" indent="0" algn="r" rtl="1">
                        <a:spcBef>
                          <a:spcPts val="0"/>
                        </a:spcBef>
                        <a:spcAft>
                          <a:spcPts val="0"/>
                        </a:spcAft>
                        <a:buNone/>
                      </a:pPr>
                      <a:r>
                        <a:rPr lang="ar-EG" sz="1600" b="1">
                          <a:latin typeface="Open Sans"/>
                          <a:ea typeface="Open Sans"/>
                          <a:cs typeface="Open Sans"/>
                          <a:sym typeface="Open Sans"/>
                        </a:rPr>
                        <a:t>الروسية</a:t>
                      </a:r>
                    </a:p>
                  </a:txBody>
                  <a:tcPr marL="74150" marR="74150" marT="37075" marB="37075" anchor="ctr"/>
                </a:tc>
                <a:tc>
                  <a:txBody>
                    <a:bodyPr/>
                    <a:lstStyle/>
                    <a:p>
                      <a:pPr marL="0" marR="0" lvl="0" indent="0" algn="r" rtl="1">
                        <a:spcBef>
                          <a:spcPts val="0"/>
                        </a:spcBef>
                        <a:spcAft>
                          <a:spcPts val="0"/>
                        </a:spcAft>
                        <a:buNone/>
                      </a:pPr>
                      <a:r>
                        <a:rPr lang="ar-EG" sz="1600">
                          <a:latin typeface="Open Sans"/>
                          <a:ea typeface="Open Sans"/>
                          <a:cs typeface="Open Sans"/>
                          <a:sym typeface="Open Sans"/>
                        </a:rPr>
                        <a:t>154 مليون</a:t>
                      </a:r>
                    </a:p>
                  </a:txBody>
                  <a:tcPr marL="74150" marR="74150" marT="37075" marB="37075" anchor="ctr"/>
                </a:tc>
                <a:extLst>
                  <a:ext uri="{0D108BD9-81ED-4DB2-BD59-A6C34878D82A}">
                    <a16:rowId xmlns:a16="http://schemas.microsoft.com/office/drawing/2014/main" val="10008"/>
                  </a:ext>
                </a:extLst>
              </a:tr>
              <a:tr h="161575">
                <a:tc>
                  <a:txBody>
                    <a:bodyPr/>
                    <a:lstStyle/>
                    <a:p>
                      <a:pPr marL="0" marR="0" lvl="0" indent="0" algn="r" rtl="1">
                        <a:spcBef>
                          <a:spcPts val="0"/>
                        </a:spcBef>
                        <a:spcAft>
                          <a:spcPts val="0"/>
                        </a:spcAft>
                        <a:buNone/>
                      </a:pPr>
                      <a:r>
                        <a:rPr lang="ar-EG" sz="1600" b="1">
                          <a:latin typeface="Open Sans"/>
                          <a:ea typeface="Open Sans"/>
                          <a:cs typeface="Open Sans"/>
                          <a:sym typeface="Open Sans"/>
                        </a:rPr>
                        <a:t>اليابانية</a:t>
                      </a:r>
                    </a:p>
                  </a:txBody>
                  <a:tcPr marL="74150" marR="74150" marT="37075" marB="37075" anchor="ctr"/>
                </a:tc>
                <a:tc>
                  <a:txBody>
                    <a:bodyPr/>
                    <a:lstStyle/>
                    <a:p>
                      <a:pPr marL="0" marR="0" lvl="0" indent="0" algn="r" rtl="1">
                        <a:spcBef>
                          <a:spcPts val="0"/>
                        </a:spcBef>
                        <a:spcAft>
                          <a:spcPts val="0"/>
                        </a:spcAft>
                        <a:buNone/>
                      </a:pPr>
                      <a:r>
                        <a:rPr lang="ar-EG" sz="1600">
                          <a:latin typeface="Open Sans"/>
                          <a:ea typeface="Open Sans"/>
                          <a:cs typeface="Open Sans"/>
                          <a:sym typeface="Open Sans"/>
                        </a:rPr>
                        <a:t>125 مليون</a:t>
                      </a:r>
                    </a:p>
                  </a:txBody>
                  <a:tcPr marL="74150" marR="74150" marT="37075" marB="37075" anchor="ctr"/>
                </a:tc>
                <a:extLst>
                  <a:ext uri="{0D108BD9-81ED-4DB2-BD59-A6C34878D82A}">
                    <a16:rowId xmlns:a16="http://schemas.microsoft.com/office/drawing/2014/main" val="10009"/>
                  </a:ext>
                </a:extLst>
              </a:tr>
            </a:tbl>
          </a:graphicData>
        </a:graphic>
      </p:graphicFrame>
      <p:sp>
        <p:nvSpPr>
          <p:cNvPr id="95" name="Google Shape;95;p3"/>
          <p:cNvSpPr txBox="1"/>
          <p:nvPr/>
        </p:nvSpPr>
        <p:spPr>
          <a:xfrm>
            <a:off x="4336126" y="5794782"/>
            <a:ext cx="4051730" cy="738623"/>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EG" sz="1400" b="0" i="1" u="none" strike="noStrike" cap="none" dirty="0">
                <a:solidFill>
                  <a:schemeClr val="dk1"/>
                </a:solidFill>
                <a:latin typeface="Open Sans"/>
                <a:ea typeface="Open Sans"/>
                <a:cs typeface="Open Sans"/>
                <a:sym typeface="Open Sans"/>
              </a:rPr>
              <a:t>المصدر:</a:t>
            </a:r>
            <a:br>
              <a:rPr lang="en-US" sz="1400" b="0" i="1" u="none" strike="noStrike" cap="none" dirty="0">
                <a:solidFill>
                  <a:schemeClr val="dk1"/>
                </a:solidFill>
                <a:latin typeface="Open Sans"/>
                <a:ea typeface="Open Sans"/>
                <a:cs typeface="Open Sans"/>
                <a:sym typeface="Open Sans"/>
              </a:rPr>
            </a:br>
            <a:r>
              <a:rPr lang="ar-EG" sz="1400" b="0" i="1" u="none" strike="noStrike" cap="none" dirty="0">
                <a:solidFill>
                  <a:schemeClr val="dk1"/>
                </a:solidFill>
                <a:latin typeface="Open Sans"/>
                <a:ea typeface="Open Sans"/>
                <a:cs typeface="Open Sans"/>
                <a:sym typeface="Open Sans"/>
              </a:rPr>
              <a:t> </a:t>
            </a:r>
            <a:r>
              <a:rPr lang="en-US" sz="1400" b="0" i="1" u="sng" strike="noStrike" cap="none" dirty="0">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https://www.babbel.com/en/magazine/the-10-most-spoken-languages-in-the-world</a:t>
            </a:r>
            <a:r>
              <a:rPr lang="en-US" sz="1400" b="0" i="1" u="none" strike="noStrike" cap="none" dirty="0">
                <a:solidFill>
                  <a:schemeClr val="dk1"/>
                </a:solidFill>
                <a:latin typeface="Open Sans"/>
                <a:ea typeface="Open Sans"/>
                <a:cs typeface="Open Sans"/>
                <a:sym typeface="Open Sans"/>
              </a:rPr>
              <a:t>   </a:t>
            </a:r>
          </a:p>
        </p:txBody>
      </p:sp>
      <p:sp>
        <p:nvSpPr>
          <p:cNvPr id="96" name="Google Shape;96;p3"/>
          <p:cNvSpPr txBox="1"/>
          <p:nvPr/>
        </p:nvSpPr>
        <p:spPr>
          <a:xfrm>
            <a:off x="374904" y="5794782"/>
            <a:ext cx="3728440" cy="738623"/>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EG" sz="1400" i="1" dirty="0">
                <a:solidFill>
                  <a:schemeClr val="dk1"/>
                </a:solidFill>
                <a:latin typeface="Open Sans"/>
                <a:ea typeface="Open Sans"/>
                <a:cs typeface="Open Sans"/>
                <a:sym typeface="Open Sans"/>
              </a:rPr>
              <a:t>المصدر: </a:t>
            </a:r>
            <a:r>
              <a:rPr lang="en-US" sz="1400" i="1" u="sng" dirty="0">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https://w3techs.com/technologies/history_overview/content_language</a:t>
            </a:r>
            <a:endParaRPr lang="en-US" sz="1400" i="1" u="sng" dirty="0">
              <a:solidFill>
                <a:schemeClr val="dk1"/>
              </a:solidFill>
              <a:latin typeface="Open Sans"/>
              <a:ea typeface="Open Sans"/>
              <a:cs typeface="Open Sans"/>
              <a:sym typeface="Open Sans"/>
            </a:endParaRPr>
          </a:p>
        </p:txBody>
      </p:sp>
      <p:graphicFrame>
        <p:nvGraphicFramePr>
          <p:cNvPr id="97" name="Google Shape;97;p3"/>
          <p:cNvGraphicFramePr/>
          <p:nvPr>
            <p:extLst>
              <p:ext uri="{D42A27DB-BD31-4B8C-83A1-F6EECF244321}">
                <p14:modId xmlns:p14="http://schemas.microsoft.com/office/powerpoint/2010/main" val="3667688132"/>
              </p:ext>
            </p:extLst>
          </p:nvPr>
        </p:nvGraphicFramePr>
        <p:xfrm>
          <a:off x="374903" y="2385629"/>
          <a:ext cx="3572063" cy="3270256"/>
        </p:xfrm>
        <a:graphic>
          <a:graphicData uri="http://schemas.openxmlformats.org/drawingml/2006/chart">
            <c:chart xmlns:c="http://schemas.openxmlformats.org/drawingml/2006/chart" xmlns:r="http://schemas.openxmlformats.org/officeDocument/2006/relationships" r:id="rId5"/>
          </a:graphicData>
        </a:graphic>
      </p:graphicFrame>
      <p:sp>
        <p:nvSpPr>
          <p:cNvPr id="98" name="Google Shape;98;p3"/>
          <p:cNvSpPr txBox="1"/>
          <p:nvPr/>
        </p:nvSpPr>
        <p:spPr>
          <a:xfrm>
            <a:off x="374903" y="1108300"/>
            <a:ext cx="8306110" cy="923330"/>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EG" sz="1800" dirty="0">
                <a:latin typeface="Open Sans Light"/>
                <a:ea typeface="Open Sans Light"/>
                <a:cs typeface="Open Sans Light"/>
                <a:sym typeface="Open Sans"/>
              </a:rPr>
              <a:t>إن استخدام اللغة متنوع على الصعيد العالمي. وتحتل اللغة الإنجليزية المرتبة الثالثة من حيث المتحدثين الأصليين في جميع أنحاء العالم، بعد اللغتين الصينية </a:t>
            </a:r>
            <a:r>
              <a:rPr lang="ar-EG" sz="1800" dirty="0" err="1">
                <a:latin typeface="Open Sans Light"/>
                <a:ea typeface="Open Sans Light"/>
                <a:cs typeface="Open Sans Light"/>
                <a:sym typeface="Open Sans"/>
              </a:rPr>
              <a:t>المَنْدَرينية</a:t>
            </a:r>
            <a:r>
              <a:rPr lang="ar-EG" sz="1800" dirty="0">
                <a:latin typeface="Open Sans Light"/>
                <a:ea typeface="Open Sans Light"/>
                <a:cs typeface="Open Sans Light"/>
                <a:sym typeface="Open Sans"/>
              </a:rPr>
              <a:t> والإسبانية. وتمثل اللغة الإنجليزية 57% من إجمالي المحتوى المكتوب على الإنترنت والنسبة آخذة في التناقص.</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7"/>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ar-EG" sz="2800"/>
              <a:t>ما هو دورك: الحكومة</a:t>
            </a:r>
          </a:p>
        </p:txBody>
      </p:sp>
      <p:sp>
        <p:nvSpPr>
          <p:cNvPr id="371" name="Google Shape;371;p27"/>
          <p:cNvSpPr txBox="1">
            <a:spLocks noGrp="1"/>
          </p:cNvSpPr>
          <p:nvPr>
            <p:ph type="body" idx="1"/>
          </p:nvPr>
        </p:nvSpPr>
        <p:spPr>
          <a:xfrm>
            <a:off x="320675" y="1318686"/>
            <a:ext cx="8450746" cy="5114198"/>
          </a:xfrm>
          <a:prstGeom prst="rect">
            <a:avLst/>
          </a:prstGeom>
          <a:noFill/>
          <a:ln>
            <a:noFill/>
          </a:ln>
        </p:spPr>
        <p:txBody>
          <a:bodyPr spcFirstLastPara="1" wrap="square" lIns="91425" tIns="45700" rIns="91425" bIns="45700" anchor="t" anchorCtr="0">
            <a:noAutofit/>
          </a:bodyPr>
          <a:lstStyle/>
          <a:p>
            <a:pPr marL="91440" lvl="0" indent="0" algn="r" rtl="1">
              <a:spcBef>
                <a:spcPts val="0"/>
              </a:spcBef>
              <a:spcAft>
                <a:spcPts val="0"/>
              </a:spcAft>
              <a:buClr>
                <a:schemeClr val="accent3"/>
              </a:buClr>
              <a:buSzPts val="1700"/>
              <a:buNone/>
            </a:pPr>
            <a:r>
              <a:rPr lang="ar-EG" sz="1800"/>
              <a:t>بناءً على </a:t>
            </a:r>
            <a:r>
              <a:rPr lang="ar-EG" sz="1800">
                <a:hlinkClick r:id="rId3"/>
              </a:rPr>
              <a:t>القرار رقم 133</a:t>
            </a:r>
            <a:r>
              <a:rPr lang="ar-EG" sz="1800"/>
              <a:t> الصادر عن الاتحاد الدولي للاتصالات بشأن إدارة </a:t>
            </a:r>
            <a:r>
              <a:rPr lang="en-US" sz="1800"/>
              <a:t>IDN</a:t>
            </a:r>
            <a:r>
              <a:rPr lang="ar-EG" sz="1800"/>
              <a:t> و</a:t>
            </a:r>
            <a:r>
              <a:rPr lang="ar-EG" sz="1800">
                <a:hlinkClick r:id="rId4"/>
              </a:rPr>
              <a:t>توصيات</a:t>
            </a:r>
            <a:r>
              <a:rPr lang="ar-EG" sz="1800"/>
              <a:t> منظمة الأمم المتحدة للتربية والعلوم والثقافة اليونسكو بشأن تعددية اللغات والفضاء الإلكتروني</a:t>
            </a:r>
          </a:p>
          <a:p>
            <a:pPr marL="274320" indent="-182880">
              <a:spcBef>
                <a:spcPts val="0"/>
              </a:spcBef>
            </a:pPr>
            <a:r>
              <a:rPr lang="ar-EG" sz="1800"/>
              <a:t>التعاون من أجل تطوير ونشر أسماء النطاقات المدوّلة </a:t>
            </a:r>
            <a:r>
              <a:rPr lang="en-US" sz="1800"/>
              <a:t>IDN</a:t>
            </a:r>
          </a:p>
          <a:p>
            <a:pPr marL="274320" indent="-182880">
              <a:spcBef>
                <a:spcPts val="0"/>
              </a:spcBef>
            </a:pPr>
            <a:r>
              <a:rPr lang="ar-EG" sz="1800"/>
              <a:t>تعزيز بناء القدرات ومشاركة المعلومات وتبادل أفضل الممارسات بين جميع أصحاب المصلحة لتنفيذ </a:t>
            </a:r>
            <a:r>
              <a:rPr lang="en-US" sz="1800"/>
              <a:t>IDN</a:t>
            </a:r>
          </a:p>
          <a:p>
            <a:pPr marL="274320" indent="-182880">
              <a:spcBef>
                <a:spcPts val="0"/>
              </a:spcBef>
            </a:pPr>
            <a:r>
              <a:rPr lang="ar-EG" sz="1800"/>
              <a:t>مراعاة كيفية التعزيز لتبني القبول الشامل فيما يتعلق بـ </a:t>
            </a:r>
            <a:r>
              <a:rPr lang="en-US" sz="1800"/>
              <a:t>IDN</a:t>
            </a:r>
          </a:p>
          <a:p>
            <a:pPr marL="274320" indent="-182880">
              <a:spcBef>
                <a:spcPts val="0"/>
              </a:spcBef>
            </a:pPr>
            <a:endParaRPr lang="en-US" sz="1800" dirty="0"/>
          </a:p>
          <a:p>
            <a:pPr marL="91440" lvl="0" indent="0" algn="r" rtl="1">
              <a:spcBef>
                <a:spcPts val="0"/>
              </a:spcBef>
              <a:spcAft>
                <a:spcPts val="0"/>
              </a:spcAft>
              <a:buClr>
                <a:schemeClr val="accent3"/>
              </a:buClr>
              <a:buSzPts val="1700"/>
              <a:buNone/>
            </a:pPr>
            <a:r>
              <a:rPr lang="en-US" sz="1800"/>
              <a:t> </a:t>
            </a:r>
            <a:r>
              <a:rPr lang="ar-EG" sz="1800"/>
              <a:t>الجاهزية للقبول الشامل </a:t>
            </a:r>
            <a:r>
              <a:rPr lang="en-US" sz="1800"/>
              <a:t>UA</a:t>
            </a:r>
            <a:r>
              <a:rPr lang="ar-EG" sz="1800"/>
              <a:t> يمكن أن تساعد الحكومات وواضعي السياسات في الوصول إلى مواطنيهم</a:t>
            </a:r>
          </a:p>
          <a:p>
            <a:pPr marL="274320" lvl="0" indent="-182880" algn="r" rtl="1">
              <a:spcBef>
                <a:spcPts val="0"/>
              </a:spcBef>
              <a:spcAft>
                <a:spcPts val="0"/>
              </a:spcAft>
              <a:buClr>
                <a:schemeClr val="accent3"/>
              </a:buClr>
              <a:buSzPts val="1700"/>
              <a:buFont typeface="Merriweather Sans"/>
              <a:buChar char="*"/>
            </a:pPr>
            <a:r>
              <a:rPr lang="ar-EG" sz="1800"/>
              <a:t> تقييم إمكانية إدخال </a:t>
            </a:r>
            <a:r>
              <a:rPr lang="ar-EG" sz="1800" u="sng">
                <a:solidFill>
                  <a:schemeClr val="hlink"/>
                </a:solidFill>
                <a:hlinkClick r:id="rId5"/>
              </a:rPr>
              <a:t>متطلبات القبول الشامل </a:t>
            </a:r>
            <a:r>
              <a:rPr lang="en-US" sz="1800" u="sng">
                <a:solidFill>
                  <a:schemeClr val="hlink"/>
                </a:solidFill>
                <a:hlinkClick r:id="rId5"/>
              </a:rPr>
              <a:t>UA</a:t>
            </a:r>
            <a:r>
              <a:rPr lang="ar-EG" sz="1800"/>
              <a:t> في المشتريات والمناقصات الحكومية</a:t>
            </a:r>
          </a:p>
          <a:p>
            <a:pPr marL="274320" lvl="0" indent="-182880" algn="r" rtl="1">
              <a:spcBef>
                <a:spcPts val="400"/>
              </a:spcBef>
              <a:spcAft>
                <a:spcPts val="0"/>
              </a:spcAft>
              <a:buClr>
                <a:schemeClr val="accent3"/>
              </a:buClr>
              <a:buSzPts val="1700"/>
              <a:buFont typeface="Merriweather Sans"/>
              <a:buChar char="*"/>
            </a:pPr>
            <a:r>
              <a:rPr lang="ar-EG" sz="1800"/>
              <a:t>التواصل مع الإدارات الحكومية المشاركة في خدمات الحكومة الإلكترونية للمواطنين والطلب منهم أن يدمجوا ممارسات القبول الشامل </a:t>
            </a:r>
            <a:r>
              <a:rPr lang="en-US" sz="1800"/>
              <a:t>UA</a:t>
            </a:r>
            <a:r>
              <a:rPr lang="ar-EG" sz="1800"/>
              <a:t> لتوفير الإدماج الرقمي</a:t>
            </a:r>
          </a:p>
          <a:p>
            <a:pPr marL="274320" lvl="0" indent="-182880" algn="r" rtl="1">
              <a:spcBef>
                <a:spcPts val="400"/>
              </a:spcBef>
              <a:spcAft>
                <a:spcPts val="0"/>
              </a:spcAft>
              <a:buClr>
                <a:schemeClr val="accent3"/>
              </a:buClr>
              <a:buSzPts val="1700"/>
              <a:buFont typeface="Merriweather Sans"/>
              <a:buChar char="*"/>
            </a:pPr>
            <a:r>
              <a:rPr lang="ar-EG" sz="1800"/>
              <a:t>التنسيق مع مديري نطاقات المستوى الأعلى لرمز البلد </a:t>
            </a:r>
            <a:r>
              <a:rPr lang="en-US" sz="1800"/>
              <a:t>ccTLD</a:t>
            </a:r>
            <a:r>
              <a:rPr lang="ar-EG" sz="1800"/>
              <a:t> الوطنيين ومندوبي اللجنة الاستشارية الحكومية (</a:t>
            </a:r>
            <a:r>
              <a:rPr lang="en-US" sz="1800"/>
              <a:t>GAC</a:t>
            </a:r>
            <a:r>
              <a:rPr lang="ar-EG" sz="1800"/>
              <a:t>) في </a:t>
            </a:r>
            <a:r>
              <a:rPr lang="en-US" sz="1800"/>
              <a:t>ICANN</a:t>
            </a:r>
            <a:r>
              <a:rPr lang="ar-EG" sz="1800"/>
              <a:t> للمشاركة في الإجراءات المتعلقة بالقبول الشامل </a:t>
            </a:r>
            <a:r>
              <a:rPr lang="en-US" sz="1800"/>
              <a:t>UA</a:t>
            </a:r>
            <a:r>
              <a:rPr lang="ar-EG" sz="1800"/>
              <a:t> وتعزيزها</a:t>
            </a:r>
          </a:p>
          <a:p>
            <a:pPr marL="274320" lvl="0" indent="-182880" algn="l" rtl="0">
              <a:spcBef>
                <a:spcPts val="400"/>
              </a:spcBef>
              <a:spcAft>
                <a:spcPts val="0"/>
              </a:spcAft>
              <a:buClr>
                <a:schemeClr val="accent3"/>
              </a:buClr>
              <a:buSzPts val="1700"/>
              <a:buFont typeface="Merriweather Sans"/>
              <a:buChar char="*"/>
            </a:pPr>
            <a:endParaRPr lang="en-US" sz="1800" dirty="0"/>
          </a:p>
          <a:p>
            <a:pPr marL="274320" lvl="0" indent="-182880" algn="l" rtl="0">
              <a:spcBef>
                <a:spcPts val="400"/>
              </a:spcBef>
              <a:spcAft>
                <a:spcPts val="0"/>
              </a:spcAft>
              <a:buClr>
                <a:schemeClr val="accent3"/>
              </a:buClr>
              <a:buSzPts val="1700"/>
              <a:buFont typeface="Merriweather Sans"/>
              <a:buChar char="*"/>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1097280" lvl="3" indent="-107315" algn="l" rtl="0">
              <a:spcBef>
                <a:spcPts val="280"/>
              </a:spcBef>
              <a:spcAft>
                <a:spcPts val="0"/>
              </a:spcAft>
              <a:buSzPts val="1190"/>
              <a:buNone/>
            </a:pPr>
            <a:endParaRPr sz="1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8"/>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ar-EG" sz="2800"/>
              <a:t>ما هو دورك: المجتمع المدني</a:t>
            </a:r>
          </a:p>
        </p:txBody>
      </p:sp>
      <p:sp>
        <p:nvSpPr>
          <p:cNvPr id="377" name="Google Shape;377;p28"/>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r" rtl="1">
              <a:spcBef>
                <a:spcPts val="0"/>
              </a:spcBef>
              <a:spcAft>
                <a:spcPts val="0"/>
              </a:spcAft>
              <a:buClr>
                <a:schemeClr val="accent3"/>
              </a:buClr>
              <a:buSzPts val="1700"/>
              <a:buFont typeface="Merriweather Sans"/>
              <a:buChar char="*"/>
            </a:pPr>
            <a:r>
              <a:rPr lang="ar-EG" sz="1800"/>
              <a:t>تشجيع مجتمعك على حضور الأحداث المحلية والإقليمية ذات الصلة بالقبول الشامل </a:t>
            </a:r>
            <a:r>
              <a:rPr lang="en-US" sz="1800"/>
              <a:t>UA</a:t>
            </a:r>
            <a:r>
              <a:rPr lang="ar-EG" sz="1800"/>
              <a:t>؛ والمساعدة في تنسيقها والترويج لها</a:t>
            </a:r>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r" rtl="1">
              <a:spcBef>
                <a:spcPts val="400"/>
              </a:spcBef>
              <a:spcAft>
                <a:spcPts val="0"/>
              </a:spcAft>
              <a:buClr>
                <a:schemeClr val="accent3"/>
              </a:buClr>
              <a:buSzPts val="1700"/>
              <a:buFont typeface="Merriweather Sans"/>
              <a:buChar char="*"/>
            </a:pPr>
            <a:r>
              <a:rPr lang="ar-EG" sz="1800"/>
              <a:t>جعل الأنظمة لديك جاهزة للقبول الشامل </a:t>
            </a:r>
            <a:r>
              <a:rPr lang="en-US" sz="1800"/>
              <a:t>UA</a:t>
            </a:r>
            <a:r>
              <a:rPr lang="ar-EG" sz="1800"/>
              <a:t> لإدماج رقمي أوسع</a:t>
            </a:r>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r" rtl="1">
              <a:spcBef>
                <a:spcPts val="400"/>
              </a:spcBef>
              <a:spcAft>
                <a:spcPts val="0"/>
              </a:spcAft>
              <a:buClr>
                <a:schemeClr val="accent3"/>
              </a:buClr>
              <a:buSzPts val="1700"/>
              <a:buFont typeface="Merriweather Sans"/>
              <a:buChar char="*"/>
            </a:pPr>
            <a:r>
              <a:rPr lang="ar-EG" sz="1800"/>
              <a:t>تشجيع البحث حول الإدماج والوصول الذي يعزز مبادئ القبول الشامل </a:t>
            </a:r>
            <a:r>
              <a:rPr lang="en-US" sz="1800"/>
              <a:t>UA</a:t>
            </a:r>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r" rtl="1">
              <a:spcBef>
                <a:spcPts val="400"/>
              </a:spcBef>
              <a:spcAft>
                <a:spcPts val="0"/>
              </a:spcAft>
              <a:buClr>
                <a:schemeClr val="accent3"/>
              </a:buClr>
              <a:buSzPts val="1700"/>
              <a:buFont typeface="Merriweather Sans"/>
              <a:buChar char="*"/>
            </a:pPr>
            <a:r>
              <a:rPr lang="ar-EG" sz="1800"/>
              <a:t>التوعية بالقبول الشامل </a:t>
            </a:r>
            <a:r>
              <a:rPr lang="en-US" sz="1800"/>
              <a:t>UA</a:t>
            </a:r>
            <a:r>
              <a:rPr lang="ar-EG" sz="1800"/>
              <a:t> مع المنظمات والشركات الشريكة لتحديث أنظمتها على المعايير الشاملة الحالية عالميًا</a:t>
            </a:r>
          </a:p>
          <a:p>
            <a:pPr marL="274320" lvl="0" indent="-182880" algn="l" rtl="0">
              <a:spcBef>
                <a:spcPts val="400"/>
              </a:spcBef>
              <a:spcAft>
                <a:spcPts val="0"/>
              </a:spcAft>
              <a:buClr>
                <a:schemeClr val="accent3"/>
              </a:buClr>
              <a:buSzPts val="1700"/>
              <a:buFont typeface="Merriweather Sans"/>
              <a:buChar char="*"/>
            </a:pPr>
            <a:endParaRPr lang="en-US" sz="1800" dirty="0"/>
          </a:p>
          <a:p>
            <a:pPr marL="274320" lvl="0" indent="-182880" algn="l" rtl="0">
              <a:spcBef>
                <a:spcPts val="400"/>
              </a:spcBef>
              <a:spcAft>
                <a:spcPts val="0"/>
              </a:spcAft>
              <a:buClr>
                <a:schemeClr val="accent3"/>
              </a:buClr>
              <a:buSzPts val="1700"/>
              <a:buFont typeface="Merriweather Sans"/>
              <a:buChar char="*"/>
            </a:pPr>
            <a:endParaRPr lang="en-US" sz="1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9"/>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ar-EG" sz="2800"/>
              <a:t>ما هو دورك: القطاع الأكاديمي</a:t>
            </a:r>
          </a:p>
        </p:txBody>
      </p:sp>
      <p:sp>
        <p:nvSpPr>
          <p:cNvPr id="383" name="Google Shape;383;p29"/>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r" rtl="1">
              <a:spcBef>
                <a:spcPts val="0"/>
              </a:spcBef>
              <a:spcAft>
                <a:spcPts val="0"/>
              </a:spcAft>
              <a:buClr>
                <a:schemeClr val="accent3"/>
              </a:buClr>
              <a:buSzPts val="1700"/>
              <a:buFont typeface="Merriweather Sans"/>
              <a:buChar char="*"/>
            </a:pPr>
            <a:r>
              <a:rPr lang="ar-EG" sz="1800"/>
              <a:t>ترقية أنظمة البريد الإلكتروني لدعم تدويل عناوين البريد الإلكتروني </a:t>
            </a:r>
            <a:r>
              <a:rPr lang="en-US" sz="1800"/>
              <a:t>EAI</a:t>
            </a:r>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r" rtl="1">
              <a:spcBef>
                <a:spcPts val="400"/>
              </a:spcBef>
              <a:spcAft>
                <a:spcPts val="0"/>
              </a:spcAft>
              <a:buClr>
                <a:schemeClr val="accent3"/>
              </a:buClr>
              <a:buSzPts val="1700"/>
              <a:buFont typeface="Merriweather Sans"/>
              <a:buChar char="*"/>
            </a:pPr>
            <a:r>
              <a:rPr lang="ar-EG" sz="1800"/>
              <a:t>تحديث مناهج تكنولوجيا المعلومات لتشمل التدريس والتعلم لمفاهيم القبول الشامل وتدويل البرمجيات</a:t>
            </a:r>
          </a:p>
          <a:p>
            <a:pPr marL="731520" lvl="1" indent="-182880">
              <a:spcBef>
                <a:spcPts val="400"/>
              </a:spcBef>
              <a:buSzPts val="1700"/>
            </a:pPr>
            <a:r>
              <a:rPr lang="ar-EG"/>
              <a:t>راجع </a:t>
            </a:r>
            <a:r>
              <a:rPr lang="ar-EG">
                <a:hlinkClick r:id="rId3"/>
              </a:rPr>
              <a:t>مسودة الإرشادات والمواد التفصيلية</a:t>
            </a:r>
            <a:r>
              <a:rPr lang="ar-EG"/>
              <a:t> لدمج مفاهيم </a:t>
            </a:r>
            <a:r>
              <a:rPr lang="en-US"/>
              <a:t>IDN</a:t>
            </a:r>
            <a:r>
              <a:rPr lang="ar-EG"/>
              <a:t> و</a:t>
            </a:r>
            <a:r>
              <a:rPr lang="en-US"/>
              <a:t>UA</a:t>
            </a:r>
            <a:r>
              <a:rPr lang="ar-EG"/>
              <a:t> في مناهج تكنولوجيا المعلومات</a:t>
            </a:r>
          </a:p>
          <a:p>
            <a:pPr marL="731520" lvl="1" indent="-182880">
              <a:spcBef>
                <a:spcPts val="400"/>
              </a:spcBef>
              <a:buSzPts val="1700"/>
            </a:pPr>
            <a:endParaRPr sz="1800" dirty="0"/>
          </a:p>
          <a:p>
            <a:pPr marL="274320" lvl="0" indent="-182880" algn="r" rtl="1">
              <a:spcBef>
                <a:spcPts val="400"/>
              </a:spcBef>
              <a:spcAft>
                <a:spcPts val="0"/>
              </a:spcAft>
              <a:buClr>
                <a:schemeClr val="accent3"/>
              </a:buClr>
              <a:buSzPts val="1700"/>
              <a:buFont typeface="Merriweather Sans"/>
              <a:buChar char="*"/>
            </a:pPr>
            <a:r>
              <a:rPr lang="ar-EG" sz="1800"/>
              <a:t>تدريب أعضاء هيئة التدريس والطلاب على تبني ممارسات القبول الشامل </a:t>
            </a:r>
            <a:r>
              <a:rPr lang="en-US" sz="1800"/>
              <a:t>UA</a:t>
            </a:r>
            <a:r>
              <a:rPr lang="ar-EG" sz="1800"/>
              <a:t> في تطوير البرامج</a:t>
            </a:r>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r" rtl="1">
              <a:spcBef>
                <a:spcPts val="400"/>
              </a:spcBef>
              <a:spcAft>
                <a:spcPts val="0"/>
              </a:spcAft>
              <a:buClr>
                <a:schemeClr val="accent3"/>
              </a:buClr>
              <a:buSzPts val="1700"/>
              <a:buFont typeface="Merriweather Sans"/>
              <a:buChar char="*"/>
            </a:pPr>
            <a:r>
              <a:rPr lang="ar-EG" sz="1800"/>
              <a:t>التوعية بقضايا القبول الشامل </a:t>
            </a:r>
            <a:r>
              <a:rPr lang="en-US" sz="1800"/>
              <a:t>UA</a:t>
            </a:r>
            <a:r>
              <a:rPr lang="ar-EG" sz="1800"/>
              <a:t> وحلولها في المجتمع الفني المحلي</a:t>
            </a:r>
          </a:p>
          <a:p>
            <a:pPr marL="274320" lvl="0" indent="-74930" algn="l" rtl="0">
              <a:spcBef>
                <a:spcPts val="400"/>
              </a:spcBef>
              <a:spcAft>
                <a:spcPts val="0"/>
              </a:spcAft>
              <a:buClr>
                <a:schemeClr val="accent3"/>
              </a:buClr>
              <a:buSzPts val="1700"/>
              <a:buFont typeface="Merriweather Sans"/>
              <a:buNone/>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1097280" lvl="3" indent="-107315" algn="l" rtl="0">
              <a:spcBef>
                <a:spcPts val="280"/>
              </a:spcBef>
              <a:spcAft>
                <a:spcPts val="0"/>
              </a:spcAft>
              <a:buSzPts val="1190"/>
              <a:buNone/>
            </a:pPr>
            <a:endParaRPr sz="1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0"/>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ar-EG" sz="2800"/>
              <a:t>ما هو دورك: المجتمع التقني</a:t>
            </a:r>
          </a:p>
        </p:txBody>
      </p:sp>
      <p:sp>
        <p:nvSpPr>
          <p:cNvPr id="389" name="Google Shape;389;p30"/>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r" rtl="1">
              <a:spcBef>
                <a:spcPts val="0"/>
              </a:spcBef>
              <a:spcAft>
                <a:spcPts val="0"/>
              </a:spcAft>
              <a:buClr>
                <a:schemeClr val="accent3"/>
              </a:buClr>
              <a:buSzPts val="1700"/>
              <a:buFont typeface="Merriweather Sans"/>
              <a:buChar char="*"/>
            </a:pPr>
            <a:r>
              <a:rPr lang="ar-EG" sz="1800"/>
              <a:t>تنفيذ أنشطة تدريبية وتعليمية تسمح لمطوري البرامج ومديري المشاريع بمعالجة المشكلات المتعلقة بالقبول الشامل </a:t>
            </a:r>
            <a:r>
              <a:rPr lang="en-US" sz="1800"/>
              <a:t>UA</a:t>
            </a:r>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r" rtl="1">
              <a:spcBef>
                <a:spcPts val="400"/>
              </a:spcBef>
              <a:spcAft>
                <a:spcPts val="0"/>
              </a:spcAft>
              <a:buClr>
                <a:schemeClr val="accent3"/>
              </a:buClr>
              <a:buSzPts val="1700"/>
              <a:buFont typeface="Merriweather Sans"/>
              <a:buChar char="*"/>
            </a:pPr>
            <a:r>
              <a:rPr lang="ar-EG" sz="1800"/>
              <a:t>الاختبار والمعالجة للمشكلات المتعلقة بالقبول الشامل </a:t>
            </a:r>
            <a:r>
              <a:rPr lang="en-US" sz="1800"/>
              <a:t>UA</a:t>
            </a:r>
            <a:r>
              <a:rPr lang="ar-EG" sz="1800"/>
              <a:t> في منتجاتك وخدماتك</a:t>
            </a:r>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r" rtl="1">
              <a:spcBef>
                <a:spcPts val="400"/>
              </a:spcBef>
              <a:spcAft>
                <a:spcPts val="0"/>
              </a:spcAft>
              <a:buClr>
                <a:schemeClr val="accent3"/>
              </a:buClr>
              <a:buSzPts val="1700"/>
              <a:buFont typeface="Merriweather Sans"/>
              <a:buChar char="*"/>
            </a:pPr>
            <a:r>
              <a:rPr lang="ar-EG" sz="1800"/>
              <a:t>الإبلاغ عن الأخطاء المتعلقة بالقبول الشامل </a:t>
            </a:r>
            <a:r>
              <a:rPr lang="en-US" sz="1800"/>
              <a:t>UA</a:t>
            </a:r>
            <a:r>
              <a:rPr lang="ar-EG" sz="1800"/>
              <a:t> في المنتجات والخدمات الأخرى</a:t>
            </a:r>
          </a:p>
          <a:p>
            <a:pPr marL="274320" lvl="0" indent="-74930" algn="l" rtl="0">
              <a:spcBef>
                <a:spcPts val="400"/>
              </a:spcBef>
              <a:spcAft>
                <a:spcPts val="0"/>
              </a:spcAft>
              <a:buClr>
                <a:schemeClr val="accent3"/>
              </a:buClr>
              <a:buSzPts val="1700"/>
              <a:buFont typeface="Merriweather Sans"/>
              <a:buNone/>
            </a:pPr>
            <a:endParaRPr sz="1800" dirty="0"/>
          </a:p>
          <a:p>
            <a:pPr marL="91440" lvl="0" indent="0" algn="l" rtl="0">
              <a:spcBef>
                <a:spcPts val="400"/>
              </a:spcBef>
              <a:spcAft>
                <a:spcPts val="0"/>
              </a:spcAft>
              <a:buSzPts val="1700"/>
              <a:buNone/>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1097280" lvl="3" indent="-107315" algn="l" rtl="0">
              <a:spcBef>
                <a:spcPts val="280"/>
              </a:spcBef>
              <a:spcAft>
                <a:spcPts val="0"/>
              </a:spcAft>
              <a:buSzPts val="1190"/>
              <a:buNone/>
            </a:pPr>
            <a:endParaRPr sz="1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1"/>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ar-EG" sz="2800"/>
              <a:t>ما هو دورك: صناعة </a:t>
            </a:r>
            <a:r>
              <a:rPr lang="en-US" sz="2800"/>
              <a:t>DNS</a:t>
            </a:r>
          </a:p>
        </p:txBody>
      </p:sp>
      <p:sp>
        <p:nvSpPr>
          <p:cNvPr id="395" name="Google Shape;395;p31"/>
          <p:cNvSpPr txBox="1">
            <a:spLocks noGrp="1"/>
          </p:cNvSpPr>
          <p:nvPr>
            <p:ph type="body" idx="1"/>
          </p:nvPr>
        </p:nvSpPr>
        <p:spPr>
          <a:xfrm>
            <a:off x="320675" y="1318686"/>
            <a:ext cx="8450746" cy="5082114"/>
          </a:xfrm>
          <a:prstGeom prst="rect">
            <a:avLst/>
          </a:prstGeom>
          <a:noFill/>
          <a:ln>
            <a:noFill/>
          </a:ln>
        </p:spPr>
        <p:txBody>
          <a:bodyPr spcFirstLastPara="1" wrap="square" lIns="91425" tIns="45700" rIns="91425" bIns="45700" anchor="t" anchorCtr="0">
            <a:noAutofit/>
          </a:bodyPr>
          <a:lstStyle/>
          <a:p>
            <a:pPr marL="274320" lvl="0" indent="-182880" algn="r" rtl="1">
              <a:spcBef>
                <a:spcPts val="0"/>
              </a:spcBef>
              <a:spcAft>
                <a:spcPts val="0"/>
              </a:spcAft>
              <a:buClr>
                <a:schemeClr val="accent3"/>
              </a:buClr>
              <a:buSzPts val="1700"/>
              <a:buFont typeface="Merriweather Sans"/>
              <a:buChar char="*"/>
            </a:pPr>
            <a:r>
              <a:rPr lang="ar-EG" sz="1800"/>
              <a:t>تقييم الثغرات المتعلقة بالقبول الشامل </a:t>
            </a:r>
            <a:r>
              <a:rPr lang="en-US" sz="1800"/>
              <a:t>UA</a:t>
            </a:r>
            <a:r>
              <a:rPr lang="ar-EG" sz="1800"/>
              <a:t> في الأنظمة التي تواجه العملاء</a:t>
            </a:r>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r" rtl="1">
              <a:spcBef>
                <a:spcPts val="400"/>
              </a:spcBef>
              <a:spcAft>
                <a:spcPts val="0"/>
              </a:spcAft>
              <a:buClr>
                <a:schemeClr val="accent3"/>
              </a:buClr>
              <a:buSzPts val="1700"/>
              <a:buFont typeface="Merriweather Sans"/>
              <a:buChar char="*"/>
            </a:pPr>
            <a:r>
              <a:rPr lang="ar-EG" sz="1800"/>
              <a:t>ترقية الأنظمة التي تواجه العملاء لدعم القبول الشامل </a:t>
            </a:r>
            <a:r>
              <a:rPr lang="en-US" sz="1800"/>
              <a:t>UA</a:t>
            </a:r>
          </a:p>
          <a:p>
            <a:pPr marL="731520" lvl="1" indent="-182880">
              <a:spcBef>
                <a:spcPts val="400"/>
              </a:spcBef>
              <a:buSzPts val="1700"/>
            </a:pPr>
            <a:r>
              <a:rPr lang="ar-EG"/>
              <a:t>بالنسبة للسجلات وأمناء السجلات، تتوفر </a:t>
            </a:r>
            <a:r>
              <a:rPr lang="ar-EG" u="sng">
                <a:solidFill>
                  <a:schemeClr val="hlink"/>
                </a:solidFill>
                <a:hlinkClick r:id="rId3"/>
              </a:rPr>
              <a:t>خارطة طريق القبول الشامل </a:t>
            </a:r>
            <a:r>
              <a:rPr lang="en-US" u="sng">
                <a:solidFill>
                  <a:schemeClr val="hlink"/>
                </a:solidFill>
                <a:hlinkClick r:id="rId3"/>
              </a:rPr>
              <a:t>UA</a:t>
            </a:r>
            <a:r>
              <a:rPr lang="ar-EG" u="sng">
                <a:solidFill>
                  <a:schemeClr val="hlink"/>
                </a:solidFill>
                <a:hlinkClick r:id="rId3"/>
              </a:rPr>
              <a:t> لأنظمة سجلات وأمناء سجلات اسم النطاق</a:t>
            </a:r>
            <a:r>
              <a:rPr lang="ar-EG"/>
              <a:t> كدليل إرشادي</a:t>
            </a:r>
          </a:p>
          <a:p>
            <a:pPr marL="731520" lvl="1" indent="-182880">
              <a:spcBef>
                <a:spcPts val="400"/>
              </a:spcBef>
              <a:buSzPts val="1700"/>
            </a:pPr>
            <a:r>
              <a:rPr lang="ar-EG"/>
              <a:t>المواد التدريبية المتوفرة لموفري خدمات الاستضافة وموفري خدمات الإنترنت</a:t>
            </a:r>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r" rtl="1">
              <a:spcBef>
                <a:spcPts val="400"/>
              </a:spcBef>
              <a:spcAft>
                <a:spcPts val="0"/>
              </a:spcAft>
              <a:buClr>
                <a:schemeClr val="accent3"/>
              </a:buClr>
              <a:buSzPts val="1700"/>
              <a:buFont typeface="Merriweather Sans"/>
              <a:buChar char="*"/>
            </a:pPr>
            <a:r>
              <a:rPr lang="ar-EG" sz="1800"/>
              <a:t>التوعية بالقبول الشامل </a:t>
            </a:r>
            <a:r>
              <a:rPr lang="en-US" sz="1800"/>
              <a:t>UA</a:t>
            </a:r>
            <a:r>
              <a:rPr lang="ar-EG" sz="1800"/>
              <a:t> مع أصحاب المصلحة في أعمالك وكذلك تشجيعهم على ترقية أنظمتهم</a:t>
            </a:r>
          </a:p>
          <a:p>
            <a:pPr marL="274320" lvl="0" indent="-182880" algn="l" rtl="0">
              <a:spcBef>
                <a:spcPts val="400"/>
              </a:spcBef>
              <a:spcAft>
                <a:spcPts val="0"/>
              </a:spcAft>
              <a:buClr>
                <a:schemeClr val="accent3"/>
              </a:buClr>
              <a:buSzPts val="1700"/>
              <a:buFont typeface="Merriweather Sans"/>
              <a:buChar char="*"/>
            </a:pPr>
            <a:endParaRPr lang="en-US" sz="1800" dirty="0"/>
          </a:p>
          <a:p>
            <a:pPr marL="274320" lvl="0" indent="-182880" algn="r" rtl="1">
              <a:spcBef>
                <a:spcPts val="400"/>
              </a:spcBef>
              <a:spcAft>
                <a:spcPts val="0"/>
              </a:spcAft>
              <a:buClr>
                <a:schemeClr val="accent3"/>
              </a:buClr>
              <a:buSzPts val="1700"/>
              <a:buFont typeface="Merriweather Sans"/>
              <a:buChar char="*"/>
            </a:pPr>
            <a:r>
              <a:rPr lang="ar-EG" sz="1800"/>
              <a:t>التأكد من أن المشترك لديه الخدمات المتوفرة لجميع الخطوات اللازمة من تسجيل اسم النطاق إلى استضافة مواقع الويب بالإضافة إلى إنشاء صناديق البريد وإدارتها باستخدام اسم النطاق</a:t>
            </a:r>
          </a:p>
          <a:p>
            <a:pPr marL="731520" lvl="1" indent="-182880">
              <a:spcBef>
                <a:spcPts val="400"/>
              </a:spcBef>
              <a:buSzPts val="1700"/>
            </a:pPr>
            <a:r>
              <a:rPr lang="ar-EG"/>
              <a:t> إذا كان بإمكان المسجل تسجيل اسم النطاق، ولكن لا يمكنه استضافته، فسيعيق ذلك التبني</a:t>
            </a:r>
          </a:p>
          <a:p>
            <a:pPr marL="274320" lvl="0" indent="-74930" algn="l" rtl="0">
              <a:spcBef>
                <a:spcPts val="400"/>
              </a:spcBef>
              <a:spcAft>
                <a:spcPts val="0"/>
              </a:spcAft>
              <a:buClr>
                <a:schemeClr val="accent3"/>
              </a:buClr>
              <a:buSzPts val="1700"/>
              <a:buFont typeface="Merriweather Sans"/>
              <a:buNone/>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1097280" lvl="3" indent="-107315" algn="l" rtl="0">
              <a:spcBef>
                <a:spcPts val="280"/>
              </a:spcBef>
              <a:spcAft>
                <a:spcPts val="0"/>
              </a:spcAft>
              <a:buSzPts val="1190"/>
              <a:buNone/>
            </a:pPr>
            <a:endParaRPr sz="1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2"/>
          <p:cNvSpPr txBox="1">
            <a:spLocks noGrp="1"/>
          </p:cNvSpPr>
          <p:nvPr>
            <p:ph type="title"/>
          </p:nvPr>
        </p:nvSpPr>
        <p:spPr>
          <a:xfrm>
            <a:off x="149354" y="275167"/>
            <a:ext cx="8622068"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ar-EG" sz="2800" dirty="0"/>
              <a:t>ما هو دورك: مالك النطاق / المسجل</a:t>
            </a:r>
          </a:p>
        </p:txBody>
      </p:sp>
      <p:sp>
        <p:nvSpPr>
          <p:cNvPr id="401" name="Google Shape;401;p32"/>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r" rtl="1">
              <a:spcBef>
                <a:spcPts val="0"/>
              </a:spcBef>
              <a:spcAft>
                <a:spcPts val="0"/>
              </a:spcAft>
              <a:buClr>
                <a:schemeClr val="accent3"/>
              </a:buClr>
              <a:buSzPts val="1700"/>
              <a:buFont typeface="Merriweather Sans"/>
              <a:buChar char="*"/>
            </a:pPr>
            <a:r>
              <a:rPr lang="ar-EG" sz="1800"/>
              <a:t>التحقق مع موفر خدمة الإنترنت (</a:t>
            </a:r>
            <a:r>
              <a:rPr lang="en-US" sz="1800"/>
              <a:t>ISP</a:t>
            </a:r>
            <a:r>
              <a:rPr lang="ar-EG" sz="1800"/>
              <a:t>) لديك الذي يستضيف موقع الويب والبريد الإلكتروني لمعرفة إن كانت خدماتهم جاهزة للقبول الشامل </a:t>
            </a:r>
            <a:r>
              <a:rPr lang="en-US" sz="1800"/>
              <a:t>UA</a:t>
            </a:r>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r" rtl="1">
              <a:spcBef>
                <a:spcPts val="400"/>
              </a:spcBef>
              <a:spcAft>
                <a:spcPts val="0"/>
              </a:spcAft>
              <a:buClr>
                <a:schemeClr val="accent3"/>
              </a:buClr>
              <a:buSzPts val="1700"/>
              <a:buFont typeface="Merriweather Sans"/>
              <a:buChar char="*"/>
            </a:pPr>
            <a:r>
              <a:rPr lang="ar-EG" sz="1800"/>
              <a:t>التحقق مع مسؤول موقع الويب والبريد الإلكتروني لديك إن كان موقع الويب والبريد الإلكتروني جاهزين للقبول الشامل </a:t>
            </a:r>
            <a:r>
              <a:rPr lang="en-US" sz="1800"/>
              <a:t>UA</a:t>
            </a:r>
            <a:r>
              <a:rPr lang="ar-EG" sz="1800"/>
              <a:t>. وإن لم يكن الأمر كذلك، ففكر في أخذ زمام المبادرة لتحديثها وجعلها جاهزة للقبول الشامل </a:t>
            </a:r>
            <a:r>
              <a:rPr lang="en-US" sz="1800"/>
              <a:t>UA</a:t>
            </a:r>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r" rtl="1">
              <a:spcBef>
                <a:spcPts val="400"/>
              </a:spcBef>
              <a:spcAft>
                <a:spcPts val="0"/>
              </a:spcAft>
              <a:buClr>
                <a:schemeClr val="accent3"/>
              </a:buClr>
              <a:buSzPts val="1700"/>
              <a:buFont typeface="Merriweather Sans"/>
              <a:buChar char="*"/>
            </a:pPr>
            <a:r>
              <a:rPr lang="ar-EG" sz="1800"/>
              <a:t>التوعية بالقبول الشامل </a:t>
            </a:r>
            <a:r>
              <a:rPr lang="en-US" sz="1800"/>
              <a:t>UA</a:t>
            </a:r>
            <a:r>
              <a:rPr lang="ar-EG" sz="1800"/>
              <a:t> مع موفر خدمة الإنترنت </a:t>
            </a:r>
            <a:r>
              <a:rPr lang="en-US" sz="1800"/>
              <a:t>ISP</a:t>
            </a:r>
            <a:r>
              <a:rPr lang="ar-EG" sz="1800"/>
              <a:t> لديك، ومطوري الويب ومسؤول البريد الإلكتروني، والطلب منهم تحديث أنظمتهم لتكون جاهزة للقبول الشامل </a:t>
            </a:r>
            <a:r>
              <a:rPr lang="en-US" sz="1800"/>
              <a:t>UA</a:t>
            </a:r>
            <a:r>
              <a:rPr lang="ar-EG" sz="1800"/>
              <a:t>. وإحالتهم إلى</a:t>
            </a:r>
            <a:r>
              <a:rPr lang="ar-EG" sz="1800" u="sng">
                <a:solidFill>
                  <a:schemeClr val="hlink"/>
                </a:solidFill>
                <a:hlinkClick r:id="rId3">
                  <a:extLst>
                    <a:ext uri="{A12FA001-AC4F-418D-AE19-62706E023703}">
                      <ahyp:hlinkClr xmlns:ahyp="http://schemas.microsoft.com/office/drawing/2018/hyperlinkcolor" val="tx"/>
                    </a:ext>
                  </a:extLst>
                </a:hlinkClick>
              </a:rPr>
              <a:t> تقرير الجاهزية القبول الشامل </a:t>
            </a:r>
            <a:r>
              <a:rPr lang="en-US" sz="1800" u="sng">
                <a:solidFill>
                  <a:schemeClr val="hlink"/>
                </a:solidFill>
                <a:hlinkClick r:id="rId3">
                  <a:extLst>
                    <a:ext uri="{A12FA001-AC4F-418D-AE19-62706E023703}">
                      <ahyp:hlinkClr xmlns:ahyp="http://schemas.microsoft.com/office/drawing/2018/hyperlinkcolor" val="tx"/>
                    </a:ext>
                  </a:extLst>
                </a:hlinkClick>
              </a:rPr>
              <a:t>UA</a:t>
            </a:r>
            <a:r>
              <a:rPr lang="ar-EG" sz="1800" u="sng">
                <a:solidFill>
                  <a:schemeClr val="hlink"/>
                </a:solidFill>
                <a:hlinkClick r:id="rId3">
                  <a:extLst>
                    <a:ext uri="{A12FA001-AC4F-418D-AE19-62706E023703}">
                      <ahyp:hlinkClr xmlns:ahyp="http://schemas.microsoft.com/office/drawing/2018/hyperlinkcolor" val="tx"/>
                    </a:ext>
                  </a:extLst>
                </a:hlinkClick>
              </a:rPr>
              <a:t> للسنة المالية 2023</a:t>
            </a:r>
            <a:r>
              <a:rPr lang="ar-EG" sz="1800" b="0" i="0">
                <a:solidFill>
                  <a:srgbClr val="000000"/>
                </a:solidFill>
              </a:rPr>
              <a:t> للحصول على مزيد من المعلومات</a:t>
            </a:r>
            <a:r>
              <a:rPr lang="ar-EG" sz="1800"/>
              <a:t>.</a:t>
            </a:r>
            <a:r>
              <a:rPr lang="ar-EG" sz="1800" b="0" i="0">
                <a:solidFill>
                  <a:srgbClr val="000000"/>
                </a:solidFill>
              </a:rPr>
              <a:t> ويمكنك </a:t>
            </a:r>
            <a:r>
              <a:rPr lang="ar-EG" sz="1800"/>
              <a:t>التفكير في استخدام </a:t>
            </a:r>
            <a:r>
              <a:rPr lang="ar-EG" sz="1800" b="0" i="0">
                <a:solidFill>
                  <a:srgbClr val="000000"/>
                </a:solidFill>
              </a:rPr>
              <a:t>نموذج </a:t>
            </a:r>
            <a:r>
              <a:rPr lang="ar-EG" sz="1800" u="sng">
                <a:solidFill>
                  <a:schemeClr val="hlink"/>
                </a:solidFill>
                <a:hlinkClick r:id="rId4">
                  <a:extLst>
                    <a:ext uri="{A12FA001-AC4F-418D-AE19-62706E023703}">
                      <ahyp:hlinkClr xmlns:ahyp="http://schemas.microsoft.com/office/drawing/2018/hyperlinkcolor" val="tx"/>
                    </a:ext>
                  </a:extLst>
                </a:hlinkClick>
              </a:rPr>
              <a:t>الرسالة</a:t>
            </a:r>
            <a:r>
              <a:rPr lang="ar-EG" sz="1800" b="0" i="0">
                <a:solidFill>
                  <a:srgbClr val="000000"/>
                </a:solidFill>
              </a:rPr>
              <a:t> أو بدلًا من ذلك </a:t>
            </a:r>
            <a:r>
              <a:rPr lang="ar-EG" sz="1800" u="sng">
                <a:solidFill>
                  <a:schemeClr val="hlink"/>
                </a:solidFill>
                <a:hlinkClick r:id="rId5">
                  <a:extLst>
                    <a:ext uri="{A12FA001-AC4F-418D-AE19-62706E023703}">
                      <ahyp:hlinkClr xmlns:ahyp="http://schemas.microsoft.com/office/drawing/2018/hyperlinkcolor" val="tx"/>
                    </a:ext>
                  </a:extLst>
                </a:hlinkClick>
              </a:rPr>
              <a:t>تسجيل المشكلة</a:t>
            </a:r>
          </a:p>
          <a:p>
            <a:pPr marL="91440" lvl="0" indent="0" algn="l" rtl="0">
              <a:spcBef>
                <a:spcPts val="400"/>
              </a:spcBef>
              <a:spcAft>
                <a:spcPts val="0"/>
              </a:spcAft>
              <a:buSzPts val="1700"/>
              <a:buNone/>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1097280" lvl="3" indent="-107315" algn="l" rtl="0">
              <a:spcBef>
                <a:spcPts val="280"/>
              </a:spcBef>
              <a:spcAft>
                <a:spcPts val="0"/>
              </a:spcAft>
              <a:buSzPts val="1190"/>
              <a:buNone/>
            </a:pPr>
            <a:endParaRPr sz="1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3"/>
          <p:cNvSpPr txBox="1">
            <a:spLocks noGrp="1"/>
          </p:cNvSpPr>
          <p:nvPr>
            <p:ph type="title"/>
          </p:nvPr>
        </p:nvSpPr>
        <p:spPr>
          <a:xfrm>
            <a:off x="320041" y="275167"/>
            <a:ext cx="8494775"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2"/>
              </a:buClr>
              <a:buSzPts val="3200"/>
              <a:buFont typeface="Open Sans"/>
              <a:buNone/>
            </a:pPr>
            <a:r>
              <a:rPr lang="ar-EG" sz="2800" dirty="0"/>
              <a:t>العمل الجاري في </a:t>
            </a:r>
            <a:r>
              <a:rPr lang="en-US" sz="2800" dirty="0"/>
              <a:t>ICANN</a:t>
            </a:r>
          </a:p>
        </p:txBody>
      </p:sp>
      <p:grpSp>
        <p:nvGrpSpPr>
          <p:cNvPr id="407" name="Google Shape;407;p33"/>
          <p:cNvGrpSpPr/>
          <p:nvPr/>
        </p:nvGrpSpPr>
        <p:grpSpPr>
          <a:xfrm>
            <a:off x="620238" y="1418167"/>
            <a:ext cx="7903524" cy="4572000"/>
            <a:chOff x="1906" y="0"/>
            <a:chExt cx="7903524" cy="4572000"/>
          </a:xfrm>
        </p:grpSpPr>
        <p:sp>
          <p:nvSpPr>
            <p:cNvPr id="408" name="Google Shape;408;p33"/>
            <p:cNvSpPr/>
            <p:nvPr/>
          </p:nvSpPr>
          <p:spPr>
            <a:xfrm>
              <a:off x="1906" y="0"/>
              <a:ext cx="1870656" cy="4572000"/>
            </a:xfrm>
            <a:prstGeom prst="roundRect">
              <a:avLst>
                <a:gd name="adj" fmla="val 10000"/>
              </a:avLst>
            </a:prstGeom>
            <a:solidFill>
              <a:srgbClr val="FFD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3"/>
            <p:cNvSpPr txBox="1"/>
            <p:nvPr/>
          </p:nvSpPr>
          <p:spPr>
            <a:xfrm>
              <a:off x="1906" y="0"/>
              <a:ext cx="1870656" cy="1371600"/>
            </a:xfrm>
            <a:prstGeom prst="rect">
              <a:avLst/>
            </a:prstGeom>
            <a:noFill/>
            <a:ln>
              <a:noFill/>
            </a:ln>
          </p:spPr>
          <p:txBody>
            <a:bodyPr spcFirstLastPara="1" wrap="square" lIns="137150" tIns="137150" rIns="137150" bIns="137150" anchor="ctr" anchorCtr="0">
              <a:noAutofit/>
            </a:bodyPr>
            <a:lstStyle/>
            <a:p>
              <a:pPr marL="0" marR="0" lvl="0" indent="0" algn="ctr" rtl="1">
                <a:lnSpc>
                  <a:spcPct val="90000"/>
                </a:lnSpc>
                <a:spcBef>
                  <a:spcPts val="0"/>
                </a:spcBef>
                <a:spcAft>
                  <a:spcPts val="0"/>
                </a:spcAft>
                <a:buClr>
                  <a:schemeClr val="accent2"/>
                </a:buClr>
                <a:buSzPts val="3600"/>
                <a:buFont typeface="Open Sans"/>
                <a:buNone/>
              </a:pPr>
              <a:r>
                <a:rPr lang="ar-EG" sz="2400" b="1" dirty="0">
                  <a:solidFill>
                    <a:schemeClr val="accent2"/>
                  </a:solidFill>
                  <a:latin typeface="Open Sans"/>
                  <a:ea typeface="Open Sans"/>
                  <a:cs typeface="Open Sans"/>
                  <a:sym typeface="Open Sans"/>
                </a:rPr>
                <a:t>القبول الشامل </a:t>
              </a:r>
              <a:r>
                <a:rPr lang="en-US" sz="2400" b="1" dirty="0">
                  <a:solidFill>
                    <a:schemeClr val="accent2"/>
                  </a:solidFill>
                  <a:latin typeface="Open Sans"/>
                  <a:ea typeface="Open Sans"/>
                  <a:cs typeface="Open Sans"/>
                  <a:sym typeface="Open Sans"/>
                </a:rPr>
                <a:t>UA</a:t>
              </a:r>
            </a:p>
          </p:txBody>
        </p:sp>
        <p:sp>
          <p:nvSpPr>
            <p:cNvPr id="410" name="Google Shape;410;p33"/>
            <p:cNvSpPr/>
            <p:nvPr/>
          </p:nvSpPr>
          <p:spPr>
            <a:xfrm>
              <a:off x="188972" y="1372939"/>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3"/>
            <p:cNvSpPr txBox="1"/>
            <p:nvPr/>
          </p:nvSpPr>
          <p:spPr>
            <a:xfrm>
              <a:off x="229347" y="1413314"/>
              <a:ext cx="1415775" cy="1297770"/>
            </a:xfrm>
            <a:prstGeom prst="rect">
              <a:avLst/>
            </a:prstGeom>
            <a:noFill/>
            <a:ln>
              <a:noFill/>
            </a:ln>
          </p:spPr>
          <p:txBody>
            <a:bodyPr spcFirstLastPara="1" wrap="square" lIns="35550" tIns="26650" rIns="35550" bIns="26650" anchor="ctr" anchorCtr="0">
              <a:noAutofit/>
            </a:bodyPr>
            <a:lstStyle/>
            <a:p>
              <a:pPr marL="0" marR="0" lvl="0" indent="0" algn="ctr" rtl="1">
                <a:lnSpc>
                  <a:spcPct val="90000"/>
                </a:lnSpc>
                <a:spcBef>
                  <a:spcPts val="0"/>
                </a:spcBef>
                <a:spcAft>
                  <a:spcPts val="0"/>
                </a:spcAft>
                <a:buClr>
                  <a:schemeClr val="lt1"/>
                </a:buClr>
                <a:buSzPts val="1400"/>
                <a:buFont typeface="Open Sans"/>
                <a:buNone/>
              </a:pPr>
              <a:r>
                <a:rPr lang="ar-EG" sz="1400" b="0" i="0" u="none">
                  <a:solidFill>
                    <a:schemeClr val="lt1"/>
                  </a:solidFill>
                  <a:latin typeface="Open Sans"/>
                  <a:ea typeface="Open Sans"/>
                  <a:cs typeface="Open Sans"/>
                  <a:sym typeface="Open Sans"/>
                </a:rPr>
                <a:t>تحديث البرامج والأنظمة لدعم كافة أسماء النطاقات الصالحة</a:t>
              </a:r>
            </a:p>
          </p:txBody>
        </p:sp>
        <p:sp>
          <p:nvSpPr>
            <p:cNvPr id="412" name="Google Shape;412;p33"/>
            <p:cNvSpPr/>
            <p:nvPr/>
          </p:nvSpPr>
          <p:spPr>
            <a:xfrm>
              <a:off x="188972" y="2963540"/>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3"/>
            <p:cNvSpPr txBox="1"/>
            <p:nvPr/>
          </p:nvSpPr>
          <p:spPr>
            <a:xfrm>
              <a:off x="229347" y="3003915"/>
              <a:ext cx="1415775" cy="1297770"/>
            </a:xfrm>
            <a:prstGeom prst="rect">
              <a:avLst/>
            </a:prstGeom>
            <a:noFill/>
            <a:ln>
              <a:noFill/>
            </a:ln>
          </p:spPr>
          <p:txBody>
            <a:bodyPr spcFirstLastPara="1" wrap="square" lIns="35550" tIns="26650" rIns="35550" bIns="26650" anchor="ctr" anchorCtr="0">
              <a:noAutofit/>
            </a:bodyPr>
            <a:lstStyle/>
            <a:p>
              <a:pPr marL="0" marR="0" lvl="0" indent="0" algn="ctr" rtl="1">
                <a:lnSpc>
                  <a:spcPct val="90000"/>
                </a:lnSpc>
                <a:spcBef>
                  <a:spcPts val="0"/>
                </a:spcBef>
                <a:spcAft>
                  <a:spcPts val="0"/>
                </a:spcAft>
                <a:buClr>
                  <a:schemeClr val="lt1"/>
                </a:buClr>
                <a:buSzPts val="1400"/>
                <a:buFont typeface="Open Sans"/>
                <a:buNone/>
              </a:pPr>
              <a:r>
                <a:rPr lang="ar-EG" sz="1400" b="0" i="0" u="none">
                  <a:solidFill>
                    <a:schemeClr val="lt1"/>
                  </a:solidFill>
                  <a:latin typeface="Open Sans"/>
                  <a:ea typeface="Open Sans"/>
                  <a:cs typeface="Open Sans"/>
                  <a:sym typeface="Open Sans"/>
                </a:rPr>
                <a:t>دعم المجتمع لرفع الوعي والقدرات</a:t>
              </a:r>
            </a:p>
          </p:txBody>
        </p:sp>
        <p:sp>
          <p:nvSpPr>
            <p:cNvPr id="414" name="Google Shape;414;p33"/>
            <p:cNvSpPr/>
            <p:nvPr/>
          </p:nvSpPr>
          <p:spPr>
            <a:xfrm>
              <a:off x="2012862" y="0"/>
              <a:ext cx="1870656" cy="4572000"/>
            </a:xfrm>
            <a:prstGeom prst="roundRect">
              <a:avLst>
                <a:gd name="adj" fmla="val 10000"/>
              </a:avLst>
            </a:prstGeom>
            <a:solidFill>
              <a:srgbClr val="FFD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3"/>
            <p:cNvSpPr txBox="1"/>
            <p:nvPr/>
          </p:nvSpPr>
          <p:spPr>
            <a:xfrm>
              <a:off x="1872562" y="0"/>
              <a:ext cx="2010956" cy="1371600"/>
            </a:xfrm>
            <a:prstGeom prst="rect">
              <a:avLst/>
            </a:prstGeom>
            <a:noFill/>
            <a:ln>
              <a:noFill/>
            </a:ln>
          </p:spPr>
          <p:txBody>
            <a:bodyPr spcFirstLastPara="1" wrap="square" lIns="137150" tIns="137150" rIns="137150" bIns="137150" anchor="ctr" anchorCtr="0">
              <a:noAutofit/>
            </a:bodyPr>
            <a:lstStyle/>
            <a:p>
              <a:pPr marL="0" marR="0" lvl="0" indent="0" algn="ctr" rtl="1">
                <a:lnSpc>
                  <a:spcPct val="90000"/>
                </a:lnSpc>
                <a:spcBef>
                  <a:spcPts val="0"/>
                </a:spcBef>
                <a:spcAft>
                  <a:spcPts val="0"/>
                </a:spcAft>
                <a:buClr>
                  <a:schemeClr val="accent2"/>
                </a:buClr>
                <a:buSzPts val="3600"/>
                <a:buFont typeface="Open Sans"/>
                <a:buNone/>
              </a:pPr>
              <a:r>
                <a:rPr lang="ar-EG" sz="2450" b="1" dirty="0">
                  <a:solidFill>
                    <a:schemeClr val="accent2"/>
                  </a:solidFill>
                  <a:latin typeface="Open Sans"/>
                  <a:ea typeface="Open Sans"/>
                  <a:cs typeface="Open Sans"/>
                  <a:sym typeface="Open Sans"/>
                </a:rPr>
                <a:t>نطاقات المستوى الأعلى لرمز البلد </a:t>
              </a:r>
              <a:r>
                <a:rPr lang="en-US" sz="2450" b="1" dirty="0">
                  <a:solidFill>
                    <a:schemeClr val="accent2"/>
                  </a:solidFill>
                  <a:latin typeface="Open Sans"/>
                  <a:ea typeface="Open Sans"/>
                  <a:cs typeface="Open Sans"/>
                  <a:sym typeface="Open Sans"/>
                </a:rPr>
                <a:t>ccTLD</a:t>
              </a:r>
            </a:p>
          </p:txBody>
        </p:sp>
        <p:sp>
          <p:nvSpPr>
            <p:cNvPr id="416" name="Google Shape;416;p33"/>
            <p:cNvSpPr/>
            <p:nvPr/>
          </p:nvSpPr>
          <p:spPr>
            <a:xfrm>
              <a:off x="2199928" y="1372939"/>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3"/>
            <p:cNvSpPr txBox="1"/>
            <p:nvPr/>
          </p:nvSpPr>
          <p:spPr>
            <a:xfrm>
              <a:off x="2240303" y="1413314"/>
              <a:ext cx="1415775" cy="1297770"/>
            </a:xfrm>
            <a:prstGeom prst="rect">
              <a:avLst/>
            </a:prstGeom>
            <a:noFill/>
            <a:ln>
              <a:noFill/>
            </a:ln>
          </p:spPr>
          <p:txBody>
            <a:bodyPr spcFirstLastPara="1" wrap="square" lIns="35550" tIns="26650" rIns="35550" bIns="26650" anchor="ctr" anchorCtr="0">
              <a:noAutofit/>
            </a:bodyPr>
            <a:lstStyle/>
            <a:p>
              <a:pPr marL="0" marR="0" lvl="0" indent="0" algn="ctr" rtl="1">
                <a:lnSpc>
                  <a:spcPct val="90000"/>
                </a:lnSpc>
                <a:spcBef>
                  <a:spcPts val="0"/>
                </a:spcBef>
                <a:spcAft>
                  <a:spcPts val="0"/>
                </a:spcAft>
                <a:buClr>
                  <a:schemeClr val="lt1"/>
                </a:buClr>
                <a:buSzPts val="1400"/>
                <a:buFont typeface="Open Sans"/>
                <a:buNone/>
              </a:pPr>
              <a:r>
                <a:rPr lang="ar-EG" sz="1400" b="0" i="0" u="none">
                  <a:solidFill>
                    <a:schemeClr val="lt1"/>
                  </a:solidFill>
                  <a:latin typeface="Open Sans"/>
                  <a:ea typeface="Open Sans"/>
                  <a:cs typeface="Open Sans"/>
                  <a:sym typeface="Open Sans"/>
                </a:rPr>
                <a:t>توافر المسار السريع لـ </a:t>
              </a:r>
              <a:r>
                <a:rPr lang="en-US" sz="1400" b="0" i="0" u="none">
                  <a:solidFill>
                    <a:schemeClr val="lt1"/>
                  </a:solidFill>
                  <a:latin typeface="Open Sans"/>
                  <a:ea typeface="Open Sans"/>
                  <a:cs typeface="Open Sans"/>
                  <a:sym typeface="Open Sans"/>
                </a:rPr>
                <a:t>IDN ccTLD</a:t>
              </a:r>
            </a:p>
          </p:txBody>
        </p:sp>
        <p:sp>
          <p:nvSpPr>
            <p:cNvPr id="418" name="Google Shape;418;p33"/>
            <p:cNvSpPr/>
            <p:nvPr/>
          </p:nvSpPr>
          <p:spPr>
            <a:xfrm>
              <a:off x="2199928" y="2963540"/>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3"/>
            <p:cNvSpPr txBox="1"/>
            <p:nvPr/>
          </p:nvSpPr>
          <p:spPr>
            <a:xfrm>
              <a:off x="2240303" y="3003915"/>
              <a:ext cx="1415775" cy="1297770"/>
            </a:xfrm>
            <a:prstGeom prst="rect">
              <a:avLst/>
            </a:prstGeom>
            <a:noFill/>
            <a:ln>
              <a:noFill/>
            </a:ln>
          </p:spPr>
          <p:txBody>
            <a:bodyPr spcFirstLastPara="1" wrap="square" lIns="35550" tIns="26650" rIns="35550" bIns="26650" anchor="ctr" anchorCtr="0">
              <a:noAutofit/>
            </a:bodyPr>
            <a:lstStyle/>
            <a:p>
              <a:pPr marL="0" marR="0" lvl="0" indent="0" algn="ctr" rtl="1">
                <a:lnSpc>
                  <a:spcPct val="90000"/>
                </a:lnSpc>
                <a:spcBef>
                  <a:spcPts val="0"/>
                </a:spcBef>
                <a:spcAft>
                  <a:spcPts val="0"/>
                </a:spcAft>
                <a:buClr>
                  <a:schemeClr val="lt1"/>
                </a:buClr>
                <a:buSzPts val="1400"/>
                <a:buFont typeface="Open Sans"/>
                <a:buNone/>
              </a:pPr>
              <a:r>
                <a:rPr lang="ar-EG" sz="1400" b="0" i="0" u="none">
                  <a:solidFill>
                    <a:schemeClr val="lt1"/>
                  </a:solidFill>
                  <a:latin typeface="Open Sans"/>
                  <a:ea typeface="Open Sans"/>
                  <a:cs typeface="Open Sans"/>
                  <a:sym typeface="Open Sans"/>
                </a:rPr>
                <a:t>سياسة وعملية موسعة قيد العمل</a:t>
              </a:r>
            </a:p>
          </p:txBody>
        </p:sp>
        <p:sp>
          <p:nvSpPr>
            <p:cNvPr id="420" name="Google Shape;420;p33"/>
            <p:cNvSpPr/>
            <p:nvPr/>
          </p:nvSpPr>
          <p:spPr>
            <a:xfrm>
              <a:off x="4023818" y="0"/>
              <a:ext cx="1870656" cy="4572000"/>
            </a:xfrm>
            <a:prstGeom prst="roundRect">
              <a:avLst>
                <a:gd name="adj" fmla="val 10000"/>
              </a:avLst>
            </a:prstGeom>
            <a:solidFill>
              <a:srgbClr val="FFD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3"/>
            <p:cNvSpPr txBox="1"/>
            <p:nvPr/>
          </p:nvSpPr>
          <p:spPr>
            <a:xfrm>
              <a:off x="4023818" y="0"/>
              <a:ext cx="1870656" cy="1371600"/>
            </a:xfrm>
            <a:prstGeom prst="rect">
              <a:avLst/>
            </a:prstGeom>
            <a:noFill/>
            <a:ln>
              <a:noFill/>
            </a:ln>
          </p:spPr>
          <p:txBody>
            <a:bodyPr spcFirstLastPara="1" wrap="square" lIns="137150" tIns="137150" rIns="137150" bIns="137150" anchor="ctr" anchorCtr="0">
              <a:noAutofit/>
            </a:bodyPr>
            <a:lstStyle/>
            <a:p>
              <a:pPr marL="0" marR="0" lvl="0" indent="0" algn="ctr" rtl="1">
                <a:lnSpc>
                  <a:spcPct val="90000"/>
                </a:lnSpc>
                <a:spcBef>
                  <a:spcPts val="0"/>
                </a:spcBef>
                <a:spcAft>
                  <a:spcPts val="0"/>
                </a:spcAft>
                <a:buClr>
                  <a:schemeClr val="accent2"/>
                </a:buClr>
                <a:buSzPts val="3600"/>
                <a:buFont typeface="Open Sans"/>
                <a:buNone/>
              </a:pPr>
              <a:r>
                <a:rPr lang="ar-EG" sz="2000" b="1" dirty="0">
                  <a:solidFill>
                    <a:schemeClr val="accent2"/>
                  </a:solidFill>
                  <a:latin typeface="Open Sans"/>
                  <a:ea typeface="Open Sans"/>
                  <a:cs typeface="Open Sans"/>
                  <a:sym typeface="Open Sans"/>
                </a:rPr>
                <a:t>نطاقات المستوى الأعلى العامة </a:t>
              </a:r>
              <a:r>
                <a:rPr lang="en-US" sz="2800" b="1" dirty="0">
                  <a:solidFill>
                    <a:schemeClr val="accent2"/>
                  </a:solidFill>
                  <a:latin typeface="Open Sans"/>
                  <a:ea typeface="Open Sans"/>
                  <a:cs typeface="Open Sans"/>
                  <a:sym typeface="Open Sans"/>
                </a:rPr>
                <a:t>gTLD</a:t>
              </a:r>
            </a:p>
          </p:txBody>
        </p:sp>
        <p:sp>
          <p:nvSpPr>
            <p:cNvPr id="422" name="Google Shape;422;p33"/>
            <p:cNvSpPr/>
            <p:nvPr/>
          </p:nvSpPr>
          <p:spPr>
            <a:xfrm>
              <a:off x="4210884" y="1372939"/>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3"/>
            <p:cNvSpPr txBox="1"/>
            <p:nvPr/>
          </p:nvSpPr>
          <p:spPr>
            <a:xfrm>
              <a:off x="4251259" y="1413314"/>
              <a:ext cx="1415775" cy="1297770"/>
            </a:xfrm>
            <a:prstGeom prst="rect">
              <a:avLst/>
            </a:prstGeom>
            <a:noFill/>
            <a:ln>
              <a:noFill/>
            </a:ln>
          </p:spPr>
          <p:txBody>
            <a:bodyPr spcFirstLastPara="1" wrap="square" lIns="35550" tIns="26650" rIns="35550" bIns="26650" anchor="ctr" anchorCtr="0">
              <a:noAutofit/>
            </a:bodyPr>
            <a:lstStyle/>
            <a:p>
              <a:pPr marL="0" marR="0" lvl="0" indent="0" algn="ctr" rtl="1">
                <a:lnSpc>
                  <a:spcPct val="90000"/>
                </a:lnSpc>
                <a:spcBef>
                  <a:spcPts val="0"/>
                </a:spcBef>
                <a:spcAft>
                  <a:spcPts val="0"/>
                </a:spcAft>
                <a:buClr>
                  <a:schemeClr val="lt1"/>
                </a:buClr>
                <a:buSzPts val="1400"/>
                <a:buFont typeface="Open Sans"/>
                <a:buNone/>
              </a:pPr>
              <a:r>
                <a:rPr lang="ar-EG" sz="1400" dirty="0">
                  <a:solidFill>
                    <a:schemeClr val="lt1"/>
                  </a:solidFill>
                  <a:latin typeface="Open Sans"/>
                  <a:ea typeface="Open Sans"/>
                  <a:cs typeface="Open Sans"/>
                  <a:sym typeface="Open Sans"/>
                </a:rPr>
                <a:t>تفويض نطاقات </a:t>
              </a:r>
              <a:r>
                <a:rPr lang="en-US" sz="1400" dirty="0">
                  <a:solidFill>
                    <a:schemeClr val="lt1"/>
                  </a:solidFill>
                  <a:latin typeface="Open Sans"/>
                  <a:ea typeface="Open Sans"/>
                  <a:cs typeface="Open Sans"/>
                  <a:sym typeface="Open Sans"/>
                </a:rPr>
                <a:t>IDN gTLD</a:t>
              </a:r>
              <a:r>
                <a:rPr lang="ar-EG" sz="1400" dirty="0">
                  <a:solidFill>
                    <a:schemeClr val="lt1"/>
                  </a:solidFill>
                  <a:latin typeface="Open Sans"/>
                  <a:ea typeface="Open Sans"/>
                  <a:cs typeface="Open Sans"/>
                  <a:sym typeface="Open Sans"/>
                </a:rPr>
                <a:t> الأولى من خلال جولة تقديم الطلبات في عام 2012</a:t>
              </a:r>
            </a:p>
          </p:txBody>
        </p:sp>
        <p:sp>
          <p:nvSpPr>
            <p:cNvPr id="424" name="Google Shape;424;p33"/>
            <p:cNvSpPr/>
            <p:nvPr/>
          </p:nvSpPr>
          <p:spPr>
            <a:xfrm>
              <a:off x="4210884" y="2963540"/>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3"/>
            <p:cNvSpPr txBox="1"/>
            <p:nvPr/>
          </p:nvSpPr>
          <p:spPr>
            <a:xfrm>
              <a:off x="4251259" y="3003915"/>
              <a:ext cx="1415775" cy="1297770"/>
            </a:xfrm>
            <a:prstGeom prst="rect">
              <a:avLst/>
            </a:prstGeom>
            <a:noFill/>
            <a:ln>
              <a:noFill/>
            </a:ln>
          </p:spPr>
          <p:txBody>
            <a:bodyPr spcFirstLastPara="1" wrap="square" lIns="35550" tIns="26650" rIns="35550" bIns="26650" anchor="ctr" anchorCtr="0">
              <a:noAutofit/>
            </a:bodyPr>
            <a:lstStyle/>
            <a:p>
              <a:pPr marL="0" marR="0" lvl="0" indent="0" algn="ctr" rtl="1">
                <a:lnSpc>
                  <a:spcPct val="90000"/>
                </a:lnSpc>
                <a:spcBef>
                  <a:spcPts val="0"/>
                </a:spcBef>
                <a:spcAft>
                  <a:spcPts val="0"/>
                </a:spcAft>
                <a:buClr>
                  <a:schemeClr val="lt1"/>
                </a:buClr>
                <a:buSzPts val="1400"/>
                <a:buFont typeface="Open Sans"/>
                <a:buNone/>
              </a:pPr>
              <a:r>
                <a:rPr lang="ar-EG" sz="1400" b="0" i="0" u="none">
                  <a:solidFill>
                    <a:schemeClr val="lt1"/>
                  </a:solidFill>
                  <a:latin typeface="Open Sans"/>
                  <a:ea typeface="Open Sans"/>
                  <a:cs typeface="Open Sans"/>
                  <a:sym typeface="Open Sans"/>
                </a:rPr>
                <a:t>جولة تقديم الطلبات القادمة لنطاقات </a:t>
              </a:r>
              <a:r>
                <a:rPr lang="en-US" sz="1400" b="0" i="0" u="none">
                  <a:solidFill>
                    <a:schemeClr val="lt1"/>
                  </a:solidFill>
                  <a:latin typeface="Open Sans"/>
                  <a:ea typeface="Open Sans"/>
                  <a:cs typeface="Open Sans"/>
                  <a:sym typeface="Open Sans"/>
                </a:rPr>
                <a:t>gTLD</a:t>
              </a:r>
              <a:r>
                <a:rPr lang="ar-EG" sz="1400" b="0" i="0" u="none">
                  <a:solidFill>
                    <a:schemeClr val="lt1"/>
                  </a:solidFill>
                  <a:latin typeface="Open Sans"/>
                  <a:ea typeface="Open Sans"/>
                  <a:cs typeface="Open Sans"/>
                  <a:sym typeface="Open Sans"/>
                </a:rPr>
                <a:t> قيد العمل</a:t>
              </a:r>
            </a:p>
          </p:txBody>
        </p:sp>
        <p:sp>
          <p:nvSpPr>
            <p:cNvPr id="426" name="Google Shape;426;p33"/>
            <p:cNvSpPr/>
            <p:nvPr/>
          </p:nvSpPr>
          <p:spPr>
            <a:xfrm>
              <a:off x="6034774" y="0"/>
              <a:ext cx="1870656" cy="4572000"/>
            </a:xfrm>
            <a:prstGeom prst="roundRect">
              <a:avLst>
                <a:gd name="adj" fmla="val 10000"/>
              </a:avLst>
            </a:prstGeom>
            <a:solidFill>
              <a:srgbClr val="FFD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3"/>
            <p:cNvSpPr txBox="1"/>
            <p:nvPr/>
          </p:nvSpPr>
          <p:spPr>
            <a:xfrm>
              <a:off x="6034774" y="0"/>
              <a:ext cx="1870656" cy="1371600"/>
            </a:xfrm>
            <a:prstGeom prst="rect">
              <a:avLst/>
            </a:prstGeom>
            <a:noFill/>
            <a:ln>
              <a:noFill/>
            </a:ln>
          </p:spPr>
          <p:txBody>
            <a:bodyPr spcFirstLastPara="1" wrap="square" lIns="137150" tIns="137150" rIns="137150" bIns="137150" anchor="ctr" anchorCtr="0">
              <a:noAutofit/>
            </a:bodyPr>
            <a:lstStyle/>
            <a:p>
              <a:pPr marL="0" marR="0" lvl="0" indent="0" algn="ctr" rtl="1">
                <a:lnSpc>
                  <a:spcPct val="90000"/>
                </a:lnSpc>
                <a:spcBef>
                  <a:spcPts val="0"/>
                </a:spcBef>
                <a:spcAft>
                  <a:spcPts val="0"/>
                </a:spcAft>
                <a:buClr>
                  <a:schemeClr val="accent2"/>
                </a:buClr>
                <a:buSzPts val="3600"/>
                <a:buFont typeface="Open Sans"/>
                <a:buNone/>
              </a:pPr>
              <a:r>
                <a:rPr lang="ar-EG" sz="2800" b="1" dirty="0">
                  <a:solidFill>
                    <a:schemeClr val="accent2"/>
                  </a:solidFill>
                  <a:latin typeface="Open Sans"/>
                  <a:ea typeface="Open Sans"/>
                  <a:cs typeface="Open Sans"/>
                  <a:sym typeface="Open Sans"/>
                </a:rPr>
                <a:t>قواعد </a:t>
              </a:r>
              <a:r>
                <a:rPr lang="en-US" sz="2800" b="1" dirty="0">
                  <a:solidFill>
                    <a:schemeClr val="accent2"/>
                  </a:solidFill>
                  <a:latin typeface="Open Sans"/>
                  <a:ea typeface="Open Sans"/>
                  <a:cs typeface="Open Sans"/>
                  <a:sym typeface="Open Sans"/>
                </a:rPr>
                <a:t>LGR</a:t>
              </a:r>
            </a:p>
          </p:txBody>
        </p:sp>
        <p:sp>
          <p:nvSpPr>
            <p:cNvPr id="428" name="Google Shape;428;p33"/>
            <p:cNvSpPr/>
            <p:nvPr/>
          </p:nvSpPr>
          <p:spPr>
            <a:xfrm>
              <a:off x="6221840" y="1372939"/>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3"/>
            <p:cNvSpPr txBox="1"/>
            <p:nvPr/>
          </p:nvSpPr>
          <p:spPr>
            <a:xfrm>
              <a:off x="6262215" y="1413314"/>
              <a:ext cx="1415775" cy="1297770"/>
            </a:xfrm>
            <a:prstGeom prst="rect">
              <a:avLst/>
            </a:prstGeom>
            <a:noFill/>
            <a:ln>
              <a:noFill/>
            </a:ln>
          </p:spPr>
          <p:txBody>
            <a:bodyPr spcFirstLastPara="1" wrap="square" lIns="35550" tIns="26650" rIns="35550" bIns="26650" anchor="ctr" anchorCtr="0">
              <a:noAutofit/>
            </a:bodyPr>
            <a:lstStyle/>
            <a:p>
              <a:pPr marL="0" marR="0" lvl="0" indent="0" algn="ctr" rtl="1">
                <a:lnSpc>
                  <a:spcPct val="90000"/>
                </a:lnSpc>
                <a:spcBef>
                  <a:spcPts val="0"/>
                </a:spcBef>
                <a:spcAft>
                  <a:spcPts val="0"/>
                </a:spcAft>
                <a:buClr>
                  <a:schemeClr val="lt1"/>
                </a:buClr>
                <a:buSzPts val="1400"/>
                <a:buFont typeface="Open Sans"/>
                <a:buNone/>
              </a:pPr>
              <a:r>
                <a:rPr lang="ar-EG" sz="1400">
                  <a:solidFill>
                    <a:schemeClr val="lt1"/>
                  </a:solidFill>
                  <a:latin typeface="Open Sans"/>
                  <a:ea typeface="Open Sans"/>
                  <a:cs typeface="Open Sans"/>
                  <a:sym typeface="Open Sans"/>
                </a:rPr>
                <a:t>تطوير قواعد إنشاء العلامات (</a:t>
              </a:r>
              <a:r>
                <a:rPr lang="en-US" sz="1400">
                  <a:solidFill>
                    <a:schemeClr val="lt1"/>
                  </a:solidFill>
                  <a:latin typeface="Open Sans"/>
                  <a:ea typeface="Open Sans"/>
                  <a:cs typeface="Open Sans"/>
                  <a:sym typeface="Open Sans"/>
                </a:rPr>
                <a:t>LGR</a:t>
              </a:r>
              <a:r>
                <a:rPr lang="ar-EG" sz="1400">
                  <a:solidFill>
                    <a:schemeClr val="lt1"/>
                  </a:solidFill>
                  <a:latin typeface="Open Sans"/>
                  <a:ea typeface="Open Sans"/>
                  <a:cs typeface="Open Sans"/>
                  <a:sym typeface="Open Sans"/>
                </a:rPr>
                <a:t>) الآمنة للعديد من البرامج النصية</a:t>
              </a:r>
            </a:p>
          </p:txBody>
        </p:sp>
        <p:sp>
          <p:nvSpPr>
            <p:cNvPr id="430" name="Google Shape;430;p33"/>
            <p:cNvSpPr/>
            <p:nvPr/>
          </p:nvSpPr>
          <p:spPr>
            <a:xfrm>
              <a:off x="6221840" y="2963540"/>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3"/>
            <p:cNvSpPr txBox="1"/>
            <p:nvPr/>
          </p:nvSpPr>
          <p:spPr>
            <a:xfrm>
              <a:off x="6262215" y="3003915"/>
              <a:ext cx="1415775" cy="1297770"/>
            </a:xfrm>
            <a:prstGeom prst="rect">
              <a:avLst/>
            </a:prstGeom>
            <a:noFill/>
            <a:ln>
              <a:noFill/>
            </a:ln>
          </p:spPr>
          <p:txBody>
            <a:bodyPr spcFirstLastPara="1" wrap="square" lIns="35550" tIns="26650" rIns="35550" bIns="26650" anchor="ctr" anchorCtr="0">
              <a:noAutofit/>
            </a:bodyPr>
            <a:lstStyle/>
            <a:p>
              <a:pPr marL="0" marR="0" lvl="0" indent="0" algn="ctr" rtl="1">
                <a:lnSpc>
                  <a:spcPct val="90000"/>
                </a:lnSpc>
                <a:spcBef>
                  <a:spcPts val="0"/>
                </a:spcBef>
                <a:spcAft>
                  <a:spcPts val="0"/>
                </a:spcAft>
                <a:buClr>
                  <a:schemeClr val="lt1"/>
                </a:buClr>
                <a:buSzPts val="1400"/>
                <a:buFont typeface="Open Sans"/>
                <a:buNone/>
              </a:pPr>
              <a:r>
                <a:rPr lang="ar-EG" sz="1400" dirty="0">
                  <a:solidFill>
                    <a:schemeClr val="lt1"/>
                  </a:solidFill>
                  <a:latin typeface="Open Sans"/>
                  <a:ea typeface="Open Sans"/>
                  <a:cs typeface="Open Sans"/>
                  <a:sym typeface="Open Sans"/>
                </a:rPr>
                <a:t>تطوير أدوات لاستخدام قواعد إنشاء العلامات </a:t>
              </a:r>
              <a:r>
                <a:rPr lang="en-US" sz="1400" dirty="0">
                  <a:solidFill>
                    <a:schemeClr val="lt1"/>
                  </a:solidFill>
                  <a:latin typeface="Open Sans"/>
                  <a:ea typeface="Open Sans"/>
                  <a:cs typeface="Open Sans"/>
                  <a:sym typeface="Open Sans"/>
                </a:rPr>
                <a:t>LGR</a:t>
              </a:r>
            </a:p>
          </p:txBody>
        </p:sp>
      </p:grpSp>
      <p:sp>
        <p:nvSpPr>
          <p:cNvPr id="432" name="Google Shape;432;p33"/>
          <p:cNvSpPr txBox="1"/>
          <p:nvPr/>
        </p:nvSpPr>
        <p:spPr>
          <a:xfrm>
            <a:off x="618331" y="6107976"/>
            <a:ext cx="7672251" cy="340449"/>
          </a:xfrm>
          <a:prstGeom prst="rect">
            <a:avLst/>
          </a:prstGeom>
          <a:noFill/>
          <a:ln>
            <a:noFill/>
          </a:ln>
        </p:spPr>
        <p:txBody>
          <a:bodyPr spcFirstLastPara="1" wrap="square" lIns="0" tIns="0" rIns="0" bIns="0" anchor="t" anchorCtr="0">
            <a:normAutofit/>
          </a:bodyPr>
          <a:lstStyle/>
          <a:p>
            <a:pPr marL="0" marR="0" lvl="0" indent="0" algn="r" rtl="1">
              <a:spcBef>
                <a:spcPts val="0"/>
              </a:spcBef>
              <a:spcAft>
                <a:spcPts val="0"/>
              </a:spcAft>
              <a:buClr>
                <a:srgbClr val="000000"/>
              </a:buClr>
              <a:buSzPct val="75000"/>
              <a:buFont typeface="Noto Sans Symbols"/>
              <a:buNone/>
            </a:pPr>
            <a:r>
              <a:rPr lang="ar-EG" sz="1800" dirty="0">
                <a:solidFill>
                  <a:srgbClr val="000000"/>
                </a:solidFill>
                <a:latin typeface="Open Sans"/>
                <a:ea typeface="Open Sans"/>
                <a:cs typeface="Open Sans"/>
                <a:sym typeface="Open Sans"/>
              </a:rPr>
              <a:t>لمزيد من المعلومات قم بزيارة </a:t>
            </a:r>
            <a:r>
              <a:rPr lang="en-US" sz="1800" u="sng" dirty="0">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https://icann.org/idn</a:t>
            </a:r>
            <a:r>
              <a:rPr lang="ar-EG" sz="1800" dirty="0">
                <a:solidFill>
                  <a:srgbClr val="000000"/>
                </a:solidFill>
                <a:latin typeface="Open Sans"/>
                <a:ea typeface="Open Sans"/>
                <a:cs typeface="Open Sans"/>
                <a:sym typeface="Open Sans"/>
              </a:rPr>
              <a:t> و</a:t>
            </a:r>
            <a:r>
              <a:rPr lang="en-US" sz="1800" u="sng" dirty="0">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https://icann.org/ua</a:t>
            </a:r>
            <a:r>
              <a:rPr lang="en-US" sz="1800" dirty="0">
                <a:solidFill>
                  <a:srgbClr val="000000"/>
                </a:solidFill>
                <a:latin typeface="Open Sans"/>
                <a:ea typeface="Open Sans"/>
                <a:cs typeface="Open Sans"/>
                <a:sym typeface="Open Sans"/>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2"/>
          <p:cNvSpPr txBox="1">
            <a:spLocks noGrp="1"/>
          </p:cNvSpPr>
          <p:nvPr>
            <p:ph type="title"/>
          </p:nvPr>
        </p:nvSpPr>
        <p:spPr>
          <a:xfrm>
            <a:off x="320042" y="275167"/>
            <a:ext cx="8503283"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ar-EG" sz="2800" dirty="0"/>
              <a:t>برنامج نطاقات </a:t>
            </a:r>
            <a:r>
              <a:rPr lang="en-US" sz="2800" dirty="0"/>
              <a:t>gTLD</a:t>
            </a:r>
            <a:r>
              <a:rPr lang="ar-EG" sz="2800" dirty="0"/>
              <a:t> الجديدة: الجولة القادمة</a:t>
            </a:r>
          </a:p>
        </p:txBody>
      </p:sp>
      <p:sp>
        <p:nvSpPr>
          <p:cNvPr id="401" name="Google Shape;401;p32"/>
          <p:cNvSpPr txBox="1">
            <a:spLocks noGrp="1"/>
          </p:cNvSpPr>
          <p:nvPr>
            <p:ph type="body" idx="1"/>
          </p:nvPr>
        </p:nvSpPr>
        <p:spPr>
          <a:xfrm>
            <a:off x="320675" y="1083366"/>
            <a:ext cx="8450746" cy="4855838"/>
          </a:xfrm>
          <a:prstGeom prst="rect">
            <a:avLst/>
          </a:prstGeom>
          <a:noFill/>
          <a:ln>
            <a:noFill/>
          </a:ln>
        </p:spPr>
        <p:txBody>
          <a:bodyPr spcFirstLastPara="1" wrap="square" lIns="91425" tIns="45700" rIns="91425" bIns="45700" anchor="t" anchorCtr="0">
            <a:noAutofit/>
          </a:bodyPr>
          <a:lstStyle/>
          <a:p>
            <a:pPr marL="274320" lvl="0" indent="-182880" algn="r" rtl="1">
              <a:spcBef>
                <a:spcPts val="0"/>
              </a:spcBef>
              <a:spcAft>
                <a:spcPts val="0"/>
              </a:spcAft>
              <a:buClr>
                <a:schemeClr val="accent3"/>
              </a:buClr>
              <a:buSzPts val="1700"/>
              <a:buFont typeface="Merriweather Sans"/>
              <a:buChar char="*"/>
            </a:pPr>
            <a:r>
              <a:rPr lang="ar-EG" sz="1800" dirty="0"/>
              <a:t>تلوح في الأفق فرص جديدة للحصول على نطاق المستوى الأعلى العام الجديد </a:t>
            </a:r>
            <a:r>
              <a:rPr lang="en-US" sz="1800" dirty="0"/>
              <a:t>gTLD)</a:t>
            </a:r>
            <a:r>
              <a:rPr lang="he-IL" sz="1800" dirty="0"/>
              <a:t>)</a:t>
            </a:r>
            <a:r>
              <a:rPr lang="ar-EG" sz="1800" dirty="0"/>
              <a:t>، بما في ذلك أسماء النطاقات </a:t>
            </a:r>
            <a:r>
              <a:rPr lang="ar-EG" sz="1800" dirty="0" err="1"/>
              <a:t>المدوّلة</a:t>
            </a:r>
            <a:r>
              <a:rPr lang="ar-EG" sz="1800" dirty="0"/>
              <a:t> (</a:t>
            </a:r>
            <a:r>
              <a:rPr lang="en-US" sz="1800" dirty="0"/>
              <a:t>IDN</a:t>
            </a:r>
            <a:r>
              <a:rPr lang="ar-EG" sz="1800" dirty="0"/>
              <a:t>)</a:t>
            </a:r>
          </a:p>
          <a:p>
            <a:pPr marL="274320" lvl="0" indent="-182880" algn="l" rtl="0">
              <a:spcBef>
                <a:spcPts val="0"/>
              </a:spcBef>
              <a:spcAft>
                <a:spcPts val="0"/>
              </a:spcAft>
              <a:buClr>
                <a:schemeClr val="accent3"/>
              </a:buClr>
              <a:buSzPts val="1700"/>
              <a:buFont typeface="Merriweather Sans"/>
              <a:buChar char="*"/>
            </a:pPr>
            <a:endParaRPr lang="en-US" sz="1800" dirty="0"/>
          </a:p>
          <a:p>
            <a:pPr marL="274320" lvl="0" indent="-182880" algn="r" rtl="1">
              <a:spcBef>
                <a:spcPts val="0"/>
              </a:spcBef>
              <a:spcAft>
                <a:spcPts val="0"/>
              </a:spcAft>
              <a:buClr>
                <a:schemeClr val="accent3"/>
              </a:buClr>
              <a:buSzPts val="1700"/>
              <a:buFont typeface="Merriweather Sans"/>
              <a:buChar char="*"/>
            </a:pPr>
            <a:r>
              <a:rPr lang="ar-EG" sz="1800" dirty="0"/>
              <a:t>من المتوقع أن تُفتح نافذة تقديم الطلبات للجولة القادمة في الربع الثاني من عام 2026</a:t>
            </a:r>
          </a:p>
          <a:p>
            <a:pPr marL="91440" lvl="0" indent="0" algn="l" rtl="0">
              <a:spcBef>
                <a:spcPts val="0"/>
              </a:spcBef>
              <a:spcAft>
                <a:spcPts val="0"/>
              </a:spcAft>
              <a:buClr>
                <a:schemeClr val="accent3"/>
              </a:buClr>
              <a:buSzPts val="1700"/>
              <a:buNone/>
            </a:pPr>
            <a:endParaRPr lang="en-US" sz="1800" dirty="0"/>
          </a:p>
          <a:p>
            <a:pPr marL="274320" lvl="0" indent="-182880" algn="r" rtl="1">
              <a:spcBef>
                <a:spcPts val="0"/>
              </a:spcBef>
              <a:spcAft>
                <a:spcPts val="0"/>
              </a:spcAft>
              <a:buClr>
                <a:schemeClr val="accent3"/>
              </a:buClr>
              <a:buSzPts val="1700"/>
              <a:buFont typeface="Merriweather Sans"/>
              <a:buChar char="*"/>
            </a:pPr>
            <a:r>
              <a:rPr lang="ar-EG" sz="1800" dirty="0"/>
              <a:t>ستساعد التوسعة القادمة لنظام أسماء النطاقات (</a:t>
            </a:r>
            <a:r>
              <a:rPr lang="en-US" sz="1800" dirty="0"/>
              <a:t>DNS</a:t>
            </a:r>
            <a:r>
              <a:rPr lang="ar-EG" sz="1800" dirty="0"/>
              <a:t>) الأشخاص والمؤسسات على إدارة تواجدهم وهويتهم على الإنترنت</a:t>
            </a:r>
          </a:p>
          <a:p>
            <a:pPr marL="91440" lvl="0" indent="0" algn="l" rtl="0">
              <a:spcBef>
                <a:spcPts val="0"/>
              </a:spcBef>
              <a:spcAft>
                <a:spcPts val="0"/>
              </a:spcAft>
              <a:buClr>
                <a:schemeClr val="accent3"/>
              </a:buClr>
              <a:buSzPts val="1700"/>
              <a:buNone/>
            </a:pPr>
            <a:endParaRPr lang="en-US" sz="1800" dirty="0"/>
          </a:p>
          <a:p>
            <a:pPr marL="274320" lvl="0" indent="-182880" algn="r" rtl="1">
              <a:spcBef>
                <a:spcPts val="0"/>
              </a:spcBef>
              <a:spcAft>
                <a:spcPts val="0"/>
              </a:spcAft>
              <a:buClr>
                <a:schemeClr val="accent3"/>
              </a:buClr>
              <a:buSzPts val="1700"/>
              <a:buFont typeface="Merriweather Sans"/>
              <a:buChar char="*"/>
            </a:pPr>
            <a:r>
              <a:rPr lang="ar-EG" sz="1800" dirty="0"/>
              <a:t> ستساعد أسماء النطاقات بمختلف اللغات والنصوص في بناء الإدماج الرقمي عبر الإنترنت</a:t>
            </a:r>
          </a:p>
          <a:p>
            <a:pPr marL="274320" lvl="0" indent="-182880" algn="l" rtl="0">
              <a:spcBef>
                <a:spcPts val="0"/>
              </a:spcBef>
              <a:spcAft>
                <a:spcPts val="0"/>
              </a:spcAft>
              <a:buClr>
                <a:schemeClr val="accent3"/>
              </a:buClr>
              <a:buSzPts val="1700"/>
              <a:buFont typeface="Merriweather Sans"/>
              <a:buChar char="*"/>
            </a:pPr>
            <a:endParaRPr lang="en-US" sz="1800" dirty="0"/>
          </a:p>
          <a:p>
            <a:pPr marL="274320" lvl="0" indent="-182880" algn="r" rtl="1">
              <a:spcBef>
                <a:spcPts val="0"/>
              </a:spcBef>
              <a:spcAft>
                <a:spcPts val="0"/>
              </a:spcAft>
              <a:buClr>
                <a:schemeClr val="accent3"/>
              </a:buClr>
              <a:buSzPts val="1700"/>
              <a:buFont typeface="Merriweather Sans"/>
              <a:buChar char="*"/>
            </a:pPr>
            <a:r>
              <a:rPr lang="ar-EG" sz="1800" dirty="0"/>
              <a:t>  سيفيد برنامج دعم مقدم الطلب (</a:t>
            </a:r>
            <a:r>
              <a:rPr lang="en-US" sz="1800" dirty="0"/>
              <a:t>ASP</a:t>
            </a:r>
            <a:r>
              <a:rPr lang="ar-EG" sz="1800" dirty="0"/>
              <a:t>) مقدمي الطلبات في المناطق المهمشة والأسواق الناشئة</a:t>
            </a:r>
          </a:p>
          <a:p>
            <a:pPr marL="731520" lvl="1" indent="-182880">
              <a:spcBef>
                <a:spcPts val="0"/>
              </a:spcBef>
            </a:pPr>
            <a:r>
              <a:rPr lang="ar-EG" sz="1600" dirty="0"/>
              <a:t>يشمل الدعم المالي وغير المالي لمقدمي الطلبات المؤهلين</a:t>
            </a:r>
          </a:p>
          <a:p>
            <a:pPr marL="274320" lvl="0" indent="-182880" algn="l" rtl="0">
              <a:spcBef>
                <a:spcPts val="0"/>
              </a:spcBef>
              <a:spcAft>
                <a:spcPts val="0"/>
              </a:spcAft>
              <a:buClr>
                <a:schemeClr val="accent3"/>
              </a:buClr>
              <a:buSzPts val="1700"/>
              <a:buFont typeface="Merriweather Sans"/>
              <a:buChar char="*"/>
            </a:pPr>
            <a:endParaRPr lang="en-US" sz="1800" dirty="0"/>
          </a:p>
          <a:p>
            <a:pPr marL="274320" lvl="0" indent="-182880" algn="r" rtl="1">
              <a:spcBef>
                <a:spcPts val="0"/>
              </a:spcBef>
              <a:spcAft>
                <a:spcPts val="0"/>
              </a:spcAft>
              <a:buClr>
                <a:schemeClr val="accent3"/>
              </a:buClr>
              <a:buSzPts val="1700"/>
              <a:buFont typeface="Merriweather Sans"/>
              <a:buChar char="*"/>
            </a:pPr>
            <a:r>
              <a:rPr lang="ar-EG" sz="1800" dirty="0"/>
              <a:t>تعرف على المزيد: </a:t>
            </a:r>
            <a:r>
              <a:rPr lang="en-US" sz="1800" dirty="0">
                <a:hlinkClick r:id="rId3"/>
              </a:rPr>
              <a:t>https://newgtlds.icann.org/en/next-round</a:t>
            </a:r>
          </a:p>
          <a:p>
            <a:pPr marL="274320" lvl="0" indent="-182880" algn="l" rtl="0">
              <a:spcBef>
                <a:spcPts val="0"/>
              </a:spcBef>
              <a:spcAft>
                <a:spcPts val="0"/>
              </a:spcAft>
              <a:buClr>
                <a:schemeClr val="accent3"/>
              </a:buClr>
              <a:buSzPts val="1700"/>
              <a:buFont typeface="Merriweather Sans"/>
              <a:buChar char="*"/>
            </a:pPr>
            <a:endParaRPr lang="en-US" sz="1800" dirty="0"/>
          </a:p>
          <a:p>
            <a:pPr marL="120650" indent="0" rtl="1" fontAlgn="base">
              <a:spcBef>
                <a:spcPts val="0"/>
              </a:spcBef>
              <a:spcAft>
                <a:spcPts val="0"/>
              </a:spcAft>
              <a:buNone/>
            </a:pPr>
            <a:r>
              <a:rPr lang="en-US" sz="1200" b="0" dirty="0">
                <a:effectLst/>
              </a:rPr>
              <a:t> </a:t>
            </a:r>
            <a:br>
              <a:rPr lang="ar-EG" sz="1200" b="0" dirty="0">
                <a:effectLst/>
              </a:rPr>
            </a:br>
            <a:br>
              <a:rPr lang="ar-EG" sz="1400" b="0" dirty="0">
                <a:effectLst/>
              </a:rPr>
            </a:br>
            <a:br>
              <a:rPr lang="ar-EG" sz="1400" dirty="0"/>
            </a:br>
            <a:br>
              <a:rPr lang="ar-EG" sz="1600" dirty="0">
                <a:solidFill>
                  <a:schemeClr val="tx1"/>
                </a:solidFill>
              </a:rPr>
            </a:br>
            <a:endParaRPr lang="ar-EG" sz="1600" dirty="0">
              <a:solidFill>
                <a:schemeClr val="tx1"/>
              </a:solidFill>
            </a:endParaRPr>
          </a:p>
          <a:p>
            <a:pPr marL="274320" lvl="0" indent="-74930" algn="l" rtl="0">
              <a:spcBef>
                <a:spcPts val="400"/>
              </a:spcBef>
              <a:spcAft>
                <a:spcPts val="0"/>
              </a:spcAft>
              <a:buClr>
                <a:schemeClr val="accent3"/>
              </a:buClr>
              <a:buSzPts val="1700"/>
              <a:buFont typeface="Merriweather Sans"/>
              <a:buNone/>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1097280" lvl="3" indent="-107315" algn="l" rtl="0">
              <a:spcBef>
                <a:spcPts val="280"/>
              </a:spcBef>
              <a:spcAft>
                <a:spcPts val="0"/>
              </a:spcAft>
              <a:buSzPts val="1190"/>
              <a:buNone/>
            </a:pPr>
            <a:endParaRPr sz="1200" dirty="0"/>
          </a:p>
        </p:txBody>
      </p:sp>
    </p:spTree>
    <p:extLst>
      <p:ext uri="{BB962C8B-B14F-4D97-AF65-F5344CB8AC3E}">
        <p14:creationId xmlns:p14="http://schemas.microsoft.com/office/powerpoint/2010/main" val="866464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34"/>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2"/>
              </a:buClr>
              <a:buSzPts val="3200"/>
              <a:buFont typeface="Open Sans"/>
              <a:buNone/>
            </a:pPr>
            <a:r>
              <a:rPr lang="en-US" sz="2800" dirty="0"/>
              <a:t> </a:t>
            </a:r>
            <a:r>
              <a:rPr lang="ar-EG" sz="2800" dirty="0"/>
              <a:t>شارك في القبول الشامل </a:t>
            </a:r>
            <a:r>
              <a:rPr lang="en-US" sz="2800" dirty="0"/>
              <a:t>UA</a:t>
            </a:r>
            <a:r>
              <a:rPr lang="ar-EG" sz="2800" dirty="0"/>
              <a:t>!</a:t>
            </a:r>
          </a:p>
        </p:txBody>
      </p:sp>
      <p:sp>
        <p:nvSpPr>
          <p:cNvPr id="438" name="Google Shape;438;p34"/>
          <p:cNvSpPr/>
          <p:nvPr/>
        </p:nvSpPr>
        <p:spPr>
          <a:xfrm>
            <a:off x="6317623" y="1541463"/>
            <a:ext cx="2826378" cy="2927839"/>
          </a:xfrm>
          <a:prstGeom prst="rect">
            <a:avLst/>
          </a:prstGeom>
          <a:solidFill>
            <a:schemeClr val="accent1"/>
          </a:solidFill>
          <a:ln>
            <a:noFill/>
          </a:ln>
        </p:spPr>
        <p:txBody>
          <a:bodyPr spcFirstLastPara="1" wrap="square" lIns="274300" tIns="45700" rIns="274300" bIns="45700" anchor="ctr" anchorCtr="0">
            <a:noAutofit/>
          </a:bodyPr>
          <a:lstStyle/>
          <a:p>
            <a:pPr marL="0" marR="0" lvl="0" indent="0" algn="r" rtl="1">
              <a:spcBef>
                <a:spcPts val="0"/>
              </a:spcBef>
              <a:spcAft>
                <a:spcPts val="0"/>
              </a:spcAft>
              <a:buNone/>
            </a:pPr>
            <a:r>
              <a:rPr lang="ar-EG" sz="1800">
                <a:solidFill>
                  <a:srgbClr val="3F3F3F"/>
                </a:solidFill>
                <a:latin typeface="Open Sans Light"/>
                <a:ea typeface="Open Sans Light"/>
                <a:cs typeface="Open Sans Light"/>
                <a:sym typeface="Open Sans Light"/>
              </a:rPr>
              <a:t>المعلومات وآخر التطورات المجموعة التوجيهية للقبول الشامل: </a:t>
            </a:r>
            <a:r>
              <a:rPr lang="en-US" sz="1800">
                <a:solidFill>
                  <a:schemeClr val="accent6"/>
                </a:solidFill>
                <a:latin typeface="Open Sans"/>
                <a:ea typeface="Open Sans"/>
                <a:cs typeface="Open Sans"/>
                <a:sym typeface="Open Sans"/>
              </a:rPr>
              <a:t>www.uasg.tech</a:t>
            </a:r>
          </a:p>
        </p:txBody>
      </p:sp>
      <p:sp>
        <p:nvSpPr>
          <p:cNvPr id="439" name="Google Shape;439;p34"/>
          <p:cNvSpPr txBox="1"/>
          <p:nvPr/>
        </p:nvSpPr>
        <p:spPr>
          <a:xfrm>
            <a:off x="320675" y="1318687"/>
            <a:ext cx="5816654" cy="3726280"/>
          </a:xfrm>
          <a:prstGeom prst="rect">
            <a:avLst/>
          </a:prstGeom>
          <a:noFill/>
          <a:ln>
            <a:noFill/>
          </a:ln>
        </p:spPr>
        <p:txBody>
          <a:bodyPr spcFirstLastPara="1" wrap="square" lIns="91425" tIns="45700" rIns="91425" bIns="45700" anchor="t" anchorCtr="0">
            <a:noAutofit/>
          </a:bodyPr>
          <a:lstStyle/>
          <a:p>
            <a:pPr marL="342900" marR="0" lvl="0" indent="-342900" algn="r" rtl="1">
              <a:spcBef>
                <a:spcPts val="0"/>
              </a:spcBef>
              <a:spcAft>
                <a:spcPts val="0"/>
              </a:spcAft>
              <a:buClr>
                <a:schemeClr val="dk1"/>
              </a:buClr>
              <a:buSzPts val="2000"/>
              <a:buFont typeface="Arial"/>
              <a:buChar char="•"/>
            </a:pPr>
            <a:r>
              <a:rPr lang="en-US"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 </a:t>
            </a:r>
            <a:r>
              <a:rPr lang="ar-EG"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لمزيد من المعلومات حول القبول الشامل </a:t>
            </a:r>
            <a:r>
              <a:rPr lang="en-US"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UA</a:t>
            </a:r>
            <a:r>
              <a:rPr lang="ar-EG"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 أرسل بريدًا إلكترونيًا </a:t>
            </a:r>
            <a:r>
              <a:rPr lang="en-US" sz="1800" u="sng">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3">
                  <a:extLst>
                    <a:ext uri="{A12FA001-AC4F-418D-AE19-62706E023703}">
                      <ahyp:hlinkClr xmlns:ahyp="http://schemas.microsoft.com/office/drawing/2018/hyperlinkcolor" val="tx"/>
                    </a:ext>
                  </a:extLst>
                </a:hlinkClick>
              </a:rPr>
              <a:t>info@uasg.tech</a:t>
            </a:r>
            <a:r>
              <a:rPr lang="ar-EG"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 أو </a:t>
            </a:r>
            <a:r>
              <a:rPr lang="en-US" sz="1800" u="sng">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4">
                  <a:extLst>
                    <a:ext uri="{A12FA001-AC4F-418D-AE19-62706E023703}">
                      <ahyp:hlinkClr xmlns:ahyp="http://schemas.microsoft.com/office/drawing/2018/hyperlinkcolor" val="tx"/>
                    </a:ext>
                  </a:extLst>
                </a:hlinkClick>
              </a:rPr>
              <a:t>UAProgram@icann.org</a:t>
            </a:r>
          </a:p>
          <a:p>
            <a:pPr marL="342900" marR="0" lvl="0" indent="-342900" algn="r" rtl="1">
              <a:spcBef>
                <a:spcPts val="400"/>
              </a:spcBef>
              <a:spcAft>
                <a:spcPts val="0"/>
              </a:spcAft>
              <a:buClr>
                <a:schemeClr val="dk1"/>
              </a:buClr>
              <a:buSzPts val="2000"/>
              <a:buFont typeface="Arial"/>
              <a:buChar char="•"/>
            </a:pPr>
            <a:r>
              <a:rPr lang="en-US"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 </a:t>
            </a:r>
            <a:r>
              <a:rPr lang="ar-EG"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الوصول إلى جميع مستندات المجموعة التوجيهية للقبول الشامل </a:t>
            </a:r>
            <a:r>
              <a:rPr lang="en-US"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UASG</a:t>
            </a:r>
            <a:r>
              <a:rPr lang="ar-EG"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 والعروض التقديمية على: </a:t>
            </a:r>
            <a:r>
              <a:rPr lang="en-US" sz="1800" u="sng">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5">
                  <a:extLst>
                    <a:ext uri="{A12FA001-AC4F-418D-AE19-62706E023703}">
                      <ahyp:hlinkClr xmlns:ahyp="http://schemas.microsoft.com/office/drawing/2018/hyperlinkcolor" val="tx"/>
                    </a:ext>
                  </a:extLst>
                </a:hlinkClick>
              </a:rPr>
              <a:t>https://uasg.tech</a:t>
            </a:r>
          </a:p>
          <a:p>
            <a:pPr marL="342900" marR="0" lvl="0" indent="-342900" algn="r" rtl="1">
              <a:spcBef>
                <a:spcPts val="400"/>
              </a:spcBef>
              <a:spcAft>
                <a:spcPts val="0"/>
              </a:spcAft>
              <a:buClr>
                <a:schemeClr val="dk1"/>
              </a:buClr>
              <a:buSzPts val="2000"/>
              <a:buFont typeface="Arial"/>
              <a:buChar char="•"/>
            </a:pPr>
            <a:r>
              <a:rPr lang="ar-EG"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الوصول إلى تفاصيل العمل الجاري من صفحات ويكي لمجتمع </a:t>
            </a:r>
            <a:r>
              <a:rPr lang="en-US"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ICANN</a:t>
            </a:r>
            <a:r>
              <a:rPr lang="ar-EG"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 على: </a:t>
            </a:r>
            <a:r>
              <a:rPr lang="en-US" sz="1800" u="sng">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6">
                  <a:extLst>
                    <a:ext uri="{A12FA001-AC4F-418D-AE19-62706E023703}">
                      <ahyp:hlinkClr xmlns:ahyp="http://schemas.microsoft.com/office/drawing/2018/hyperlinkcolor" val="tx"/>
                    </a:ext>
                  </a:extLst>
                </a:hlinkClick>
              </a:rPr>
              <a:t>https://community.icann.org/display/TUA</a:t>
            </a:r>
          </a:p>
          <a:p>
            <a:pPr marL="342900" marR="0" lvl="0" indent="-342900" algn="r" rtl="1">
              <a:spcBef>
                <a:spcPts val="400"/>
              </a:spcBef>
              <a:spcAft>
                <a:spcPts val="0"/>
              </a:spcAft>
              <a:buClr>
                <a:schemeClr val="dk1"/>
              </a:buClr>
              <a:buSzPts val="2000"/>
              <a:buFont typeface="Arial"/>
              <a:buChar char="•"/>
            </a:pPr>
            <a:r>
              <a:rPr lang="ar-EG"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الاشتراك في قائمة مناقشة القبول الشامل </a:t>
            </a:r>
            <a:r>
              <a:rPr lang="en-US"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UA</a:t>
            </a:r>
            <a:r>
              <a:rPr lang="ar-EG"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 على: </a:t>
            </a:r>
            <a:r>
              <a:rPr lang="en-US" sz="1800" u="sng">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7">
                  <a:extLst>
                    <a:ext uri="{A12FA001-AC4F-418D-AE19-62706E023703}">
                      <ahyp:hlinkClr xmlns:ahyp="http://schemas.microsoft.com/office/drawing/2018/hyperlinkcolor" val="tx"/>
                    </a:ext>
                  </a:extLst>
                </a:hlinkClick>
              </a:rPr>
              <a:t>https://uasg.tech/subscribe</a:t>
            </a:r>
          </a:p>
          <a:p>
            <a:pPr marL="342900" marR="0" lvl="0" indent="-342900" algn="r" rtl="1">
              <a:spcBef>
                <a:spcPts val="400"/>
              </a:spcBef>
              <a:spcAft>
                <a:spcPts val="0"/>
              </a:spcAft>
              <a:buClr>
                <a:schemeClr val="dk1"/>
              </a:buClr>
              <a:buSzPts val="2000"/>
              <a:buFont typeface="Arial"/>
              <a:buChar char="•"/>
            </a:pPr>
            <a:r>
              <a:rPr lang="ar-EG"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التسجيل للمشاركة في مجموعات عمل القبول الشامل </a:t>
            </a:r>
            <a:r>
              <a:rPr lang="en-US"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UA</a:t>
            </a:r>
            <a:r>
              <a:rPr lang="ar-EG"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 </a:t>
            </a:r>
            <a:r>
              <a:rPr lang="ar-EG" sz="1800" u="sng">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8">
                  <a:extLst>
                    <a:ext uri="{A12FA001-AC4F-418D-AE19-62706E023703}">
                      <ahyp:hlinkClr xmlns:ahyp="http://schemas.microsoft.com/office/drawing/2018/hyperlinkcolor" val="tx"/>
                    </a:ext>
                  </a:extLst>
                </a:hlinkClick>
              </a:rPr>
              <a:t>هنا</a:t>
            </a:r>
          </a:p>
          <a:p>
            <a:pPr marL="342900" marR="0" lvl="0" indent="-342900" algn="r" rtl="1">
              <a:spcBef>
                <a:spcPts val="400"/>
              </a:spcBef>
              <a:spcAft>
                <a:spcPts val="0"/>
              </a:spcAft>
              <a:buClr>
                <a:schemeClr val="dk1"/>
              </a:buClr>
              <a:buSzPts val="2000"/>
              <a:buFont typeface="Arial"/>
              <a:buChar char="•"/>
            </a:pPr>
            <a:r>
              <a:rPr lang="ar-EG" sz="1800">
                <a:latin typeface="Open Sans Light" panose="020B0306030504020204" pitchFamily="34" charset="0"/>
                <a:ea typeface="Open Sans Light" panose="020B0306030504020204" pitchFamily="34" charset="0"/>
                <a:cs typeface="Open Sans Light" panose="020B0306030504020204" pitchFamily="34" charset="0"/>
              </a:rPr>
              <a:t>متابعة المجموعة التوجيهية للقبول الشامل </a:t>
            </a:r>
            <a:r>
              <a:rPr lang="en-US" sz="1800">
                <a:latin typeface="Open Sans Light" panose="020B0306030504020204" pitchFamily="34" charset="0"/>
                <a:ea typeface="Open Sans Light" panose="020B0306030504020204" pitchFamily="34" charset="0"/>
                <a:cs typeface="Open Sans Light" panose="020B0306030504020204" pitchFamily="34" charset="0"/>
              </a:rPr>
              <a:t>UASG</a:t>
            </a:r>
            <a:r>
              <a:rPr lang="ar-EG" sz="1800">
                <a:latin typeface="Open Sans Light" panose="020B0306030504020204" pitchFamily="34" charset="0"/>
                <a:ea typeface="Open Sans Light" panose="020B0306030504020204" pitchFamily="34" charset="0"/>
                <a:cs typeface="Open Sans Light" panose="020B0306030504020204" pitchFamily="34" charset="0"/>
              </a:rPr>
              <a:t> على وسائل التواصل الاجتماعي واستخدم هاشتاج #</a:t>
            </a:r>
            <a:r>
              <a:rPr lang="en-US" sz="1800">
                <a:latin typeface="Open Sans Light" panose="020B0306030504020204" pitchFamily="34" charset="0"/>
                <a:ea typeface="Open Sans Light" panose="020B0306030504020204" pitchFamily="34" charset="0"/>
                <a:cs typeface="Open Sans Light" panose="020B0306030504020204" pitchFamily="34" charset="0"/>
              </a:rPr>
              <a:t>Internet4All</a:t>
            </a:r>
            <a:r>
              <a:rPr lang="ar-EG" sz="1800">
                <a:latin typeface="Open Sans Light" panose="020B0306030504020204" pitchFamily="34" charset="0"/>
                <a:ea typeface="Open Sans Light" panose="020B0306030504020204" pitchFamily="34" charset="0"/>
                <a:cs typeface="Open Sans Light" panose="020B0306030504020204" pitchFamily="34" charset="0"/>
              </a:rPr>
              <a:t>:</a:t>
            </a:r>
          </a:p>
          <a:p>
            <a:pPr marL="342900" marR="0" lvl="0" indent="-342900" algn="l" rtl="0">
              <a:spcBef>
                <a:spcPts val="400"/>
              </a:spcBef>
              <a:spcAft>
                <a:spcPts val="0"/>
              </a:spcAft>
              <a:buClr>
                <a:schemeClr val="dk1"/>
              </a:buClr>
              <a:buSzPts val="2000"/>
              <a:buFont typeface="Arial"/>
              <a:buChar char="•"/>
            </a:pPr>
            <a:endParaRPr sz="18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TextBox 1">
            <a:extLst>
              <a:ext uri="{FF2B5EF4-FFF2-40B4-BE49-F238E27FC236}">
                <a16:creationId xmlns:a16="http://schemas.microsoft.com/office/drawing/2014/main" id="{1850A6BF-80BD-1C2B-C492-1336CBF99C26}"/>
              </a:ext>
            </a:extLst>
          </p:cNvPr>
          <p:cNvSpPr txBox="1"/>
          <p:nvPr/>
        </p:nvSpPr>
        <p:spPr>
          <a:xfrm>
            <a:off x="767254" y="5044967"/>
            <a:ext cx="7262649" cy="1241365"/>
          </a:xfrm>
          <a:prstGeom prst="rect">
            <a:avLst/>
          </a:prstGeom>
          <a:noFill/>
        </p:spPr>
        <p:txBody>
          <a:bodyPr wrap="square" rtlCol="0">
            <a:spAutoFit/>
          </a:bodyPr>
          <a:lstStyle/>
          <a:p>
            <a:pPr lvl="3">
              <a:spcBef>
                <a:spcPts val="400"/>
              </a:spcBef>
              <a:buClr>
                <a:schemeClr val="dk1"/>
              </a:buClr>
              <a:buSzPts val="2000"/>
            </a:pPr>
            <a:r>
              <a:rPr lang="en-US" sz="1800" dirty="0">
                <a:latin typeface="Open Sans Light" panose="020B0306030504020204" pitchFamily="34" charset="0"/>
                <a:ea typeface="Open Sans Light" panose="020B0306030504020204" pitchFamily="34" charset="0"/>
                <a:cs typeface="Open Sans Light" panose="020B0306030504020204" pitchFamily="34" charset="0"/>
              </a:rPr>
              <a:t>X</a:t>
            </a:r>
            <a:r>
              <a:rPr lang="ar-EG" sz="1800" dirty="0">
                <a:latin typeface="Open Sans Light" panose="020B0306030504020204" pitchFamily="34" charset="0"/>
                <a:ea typeface="Open Sans Light" panose="020B0306030504020204" pitchFamily="34" charset="0"/>
                <a:cs typeface="Open Sans Light" panose="020B0306030504020204" pitchFamily="34" charset="0"/>
              </a:rPr>
              <a:t> (تويتر سابقًا): @</a:t>
            </a:r>
            <a:r>
              <a:rPr lang="en-US" sz="1800" dirty="0" err="1">
                <a:latin typeface="Open Sans Light" panose="020B0306030504020204" pitchFamily="34" charset="0"/>
                <a:ea typeface="Open Sans Light" panose="020B0306030504020204" pitchFamily="34" charset="0"/>
                <a:cs typeface="Open Sans Light" panose="020B0306030504020204" pitchFamily="34" charset="0"/>
              </a:rPr>
              <a:t>UASGTech</a:t>
            </a:r>
            <a:endParaRPr lang="en-US" sz="1800" dirty="0">
              <a:latin typeface="Open Sans Light" panose="020B0306030504020204" pitchFamily="34" charset="0"/>
              <a:ea typeface="Open Sans Light" panose="020B0306030504020204" pitchFamily="34" charset="0"/>
              <a:cs typeface="Open Sans Light" panose="020B0306030504020204" pitchFamily="34" charset="0"/>
            </a:endParaRPr>
          </a:p>
          <a:p>
            <a:pPr marR="0" lvl="0" algn="r" rtl="1">
              <a:spcBef>
                <a:spcPts val="400"/>
              </a:spcBef>
              <a:spcAft>
                <a:spcPts val="0"/>
              </a:spcAft>
              <a:buClr>
                <a:schemeClr val="dk1"/>
              </a:buClr>
              <a:buSzPts val="2000"/>
            </a:pPr>
            <a:r>
              <a:rPr lang="en-US" sz="1800" dirty="0">
                <a:latin typeface="Open Sans Light" panose="020B0306030504020204" pitchFamily="34" charset="0"/>
                <a:ea typeface="Open Sans Light" panose="020B0306030504020204" pitchFamily="34" charset="0"/>
                <a:cs typeface="Open Sans Light" panose="020B0306030504020204" pitchFamily="34" charset="0"/>
              </a:rPr>
              <a:t>https://</a:t>
            </a:r>
            <a:r>
              <a:rPr lang="en-US" sz="1800" dirty="0" err="1">
                <a:latin typeface="Open Sans Light" panose="020B0306030504020204" pitchFamily="34" charset="0"/>
                <a:ea typeface="Open Sans Light" panose="020B0306030504020204" pitchFamily="34" charset="0"/>
                <a:cs typeface="Open Sans Light" panose="020B0306030504020204" pitchFamily="34" charset="0"/>
              </a:rPr>
              <a:t>www.linkedin.com</a:t>
            </a:r>
            <a:r>
              <a:rPr lang="en-US" sz="1800" dirty="0">
                <a:latin typeface="Open Sans Light" panose="020B0306030504020204" pitchFamily="34" charset="0"/>
                <a:ea typeface="Open Sans Light" panose="020B0306030504020204" pitchFamily="34" charset="0"/>
                <a:cs typeface="Open Sans Light" panose="020B0306030504020204" pitchFamily="34" charset="0"/>
              </a:rPr>
              <a:t>/company/</a:t>
            </a:r>
            <a:r>
              <a:rPr lang="en-US" sz="1800" dirty="0" err="1">
                <a:latin typeface="Open Sans Light" panose="020B0306030504020204" pitchFamily="34" charset="0"/>
                <a:ea typeface="Open Sans Light" panose="020B0306030504020204" pitchFamily="34" charset="0"/>
                <a:cs typeface="Open Sans Light" panose="020B0306030504020204" pitchFamily="34" charset="0"/>
              </a:rPr>
              <a:t>uasgtech</a:t>
            </a:r>
            <a:r>
              <a:rPr lang="en-US" sz="1800" dirty="0">
                <a:latin typeface="Open Sans Light" panose="020B0306030504020204" pitchFamily="34" charset="0"/>
                <a:ea typeface="Open Sans Light" panose="020B0306030504020204" pitchFamily="34" charset="0"/>
                <a:cs typeface="Open Sans Light" panose="020B0306030504020204" pitchFamily="34" charset="0"/>
              </a:rPr>
              <a:t>/ :LinkedIn</a:t>
            </a:r>
          </a:p>
          <a:p>
            <a:pPr marR="0" lvl="0" algn="r" rtl="1">
              <a:spcBef>
                <a:spcPts val="400"/>
              </a:spcBef>
              <a:spcAft>
                <a:spcPts val="0"/>
              </a:spcAft>
              <a:buClr>
                <a:schemeClr val="dk1"/>
              </a:buClr>
              <a:buSzPts val="2000"/>
            </a:pPr>
            <a:r>
              <a:rPr lang="en-US" sz="1800" dirty="0">
                <a:latin typeface="Open Sans Light" panose="020B0306030504020204" pitchFamily="34" charset="0"/>
                <a:ea typeface="Open Sans Light" panose="020B0306030504020204" pitchFamily="34" charset="0"/>
                <a:cs typeface="Open Sans Light" panose="020B0306030504020204" pitchFamily="34" charset="0"/>
              </a:rPr>
              <a:t>https://</a:t>
            </a:r>
            <a:r>
              <a:rPr lang="en-US" sz="1800" dirty="0" err="1">
                <a:latin typeface="Open Sans Light" panose="020B0306030504020204" pitchFamily="34" charset="0"/>
                <a:ea typeface="Open Sans Light" panose="020B0306030504020204" pitchFamily="34" charset="0"/>
                <a:cs typeface="Open Sans Light" panose="020B0306030504020204" pitchFamily="34" charset="0"/>
              </a:rPr>
              <a:t>www.facebook.com</a:t>
            </a:r>
            <a:r>
              <a:rPr lang="en-US" sz="1800" dirty="0">
                <a:latin typeface="Open Sans Light" panose="020B0306030504020204" pitchFamily="34" charset="0"/>
                <a:ea typeface="Open Sans Light" panose="020B0306030504020204" pitchFamily="34" charset="0"/>
                <a:cs typeface="Open Sans Light" panose="020B0306030504020204" pitchFamily="34" charset="0"/>
              </a:rPr>
              <a:t>/</a:t>
            </a:r>
            <a:r>
              <a:rPr lang="en-US" sz="1800" dirty="0" err="1">
                <a:latin typeface="Open Sans Light" panose="020B0306030504020204" pitchFamily="34" charset="0"/>
                <a:ea typeface="Open Sans Light" panose="020B0306030504020204" pitchFamily="34" charset="0"/>
                <a:cs typeface="Open Sans Light" panose="020B0306030504020204" pitchFamily="34" charset="0"/>
              </a:rPr>
              <a:t>uasgtech</a:t>
            </a:r>
            <a:r>
              <a:rPr lang="en-US" sz="1800" dirty="0">
                <a:latin typeface="Open Sans Light" panose="020B0306030504020204" pitchFamily="34" charset="0"/>
                <a:ea typeface="Open Sans Light" panose="020B0306030504020204" pitchFamily="34" charset="0"/>
                <a:cs typeface="Open Sans Light" panose="020B0306030504020204" pitchFamily="34" charset="0"/>
              </a:rPr>
              <a:t>/ :Facebook</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35"/>
          <p:cNvSpPr txBox="1">
            <a:spLocks noGrp="1"/>
          </p:cNvSpPr>
          <p:nvPr>
            <p:ph type="title"/>
          </p:nvPr>
        </p:nvSpPr>
        <p:spPr>
          <a:xfrm>
            <a:off x="320042" y="275167"/>
            <a:ext cx="8503284"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ar-EG" sz="2800" dirty="0"/>
              <a:t>المشاركة مع </a:t>
            </a:r>
            <a:r>
              <a:rPr lang="en-US" sz="2800" dirty="0"/>
              <a:t>ICANN</a:t>
            </a:r>
            <a:r>
              <a:rPr lang="ar-EG" sz="2800" dirty="0"/>
              <a:t> – برامج الزمالة والجيل القادم  </a:t>
            </a:r>
          </a:p>
        </p:txBody>
      </p:sp>
      <p:sp>
        <p:nvSpPr>
          <p:cNvPr id="445" name="Google Shape;445;p35"/>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74930" algn="l" rtl="0">
              <a:spcBef>
                <a:spcPts val="0"/>
              </a:spcBef>
              <a:spcAft>
                <a:spcPts val="0"/>
              </a:spcAft>
              <a:buClr>
                <a:schemeClr val="accent3"/>
              </a:buClr>
              <a:buSzPts val="1700"/>
              <a:buFont typeface="Merriweather Sans"/>
              <a:buNone/>
            </a:pPr>
            <a:endParaRPr sz="1800" dirty="0"/>
          </a:p>
          <a:p>
            <a:pPr marL="274320" lvl="0" indent="-182880" algn="r" rtl="1">
              <a:spcBef>
                <a:spcPts val="400"/>
              </a:spcBef>
              <a:spcAft>
                <a:spcPts val="0"/>
              </a:spcAft>
              <a:buClr>
                <a:schemeClr val="accent3"/>
              </a:buClr>
              <a:buSzPts val="1700"/>
              <a:buFont typeface="Merriweather Sans"/>
              <a:buChar char="*"/>
            </a:pPr>
            <a:r>
              <a:rPr lang="ar-EG" sz="1800" dirty="0"/>
              <a:t>يهدف برنامج الزمالة لمؤسسة </a:t>
            </a:r>
            <a:r>
              <a:rPr lang="en-US" sz="1800" dirty="0"/>
              <a:t>ICANN</a:t>
            </a:r>
            <a:r>
              <a:rPr lang="ar-EG" sz="1800" dirty="0"/>
              <a:t> إلى تعزيز تنوع نموذج أصحاب المصلحة المتعددين وذلك من خلال زيادة الفرص للأفراد من المجتمعات المهمشة والتي لم تحظ بفرص التمثيل اللازم لجعلهم مشاركين فاعلين في مجتمع </a:t>
            </a:r>
            <a:r>
              <a:rPr lang="en-US" sz="1800" dirty="0"/>
              <a:t>ICANN</a:t>
            </a:r>
          </a:p>
          <a:p>
            <a:pPr marL="548640" lvl="1" indent="-182880" algn="r" rtl="1">
              <a:spcBef>
                <a:spcPts val="360"/>
              </a:spcBef>
              <a:spcAft>
                <a:spcPts val="0"/>
              </a:spcAft>
              <a:buSzPts val="1530"/>
              <a:buChar char="*"/>
            </a:pPr>
            <a:r>
              <a:rPr lang="ar-EG" dirty="0"/>
              <a:t>التقدم إلى الزمالة </a:t>
            </a:r>
            <a:r>
              <a:rPr lang="en-US" u="sng" dirty="0">
                <a:solidFill>
                  <a:schemeClr val="hlink"/>
                </a:solidFill>
                <a:hlinkClick r:id="rId3"/>
              </a:rPr>
              <a:t>ICANN </a:t>
            </a:r>
            <a:r>
              <a:rPr lang="en-US" dirty="0">
                <a:solidFill>
                  <a:schemeClr val="hlink"/>
                </a:solidFill>
                <a:hlinkClick r:id="rId3"/>
              </a:rPr>
              <a:t>Fellowship</a:t>
            </a:r>
            <a:r>
              <a:rPr lang="en-US" dirty="0"/>
              <a:t> </a:t>
            </a:r>
            <a:r>
              <a:rPr lang="he-IL" dirty="0"/>
              <a:t> </a:t>
            </a:r>
            <a:r>
              <a:rPr lang="ar-EG" dirty="0"/>
              <a:t>للمشاركة</a:t>
            </a:r>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r" rtl="1">
              <a:spcBef>
                <a:spcPts val="400"/>
              </a:spcBef>
              <a:spcAft>
                <a:spcPts val="0"/>
              </a:spcAft>
              <a:buClr>
                <a:schemeClr val="accent3"/>
              </a:buClr>
              <a:buSzPts val="1700"/>
              <a:buFont typeface="Merriweather Sans"/>
              <a:buChar char="*"/>
            </a:pPr>
            <a:r>
              <a:rPr lang="ar-EG" sz="1800" dirty="0"/>
              <a:t>تبحث مؤسسة </a:t>
            </a:r>
            <a:r>
              <a:rPr lang="en-US" sz="1800" dirty="0"/>
              <a:t>ICANN</a:t>
            </a:r>
            <a:r>
              <a:rPr lang="ar-EG" sz="1800" dirty="0"/>
              <a:t> عن الجيل القادم من الأفراد المهتمين بالمشاركة بنشاط في مجتمعاتهم الإقليمية وفي تشكيل مستقبل سياسة الإنترنت العالمية. فهناك الكثير من العمل الهام الذي يجري كل يوم في </a:t>
            </a:r>
            <a:r>
              <a:rPr lang="en-US" sz="1800" dirty="0"/>
              <a:t>ICANN</a:t>
            </a:r>
          </a:p>
          <a:p>
            <a:pPr marL="548640" lvl="1" indent="-182880" algn="r" rtl="1">
              <a:spcBef>
                <a:spcPts val="360"/>
              </a:spcBef>
              <a:spcAft>
                <a:spcPts val="0"/>
              </a:spcAft>
              <a:buSzPts val="1530"/>
              <a:buChar char="*"/>
            </a:pPr>
            <a:r>
              <a:rPr lang="ar-EG" dirty="0"/>
              <a:t>التقدم إلى برنامج الجيل القادم </a:t>
            </a:r>
            <a:r>
              <a:rPr lang="en-US" u="sng" dirty="0">
                <a:solidFill>
                  <a:schemeClr val="hlink"/>
                </a:solidFill>
                <a:hlinkClick r:id="rId4"/>
              </a:rPr>
              <a:t>ICANN NextGen</a:t>
            </a:r>
            <a:r>
              <a:rPr lang="ar-EG" dirty="0"/>
              <a:t> للمشاركة</a:t>
            </a:r>
          </a:p>
          <a:p>
            <a:pPr marL="91440" lvl="0" indent="0" algn="l" rtl="0">
              <a:spcBef>
                <a:spcPts val="400"/>
              </a:spcBef>
              <a:spcAft>
                <a:spcPts val="0"/>
              </a:spcAft>
              <a:buSzPts val="1700"/>
              <a:buNone/>
            </a:pPr>
            <a:endParaRPr sz="1800" dirty="0"/>
          </a:p>
          <a:p>
            <a:pPr marL="1097280" lvl="3" indent="-107315" algn="l" rtl="0">
              <a:spcBef>
                <a:spcPts val="280"/>
              </a:spcBef>
              <a:spcAft>
                <a:spcPts val="0"/>
              </a:spcAft>
              <a:buSzPts val="1190"/>
              <a:buNone/>
            </a:pPr>
            <a:endParaRPr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ar-EG" sz="2800"/>
              <a:t>التعددية اللغوية، مفتاح الإدماج الرقمي</a:t>
            </a:r>
          </a:p>
        </p:txBody>
      </p:sp>
      <p:sp>
        <p:nvSpPr>
          <p:cNvPr id="88" name="Google Shape;88;p2"/>
          <p:cNvSpPr txBox="1">
            <a:spLocks noGrp="1"/>
          </p:cNvSpPr>
          <p:nvPr>
            <p:ph type="body" idx="1"/>
          </p:nvPr>
        </p:nvSpPr>
        <p:spPr>
          <a:xfrm>
            <a:off x="320674" y="1318686"/>
            <a:ext cx="8687401" cy="4620517"/>
          </a:xfrm>
          <a:prstGeom prst="rect">
            <a:avLst/>
          </a:prstGeom>
          <a:noFill/>
          <a:ln>
            <a:noFill/>
          </a:ln>
        </p:spPr>
        <p:txBody>
          <a:bodyPr spcFirstLastPara="1" wrap="square" lIns="91425" tIns="45700" rIns="91425" bIns="45700" anchor="t" anchorCtr="0">
            <a:noAutofit/>
          </a:bodyPr>
          <a:lstStyle/>
          <a:p>
            <a:r>
              <a:rPr lang="ar-EG" sz="1800" dirty="0"/>
              <a:t>يسهم الإنترنت المتنوع لغويًا إسهامًا كبيرًا في بناء مجتمع قائم على المعرفة من خلال سد الفجوة الرقمية</a:t>
            </a:r>
          </a:p>
          <a:p>
            <a:pPr marL="0" indent="0">
              <a:spcBef>
                <a:spcPts val="0"/>
              </a:spcBef>
              <a:buNone/>
            </a:pPr>
            <a:endParaRPr lang="en-US" sz="1800" b="0" i="0" u="none" strike="noStrike" dirty="0">
              <a:solidFill>
                <a:srgbClr val="000000"/>
              </a:solidFill>
              <a:effectLst/>
              <a:latin typeface="Arial" panose="020B0604020202020204" pitchFamily="34" charset="0"/>
            </a:endParaRPr>
          </a:p>
          <a:p>
            <a:pPr>
              <a:spcBef>
                <a:spcPts val="0"/>
              </a:spcBef>
            </a:pPr>
            <a:r>
              <a:rPr lang="ar-EG" sz="1800" dirty="0"/>
              <a:t>لذلك، كان التنوع اللغوي عبر الإنترنت مبدأً أساسيًا في </a:t>
            </a:r>
            <a:r>
              <a:rPr lang="ar-EG" sz="1800" i="0" u="sng" strike="noStrike" dirty="0">
                <a:solidFill>
                  <a:srgbClr val="1155CC"/>
                </a:solidFill>
                <a:effectLst/>
                <a:latin typeface="Open Sans" panose="020B0606030504020204" pitchFamily="34" charset="0"/>
                <a:ea typeface="Open Sans" panose="020B0606030504020204" pitchFamily="34" charset="0"/>
                <a:cs typeface="Open Sans" panose="020B0606030504020204" pitchFamily="34" charset="0"/>
                <a:hlinkClick r:id="rId3"/>
              </a:rPr>
              <a:t>إعلان جنيف </a:t>
            </a:r>
            <a:r>
              <a:rPr lang="ar-EG" sz="1800" u="sng" dirty="0">
                <a:solidFill>
                  <a:srgbClr val="1155CC"/>
                </a:solidFill>
                <a:latin typeface="Open Sans" panose="020B0606030504020204" pitchFamily="34" charset="0"/>
                <a:ea typeface="Open Sans" panose="020B0606030504020204" pitchFamily="34" charset="0"/>
                <a:cs typeface="Open Sans" panose="020B0606030504020204" pitchFamily="34" charset="0"/>
                <a:hlinkClick r:id="rId3"/>
              </a:rPr>
              <a:t>الصادر عن </a:t>
            </a:r>
            <a:r>
              <a:rPr lang="en-US" sz="1800" u="sng" dirty="0">
                <a:solidFill>
                  <a:srgbClr val="1155CC"/>
                </a:solidFill>
                <a:latin typeface="Open Sans" panose="020B0606030504020204" pitchFamily="34" charset="0"/>
                <a:ea typeface="Open Sans" panose="020B0606030504020204" pitchFamily="34" charset="0"/>
                <a:cs typeface="Open Sans" panose="020B0606030504020204" pitchFamily="34" charset="0"/>
                <a:hlinkClick r:id="rId3"/>
              </a:rPr>
              <a:t>WSIS</a:t>
            </a:r>
            <a:r>
              <a:rPr lang="en-US" sz="1800" dirty="0"/>
              <a:t> </a:t>
            </a:r>
            <a:r>
              <a:rPr lang="he-IL" sz="1800" dirty="0"/>
              <a:t> </a:t>
            </a:r>
            <a:r>
              <a:rPr lang="ar-EG" sz="1800" dirty="0"/>
              <a:t>في عام 2003، مما أدى إلى الالتزام "نحو تعدد اللغات في الإنترنت" في </a:t>
            </a:r>
            <a:r>
              <a:rPr lang="ar-EG" sz="1800" i="0" u="sng" strike="noStrike" dirty="0">
                <a:solidFill>
                  <a:srgbClr val="1155CC"/>
                </a:solidFill>
                <a:effectLst/>
                <a:latin typeface="Open Sans" panose="020B0606030504020204" pitchFamily="34" charset="0"/>
                <a:ea typeface="Open Sans" panose="020B0606030504020204" pitchFamily="34" charset="0"/>
                <a:cs typeface="Open Sans" panose="020B0606030504020204" pitchFamily="34" charset="0"/>
                <a:hlinkClick r:id="rId4"/>
              </a:rPr>
              <a:t>جدول أعمال تونس لـ </a:t>
            </a:r>
            <a:r>
              <a:rPr lang="en-US" sz="1800" i="0" u="sng" strike="noStrike" dirty="0">
                <a:solidFill>
                  <a:srgbClr val="1155CC"/>
                </a:solidFill>
                <a:effectLst/>
                <a:latin typeface="Open Sans" panose="020B0606030504020204" pitchFamily="34" charset="0"/>
                <a:ea typeface="Open Sans" panose="020B0606030504020204" pitchFamily="34" charset="0"/>
                <a:cs typeface="Open Sans" panose="020B0606030504020204" pitchFamily="34" charset="0"/>
                <a:hlinkClick r:id="rId4"/>
              </a:rPr>
              <a:t>WSIS</a:t>
            </a:r>
            <a:r>
              <a:rPr lang="en-US" sz="1800" dirty="0"/>
              <a:t> </a:t>
            </a:r>
            <a:r>
              <a:rPr lang="he-IL" sz="1800" dirty="0"/>
              <a:t> </a:t>
            </a:r>
            <a:r>
              <a:rPr lang="ar-EG" sz="1800" dirty="0"/>
              <a:t>في عام 2005. وشمل ذلك طلبًا محددًا لما يلي:</a:t>
            </a:r>
          </a:p>
          <a:p>
            <a:pPr lvl="1">
              <a:spcBef>
                <a:spcPts val="0"/>
              </a:spcBef>
            </a:pPr>
            <a:r>
              <a:rPr lang="ar-EG" dirty="0"/>
              <a:t>تعزيز إدخال التعددية اللغوية في أسماء النطاقات وعناوين البريد الإلكتروني من خلال تنفيذ البرامج وتعزيز التعاون لنشرها عالميًا</a:t>
            </a:r>
          </a:p>
          <a:p>
            <a:pPr marL="91440" lvl="0" indent="0" algn="l" rtl="0">
              <a:spcBef>
                <a:spcPts val="0"/>
              </a:spcBef>
              <a:spcAft>
                <a:spcPts val="0"/>
              </a:spcAft>
              <a:buClr>
                <a:schemeClr val="accent3"/>
              </a:buClr>
              <a:buSzPts val="1530"/>
              <a:buNone/>
            </a:pPr>
            <a:endParaRPr lang="en-US" sz="1800" dirty="0"/>
          </a:p>
          <a:p>
            <a:pPr marL="91440" lvl="0" indent="0" algn="l" rtl="0">
              <a:spcBef>
                <a:spcPts val="1200"/>
              </a:spcBef>
              <a:spcAft>
                <a:spcPts val="0"/>
              </a:spcAft>
              <a:buSzPts val="1700"/>
              <a:buNone/>
            </a:pPr>
            <a:endParaRPr dirty="0"/>
          </a:p>
        </p:txBody>
      </p:sp>
    </p:spTree>
    <p:extLst>
      <p:ext uri="{BB962C8B-B14F-4D97-AF65-F5344CB8AC3E}">
        <p14:creationId xmlns:p14="http://schemas.microsoft.com/office/powerpoint/2010/main" val="2548492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36"/>
          <p:cNvSpPr txBox="1">
            <a:spLocks noGrp="1"/>
          </p:cNvSpPr>
          <p:nvPr>
            <p:ph type="title"/>
          </p:nvPr>
        </p:nvSpPr>
        <p:spPr>
          <a:xfrm>
            <a:off x="915988" y="1822231"/>
            <a:ext cx="5935662" cy="2039261"/>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lt1"/>
              </a:buClr>
              <a:buSzPts val="3200"/>
              <a:buFont typeface="Open Sans"/>
              <a:buNone/>
            </a:pPr>
            <a:r>
              <a:rPr lang="ar-EG"/>
              <a:t>مبادئ القبول الشامل</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37"/>
          <p:cNvSpPr txBox="1">
            <a:spLocks noGrp="1"/>
          </p:cNvSpPr>
          <p:nvPr>
            <p:ph type="title"/>
          </p:nvPr>
        </p:nvSpPr>
        <p:spPr>
          <a:xfrm>
            <a:off x="3643611" y="64139"/>
            <a:ext cx="4912149" cy="789611"/>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FFFFFF"/>
              </a:buClr>
              <a:buSzPts val="3200"/>
              <a:buFont typeface="Open Sans"/>
              <a:buNone/>
            </a:pPr>
            <a:r>
              <a:rPr lang="ar-EG"/>
              <a:t>القبول</a:t>
            </a:r>
          </a:p>
        </p:txBody>
      </p:sp>
      <p:sp>
        <p:nvSpPr>
          <p:cNvPr id="457" name="Google Shape;457;p37"/>
          <p:cNvSpPr/>
          <p:nvPr/>
        </p:nvSpPr>
        <p:spPr>
          <a:xfrm>
            <a:off x="366540" y="2665711"/>
            <a:ext cx="3276288" cy="2123658"/>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EG" sz="2200">
                <a:solidFill>
                  <a:schemeClr val="accent2"/>
                </a:solidFill>
                <a:latin typeface="Open Sans"/>
                <a:ea typeface="Open Sans"/>
                <a:cs typeface="Open Sans"/>
                <a:sym typeface="Open Sans"/>
              </a:rPr>
              <a:t>العملية التي يتم من خلالها تلقي عنوان البريد الإلكتروني أو اسم النطاق كسلسلة من الأحرف من واجهة مستخدم أو ملف أو واجهة برمجة تطبيقات.</a:t>
            </a:r>
          </a:p>
        </p:txBody>
      </p:sp>
      <p:sp>
        <p:nvSpPr>
          <p:cNvPr id="458" name="Google Shape;458;p37"/>
          <p:cNvSpPr/>
          <p:nvPr/>
        </p:nvSpPr>
        <p:spPr>
          <a:xfrm>
            <a:off x="3642829" y="1564153"/>
            <a:ext cx="5158271" cy="3539431"/>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EG" sz="2400" dirty="0">
                <a:solidFill>
                  <a:schemeClr val="dk2"/>
                </a:solidFill>
                <a:latin typeface="Open Sans"/>
                <a:ea typeface="Open Sans"/>
                <a:cs typeface="Open Sans"/>
                <a:sym typeface="Open Sans"/>
              </a:rPr>
              <a:t>توصيات المجموعة التوجيهية للقبول الشامل </a:t>
            </a:r>
            <a:r>
              <a:rPr lang="en-US" sz="2400" dirty="0">
                <a:solidFill>
                  <a:schemeClr val="dk2"/>
                </a:solidFill>
                <a:latin typeface="Open Sans"/>
                <a:ea typeface="Open Sans"/>
                <a:cs typeface="Open Sans"/>
                <a:sym typeface="Open Sans"/>
              </a:rPr>
              <a:t>UASG</a:t>
            </a:r>
          </a:p>
          <a:p>
            <a:pPr marL="525780" marR="0" lvl="1" indent="-342900" algn="r" rtl="1">
              <a:spcBef>
                <a:spcPts val="2000"/>
              </a:spcBef>
              <a:spcAft>
                <a:spcPts val="0"/>
              </a:spcAft>
              <a:buClr>
                <a:schemeClr val="accent3"/>
              </a:buClr>
              <a:buSzPts val="1530"/>
              <a:buFont typeface="Merriweather Sans"/>
              <a:buChar char="*"/>
            </a:pPr>
            <a:r>
              <a:rPr lang="en-US" sz="1800" b="0" i="0" u="none" strike="noStrike" cap="none" dirty="0">
                <a:solidFill>
                  <a:schemeClr val="dk2"/>
                </a:solidFill>
                <a:latin typeface="Open Sans Light"/>
                <a:ea typeface="Open Sans Light"/>
                <a:cs typeface="Open Sans Light"/>
                <a:sym typeface="Open Sans Light"/>
              </a:rPr>
              <a:t> </a:t>
            </a:r>
            <a:r>
              <a:rPr lang="ar-EG" sz="1800" b="0" i="0" u="none" strike="noStrike" cap="none" dirty="0">
                <a:solidFill>
                  <a:schemeClr val="dk2"/>
                </a:solidFill>
                <a:latin typeface="Open Sans Light"/>
                <a:ea typeface="Open Sans Light"/>
                <a:cs typeface="Open Sans Light"/>
                <a:sym typeface="Open Sans Light"/>
              </a:rPr>
              <a:t>يجب أن تدعم عناصر واجهة المستخدم:</a:t>
            </a:r>
          </a:p>
          <a:p>
            <a:pPr marL="982980" marR="0" lvl="2" indent="-342900" algn="r" rtl="1">
              <a:spcBef>
                <a:spcPts val="600"/>
              </a:spcBef>
              <a:spcAft>
                <a:spcPts val="0"/>
              </a:spcAft>
              <a:buClr>
                <a:schemeClr val="accent3"/>
              </a:buClr>
              <a:buSzPts val="1360"/>
              <a:buFont typeface="Merriweather Sans"/>
              <a:buChar char="*"/>
            </a:pPr>
            <a:r>
              <a:rPr lang="ar-EG" sz="1600" b="0" i="0" u="none" strike="noStrike" cap="none" dirty="0">
                <a:solidFill>
                  <a:schemeClr val="dk2"/>
                </a:solidFill>
                <a:latin typeface="Open Sans Light"/>
                <a:ea typeface="Open Sans Light"/>
                <a:cs typeface="Open Sans Light"/>
                <a:sym typeface="Open Sans Light"/>
              </a:rPr>
              <a:t>اليونيكود </a:t>
            </a:r>
            <a:r>
              <a:rPr lang="en-US" sz="1600" b="0" i="0" u="none" strike="noStrike" cap="none" dirty="0">
                <a:solidFill>
                  <a:schemeClr val="dk2"/>
                </a:solidFill>
                <a:latin typeface="Open Sans Light"/>
                <a:ea typeface="Open Sans Light"/>
                <a:cs typeface="Open Sans Light"/>
                <a:sym typeface="Open Sans Light"/>
              </a:rPr>
              <a:t>Unicode</a:t>
            </a:r>
          </a:p>
          <a:p>
            <a:pPr marL="982980" marR="0" lvl="2" indent="-342900" algn="r" rtl="1">
              <a:spcBef>
                <a:spcPts val="400"/>
              </a:spcBef>
              <a:spcAft>
                <a:spcPts val="0"/>
              </a:spcAft>
              <a:buClr>
                <a:schemeClr val="accent3"/>
              </a:buClr>
              <a:buSzPts val="1360"/>
              <a:buFont typeface="Merriweather Sans"/>
              <a:buChar char="*"/>
            </a:pPr>
            <a:r>
              <a:rPr lang="ar-EG" sz="1600" b="0" i="0" u="none" strike="noStrike" cap="none" dirty="0">
                <a:solidFill>
                  <a:schemeClr val="dk2"/>
                </a:solidFill>
                <a:latin typeface="Open Sans Light"/>
                <a:ea typeface="Open Sans Light"/>
                <a:cs typeface="Open Sans Light"/>
                <a:sym typeface="Open Sans Light"/>
              </a:rPr>
              <a:t>سلاسل تصل إلى 256 حرفًا</a:t>
            </a:r>
          </a:p>
          <a:p>
            <a:pPr marL="525780" marR="0" lvl="1" indent="-342900" algn="r" rtl="1">
              <a:spcBef>
                <a:spcPts val="1600"/>
              </a:spcBef>
              <a:spcAft>
                <a:spcPts val="0"/>
              </a:spcAft>
              <a:buClr>
                <a:schemeClr val="accent3"/>
              </a:buClr>
              <a:buSzPts val="1530"/>
              <a:buFont typeface="Merriweather Sans"/>
              <a:buChar char="*"/>
            </a:pPr>
            <a:r>
              <a:rPr lang="ar-EG" sz="1800" b="0" i="0" u="none" strike="noStrike" cap="none" dirty="0">
                <a:solidFill>
                  <a:schemeClr val="dk2"/>
                </a:solidFill>
                <a:latin typeface="Open Sans Light"/>
                <a:ea typeface="Open Sans Light"/>
                <a:cs typeface="Open Sans Light"/>
                <a:sym typeface="Open Sans Light"/>
              </a:rPr>
              <a:t>النص المرمز المتوافق مع </a:t>
            </a:r>
            <a:r>
              <a:rPr lang="en-US" sz="1800" b="0" i="0" u="none" strike="noStrike" cap="none" dirty="0">
                <a:solidFill>
                  <a:schemeClr val="dk2"/>
                </a:solidFill>
                <a:latin typeface="Open Sans Light"/>
                <a:ea typeface="Open Sans Light"/>
                <a:cs typeface="Open Sans Light"/>
                <a:sym typeface="Open Sans Light"/>
              </a:rPr>
              <a:t>ASCII</a:t>
            </a:r>
            <a:r>
              <a:rPr lang="ar-EG" sz="1800" b="0" i="0" u="none" strike="noStrike" cap="none" dirty="0">
                <a:solidFill>
                  <a:schemeClr val="dk2"/>
                </a:solidFill>
                <a:latin typeface="Open Sans Light"/>
                <a:ea typeface="Open Sans Light"/>
                <a:cs typeface="Open Sans Light"/>
                <a:sym typeface="Open Sans Light"/>
              </a:rPr>
              <a:t> (باسم "</a:t>
            </a:r>
            <a:r>
              <a:rPr lang="en-US" sz="1800" b="0" i="0" u="none" strike="noStrike" cap="none" dirty="0" err="1">
                <a:solidFill>
                  <a:schemeClr val="dk2"/>
                </a:solidFill>
                <a:latin typeface="Open Sans Light"/>
                <a:ea typeface="Open Sans Light"/>
                <a:cs typeface="Open Sans Light"/>
                <a:sym typeface="Open Sans Light"/>
              </a:rPr>
              <a:t>Punycoded</a:t>
            </a:r>
            <a:r>
              <a:rPr lang="ar-EG" sz="1800" b="0" i="0" u="none" strike="noStrike" cap="none" dirty="0">
                <a:solidFill>
                  <a:schemeClr val="dk2"/>
                </a:solidFill>
                <a:latin typeface="Open Sans Light"/>
                <a:ea typeface="Open Sans Light"/>
                <a:cs typeface="Open Sans Light"/>
                <a:sym typeface="Open Sans Light"/>
              </a:rPr>
              <a:t>") بدلًا من </a:t>
            </a:r>
            <a:r>
              <a:rPr lang="en-US" sz="1800" b="0" i="0" u="none" strike="noStrike" cap="none" dirty="0">
                <a:solidFill>
                  <a:schemeClr val="dk2"/>
                </a:solidFill>
                <a:latin typeface="Open Sans Light"/>
                <a:ea typeface="Open Sans Light"/>
                <a:cs typeface="Open Sans Light"/>
                <a:sym typeface="Open Sans Light"/>
              </a:rPr>
              <a:t>Unicode</a:t>
            </a:r>
            <a:r>
              <a:rPr lang="ar-EG" sz="1800" b="0" i="0" u="none" strike="noStrike" cap="none" dirty="0">
                <a:solidFill>
                  <a:schemeClr val="dk2"/>
                </a:solidFill>
                <a:latin typeface="Open Sans Light"/>
                <a:ea typeface="Open Sans Light"/>
                <a:cs typeface="Open Sans Light"/>
                <a:sym typeface="Open Sans Light"/>
              </a:rPr>
              <a:t>:</a:t>
            </a:r>
          </a:p>
          <a:p>
            <a:pPr marL="982980" marR="0" lvl="2" indent="-342900" algn="r" rtl="1">
              <a:spcBef>
                <a:spcPts val="600"/>
              </a:spcBef>
              <a:spcAft>
                <a:spcPts val="0"/>
              </a:spcAft>
              <a:buClr>
                <a:schemeClr val="accent3"/>
              </a:buClr>
              <a:buSzPts val="1360"/>
              <a:buFont typeface="Merriweather Sans"/>
              <a:buChar char="*"/>
            </a:pPr>
            <a:r>
              <a:rPr lang="ar-EG" sz="1600" b="0" i="0" u="none" strike="noStrike" cap="none" dirty="0">
                <a:solidFill>
                  <a:schemeClr val="dk2"/>
                </a:solidFill>
                <a:latin typeface="Open Sans Light"/>
                <a:ea typeface="Open Sans Light"/>
                <a:cs typeface="Open Sans Light"/>
                <a:sym typeface="Open Sans Light"/>
              </a:rPr>
              <a:t>ظهور </a:t>
            </a:r>
            <a:r>
              <a:rPr lang="en-US" sz="1600" b="0" i="0" u="none" strike="noStrike" cap="none" dirty="0">
                <a:solidFill>
                  <a:schemeClr val="dk2"/>
                </a:solidFill>
                <a:latin typeface="Open Sans Light"/>
                <a:ea typeface="Open Sans Light"/>
                <a:cs typeface="Open Sans Light"/>
                <a:sym typeface="Open Sans Light"/>
              </a:rPr>
              <a:t>Unicode</a:t>
            </a:r>
            <a:r>
              <a:rPr lang="ar-EG" sz="1600" b="0" i="0" u="none" strike="noStrike" cap="none" dirty="0">
                <a:solidFill>
                  <a:schemeClr val="dk2"/>
                </a:solidFill>
                <a:latin typeface="Open Sans Light"/>
                <a:ea typeface="Open Sans Light"/>
                <a:cs typeface="Open Sans Light"/>
                <a:sym typeface="Open Sans Light"/>
              </a:rPr>
              <a:t> بشكل افتراضي</a:t>
            </a:r>
          </a:p>
          <a:p>
            <a:pPr marL="982980" marR="0" lvl="2" indent="-342900" algn="r" rtl="1">
              <a:spcBef>
                <a:spcPts val="400"/>
              </a:spcBef>
              <a:spcAft>
                <a:spcPts val="0"/>
              </a:spcAft>
              <a:buClr>
                <a:schemeClr val="accent3"/>
              </a:buClr>
              <a:buSzPts val="1360"/>
              <a:buFont typeface="Merriweather Sans"/>
              <a:buChar char="*"/>
            </a:pPr>
            <a:r>
              <a:rPr lang="ar-EG" sz="1600" b="0" i="0" u="none" strike="noStrike" cap="none" dirty="0">
                <a:solidFill>
                  <a:schemeClr val="dk2"/>
                </a:solidFill>
                <a:latin typeface="Open Sans Light"/>
                <a:ea typeface="Open Sans Light"/>
                <a:cs typeface="Open Sans Light"/>
                <a:sym typeface="Open Sans Light"/>
              </a:rPr>
              <a:t>ظهور نص </a:t>
            </a:r>
            <a:r>
              <a:rPr lang="en-US" sz="1600" b="0" i="0" u="none" strike="noStrike" cap="none" dirty="0">
                <a:solidFill>
                  <a:schemeClr val="dk2"/>
                </a:solidFill>
                <a:latin typeface="Open Sans Light"/>
                <a:ea typeface="Open Sans Light"/>
                <a:cs typeface="Open Sans Light"/>
                <a:sym typeface="Open Sans Light"/>
              </a:rPr>
              <a:t>Punycode</a:t>
            </a:r>
            <a:r>
              <a:rPr lang="ar-EG" sz="1600" b="0" i="0" u="none" strike="noStrike" cap="none" dirty="0">
                <a:solidFill>
                  <a:schemeClr val="dk2"/>
                </a:solidFill>
                <a:latin typeface="Open Sans Light"/>
                <a:ea typeface="Open Sans Light"/>
                <a:cs typeface="Open Sans Light"/>
                <a:sym typeface="Open Sans Light"/>
              </a:rPr>
              <a:t> </a:t>
            </a:r>
            <a:r>
              <a:rPr lang="ar-EG" sz="1600" b="0" i="1" u="none" strike="noStrike" cap="none" dirty="0">
                <a:solidFill>
                  <a:schemeClr val="dk2"/>
                </a:solidFill>
                <a:latin typeface="Open Sans Light"/>
                <a:ea typeface="Open Sans Light"/>
                <a:cs typeface="Open Sans Light"/>
                <a:sym typeface="Open Sans Light"/>
              </a:rPr>
              <a:t>فقط </a:t>
            </a:r>
            <a:r>
              <a:rPr lang="ar-EG" sz="1600" b="0" i="0" u="none" strike="noStrike" cap="none" dirty="0">
                <a:solidFill>
                  <a:schemeClr val="dk2"/>
                </a:solidFill>
                <a:latin typeface="Open Sans Light"/>
                <a:ea typeface="Open Sans Light"/>
                <a:cs typeface="Open Sans Light"/>
                <a:sym typeface="Open Sans Light"/>
              </a:rPr>
              <a:t>عندما</a:t>
            </a:r>
            <a:br>
              <a:rPr lang="ar-EG" sz="1600" b="0" i="0" u="none" strike="noStrike" cap="none" dirty="0">
                <a:solidFill>
                  <a:schemeClr val="dk2"/>
                </a:solidFill>
                <a:latin typeface="Open Sans Light"/>
                <a:ea typeface="Open Sans Light"/>
                <a:cs typeface="Open Sans Light"/>
                <a:sym typeface="Open Sans Light"/>
              </a:rPr>
            </a:br>
            <a:r>
              <a:rPr lang="ar-EG" sz="1600" b="0" i="0" u="none" strike="noStrike" cap="none" dirty="0">
                <a:solidFill>
                  <a:schemeClr val="dk2"/>
                </a:solidFill>
                <a:latin typeface="Open Sans Light"/>
                <a:ea typeface="Open Sans Light"/>
                <a:cs typeface="Open Sans Light"/>
                <a:sym typeface="Open Sans Light"/>
              </a:rPr>
              <a:t>يقدم فائدة</a:t>
            </a:r>
          </a:p>
          <a:p>
            <a:pPr marL="525780" marR="0" lvl="1" indent="-256540" algn="l" rtl="0">
              <a:spcBef>
                <a:spcPts val="400"/>
              </a:spcBef>
              <a:spcAft>
                <a:spcPts val="0"/>
              </a:spcAft>
              <a:buClr>
                <a:schemeClr val="accent3"/>
              </a:buClr>
              <a:buSzPts val="1360"/>
              <a:buFont typeface="Merriweather Sans"/>
              <a:buNone/>
            </a:pPr>
            <a:endParaRPr sz="1600" b="0" i="0" u="none" strike="noStrike" cap="none" dirty="0">
              <a:solidFill>
                <a:schemeClr val="dk2"/>
              </a:solidFill>
              <a:latin typeface="Open Sans Light"/>
              <a:ea typeface="Open Sans Light"/>
              <a:cs typeface="Open Sans Light"/>
              <a:sym typeface="Open Sans Light"/>
            </a:endParaRPr>
          </a:p>
        </p:txBody>
      </p:sp>
      <p:pic>
        <p:nvPicPr>
          <p:cNvPr id="459" name="Google Shape;459;p37" descr="ua-capability-icons_wht_Accept.png"/>
          <p:cNvPicPr preferRelativeResize="0"/>
          <p:nvPr/>
        </p:nvPicPr>
        <p:blipFill rotWithShape="1">
          <a:blip r:embed="rId3">
            <a:alphaModFix/>
          </a:blip>
          <a:srcRect/>
          <a:stretch/>
        </p:blipFill>
        <p:spPr>
          <a:xfrm>
            <a:off x="1165017" y="315913"/>
            <a:ext cx="885702" cy="88570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38"/>
          <p:cNvSpPr txBox="1">
            <a:spLocks noGrp="1"/>
          </p:cNvSpPr>
          <p:nvPr>
            <p:ph type="title"/>
          </p:nvPr>
        </p:nvSpPr>
        <p:spPr>
          <a:xfrm>
            <a:off x="3643611" y="64139"/>
            <a:ext cx="4912149" cy="789611"/>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FFFFFF"/>
              </a:buClr>
              <a:buSzPts val="3200"/>
              <a:buFont typeface="Open Sans"/>
              <a:buNone/>
            </a:pPr>
            <a:r>
              <a:rPr lang="ar-EG"/>
              <a:t>التحقق من الصحة</a:t>
            </a:r>
          </a:p>
        </p:txBody>
      </p:sp>
      <p:sp>
        <p:nvSpPr>
          <p:cNvPr id="466" name="Google Shape;466;p38"/>
          <p:cNvSpPr/>
          <p:nvPr/>
        </p:nvSpPr>
        <p:spPr>
          <a:xfrm>
            <a:off x="366541" y="2670769"/>
            <a:ext cx="3116263" cy="2123658"/>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EG" sz="2200">
                <a:solidFill>
                  <a:schemeClr val="accent2"/>
                </a:solidFill>
                <a:latin typeface="Open Sans"/>
                <a:ea typeface="Open Sans"/>
                <a:cs typeface="Open Sans"/>
                <a:sym typeface="Open Sans"/>
              </a:rPr>
              <a:t>العملية التي يتم من خلالها التحقق من صحة بناء الجملة لعنوان بريد إلكتروني أو اسم نطاق – </a:t>
            </a:r>
            <a:br>
              <a:rPr lang="ar-EG" sz="2200">
                <a:solidFill>
                  <a:schemeClr val="accent2"/>
                </a:solidFill>
                <a:latin typeface="Open Sans"/>
                <a:ea typeface="Open Sans"/>
                <a:cs typeface="Open Sans"/>
                <a:sym typeface="Open Sans"/>
              </a:rPr>
            </a:br>
            <a:r>
              <a:rPr lang="ar-EG" sz="2200">
                <a:solidFill>
                  <a:schemeClr val="accent2"/>
                </a:solidFill>
                <a:latin typeface="Open Sans"/>
                <a:ea typeface="Open Sans"/>
                <a:cs typeface="Open Sans"/>
                <a:sym typeface="Open Sans"/>
              </a:rPr>
              <a:t>مستلم أو مبعوث.</a:t>
            </a:r>
          </a:p>
        </p:txBody>
      </p:sp>
      <p:sp>
        <p:nvSpPr>
          <p:cNvPr id="467" name="Google Shape;467;p38"/>
          <p:cNvSpPr/>
          <p:nvPr/>
        </p:nvSpPr>
        <p:spPr>
          <a:xfrm>
            <a:off x="3642829" y="1564152"/>
            <a:ext cx="5158271" cy="481841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2400">
                <a:solidFill>
                  <a:srgbClr val="000000"/>
                </a:solidFill>
                <a:latin typeface="Open Sans"/>
                <a:ea typeface="Open Sans"/>
                <a:cs typeface="Open Sans"/>
                <a:sym typeface="Open Sans"/>
              </a:rPr>
              <a:t> توصيات المجموعة التوجيهية للقبول الشامل </a:t>
            </a:r>
            <a:r>
              <a:rPr lang="en-US" sz="2400">
                <a:solidFill>
                  <a:srgbClr val="000000"/>
                </a:solidFill>
                <a:latin typeface="Open Sans"/>
                <a:ea typeface="Open Sans"/>
                <a:cs typeface="Open Sans"/>
                <a:sym typeface="Open Sans"/>
              </a:rPr>
              <a:t>UASG</a:t>
            </a:r>
          </a:p>
          <a:p>
            <a:pPr marL="525780" marR="0" lvl="1" indent="-342900" algn="r" rtl="1">
              <a:spcBef>
                <a:spcPts val="2000"/>
              </a:spcBef>
              <a:spcAft>
                <a:spcPts val="0"/>
              </a:spcAft>
              <a:buClr>
                <a:schemeClr val="accent3"/>
              </a:buClr>
              <a:buSzPts val="1530"/>
              <a:buFont typeface="Merriweather Sans"/>
              <a:buChar char="*"/>
            </a:pPr>
            <a:r>
              <a:rPr lang="en-US" sz="1800" b="0" i="0" u="none" strike="noStrike" cap="none">
                <a:solidFill>
                  <a:srgbClr val="000000"/>
                </a:solidFill>
                <a:latin typeface="Open Sans Light"/>
                <a:ea typeface="Open Sans Light"/>
                <a:cs typeface="Open Sans Light"/>
                <a:sym typeface="Open Sans Light"/>
              </a:rPr>
              <a:t> </a:t>
            </a:r>
            <a:r>
              <a:rPr lang="ar-EG" sz="1800" b="0" i="0" u="none" strike="noStrike" cap="none">
                <a:solidFill>
                  <a:srgbClr val="000000"/>
                </a:solidFill>
                <a:latin typeface="Open Sans Light"/>
                <a:ea typeface="Open Sans Light"/>
                <a:cs typeface="Open Sans Light"/>
                <a:sym typeface="Open Sans Light"/>
              </a:rPr>
              <a:t>أسهل طريقة لضمان قبول جميع أسماء النطاقات الصالحة</a:t>
            </a:r>
          </a:p>
          <a:p>
            <a:pPr marL="525780" marR="0" lvl="1" indent="-342900" algn="r" rtl="1">
              <a:spcBef>
                <a:spcPts val="1800"/>
              </a:spcBef>
              <a:spcAft>
                <a:spcPts val="0"/>
              </a:spcAft>
              <a:buClr>
                <a:schemeClr val="accent3"/>
              </a:buClr>
              <a:buSzPts val="1530"/>
              <a:buFont typeface="Merriweather Sans"/>
              <a:buChar char="*"/>
            </a:pPr>
            <a:r>
              <a:rPr lang="ar-EG" sz="1800" b="0" i="0" u="none" strike="noStrike" cap="none">
                <a:solidFill>
                  <a:srgbClr val="000000"/>
                </a:solidFill>
                <a:latin typeface="Open Sans Light"/>
                <a:ea typeface="Open Sans Light"/>
                <a:cs typeface="Open Sans Light"/>
                <a:sym typeface="Open Sans Light"/>
              </a:rPr>
              <a:t>لا يجب أن تحدث إلا إذا لزم الأمر. وإذا حدثت، فيجب القيام بالآتي:</a:t>
            </a:r>
          </a:p>
          <a:p>
            <a:pPr marL="822960" marR="0" lvl="2" indent="-274320" algn="r" rtl="1">
              <a:spcBef>
                <a:spcPts val="600"/>
              </a:spcBef>
              <a:spcAft>
                <a:spcPts val="0"/>
              </a:spcAft>
              <a:buClr>
                <a:schemeClr val="accent3"/>
              </a:buClr>
              <a:buSzPts val="1190"/>
              <a:buFont typeface="Merriweather Sans"/>
              <a:buChar char="*"/>
            </a:pPr>
            <a:r>
              <a:rPr lang="ar-EG" sz="1400" b="0" i="0" u="none" strike="noStrike" cap="none">
                <a:solidFill>
                  <a:srgbClr val="000000"/>
                </a:solidFill>
                <a:latin typeface="Open Sans Light"/>
                <a:ea typeface="Open Sans Light"/>
                <a:cs typeface="Open Sans Light"/>
                <a:sym typeface="Open Sans Light"/>
              </a:rPr>
              <a:t>التحقق من نطاق المستوى الأعلى </a:t>
            </a:r>
            <a:r>
              <a:rPr lang="en-US" sz="1400" b="0" i="0" u="none" strike="noStrike" cap="none">
                <a:solidFill>
                  <a:srgbClr val="000000"/>
                </a:solidFill>
                <a:latin typeface="Open Sans Light"/>
                <a:ea typeface="Open Sans Light"/>
                <a:cs typeface="Open Sans Light"/>
                <a:sym typeface="Open Sans Light"/>
              </a:rPr>
              <a:t>TLD</a:t>
            </a:r>
            <a:r>
              <a:rPr lang="ar-EG" sz="1400" b="0" i="0" u="none" strike="noStrike" cap="none">
                <a:solidFill>
                  <a:srgbClr val="000000"/>
                </a:solidFill>
                <a:latin typeface="Open Sans Light"/>
                <a:ea typeface="Open Sans Light"/>
                <a:cs typeface="Open Sans Light"/>
                <a:sym typeface="Open Sans Light"/>
              </a:rPr>
              <a:t> على جدول موثوق</a:t>
            </a:r>
          </a:p>
          <a:p>
            <a:pPr marL="822960" marR="0" lvl="2" indent="-274320" algn="r" rtl="1">
              <a:spcBef>
                <a:spcPts val="400"/>
              </a:spcBef>
              <a:spcAft>
                <a:spcPts val="0"/>
              </a:spcAft>
              <a:buClr>
                <a:schemeClr val="accent3"/>
              </a:buClr>
              <a:buSzPts val="1190"/>
              <a:buFont typeface="Merriweather Sans"/>
              <a:buChar char="*"/>
            </a:pPr>
            <a:r>
              <a:rPr lang="ar-EG" sz="1400" b="0" i="0" u="none" strike="noStrike" cap="none">
                <a:solidFill>
                  <a:srgbClr val="000000"/>
                </a:solidFill>
                <a:latin typeface="Open Sans Light"/>
                <a:ea typeface="Open Sans Light"/>
                <a:cs typeface="Open Sans Light"/>
                <a:sym typeface="Open Sans Light"/>
              </a:rPr>
              <a:t>الاستعلام عن اسم النطاق على نظام اسم النطاق </a:t>
            </a:r>
            <a:r>
              <a:rPr lang="en-US" sz="1400" b="0" i="0" u="none" strike="noStrike" cap="none">
                <a:solidFill>
                  <a:srgbClr val="000000"/>
                </a:solidFill>
                <a:latin typeface="Open Sans Light"/>
                <a:ea typeface="Open Sans Light"/>
                <a:cs typeface="Open Sans Light"/>
                <a:sym typeface="Open Sans Light"/>
              </a:rPr>
              <a:t>DNS</a:t>
            </a:r>
          </a:p>
          <a:p>
            <a:pPr marL="822960" marR="0" lvl="2" indent="-274320" algn="r" rtl="1">
              <a:spcBef>
                <a:spcPts val="400"/>
              </a:spcBef>
              <a:spcAft>
                <a:spcPts val="0"/>
              </a:spcAft>
              <a:buClr>
                <a:schemeClr val="accent3"/>
              </a:buClr>
              <a:buSzPts val="1190"/>
              <a:buFont typeface="Merriweather Sans"/>
              <a:buChar char="*"/>
            </a:pPr>
            <a:r>
              <a:rPr lang="ar-EG" sz="1400" b="0" i="0" u="none" strike="noStrike" cap="none">
                <a:solidFill>
                  <a:srgbClr val="000000"/>
                </a:solidFill>
                <a:latin typeface="Open Sans Light"/>
                <a:ea typeface="Open Sans Light"/>
                <a:cs typeface="Open Sans Light"/>
                <a:sym typeface="Open Sans Light"/>
              </a:rPr>
              <a:t>طلب إدخال متكرر لعنوان البريد الإلكتروني</a:t>
            </a:r>
          </a:p>
          <a:p>
            <a:pPr marL="822960" marR="0" lvl="2" indent="-274320" algn="r" rtl="1">
              <a:spcBef>
                <a:spcPts val="400"/>
              </a:spcBef>
              <a:spcAft>
                <a:spcPts val="0"/>
              </a:spcAft>
              <a:buClr>
                <a:schemeClr val="accent3"/>
              </a:buClr>
              <a:buSzPts val="1190"/>
              <a:buFont typeface="Merriweather Sans"/>
              <a:buChar char="*"/>
            </a:pPr>
            <a:r>
              <a:rPr lang="ar-EG" sz="1400" b="0" i="0" u="none" strike="noStrike" cap="none">
                <a:solidFill>
                  <a:srgbClr val="000000"/>
                </a:solidFill>
                <a:latin typeface="Open Sans Light"/>
                <a:ea typeface="Open Sans Light"/>
                <a:cs typeface="Open Sans Light"/>
                <a:sym typeface="Open Sans Light"/>
              </a:rPr>
              <a:t>التحقق من صحة الأحرف – عدم وجود نقاط تعليمات برمجية "غير مسموح بها"</a:t>
            </a:r>
          </a:p>
          <a:p>
            <a:pPr marL="822960" marR="0" lvl="2" indent="-274320" algn="r" rtl="1">
              <a:spcBef>
                <a:spcPts val="400"/>
              </a:spcBef>
              <a:spcAft>
                <a:spcPts val="0"/>
              </a:spcAft>
              <a:buClr>
                <a:schemeClr val="accent3"/>
              </a:buClr>
              <a:buSzPts val="1190"/>
              <a:buFont typeface="Merriweather Sans"/>
              <a:buChar char="*"/>
            </a:pPr>
            <a:r>
              <a:rPr lang="ar-EG" sz="1400" b="0" i="0" u="none" strike="noStrike" cap="none">
                <a:solidFill>
                  <a:srgbClr val="000000"/>
                </a:solidFill>
                <a:latin typeface="Open Sans Light"/>
                <a:ea typeface="Open Sans Light"/>
                <a:cs typeface="Open Sans Light"/>
                <a:sym typeface="Open Sans Light"/>
              </a:rPr>
              <a:t>الاقتصار على عدد قليل من قواعد العلامات الكاملة المحددة في </a:t>
            </a:r>
            <a:r>
              <a:rPr lang="en-US" sz="1400" b="0" i="0" u="none" strike="noStrike" cap="none">
                <a:solidFill>
                  <a:srgbClr val="000000"/>
                </a:solidFill>
                <a:latin typeface="Open Sans Light"/>
                <a:ea typeface="Open Sans Light"/>
                <a:cs typeface="Open Sans Light"/>
                <a:sym typeface="Open Sans Light"/>
              </a:rPr>
              <a:t>RFC</a:t>
            </a:r>
          </a:p>
          <a:p>
            <a:pPr marL="822960" marR="0" lvl="2" indent="-274320" algn="r" rtl="1">
              <a:spcBef>
                <a:spcPts val="400"/>
              </a:spcBef>
              <a:spcAft>
                <a:spcPts val="0"/>
              </a:spcAft>
              <a:buClr>
                <a:schemeClr val="accent3"/>
              </a:buClr>
              <a:buSzPts val="1190"/>
              <a:buFont typeface="Merriweather Sans"/>
              <a:buChar char="*"/>
            </a:pPr>
            <a:r>
              <a:rPr lang="ar-EG" sz="1400" b="0" i="0" u="none" strike="noStrike" cap="none">
                <a:solidFill>
                  <a:srgbClr val="000000"/>
                </a:solidFill>
                <a:latin typeface="Open Sans Light"/>
                <a:ea typeface="Open Sans Light"/>
                <a:cs typeface="Open Sans Light"/>
                <a:sym typeface="Open Sans Light"/>
              </a:rPr>
              <a:t>إذا كانت السلسلة تحتوي على "。" فحولها إلى "."</a:t>
            </a:r>
          </a:p>
        </p:txBody>
      </p:sp>
      <p:pic>
        <p:nvPicPr>
          <p:cNvPr id="468" name="Google Shape;468;p38" descr="ua-capability-icons_wht_Validate.png"/>
          <p:cNvPicPr preferRelativeResize="0"/>
          <p:nvPr/>
        </p:nvPicPr>
        <p:blipFill rotWithShape="1">
          <a:blip r:embed="rId3">
            <a:alphaModFix/>
          </a:blip>
          <a:srcRect/>
          <a:stretch/>
        </p:blipFill>
        <p:spPr>
          <a:xfrm>
            <a:off x="1111006" y="251590"/>
            <a:ext cx="1079710" cy="89141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39"/>
          <p:cNvSpPr txBox="1">
            <a:spLocks noGrp="1"/>
          </p:cNvSpPr>
          <p:nvPr>
            <p:ph type="title"/>
          </p:nvPr>
        </p:nvSpPr>
        <p:spPr>
          <a:xfrm>
            <a:off x="3643611" y="64139"/>
            <a:ext cx="4912149" cy="789611"/>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FFFFFF"/>
              </a:buClr>
              <a:buSzPts val="3200"/>
              <a:buFont typeface="Open Sans"/>
              <a:buNone/>
            </a:pPr>
            <a:r>
              <a:rPr lang="ar-EG"/>
              <a:t>التخزين</a:t>
            </a:r>
          </a:p>
        </p:txBody>
      </p:sp>
      <p:sp>
        <p:nvSpPr>
          <p:cNvPr id="475" name="Google Shape;475;p39"/>
          <p:cNvSpPr/>
          <p:nvPr/>
        </p:nvSpPr>
        <p:spPr>
          <a:xfrm>
            <a:off x="366541" y="2681826"/>
            <a:ext cx="3116263" cy="1446550"/>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EG" sz="2200">
                <a:solidFill>
                  <a:schemeClr val="accent2"/>
                </a:solidFill>
                <a:latin typeface="Open Sans"/>
                <a:ea typeface="Open Sans"/>
                <a:cs typeface="Open Sans"/>
                <a:sym typeface="Open Sans"/>
              </a:rPr>
              <a:t>التخزين طويل الأجل و/أو العابر لأسماء النطاقات وعناوين البريد الإلكتروني.</a:t>
            </a:r>
          </a:p>
        </p:txBody>
      </p:sp>
      <p:sp>
        <p:nvSpPr>
          <p:cNvPr id="476" name="Google Shape;476;p39"/>
          <p:cNvSpPr/>
          <p:nvPr/>
        </p:nvSpPr>
        <p:spPr>
          <a:xfrm>
            <a:off x="3642829" y="1564153"/>
            <a:ext cx="5158272" cy="3488135"/>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EG" sz="2400">
                <a:solidFill>
                  <a:schemeClr val="dk2"/>
                </a:solidFill>
                <a:latin typeface="Open Sans"/>
                <a:ea typeface="Open Sans"/>
                <a:cs typeface="Open Sans"/>
                <a:sym typeface="Open Sans"/>
              </a:rPr>
              <a:t> توصيات المجموعة التوجيهية للقبول الشامل </a:t>
            </a:r>
            <a:r>
              <a:rPr lang="en-US" sz="2400">
                <a:solidFill>
                  <a:schemeClr val="dk2"/>
                </a:solidFill>
                <a:latin typeface="Open Sans"/>
                <a:ea typeface="Open Sans"/>
                <a:cs typeface="Open Sans"/>
                <a:sym typeface="Open Sans"/>
              </a:rPr>
              <a:t>UASG</a:t>
            </a:r>
          </a:p>
          <a:p>
            <a:pPr marL="525780" marR="0" lvl="1" indent="-342900" algn="r" rtl="1">
              <a:spcBef>
                <a:spcPts val="2000"/>
              </a:spcBef>
              <a:spcAft>
                <a:spcPts val="0"/>
              </a:spcAft>
              <a:buClr>
                <a:schemeClr val="accent3"/>
              </a:buClr>
              <a:buSzPts val="1530"/>
              <a:buFont typeface="Merriweather Sans"/>
              <a:buChar char="*"/>
            </a:pPr>
            <a:r>
              <a:rPr lang="en-US" sz="1800" b="0" i="0" u="none" strike="noStrike" cap="none">
                <a:solidFill>
                  <a:schemeClr val="dk2"/>
                </a:solidFill>
                <a:latin typeface="Open Sans Light"/>
                <a:ea typeface="Open Sans Light"/>
                <a:cs typeface="Open Sans Light"/>
                <a:sym typeface="Open Sans Light"/>
              </a:rPr>
              <a:t> </a:t>
            </a:r>
            <a:r>
              <a:rPr lang="ar-EG" sz="1800" b="0" i="0" u="none" strike="noStrike" cap="none">
                <a:solidFill>
                  <a:schemeClr val="dk2"/>
                </a:solidFill>
                <a:latin typeface="Open Sans Light"/>
                <a:ea typeface="Open Sans Light"/>
                <a:cs typeface="Open Sans Light"/>
                <a:sym typeface="Open Sans Light"/>
              </a:rPr>
              <a:t>التطبيقات / الخدمات يجب أن تدعم </a:t>
            </a:r>
            <a:r>
              <a:rPr lang="en-US" sz="1800" b="0" i="0" u="none" strike="noStrike" cap="none">
                <a:solidFill>
                  <a:schemeClr val="dk2"/>
                </a:solidFill>
                <a:latin typeface="Open Sans Light"/>
                <a:ea typeface="Open Sans Light"/>
                <a:cs typeface="Open Sans Light"/>
                <a:sym typeface="Open Sans Light"/>
              </a:rPr>
              <a:t>Unicode</a:t>
            </a:r>
          </a:p>
          <a:p>
            <a:pPr marL="525780" marR="0" lvl="1" indent="-342900" algn="r" rtl="1">
              <a:spcBef>
                <a:spcPts val="1200"/>
              </a:spcBef>
              <a:spcAft>
                <a:spcPts val="0"/>
              </a:spcAft>
              <a:buClr>
                <a:schemeClr val="accent3"/>
              </a:buClr>
              <a:buSzPts val="1530"/>
              <a:buFont typeface="Merriweather Sans"/>
              <a:buChar char="*"/>
            </a:pPr>
            <a:r>
              <a:rPr lang="ar-EG" sz="1800" b="0" i="0" u="none" strike="noStrike" cap="none">
                <a:solidFill>
                  <a:schemeClr val="dk2"/>
                </a:solidFill>
                <a:latin typeface="Open Sans Light"/>
                <a:ea typeface="Open Sans Light"/>
                <a:cs typeface="Open Sans Light"/>
                <a:sym typeface="Open Sans Light"/>
              </a:rPr>
              <a:t>تكون المعلومات مخزنة بتنسيق </a:t>
            </a:r>
            <a:r>
              <a:rPr lang="en-US" sz="1800" b="0" i="0" u="none" strike="noStrike" cap="none">
                <a:solidFill>
                  <a:schemeClr val="dk2"/>
                </a:solidFill>
                <a:latin typeface="Open Sans Light"/>
                <a:ea typeface="Open Sans Light"/>
                <a:cs typeface="Open Sans Light"/>
                <a:sym typeface="Open Sans Light"/>
              </a:rPr>
              <a:t>UTF-8</a:t>
            </a:r>
            <a:r>
              <a:rPr lang="ar-EG" sz="1800" b="0" i="0" u="none" strike="noStrike" cap="none">
                <a:solidFill>
                  <a:schemeClr val="dk2"/>
                </a:solidFill>
                <a:latin typeface="Open Sans Light"/>
                <a:ea typeface="Open Sans Light"/>
                <a:cs typeface="Open Sans Light"/>
                <a:sym typeface="Open Sans Light"/>
              </a:rPr>
              <a:t> كلما أمكن ذلك</a:t>
            </a:r>
          </a:p>
          <a:p>
            <a:pPr marL="525780" marR="0" lvl="1" indent="-342900" algn="r" rtl="1">
              <a:spcBef>
                <a:spcPts val="1200"/>
              </a:spcBef>
              <a:spcAft>
                <a:spcPts val="0"/>
              </a:spcAft>
              <a:buClr>
                <a:schemeClr val="accent3"/>
              </a:buClr>
              <a:buSzPts val="1530"/>
              <a:buFont typeface="Merriweather Sans"/>
              <a:buChar char="*"/>
            </a:pPr>
            <a:r>
              <a:rPr lang="ar-EG" sz="1800" b="0" i="0" u="none" strike="noStrike" cap="none">
                <a:solidFill>
                  <a:schemeClr val="dk2"/>
                </a:solidFill>
                <a:latin typeface="Open Sans Light"/>
                <a:ea typeface="Open Sans Light"/>
                <a:cs typeface="Open Sans Light"/>
                <a:sym typeface="Open Sans Light"/>
              </a:rPr>
              <a:t>مراعاة سيناريوهات شاملة قبل التحويل بين علامات </a:t>
            </a:r>
            <a:r>
              <a:rPr lang="en-US" sz="1800" b="0" i="0" u="none" strike="noStrike" cap="none">
                <a:solidFill>
                  <a:schemeClr val="dk2"/>
                </a:solidFill>
                <a:latin typeface="Open Sans Light"/>
                <a:ea typeface="Open Sans Light"/>
                <a:cs typeface="Open Sans Light"/>
                <a:sym typeface="Open Sans Light"/>
              </a:rPr>
              <a:t>A</a:t>
            </a:r>
            <a:r>
              <a:rPr lang="ar-EG" sz="1800" b="0" i="0" u="none" strike="noStrike" cap="none">
                <a:solidFill>
                  <a:schemeClr val="dk2"/>
                </a:solidFill>
                <a:latin typeface="Open Sans Light"/>
                <a:ea typeface="Open Sans Light"/>
                <a:cs typeface="Open Sans Light"/>
                <a:sym typeface="Open Sans Light"/>
              </a:rPr>
              <a:t> وعلامات </a:t>
            </a:r>
            <a:r>
              <a:rPr lang="en-US" sz="1800" b="0" i="0" u="none" strike="noStrike" cap="none">
                <a:solidFill>
                  <a:schemeClr val="dk2"/>
                </a:solidFill>
                <a:latin typeface="Open Sans Light"/>
                <a:ea typeface="Open Sans Light"/>
                <a:cs typeface="Open Sans Light"/>
                <a:sym typeface="Open Sans Light"/>
              </a:rPr>
              <a:t>U</a:t>
            </a:r>
          </a:p>
          <a:p>
            <a:pPr marL="982980" marR="0" lvl="2" indent="-342900" algn="r" rtl="1">
              <a:spcBef>
                <a:spcPts val="1200"/>
              </a:spcBef>
              <a:spcAft>
                <a:spcPts val="0"/>
              </a:spcAft>
              <a:buClr>
                <a:schemeClr val="accent3"/>
              </a:buClr>
              <a:buSzPts val="1190"/>
              <a:buFont typeface="Merriweather Sans"/>
              <a:buChar char="*"/>
            </a:pPr>
            <a:r>
              <a:rPr lang="ar-EG" sz="1400" b="0" i="0" u="none" strike="noStrike" cap="none">
                <a:solidFill>
                  <a:schemeClr val="dk2"/>
                </a:solidFill>
                <a:latin typeface="Open Sans Light"/>
                <a:ea typeface="Open Sans Light"/>
                <a:cs typeface="Open Sans Light"/>
                <a:sym typeface="Open Sans Light"/>
              </a:rPr>
              <a:t>مراعاة التخزين بالتنسيقين</a:t>
            </a:r>
          </a:p>
          <a:p>
            <a:pPr marL="525780" marR="0" lvl="1" indent="-342900" algn="r" rtl="1">
              <a:spcBef>
                <a:spcPts val="1200"/>
              </a:spcBef>
              <a:spcAft>
                <a:spcPts val="0"/>
              </a:spcAft>
              <a:buClr>
                <a:schemeClr val="accent3"/>
              </a:buClr>
              <a:buSzPts val="1530"/>
              <a:buFont typeface="Merriweather Sans"/>
              <a:buChar char="*"/>
            </a:pPr>
            <a:r>
              <a:rPr lang="ar-EG" sz="1800" b="0" i="0" u="none" strike="noStrike" cap="none">
                <a:solidFill>
                  <a:schemeClr val="dk2"/>
                </a:solidFill>
                <a:latin typeface="Open Sans Light"/>
                <a:ea typeface="Open Sans Light"/>
                <a:cs typeface="Open Sans Light"/>
                <a:sym typeface="Open Sans Light"/>
              </a:rPr>
              <a:t>يجب تمييز عناوين البريد الإلكتروني وأسماء </a:t>
            </a:r>
            <a:br>
              <a:rPr lang="ar-EG" sz="1800" b="0" i="0" u="none" strike="noStrike" cap="none">
                <a:solidFill>
                  <a:schemeClr val="dk2"/>
                </a:solidFill>
                <a:latin typeface="Open Sans Light"/>
                <a:ea typeface="Open Sans Light"/>
                <a:cs typeface="Open Sans Light"/>
                <a:sym typeface="Open Sans Light"/>
              </a:rPr>
            </a:br>
            <a:r>
              <a:rPr lang="ar-EG" sz="1800" b="0" i="0" u="none" strike="noStrike" cap="none">
                <a:solidFill>
                  <a:schemeClr val="dk2"/>
                </a:solidFill>
                <a:latin typeface="Open Sans Light"/>
                <a:ea typeface="Open Sans Light"/>
                <a:cs typeface="Open Sans Light"/>
                <a:sym typeface="Open Sans Light"/>
              </a:rPr>
              <a:t>النطاقات بوضوح خلال التخزين</a:t>
            </a:r>
          </a:p>
        </p:txBody>
      </p:sp>
      <p:pic>
        <p:nvPicPr>
          <p:cNvPr id="477" name="Google Shape;477;p39" descr="ua-capability-icons_wht_Store.png"/>
          <p:cNvPicPr preferRelativeResize="0"/>
          <p:nvPr/>
        </p:nvPicPr>
        <p:blipFill rotWithShape="1">
          <a:blip r:embed="rId3">
            <a:alphaModFix/>
          </a:blip>
          <a:srcRect/>
          <a:stretch/>
        </p:blipFill>
        <p:spPr>
          <a:xfrm>
            <a:off x="1194438" y="324303"/>
            <a:ext cx="826885" cy="82688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40"/>
          <p:cNvSpPr txBox="1">
            <a:spLocks noGrp="1"/>
          </p:cNvSpPr>
          <p:nvPr>
            <p:ph type="title"/>
          </p:nvPr>
        </p:nvSpPr>
        <p:spPr>
          <a:xfrm>
            <a:off x="3643611" y="64139"/>
            <a:ext cx="4912149" cy="789611"/>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FFFFFF"/>
              </a:buClr>
              <a:buSzPts val="3200"/>
              <a:buFont typeface="Open Sans"/>
              <a:buNone/>
            </a:pPr>
            <a:r>
              <a:rPr lang="ar-EG"/>
              <a:t>العملية</a:t>
            </a:r>
          </a:p>
        </p:txBody>
      </p:sp>
      <p:sp>
        <p:nvSpPr>
          <p:cNvPr id="484" name="Google Shape;484;p40"/>
          <p:cNvSpPr/>
          <p:nvPr/>
        </p:nvSpPr>
        <p:spPr>
          <a:xfrm>
            <a:off x="366540" y="2675076"/>
            <a:ext cx="3115653" cy="2800766"/>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EG" sz="2200">
                <a:solidFill>
                  <a:srgbClr val="5D686E"/>
                </a:solidFill>
                <a:latin typeface="Open Sans"/>
                <a:ea typeface="Open Sans"/>
                <a:cs typeface="Open Sans"/>
                <a:sym typeface="Open Sans"/>
              </a:rPr>
              <a:t>تحدث عندما يتم استخدام عنوان بريد إلكتروني أو اسم نطاق بواسطة تطبيق أو خدمة لأداء نشاط أو يتم تحويله إلى تنسيق بديل.</a:t>
            </a:r>
          </a:p>
        </p:txBody>
      </p:sp>
      <p:sp>
        <p:nvSpPr>
          <p:cNvPr id="485" name="Google Shape;485;p40"/>
          <p:cNvSpPr/>
          <p:nvPr/>
        </p:nvSpPr>
        <p:spPr>
          <a:xfrm>
            <a:off x="3642829" y="1564152"/>
            <a:ext cx="5158272" cy="3626634"/>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EG" sz="2400">
                <a:solidFill>
                  <a:srgbClr val="000000"/>
                </a:solidFill>
                <a:latin typeface="Open Sans"/>
                <a:ea typeface="Open Sans"/>
                <a:cs typeface="Open Sans"/>
                <a:sym typeface="Open Sans"/>
              </a:rPr>
              <a:t>توصيات المجموعة التوجيهية للقبول الشامل </a:t>
            </a:r>
            <a:r>
              <a:rPr lang="en-US" sz="2400">
                <a:solidFill>
                  <a:srgbClr val="000000"/>
                </a:solidFill>
                <a:latin typeface="Open Sans"/>
                <a:ea typeface="Open Sans"/>
                <a:cs typeface="Open Sans"/>
                <a:sym typeface="Open Sans"/>
              </a:rPr>
              <a:t>UASG</a:t>
            </a:r>
          </a:p>
          <a:p>
            <a:pPr marL="525780" marR="0" lvl="1" indent="-342900" algn="r" rtl="1">
              <a:spcBef>
                <a:spcPts val="2000"/>
              </a:spcBef>
              <a:spcAft>
                <a:spcPts val="0"/>
              </a:spcAft>
              <a:buClr>
                <a:schemeClr val="accent2"/>
              </a:buClr>
              <a:buSzPts val="1530"/>
              <a:buFont typeface="Merriweather Sans"/>
              <a:buChar char="*"/>
            </a:pPr>
            <a:r>
              <a:rPr lang="en-US" sz="1800" b="0" i="0" u="none" strike="noStrike" cap="none">
                <a:solidFill>
                  <a:srgbClr val="000000"/>
                </a:solidFill>
                <a:latin typeface="Open Sans Light"/>
                <a:ea typeface="Open Sans Light"/>
                <a:cs typeface="Open Sans Light"/>
                <a:sym typeface="Open Sans Light"/>
              </a:rPr>
              <a:t> </a:t>
            </a:r>
            <a:r>
              <a:rPr lang="ar-EG" sz="1800" b="0" i="0" u="none" strike="noStrike" cap="none">
                <a:solidFill>
                  <a:srgbClr val="000000"/>
                </a:solidFill>
                <a:latin typeface="Open Sans Light"/>
                <a:ea typeface="Open Sans Light"/>
                <a:cs typeface="Open Sans Light"/>
                <a:sym typeface="Open Sans Light"/>
              </a:rPr>
              <a:t>التحقق من نقاط التعليمات البرمجية غير المحددة عند إنشاء التطبيق / الخدمة – يجب ألا "تعطل" تجربة المستخدم</a:t>
            </a:r>
          </a:p>
          <a:p>
            <a:pPr marL="525780" marR="0" lvl="1" indent="-342900" algn="r" rtl="1">
              <a:spcBef>
                <a:spcPts val="1800"/>
              </a:spcBef>
              <a:spcAft>
                <a:spcPts val="0"/>
              </a:spcAft>
              <a:buClr>
                <a:schemeClr val="accent2"/>
              </a:buClr>
              <a:buSzPts val="1530"/>
              <a:buFont typeface="Merriweather Sans"/>
              <a:buChar char="*"/>
            </a:pPr>
            <a:r>
              <a:rPr lang="ar-EG" sz="1800" b="0" i="0" u="none" strike="noStrike" cap="none">
                <a:solidFill>
                  <a:srgbClr val="000000"/>
                </a:solidFill>
                <a:latin typeface="Open Sans Light"/>
                <a:ea typeface="Open Sans Light"/>
                <a:cs typeface="Open Sans Light"/>
                <a:sym typeface="Open Sans Light"/>
              </a:rPr>
              <a:t>استخدم واجهات برمجة التطبيقات المدعومة باستخدام </a:t>
            </a:r>
            <a:r>
              <a:rPr lang="en-US" sz="1800" b="0" i="0" u="none" strike="noStrike" cap="none">
                <a:solidFill>
                  <a:srgbClr val="000000"/>
                </a:solidFill>
                <a:latin typeface="Open Sans Light"/>
                <a:ea typeface="Open Sans Light"/>
                <a:cs typeface="Open Sans Light"/>
                <a:sym typeface="Open Sans Light"/>
              </a:rPr>
              <a:t>Unicode</a:t>
            </a:r>
          </a:p>
          <a:p>
            <a:pPr marL="525780" marR="0" lvl="1" indent="-342900" algn="r" rtl="1">
              <a:spcBef>
                <a:spcPts val="1800"/>
              </a:spcBef>
              <a:spcAft>
                <a:spcPts val="0"/>
              </a:spcAft>
              <a:buClr>
                <a:schemeClr val="accent2"/>
              </a:buClr>
              <a:buSzPts val="1530"/>
              <a:buFont typeface="Merriweather Sans"/>
              <a:buChar char="*"/>
            </a:pPr>
            <a:r>
              <a:rPr lang="ar-EG" sz="1800" b="0" i="0" u="none" strike="noStrike" cap="none">
                <a:solidFill>
                  <a:srgbClr val="000000"/>
                </a:solidFill>
                <a:latin typeface="Open Sans Light"/>
                <a:ea typeface="Open Sans Light"/>
                <a:cs typeface="Open Sans Light"/>
                <a:sym typeface="Open Sans Light"/>
              </a:rPr>
              <a:t>استخدم أحدث مستندات بروتوكول وجداول أسماء النطاقات المدوّلة في التطبيقات </a:t>
            </a:r>
            <a:r>
              <a:rPr lang="en-US" sz="1800" b="0" i="0" u="none" strike="noStrike" cap="none">
                <a:solidFill>
                  <a:srgbClr val="000000"/>
                </a:solidFill>
                <a:latin typeface="Open Sans Light"/>
                <a:ea typeface="Open Sans Light"/>
                <a:cs typeface="Open Sans Light"/>
                <a:sym typeface="Open Sans Light"/>
              </a:rPr>
              <a:t>IDNA</a:t>
            </a:r>
            <a:r>
              <a:rPr lang="ar-EG" sz="1800" b="0" i="0" u="none" strike="noStrike" cap="none">
                <a:solidFill>
                  <a:srgbClr val="000000"/>
                </a:solidFill>
                <a:latin typeface="Open Sans Light"/>
                <a:ea typeface="Open Sans Light"/>
                <a:cs typeface="Open Sans Light"/>
                <a:sym typeface="Open Sans Light"/>
              </a:rPr>
              <a:t> لأسماء النطاقات المدوّلة</a:t>
            </a:r>
          </a:p>
          <a:p>
            <a:pPr marL="525780" marR="0" lvl="1" indent="-342900" algn="r" rtl="1">
              <a:spcBef>
                <a:spcPts val="1800"/>
              </a:spcBef>
              <a:spcAft>
                <a:spcPts val="0"/>
              </a:spcAft>
              <a:buClr>
                <a:schemeClr val="accent2"/>
              </a:buClr>
              <a:buSzPts val="1530"/>
              <a:buFont typeface="Merriweather Sans"/>
              <a:buChar char="*"/>
            </a:pPr>
            <a:r>
              <a:rPr lang="ar-EG" sz="1800" b="0" i="0" u="none" strike="noStrike" cap="none">
                <a:solidFill>
                  <a:srgbClr val="000000"/>
                </a:solidFill>
                <a:latin typeface="Open Sans Light"/>
                <a:ea typeface="Open Sans Light"/>
                <a:cs typeface="Open Sans Light"/>
                <a:sym typeface="Open Sans Light"/>
              </a:rPr>
              <a:t>المعالجة باستخدام </a:t>
            </a:r>
            <a:r>
              <a:rPr lang="en-US" sz="1800" b="0" i="0" u="none" strike="noStrike" cap="none">
                <a:solidFill>
                  <a:srgbClr val="000000"/>
                </a:solidFill>
                <a:latin typeface="Open Sans Light"/>
                <a:ea typeface="Open Sans Light"/>
                <a:cs typeface="Open Sans Light"/>
                <a:sym typeface="Open Sans Light"/>
              </a:rPr>
              <a:t>UTF-8</a:t>
            </a:r>
            <a:r>
              <a:rPr lang="ar-EG" sz="1800" b="0" i="0" u="none" strike="noStrike" cap="none">
                <a:solidFill>
                  <a:srgbClr val="000000"/>
                </a:solidFill>
                <a:latin typeface="Open Sans Light"/>
                <a:ea typeface="Open Sans Light"/>
                <a:cs typeface="Open Sans Light"/>
                <a:sym typeface="Open Sans Light"/>
              </a:rPr>
              <a:t> حيثما أمكن ذلك</a:t>
            </a:r>
          </a:p>
        </p:txBody>
      </p:sp>
      <p:pic>
        <p:nvPicPr>
          <p:cNvPr id="486" name="Google Shape;486;p40" descr="ua-capability-icons_wht_Process.png"/>
          <p:cNvPicPr preferRelativeResize="0"/>
          <p:nvPr/>
        </p:nvPicPr>
        <p:blipFill rotWithShape="1">
          <a:blip r:embed="rId3">
            <a:alphaModFix/>
          </a:blip>
          <a:srcRect/>
          <a:stretch/>
        </p:blipFill>
        <p:spPr>
          <a:xfrm>
            <a:off x="909311" y="328026"/>
            <a:ext cx="1335974" cy="82296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41"/>
          <p:cNvSpPr txBox="1">
            <a:spLocks noGrp="1"/>
          </p:cNvSpPr>
          <p:nvPr>
            <p:ph type="title"/>
          </p:nvPr>
        </p:nvSpPr>
        <p:spPr>
          <a:xfrm>
            <a:off x="3643611" y="64139"/>
            <a:ext cx="4912149" cy="789611"/>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FFFFFF"/>
              </a:buClr>
              <a:buSzPts val="3200"/>
              <a:buFont typeface="Open Sans"/>
              <a:buNone/>
            </a:pPr>
            <a:r>
              <a:rPr lang="ar-EG"/>
              <a:t>العملية (يُتبع)</a:t>
            </a:r>
          </a:p>
        </p:txBody>
      </p:sp>
      <p:sp>
        <p:nvSpPr>
          <p:cNvPr id="493" name="Google Shape;493;p41"/>
          <p:cNvSpPr/>
          <p:nvPr/>
        </p:nvSpPr>
        <p:spPr>
          <a:xfrm>
            <a:off x="366540" y="2675076"/>
            <a:ext cx="3116264" cy="2800766"/>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EG" sz="2200">
                <a:solidFill>
                  <a:schemeClr val="accent2"/>
                </a:solidFill>
                <a:latin typeface="Open Sans"/>
                <a:ea typeface="Open Sans"/>
                <a:cs typeface="Open Sans"/>
                <a:sym typeface="Open Sans"/>
              </a:rPr>
              <a:t>تحدث عندما يتم استخدام عنوان بريد إلكتروني أو اسم نطاق بواسطة تطبيق أو خدمة لأداء نشاط أو يتم تحويله إلى تنسيق بديل.</a:t>
            </a:r>
          </a:p>
        </p:txBody>
      </p:sp>
      <p:sp>
        <p:nvSpPr>
          <p:cNvPr id="494" name="Google Shape;494;p41"/>
          <p:cNvSpPr/>
          <p:nvPr/>
        </p:nvSpPr>
        <p:spPr>
          <a:xfrm>
            <a:off x="3642829" y="1564152"/>
            <a:ext cx="5158272" cy="3072636"/>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EG" sz="2400">
                <a:solidFill>
                  <a:schemeClr val="dk2"/>
                </a:solidFill>
                <a:latin typeface="Open Sans"/>
                <a:ea typeface="Open Sans"/>
                <a:cs typeface="Open Sans"/>
                <a:sym typeface="Open Sans"/>
              </a:rPr>
              <a:t>توصيات المجموعة التوجيهية للقبول الشامل </a:t>
            </a:r>
            <a:r>
              <a:rPr lang="en-US" sz="2400">
                <a:solidFill>
                  <a:schemeClr val="dk2"/>
                </a:solidFill>
                <a:latin typeface="Open Sans"/>
                <a:ea typeface="Open Sans"/>
                <a:cs typeface="Open Sans"/>
                <a:sym typeface="Open Sans"/>
              </a:rPr>
              <a:t>UASG</a:t>
            </a:r>
          </a:p>
          <a:p>
            <a:pPr marL="525780" marR="0" lvl="1" indent="-342900" algn="r" rtl="1">
              <a:spcBef>
                <a:spcPts val="2000"/>
              </a:spcBef>
              <a:spcAft>
                <a:spcPts val="0"/>
              </a:spcAft>
              <a:buClr>
                <a:schemeClr val="accent3"/>
              </a:buClr>
              <a:buSzPts val="1530"/>
              <a:buFont typeface="Merriweather Sans"/>
              <a:buChar char="*"/>
            </a:pPr>
            <a:r>
              <a:rPr lang="en-US" sz="1800" b="0" i="0" u="none" strike="noStrike" cap="none">
                <a:solidFill>
                  <a:schemeClr val="dk2"/>
                </a:solidFill>
                <a:latin typeface="Open Sans Light"/>
                <a:ea typeface="Open Sans Light"/>
                <a:cs typeface="Open Sans Light"/>
                <a:sym typeface="Open Sans Light"/>
              </a:rPr>
              <a:t> </a:t>
            </a:r>
            <a:r>
              <a:rPr lang="ar-EG" sz="1800" b="0" i="0" u="none" strike="noStrike" cap="none">
                <a:solidFill>
                  <a:schemeClr val="dk2"/>
                </a:solidFill>
                <a:latin typeface="Open Sans Light"/>
                <a:ea typeface="Open Sans Light"/>
                <a:cs typeface="Open Sans Light"/>
                <a:sym typeface="Open Sans Light"/>
              </a:rPr>
              <a:t>التأكد من التعامل مع الأرقام كما هو متوقع</a:t>
            </a:r>
          </a:p>
          <a:p>
            <a:pPr marL="525780" marR="0" lvl="1" indent="-342900" algn="r" rtl="1">
              <a:spcBef>
                <a:spcPts val="1800"/>
              </a:spcBef>
              <a:spcAft>
                <a:spcPts val="0"/>
              </a:spcAft>
              <a:buClr>
                <a:schemeClr val="accent3"/>
              </a:buClr>
              <a:buSzPts val="1530"/>
              <a:buFont typeface="Merriweather Sans"/>
              <a:buChar char="*"/>
            </a:pPr>
            <a:r>
              <a:rPr lang="ar-EG" sz="1800" b="0" i="0" u="none" strike="noStrike" cap="none">
                <a:solidFill>
                  <a:schemeClr val="dk2"/>
                </a:solidFill>
                <a:latin typeface="Open Sans Light"/>
                <a:ea typeface="Open Sans Light"/>
                <a:cs typeface="Open Sans Light"/>
                <a:sym typeface="Open Sans Light"/>
              </a:rPr>
              <a:t>التعامل مع أعداد </a:t>
            </a:r>
            <a:r>
              <a:rPr lang="en-US" sz="1800" b="0" i="0" u="none" strike="noStrike" cap="none">
                <a:solidFill>
                  <a:schemeClr val="dk2"/>
                </a:solidFill>
                <a:latin typeface="Open Sans Light"/>
                <a:ea typeface="Open Sans Light"/>
                <a:cs typeface="Open Sans Light"/>
                <a:sym typeface="Open Sans Light"/>
              </a:rPr>
              <a:t>ASCII</a:t>
            </a:r>
            <a:r>
              <a:rPr lang="ar-EG" sz="1800" b="0" i="0" u="none" strike="noStrike" cap="none">
                <a:solidFill>
                  <a:schemeClr val="dk2"/>
                </a:solidFill>
                <a:latin typeface="Open Sans Light"/>
                <a:ea typeface="Open Sans Light"/>
                <a:cs typeface="Open Sans Light"/>
                <a:sym typeface="Open Sans Light"/>
              </a:rPr>
              <a:t> وتمثيلات الأرقام الإيديوغرامية الآسيوية كأرقام</a:t>
            </a:r>
          </a:p>
          <a:p>
            <a:pPr marL="525780" marR="0" lvl="1" indent="-342900" algn="r" rtl="1">
              <a:spcBef>
                <a:spcPts val="1800"/>
              </a:spcBef>
              <a:spcAft>
                <a:spcPts val="0"/>
              </a:spcAft>
              <a:buClr>
                <a:schemeClr val="accent3"/>
              </a:buClr>
              <a:buSzPts val="1530"/>
              <a:buFont typeface="Merriweather Sans"/>
              <a:buChar char="*"/>
            </a:pPr>
            <a:r>
              <a:rPr lang="ar-EG" sz="1800" b="0" i="0" u="none" strike="noStrike" cap="none">
                <a:solidFill>
                  <a:schemeClr val="dk2"/>
                </a:solidFill>
                <a:latin typeface="Open Sans Light"/>
                <a:ea typeface="Open Sans Light"/>
                <a:cs typeface="Open Sans Light"/>
                <a:sym typeface="Open Sans Light"/>
              </a:rPr>
              <a:t>ترقية التطبيقات والخوادم / الخدمات معًا</a:t>
            </a:r>
          </a:p>
          <a:p>
            <a:pPr marL="525780" marR="0" lvl="1" indent="-342900" algn="r" rtl="1">
              <a:spcBef>
                <a:spcPts val="1800"/>
              </a:spcBef>
              <a:spcAft>
                <a:spcPts val="0"/>
              </a:spcAft>
              <a:buClr>
                <a:schemeClr val="accent3"/>
              </a:buClr>
              <a:buSzPts val="1530"/>
              <a:buFont typeface="Merriweather Sans"/>
              <a:buChar char="*"/>
            </a:pPr>
            <a:r>
              <a:rPr lang="ar-EG" sz="1800" b="0" i="0" u="none" strike="noStrike" cap="none">
                <a:solidFill>
                  <a:schemeClr val="dk2"/>
                </a:solidFill>
                <a:latin typeface="Open Sans Light"/>
                <a:ea typeface="Open Sans Light"/>
                <a:cs typeface="Open Sans Light"/>
                <a:sym typeface="Open Sans Light"/>
              </a:rPr>
              <a:t>إجراء مراجعات التعليمات البرمجية لتجنب هجمات تجاوز سعة المخزن المؤقت</a:t>
            </a:r>
          </a:p>
        </p:txBody>
      </p:sp>
      <p:pic>
        <p:nvPicPr>
          <p:cNvPr id="495" name="Google Shape;495;p41" descr="ua-capability-icons_wht_Process.png"/>
          <p:cNvPicPr preferRelativeResize="0"/>
          <p:nvPr/>
        </p:nvPicPr>
        <p:blipFill rotWithShape="1">
          <a:blip r:embed="rId3">
            <a:alphaModFix/>
          </a:blip>
          <a:srcRect/>
          <a:stretch/>
        </p:blipFill>
        <p:spPr>
          <a:xfrm>
            <a:off x="909311" y="328026"/>
            <a:ext cx="1335974" cy="82296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42"/>
          <p:cNvSpPr txBox="1">
            <a:spLocks noGrp="1"/>
          </p:cNvSpPr>
          <p:nvPr>
            <p:ph type="title"/>
          </p:nvPr>
        </p:nvSpPr>
        <p:spPr>
          <a:xfrm>
            <a:off x="3643611" y="64139"/>
            <a:ext cx="4912149" cy="789611"/>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FFFFFF"/>
              </a:buClr>
              <a:buSzPts val="3200"/>
              <a:buFont typeface="Open Sans"/>
              <a:buNone/>
            </a:pPr>
            <a:r>
              <a:rPr lang="ar-EG"/>
              <a:t>العرض</a:t>
            </a:r>
          </a:p>
        </p:txBody>
      </p:sp>
      <p:sp>
        <p:nvSpPr>
          <p:cNvPr id="502" name="Google Shape;502;p42"/>
          <p:cNvSpPr/>
          <p:nvPr/>
        </p:nvSpPr>
        <p:spPr>
          <a:xfrm>
            <a:off x="3642829" y="1564152"/>
            <a:ext cx="5158272" cy="3626634"/>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EG" sz="2400">
                <a:solidFill>
                  <a:schemeClr val="dk2"/>
                </a:solidFill>
                <a:latin typeface="Open Sans"/>
                <a:ea typeface="Open Sans"/>
                <a:cs typeface="Open Sans"/>
                <a:sym typeface="Open Sans"/>
              </a:rPr>
              <a:t>توصيات المجموعة التوجيهية للقبول الشامل </a:t>
            </a:r>
            <a:r>
              <a:rPr lang="en-US" sz="2400">
                <a:solidFill>
                  <a:schemeClr val="dk2"/>
                </a:solidFill>
                <a:latin typeface="Open Sans"/>
                <a:ea typeface="Open Sans"/>
                <a:cs typeface="Open Sans"/>
                <a:sym typeface="Open Sans"/>
              </a:rPr>
              <a:t>UASG</a:t>
            </a:r>
          </a:p>
          <a:p>
            <a:pPr marL="365760" marR="0" lvl="1" indent="-274319" algn="r" rtl="1">
              <a:spcBef>
                <a:spcPts val="2000"/>
              </a:spcBef>
              <a:spcAft>
                <a:spcPts val="0"/>
              </a:spcAft>
              <a:buClr>
                <a:schemeClr val="accent3"/>
              </a:buClr>
              <a:buSzPts val="1530"/>
              <a:buFont typeface="Merriweather Sans"/>
              <a:buChar char="*"/>
            </a:pPr>
            <a:r>
              <a:rPr lang="en-US" sz="1800" b="0" i="0" u="none" strike="noStrike" cap="none">
                <a:solidFill>
                  <a:schemeClr val="dk2"/>
                </a:solidFill>
                <a:latin typeface="Open Sans Light"/>
                <a:ea typeface="Open Sans Light"/>
                <a:cs typeface="Open Sans Light"/>
                <a:sym typeface="Open Sans Light"/>
              </a:rPr>
              <a:t> </a:t>
            </a:r>
            <a:r>
              <a:rPr lang="ar-EG" sz="1800" b="0" i="0" u="none" strike="noStrike" cap="none">
                <a:solidFill>
                  <a:schemeClr val="dk2"/>
                </a:solidFill>
                <a:latin typeface="Open Sans Light"/>
                <a:ea typeface="Open Sans Light"/>
                <a:cs typeface="Open Sans Light"/>
                <a:sym typeface="Open Sans Light"/>
              </a:rPr>
              <a:t>عرض جميع نقاط التعليمات البرمجية لـ </a:t>
            </a:r>
            <a:r>
              <a:rPr lang="en-US" sz="1800" b="0" i="0" u="none" strike="noStrike" cap="none">
                <a:solidFill>
                  <a:schemeClr val="dk2"/>
                </a:solidFill>
                <a:latin typeface="Open Sans Light"/>
                <a:ea typeface="Open Sans Light"/>
                <a:cs typeface="Open Sans Light"/>
                <a:sym typeface="Open Sans Light"/>
              </a:rPr>
              <a:t>Unicode</a:t>
            </a:r>
            <a:r>
              <a:rPr lang="ar-EG" sz="1800" b="0" i="0" u="none" strike="noStrike" cap="none">
                <a:solidFill>
                  <a:schemeClr val="dk2"/>
                </a:solidFill>
                <a:latin typeface="Open Sans Light"/>
                <a:ea typeface="Open Sans Light"/>
                <a:cs typeface="Open Sans Light"/>
                <a:sym typeface="Open Sans Light"/>
              </a:rPr>
              <a:t> التي يدعمها نظام التشغيل الأساسي</a:t>
            </a:r>
          </a:p>
          <a:p>
            <a:pPr marL="365760" marR="0" lvl="1" indent="-274319" algn="r" rtl="1">
              <a:spcBef>
                <a:spcPts val="1800"/>
              </a:spcBef>
              <a:spcAft>
                <a:spcPts val="0"/>
              </a:spcAft>
              <a:buClr>
                <a:schemeClr val="accent3"/>
              </a:buClr>
              <a:buSzPts val="1530"/>
              <a:buFont typeface="Merriweather Sans"/>
              <a:buChar char="*"/>
            </a:pPr>
            <a:r>
              <a:rPr lang="ar-EG" sz="1800" b="0" i="0" u="none" strike="noStrike" cap="none">
                <a:solidFill>
                  <a:schemeClr val="dk2"/>
                </a:solidFill>
                <a:latin typeface="Open Sans Light"/>
                <a:ea typeface="Open Sans Light"/>
                <a:cs typeface="Open Sans Light"/>
                <a:sym typeface="Open Sans Light"/>
              </a:rPr>
              <a:t>عند تطوير تطبيق / خدمة أو تشغيل سجل، يجب مراعاة اللغات المدعومة</a:t>
            </a:r>
          </a:p>
          <a:p>
            <a:pPr marL="365760" marR="0" lvl="1" indent="-274319" algn="r" rtl="1">
              <a:spcBef>
                <a:spcPts val="1800"/>
              </a:spcBef>
              <a:spcAft>
                <a:spcPts val="0"/>
              </a:spcAft>
              <a:buClr>
                <a:schemeClr val="accent3"/>
              </a:buClr>
              <a:buSzPts val="1530"/>
              <a:buFont typeface="Merriweather Sans"/>
              <a:buChar char="*"/>
            </a:pPr>
            <a:r>
              <a:rPr lang="ar-EG" sz="1800" b="0" i="0" u="none" strike="noStrike" cap="none">
                <a:solidFill>
                  <a:schemeClr val="dk2"/>
                </a:solidFill>
                <a:latin typeface="Open Sans Light"/>
                <a:ea typeface="Open Sans Light"/>
                <a:cs typeface="Open Sans Light"/>
                <a:sym typeface="Open Sans Light"/>
              </a:rPr>
              <a:t>تحويل البيانات غير </a:t>
            </a:r>
            <a:r>
              <a:rPr lang="en-US" sz="1800" b="0" i="0" u="none" strike="noStrike" cap="none">
                <a:solidFill>
                  <a:schemeClr val="dk2"/>
                </a:solidFill>
                <a:latin typeface="Open Sans Light"/>
                <a:ea typeface="Open Sans Light"/>
                <a:cs typeface="Open Sans Light"/>
                <a:sym typeface="Open Sans Light"/>
              </a:rPr>
              <a:t>Unicode</a:t>
            </a:r>
            <a:r>
              <a:rPr lang="ar-EG" sz="1800" b="0" i="0" u="none" strike="noStrike" cap="none">
                <a:solidFill>
                  <a:schemeClr val="dk2"/>
                </a:solidFill>
                <a:latin typeface="Open Sans Light"/>
                <a:ea typeface="Open Sans Light"/>
                <a:cs typeface="Open Sans Light"/>
                <a:sym typeface="Open Sans Light"/>
              </a:rPr>
              <a:t> إلى </a:t>
            </a:r>
            <a:r>
              <a:rPr lang="en-US" sz="1800" b="0" i="0" u="none" strike="noStrike" cap="none">
                <a:solidFill>
                  <a:schemeClr val="dk2"/>
                </a:solidFill>
                <a:latin typeface="Open Sans Light"/>
                <a:ea typeface="Open Sans Light"/>
                <a:cs typeface="Open Sans Light"/>
                <a:sym typeface="Open Sans Light"/>
              </a:rPr>
              <a:t>Unicode</a:t>
            </a:r>
            <a:r>
              <a:rPr lang="ar-EG" sz="1800" b="0" i="0" u="none" strike="noStrike" cap="none">
                <a:solidFill>
                  <a:schemeClr val="dk2"/>
                </a:solidFill>
                <a:latin typeface="Open Sans Light"/>
                <a:ea typeface="Open Sans Light"/>
                <a:cs typeface="Open Sans Light"/>
                <a:sym typeface="Open Sans Light"/>
              </a:rPr>
              <a:t> قبل العرض</a:t>
            </a:r>
          </a:p>
          <a:p>
            <a:pPr marL="365760" marR="0" lvl="1" indent="-274319" algn="r" rtl="1">
              <a:spcBef>
                <a:spcPts val="1800"/>
              </a:spcBef>
              <a:spcAft>
                <a:spcPts val="0"/>
              </a:spcAft>
              <a:buClr>
                <a:schemeClr val="accent3"/>
              </a:buClr>
              <a:buSzPts val="1530"/>
              <a:buFont typeface="Merriweather Sans"/>
              <a:buChar char="*"/>
            </a:pPr>
            <a:r>
              <a:rPr lang="ar-EG" sz="1800" b="0" i="0" u="none" strike="noStrike" cap="none">
                <a:solidFill>
                  <a:schemeClr val="dk2"/>
                </a:solidFill>
                <a:latin typeface="Open Sans Light"/>
                <a:ea typeface="Open Sans Light"/>
                <a:cs typeface="Open Sans Light"/>
                <a:sym typeface="Open Sans Light"/>
              </a:rPr>
              <a:t>يجب أنت يرى المستخدم "</a:t>
            </a:r>
            <a:r>
              <a:rPr lang="en-US" sz="1800" b="0" i="0" u="none" strike="noStrike" cap="none">
                <a:solidFill>
                  <a:schemeClr val="dk2"/>
                </a:solidFill>
                <a:latin typeface="Open Sans Light"/>
                <a:ea typeface="Open Sans Light"/>
                <a:cs typeface="Open Sans Light"/>
                <a:sym typeface="Open Sans Light"/>
              </a:rPr>
              <a:t>everyone.みんな</a:t>
            </a:r>
            <a:r>
              <a:rPr lang="ar-EG" sz="1800" b="0" i="0" u="none" strike="noStrike" cap="none">
                <a:solidFill>
                  <a:schemeClr val="dk2"/>
                </a:solidFill>
                <a:latin typeface="Open Sans Light"/>
                <a:ea typeface="Open Sans Light"/>
                <a:cs typeface="Open Sans Light"/>
                <a:sym typeface="Open Sans Light"/>
              </a:rPr>
              <a:t>" مقابل "</a:t>
            </a:r>
            <a:r>
              <a:rPr lang="en-US" sz="1800" b="0" i="0" u="none" strike="noStrike" cap="none">
                <a:solidFill>
                  <a:schemeClr val="dk2"/>
                </a:solidFill>
                <a:latin typeface="Open Sans Light"/>
                <a:ea typeface="Open Sans Light"/>
                <a:cs typeface="Open Sans Light"/>
                <a:sym typeface="Open Sans Light"/>
              </a:rPr>
              <a:t>everyone.xn--q9jyb4c</a:t>
            </a:r>
            <a:r>
              <a:rPr lang="ar-EG" sz="1800" b="0" i="0" u="none" strike="noStrike" cap="none">
                <a:solidFill>
                  <a:schemeClr val="dk2"/>
                </a:solidFill>
                <a:latin typeface="Open Sans Light"/>
                <a:ea typeface="Open Sans Light"/>
                <a:cs typeface="Open Sans Light"/>
                <a:sym typeface="Open Sans Light"/>
              </a:rPr>
              <a:t>"</a:t>
            </a:r>
          </a:p>
        </p:txBody>
      </p:sp>
      <p:sp>
        <p:nvSpPr>
          <p:cNvPr id="503" name="Google Shape;503;p42"/>
          <p:cNvSpPr/>
          <p:nvPr/>
        </p:nvSpPr>
        <p:spPr>
          <a:xfrm>
            <a:off x="377396" y="2668043"/>
            <a:ext cx="3116263" cy="2123658"/>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EG" sz="2200">
                <a:solidFill>
                  <a:schemeClr val="accent2"/>
                </a:solidFill>
                <a:latin typeface="Open Sans"/>
                <a:ea typeface="Open Sans"/>
                <a:cs typeface="Open Sans"/>
                <a:sym typeface="Open Sans"/>
              </a:rPr>
              <a:t>يحدث العرض كلما تم تقديم عنوان بريد إلكتروني أو اسم نطاق داخل واجهة مستخدم.</a:t>
            </a:r>
          </a:p>
        </p:txBody>
      </p:sp>
      <p:pic>
        <p:nvPicPr>
          <p:cNvPr id="504" name="Google Shape;504;p42" descr="ua-capability-icons_wht_Display.png"/>
          <p:cNvPicPr preferRelativeResize="0"/>
          <p:nvPr/>
        </p:nvPicPr>
        <p:blipFill rotWithShape="1">
          <a:blip r:embed="rId3">
            <a:alphaModFix/>
          </a:blip>
          <a:srcRect/>
          <a:stretch/>
        </p:blipFill>
        <p:spPr>
          <a:xfrm>
            <a:off x="1280768" y="315913"/>
            <a:ext cx="662482" cy="8572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43"/>
          <p:cNvSpPr txBox="1">
            <a:spLocks noGrp="1"/>
          </p:cNvSpPr>
          <p:nvPr>
            <p:ph type="title"/>
          </p:nvPr>
        </p:nvSpPr>
        <p:spPr>
          <a:xfrm>
            <a:off x="3643611" y="64139"/>
            <a:ext cx="4912149" cy="789611"/>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FFFFFF"/>
              </a:buClr>
              <a:buSzPts val="3200"/>
              <a:buFont typeface="Open Sans"/>
              <a:buNone/>
            </a:pPr>
            <a:r>
              <a:rPr lang="ar-EG"/>
              <a:t>العرض (يُتبع)</a:t>
            </a:r>
          </a:p>
        </p:txBody>
      </p:sp>
      <p:sp>
        <p:nvSpPr>
          <p:cNvPr id="511" name="Google Shape;511;p43"/>
          <p:cNvSpPr/>
          <p:nvPr/>
        </p:nvSpPr>
        <p:spPr>
          <a:xfrm>
            <a:off x="3642829" y="1564153"/>
            <a:ext cx="5276479" cy="3426579"/>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EG" sz="2400">
                <a:solidFill>
                  <a:schemeClr val="dk2"/>
                </a:solidFill>
                <a:latin typeface="Open Sans"/>
                <a:ea typeface="Open Sans"/>
                <a:cs typeface="Open Sans"/>
                <a:sym typeface="Open Sans"/>
              </a:rPr>
              <a:t>توصيات المجموعة التوجيهية للقبول الشامل </a:t>
            </a:r>
            <a:r>
              <a:rPr lang="en-US" sz="2400">
                <a:solidFill>
                  <a:schemeClr val="dk2"/>
                </a:solidFill>
                <a:latin typeface="Open Sans"/>
                <a:ea typeface="Open Sans"/>
                <a:cs typeface="Open Sans"/>
                <a:sym typeface="Open Sans"/>
              </a:rPr>
              <a:t>UASG</a:t>
            </a:r>
          </a:p>
          <a:p>
            <a:pPr marL="365760" marR="0" lvl="1" indent="-274320" algn="r" rtl="1">
              <a:spcBef>
                <a:spcPts val="2000"/>
              </a:spcBef>
              <a:spcAft>
                <a:spcPts val="0"/>
              </a:spcAft>
              <a:buClr>
                <a:schemeClr val="accent3"/>
              </a:buClr>
              <a:buSzPts val="1445"/>
              <a:buFont typeface="Merriweather Sans"/>
              <a:buChar char="*"/>
            </a:pPr>
            <a:r>
              <a:rPr lang="en-US" sz="1700" b="0" i="0" u="none" strike="noStrike" cap="none">
                <a:solidFill>
                  <a:schemeClr val="dk2"/>
                </a:solidFill>
                <a:latin typeface="Open Sans Light"/>
                <a:ea typeface="Open Sans Light"/>
                <a:cs typeface="Open Sans Light"/>
                <a:sym typeface="Open Sans Light"/>
              </a:rPr>
              <a:t> </a:t>
            </a:r>
            <a:r>
              <a:rPr lang="ar-EG" sz="1700" b="0" i="0" u="none" strike="noStrike" cap="none">
                <a:solidFill>
                  <a:schemeClr val="dk2"/>
                </a:solidFill>
                <a:latin typeface="Open Sans Light"/>
                <a:ea typeface="Open Sans Light"/>
                <a:cs typeface="Open Sans Light"/>
                <a:sym typeface="Open Sans Light"/>
              </a:rPr>
              <a:t>عرض </a:t>
            </a:r>
            <a:r>
              <a:rPr lang="en-US" sz="1700" b="0" i="0" u="none" strike="noStrike" cap="none">
                <a:solidFill>
                  <a:schemeClr val="dk2"/>
                </a:solidFill>
                <a:latin typeface="Open Sans Light"/>
                <a:ea typeface="Open Sans Light"/>
                <a:cs typeface="Open Sans Light"/>
                <a:sym typeface="Open Sans Light"/>
              </a:rPr>
              <a:t>Unicode</a:t>
            </a:r>
            <a:r>
              <a:rPr lang="ar-EG" sz="1700" b="0" i="0" u="none" strike="noStrike" cap="none">
                <a:solidFill>
                  <a:schemeClr val="dk2"/>
                </a:solidFill>
                <a:latin typeface="Open Sans Light"/>
                <a:ea typeface="Open Sans Light"/>
                <a:cs typeface="Open Sans Light"/>
                <a:sym typeface="Open Sans Light"/>
              </a:rPr>
              <a:t> بشكل افتراضي</a:t>
            </a:r>
          </a:p>
          <a:p>
            <a:pPr marL="365760" marR="0" lvl="1" indent="-274320" algn="r" rtl="1">
              <a:spcBef>
                <a:spcPts val="1200"/>
              </a:spcBef>
              <a:spcAft>
                <a:spcPts val="0"/>
              </a:spcAft>
              <a:buClr>
                <a:schemeClr val="accent3"/>
              </a:buClr>
              <a:buSzPts val="1445"/>
              <a:buFont typeface="Merriweather Sans"/>
              <a:buChar char="*"/>
            </a:pPr>
            <a:r>
              <a:rPr lang="ar-EG" sz="1700" b="0" i="0" u="none" strike="noStrike" cap="none">
                <a:solidFill>
                  <a:schemeClr val="dk2"/>
                </a:solidFill>
                <a:latin typeface="Open Sans Light"/>
                <a:ea typeface="Open Sans Light"/>
                <a:cs typeface="Open Sans Light"/>
                <a:sym typeface="Open Sans Light"/>
              </a:rPr>
              <a:t>استخدام نص مرمز باستخدام </a:t>
            </a:r>
            <a:r>
              <a:rPr lang="en-US" sz="1700" b="0" i="0" u="none" strike="noStrike" cap="none">
                <a:solidFill>
                  <a:schemeClr val="dk2"/>
                </a:solidFill>
                <a:latin typeface="Open Sans Light"/>
                <a:ea typeface="Open Sans Light"/>
                <a:cs typeface="Open Sans Light"/>
                <a:sym typeface="Open Sans Light"/>
              </a:rPr>
              <a:t>Punycode</a:t>
            </a:r>
            <a:r>
              <a:rPr lang="ar-EG" sz="1700" b="0" i="0" u="none" strike="noStrike" cap="none">
                <a:solidFill>
                  <a:schemeClr val="dk2"/>
                </a:solidFill>
                <a:latin typeface="Open Sans Light"/>
                <a:ea typeface="Open Sans Light"/>
                <a:cs typeface="Open Sans Light"/>
                <a:sym typeface="Open Sans Light"/>
              </a:rPr>
              <a:t> </a:t>
            </a:r>
            <a:r>
              <a:rPr lang="ar-EG" sz="1700" b="0" i="1" u="none" strike="noStrike" cap="none">
                <a:solidFill>
                  <a:schemeClr val="dk2"/>
                </a:solidFill>
                <a:latin typeface="Open Sans Light"/>
                <a:ea typeface="Open Sans Light"/>
                <a:cs typeface="Open Sans Light"/>
                <a:sym typeface="Open Sans Light"/>
              </a:rPr>
              <a:t>فقط</a:t>
            </a:r>
            <a:r>
              <a:rPr lang="ar-EG" sz="1700" b="0" i="0" u="none" strike="noStrike" cap="none">
                <a:solidFill>
                  <a:schemeClr val="dk2"/>
                </a:solidFill>
                <a:latin typeface="Open Sans Light"/>
                <a:ea typeface="Open Sans Light"/>
                <a:cs typeface="Open Sans Light"/>
                <a:sym typeface="Open Sans Light"/>
              </a:rPr>
              <a:t> عندما يوفر </a:t>
            </a:r>
            <a:br>
              <a:rPr lang="ar-EG" sz="1700" b="0" i="0" u="none" strike="noStrike" cap="none">
                <a:solidFill>
                  <a:schemeClr val="dk2"/>
                </a:solidFill>
                <a:latin typeface="Open Sans Light"/>
                <a:ea typeface="Open Sans Light"/>
                <a:cs typeface="Open Sans Light"/>
                <a:sym typeface="Open Sans Light"/>
              </a:rPr>
            </a:br>
            <a:r>
              <a:rPr lang="ar-EG" sz="1700" b="0" i="0" u="none" strike="noStrike" cap="none">
                <a:solidFill>
                  <a:schemeClr val="dk2"/>
                </a:solidFill>
                <a:latin typeface="Open Sans Light"/>
                <a:ea typeface="Open Sans Light"/>
                <a:cs typeface="Open Sans Light"/>
                <a:sym typeface="Open Sans Light"/>
              </a:rPr>
              <a:t>فائدة</a:t>
            </a:r>
          </a:p>
          <a:p>
            <a:pPr marL="365760" marR="0" lvl="1" indent="-274320" algn="r" rtl="1">
              <a:spcBef>
                <a:spcPts val="1200"/>
              </a:spcBef>
              <a:spcAft>
                <a:spcPts val="0"/>
              </a:spcAft>
              <a:buClr>
                <a:schemeClr val="accent3"/>
              </a:buClr>
              <a:buSzPts val="1445"/>
              <a:buFont typeface="Merriweather Sans"/>
              <a:buChar char="*"/>
            </a:pPr>
            <a:r>
              <a:rPr lang="ar-EG" sz="1700" b="0" i="0" u="none" strike="noStrike" cap="none">
                <a:solidFill>
                  <a:schemeClr val="dk2"/>
                </a:solidFill>
                <a:latin typeface="Open Sans Light"/>
                <a:ea typeface="Open Sans Light"/>
                <a:cs typeface="Open Sans Light"/>
                <a:sym typeface="Open Sans Light"/>
              </a:rPr>
              <a:t>مراعاة أن العناوين ذات النصوص المختلطة ستصبح أكثر شيوعًا</a:t>
            </a:r>
          </a:p>
          <a:p>
            <a:pPr marL="365760" marR="0" lvl="1" indent="-274320" algn="r" rtl="1">
              <a:spcBef>
                <a:spcPts val="1200"/>
              </a:spcBef>
              <a:spcAft>
                <a:spcPts val="0"/>
              </a:spcAft>
              <a:buClr>
                <a:schemeClr val="accent3"/>
              </a:buClr>
              <a:buSzPts val="1445"/>
              <a:buFont typeface="Merriweather Sans"/>
              <a:buChar char="*"/>
            </a:pPr>
            <a:r>
              <a:rPr lang="ar-EG" sz="1700" b="0" i="0" u="none" strike="noStrike" cap="none">
                <a:solidFill>
                  <a:schemeClr val="dk2"/>
                </a:solidFill>
                <a:latin typeface="Open Sans Light"/>
                <a:ea typeface="Open Sans Light"/>
                <a:cs typeface="Open Sans Light"/>
                <a:sym typeface="Open Sans Light"/>
              </a:rPr>
              <a:t>استخدام معالجة توافق أسماء النطاقات المدوّلة في التطبيقات </a:t>
            </a:r>
            <a:r>
              <a:rPr lang="en-US" sz="1700" b="0" i="0" u="none" strike="noStrike" cap="none">
                <a:solidFill>
                  <a:schemeClr val="dk2"/>
                </a:solidFill>
                <a:latin typeface="Open Sans Light"/>
                <a:ea typeface="Open Sans Light"/>
                <a:cs typeface="Open Sans Light"/>
                <a:sym typeface="Open Sans Light"/>
              </a:rPr>
              <a:t>IDNA</a:t>
            </a:r>
            <a:r>
              <a:rPr lang="ar-EG" sz="1700" b="0" i="0" u="none" strike="noStrike" cap="none">
                <a:solidFill>
                  <a:schemeClr val="dk2"/>
                </a:solidFill>
                <a:latin typeface="Open Sans Light"/>
                <a:ea typeface="Open Sans Light"/>
                <a:cs typeface="Open Sans Light"/>
                <a:sym typeface="Open Sans Light"/>
              </a:rPr>
              <a:t> مع </a:t>
            </a:r>
            <a:r>
              <a:rPr lang="en-US" sz="1700" b="0" i="0" u="none" strike="noStrike" cap="none">
                <a:solidFill>
                  <a:schemeClr val="dk2"/>
                </a:solidFill>
                <a:latin typeface="Open Sans Light"/>
                <a:ea typeface="Open Sans Light"/>
                <a:cs typeface="Open Sans Light"/>
                <a:sym typeface="Open Sans Light"/>
              </a:rPr>
              <a:t>Unicode</a:t>
            </a:r>
            <a:r>
              <a:rPr lang="ar-EG" sz="1700" b="0" i="0" u="none" strike="noStrike" cap="none">
                <a:solidFill>
                  <a:schemeClr val="dk2"/>
                </a:solidFill>
                <a:latin typeface="Open Sans Light"/>
                <a:ea typeface="Open Sans Light"/>
                <a:cs typeface="Open Sans Light"/>
                <a:sym typeface="Open Sans Light"/>
              </a:rPr>
              <a:t> لمطابقة توقعات المستخدم</a:t>
            </a:r>
          </a:p>
          <a:p>
            <a:pPr marL="365760" marR="0" lvl="1" indent="-274320" algn="r" rtl="1">
              <a:spcBef>
                <a:spcPts val="1200"/>
              </a:spcBef>
              <a:spcAft>
                <a:spcPts val="0"/>
              </a:spcAft>
              <a:buClr>
                <a:schemeClr val="accent3"/>
              </a:buClr>
              <a:buSzPts val="1445"/>
              <a:buFont typeface="Merriweather Sans"/>
              <a:buChar char="*"/>
            </a:pPr>
            <a:r>
              <a:rPr lang="ar-EG" sz="1700" b="0" i="0" u="none" strike="noStrike" cap="none">
                <a:solidFill>
                  <a:schemeClr val="dk2"/>
                </a:solidFill>
                <a:latin typeface="Open Sans Light"/>
                <a:ea typeface="Open Sans Light"/>
                <a:cs typeface="Open Sans Light"/>
                <a:sym typeface="Open Sans Light"/>
              </a:rPr>
              <a:t>الحذر من الأحرف غير المخصصة وغير المسموح بها</a:t>
            </a:r>
          </a:p>
        </p:txBody>
      </p:sp>
      <p:sp>
        <p:nvSpPr>
          <p:cNvPr id="512" name="Google Shape;512;p43"/>
          <p:cNvSpPr/>
          <p:nvPr/>
        </p:nvSpPr>
        <p:spPr>
          <a:xfrm>
            <a:off x="377396" y="2668043"/>
            <a:ext cx="3116263" cy="2123658"/>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EG" sz="2200">
                <a:solidFill>
                  <a:schemeClr val="accent2"/>
                </a:solidFill>
                <a:latin typeface="Open Sans"/>
                <a:ea typeface="Open Sans"/>
                <a:cs typeface="Open Sans"/>
                <a:sym typeface="Open Sans"/>
              </a:rPr>
              <a:t>يحدث العرض كلما تم تقديم عنوان بريد إلكتروني أو اسم نطاق داخل واجهة مستخدم.</a:t>
            </a:r>
          </a:p>
        </p:txBody>
      </p:sp>
      <p:pic>
        <p:nvPicPr>
          <p:cNvPr id="513" name="Google Shape;513;p43" descr="ua-capability-icons_wht_Display.png"/>
          <p:cNvPicPr preferRelativeResize="0"/>
          <p:nvPr/>
        </p:nvPicPr>
        <p:blipFill rotWithShape="1">
          <a:blip r:embed="rId3">
            <a:alphaModFix/>
          </a:blip>
          <a:srcRect/>
          <a:stretch/>
        </p:blipFill>
        <p:spPr>
          <a:xfrm>
            <a:off x="1280768" y="315913"/>
            <a:ext cx="662482" cy="857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ar-EG" sz="2800"/>
              <a:t>التعددية اللغوية، مفتاح الإدماج الرقمي</a:t>
            </a:r>
          </a:p>
        </p:txBody>
      </p:sp>
      <p:sp>
        <p:nvSpPr>
          <p:cNvPr id="88" name="Google Shape;88;p2"/>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indent="-182880">
              <a:spcBef>
                <a:spcPts val="0"/>
              </a:spcBef>
              <a:buSzPts val="1530"/>
            </a:pPr>
            <a:r>
              <a:rPr lang="ar-EG" sz="1800" dirty="0"/>
              <a:t>طلبت منظمة الأمم المتحدة للتربية والعلوم والثقافة اليونسكو، في توصياتها بشأن </a:t>
            </a:r>
            <a:r>
              <a:rPr lang="ar-EG" sz="1800" i="0" u="sng" strike="noStrike" dirty="0">
                <a:solidFill>
                  <a:srgbClr val="1155CC"/>
                </a:solidFill>
                <a:effectLst/>
                <a:latin typeface="Open Sans" panose="020B0606030504020204" pitchFamily="34" charset="0"/>
                <a:ea typeface="Open Sans" panose="020B0606030504020204" pitchFamily="34" charset="0"/>
                <a:cs typeface="Open Sans" panose="020B0606030504020204" pitchFamily="34" charset="0"/>
                <a:hlinkClick r:id="rId3"/>
              </a:rPr>
              <a:t>التعددية اللغوية والوصول الشامل إلى الفضاء السيبراني</a:t>
            </a:r>
            <a:r>
              <a:rPr lang="ar-EG" sz="1800" dirty="0"/>
              <a:t> الصادرة في العام 2003، تخفيف الحواجز اللغوية على الإنترنت من خلال الوصول إلى المحتوى وبناء القدرات والسياسات الوطنية والبحث والتطوير التعاوني والتكييف المحلي للتكنولوجيا ذات القدرات المتعددة اللغات  </a:t>
            </a:r>
          </a:p>
          <a:p>
            <a:pPr marL="274320" lvl="0" indent="-182880" algn="l" rtl="0">
              <a:spcBef>
                <a:spcPts val="0"/>
              </a:spcBef>
              <a:spcAft>
                <a:spcPts val="0"/>
              </a:spcAft>
              <a:buClr>
                <a:schemeClr val="accent3"/>
              </a:buClr>
              <a:buSzPts val="1530"/>
              <a:buFont typeface="Merriweather Sans"/>
              <a:buChar char="*"/>
            </a:pPr>
            <a:endParaRPr lang="en-US" sz="1800" dirty="0"/>
          </a:p>
          <a:p>
            <a:pPr marL="91440" lvl="0" indent="0" algn="l" rtl="0">
              <a:spcBef>
                <a:spcPts val="1200"/>
              </a:spcBef>
              <a:spcAft>
                <a:spcPts val="0"/>
              </a:spcAft>
              <a:buSzPts val="1700"/>
              <a:buNone/>
            </a:pPr>
            <a:endParaRPr dirty="0"/>
          </a:p>
        </p:txBody>
      </p:sp>
      <p:pic>
        <p:nvPicPr>
          <p:cNvPr id="4" name="Google Shape;233;p10">
            <a:extLst>
              <a:ext uri="{FF2B5EF4-FFF2-40B4-BE49-F238E27FC236}">
                <a16:creationId xmlns:a16="http://schemas.microsoft.com/office/drawing/2014/main" id="{ACCFD439-9EDD-ACA2-8398-10FEE0FAA803}"/>
              </a:ext>
            </a:extLst>
          </p:cNvPr>
          <p:cNvPicPr preferRelativeResize="0"/>
          <p:nvPr/>
        </p:nvPicPr>
        <p:blipFill rotWithShape="1">
          <a:blip r:embed="rId4">
            <a:alphaModFix/>
          </a:blip>
          <a:srcRect b="2235"/>
          <a:stretch/>
        </p:blipFill>
        <p:spPr>
          <a:xfrm>
            <a:off x="944049" y="2848232"/>
            <a:ext cx="7255901" cy="3426824"/>
          </a:xfrm>
          <a:prstGeom prst="rect">
            <a:avLst/>
          </a:prstGeom>
          <a:noFill/>
          <a:ln>
            <a:noFill/>
          </a:ln>
        </p:spPr>
      </p:pic>
      <p:sp>
        <p:nvSpPr>
          <p:cNvPr id="5" name="Google Shape;234;p10">
            <a:extLst>
              <a:ext uri="{FF2B5EF4-FFF2-40B4-BE49-F238E27FC236}">
                <a16:creationId xmlns:a16="http://schemas.microsoft.com/office/drawing/2014/main" id="{DE9468DE-4C61-72EF-4B2A-3A978CAE6C0E}"/>
              </a:ext>
            </a:extLst>
          </p:cNvPr>
          <p:cNvSpPr txBox="1"/>
          <p:nvPr/>
        </p:nvSpPr>
        <p:spPr>
          <a:xfrm>
            <a:off x="2014929" y="6275056"/>
            <a:ext cx="5114140" cy="307777"/>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EG" sz="1400" i="1" dirty="0">
                <a:solidFill>
                  <a:schemeClr val="dk1"/>
                </a:solidFill>
                <a:latin typeface="Open Sans"/>
                <a:ea typeface="Open Sans"/>
                <a:cs typeface="Open Sans"/>
                <a:sym typeface="Open Sans"/>
              </a:rPr>
              <a:t>المصدر: </a:t>
            </a:r>
            <a:r>
              <a:rPr lang="en-US" sz="1400" i="1" u="sng" dirty="0">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https://en.wikipedia.org/wiki/List_of_writing_systems</a:t>
            </a:r>
            <a:r>
              <a:rPr lang="en-US" sz="1400" i="1" dirty="0">
                <a:solidFill>
                  <a:schemeClr val="dk1"/>
                </a:solidFill>
                <a:latin typeface="Open Sans"/>
                <a:ea typeface="Open Sans"/>
                <a:cs typeface="Open Sans"/>
                <a:sym typeface="Open Sans"/>
              </a:rPr>
              <a:t>.  </a:t>
            </a:r>
          </a:p>
        </p:txBody>
      </p:sp>
    </p:spTree>
    <p:extLst>
      <p:ext uri="{BB962C8B-B14F-4D97-AF65-F5344CB8AC3E}">
        <p14:creationId xmlns:p14="http://schemas.microsoft.com/office/powerpoint/2010/main" val="3389970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ar-EG" sz="2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نظام اسم النطاق (</a:t>
            </a:r>
            <a:r>
              <a:rPr lang="en-US" sz="2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DNS</a:t>
            </a:r>
            <a:r>
              <a:rPr lang="ar-EG" sz="2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و</a:t>
            </a:r>
            <a:r>
              <a:rPr lang="en-US" sz="2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ICANN</a:t>
            </a:r>
          </a:p>
        </p:txBody>
      </p:sp>
      <p:sp>
        <p:nvSpPr>
          <p:cNvPr id="111" name="Google Shape;111;p5"/>
          <p:cNvSpPr txBox="1">
            <a:spLocks noGrp="1"/>
          </p:cNvSpPr>
          <p:nvPr>
            <p:ph type="body" idx="1"/>
          </p:nvPr>
        </p:nvSpPr>
        <p:spPr>
          <a:xfrm>
            <a:off x="320675" y="1318686"/>
            <a:ext cx="8450746" cy="5066616"/>
          </a:xfrm>
          <a:prstGeom prst="rect">
            <a:avLst/>
          </a:prstGeom>
          <a:noFill/>
          <a:ln>
            <a:noFill/>
          </a:ln>
        </p:spPr>
        <p:txBody>
          <a:bodyPr spcFirstLastPara="1" wrap="square" lIns="91425" tIns="45700" rIns="91425" bIns="45700" anchor="t" anchorCtr="0">
            <a:noAutofit/>
          </a:bodyPr>
          <a:lstStyle/>
          <a:p>
            <a:pPr marL="274320" lvl="0" indent="-182880" algn="r" rtl="1">
              <a:spcBef>
                <a:spcPts val="0"/>
              </a:spcBef>
              <a:spcAft>
                <a:spcPts val="0"/>
              </a:spcAft>
              <a:buClr>
                <a:schemeClr val="accent3"/>
              </a:buClr>
              <a:buSzPts val="1530"/>
              <a:buFont typeface="Merriweather Sans"/>
              <a:buChar char="*"/>
            </a:pPr>
            <a:r>
              <a:rPr lang="ar-EG"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اسم النطاق اسم فريد يُشكل الأساس لمحددات مواقع الويب الموحدة (</a:t>
            </a:r>
            <a:r>
              <a:rPr lang="en-US"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URL</a:t>
            </a:r>
            <a:r>
              <a:rPr lang="ar-EG"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التي يستخدمها الأشخاص للعثور على مصادر المعلومات على الإنترنت (مثل صفحات الويب وخوادم البريد الإلكتروني والصور ومقاطع الفيديو)</a:t>
            </a:r>
          </a:p>
          <a:p>
            <a:pPr marL="274320" lvl="0" indent="-85725" algn="l" rtl="0">
              <a:spcBef>
                <a:spcPts val="360"/>
              </a:spcBef>
              <a:spcAft>
                <a:spcPts val="0"/>
              </a:spcAft>
              <a:buClr>
                <a:schemeClr val="accent3"/>
              </a:buClr>
              <a:buSzPts val="1530"/>
              <a:buFont typeface="Merriweather Sans"/>
              <a:buNone/>
            </a:pPr>
            <a:endParaRPr sz="1800" dirty="0"/>
          </a:p>
          <a:p>
            <a:pPr marL="274320" lvl="0" indent="-182880" algn="r" rtl="1">
              <a:spcBef>
                <a:spcPts val="360"/>
              </a:spcBef>
              <a:spcAft>
                <a:spcPts val="0"/>
              </a:spcAft>
              <a:buClr>
                <a:schemeClr val="accent3"/>
              </a:buClr>
              <a:buSzPts val="1530"/>
              <a:buFont typeface="Merriweather Sans"/>
              <a:buChar char="*"/>
            </a:pPr>
            <a:r>
              <a:rPr lang="ar-EG"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يمثل اسم النطاق بحد ذاته عنوانًا محددًا على الإنترنت يخص كيان معين مثل شركة أو منظمة أو مؤسسة أو فرد</a:t>
            </a:r>
          </a:p>
          <a:p>
            <a:pPr marL="274320" lvl="0" indent="-85725" algn="l" rtl="0">
              <a:spcBef>
                <a:spcPts val="360"/>
              </a:spcBef>
              <a:spcAft>
                <a:spcPts val="0"/>
              </a:spcAft>
              <a:buClr>
                <a:schemeClr val="accent3"/>
              </a:buClr>
              <a:buSzPts val="1530"/>
              <a:buFont typeface="Merriweather Sans"/>
              <a:buNone/>
            </a:pPr>
            <a:endParaRPr sz="1800" dirty="0"/>
          </a:p>
          <a:p>
            <a:pPr marL="274320" lvl="0" indent="-182880" algn="r" rtl="1">
              <a:spcBef>
                <a:spcPts val="360"/>
              </a:spcBef>
              <a:spcAft>
                <a:spcPts val="0"/>
              </a:spcAft>
              <a:buClr>
                <a:schemeClr val="accent3"/>
              </a:buClr>
              <a:buSzPts val="1530"/>
              <a:buFont typeface="Merriweather Sans"/>
              <a:buChar char="*"/>
            </a:pPr>
            <a:r>
              <a:rPr lang="ar-EG" sz="1800" dirty="0"/>
              <a:t>على سبيل المثال، اسم النطاق:</a:t>
            </a:r>
            <a:r>
              <a:rPr lang="en-US" sz="1800" dirty="0"/>
              <a:t> </a:t>
            </a:r>
            <a:r>
              <a:rPr lang="en-US" sz="1800" dirty="0" err="1">
                <a:solidFill>
                  <a:srgbClr val="00B0F0"/>
                </a:solidFill>
              </a:rPr>
              <a:t>wikipedia.org</a:t>
            </a:r>
            <a:r>
              <a:rPr lang="en-US" sz="1800" dirty="0">
                <a:solidFill>
                  <a:srgbClr val="00B0F0"/>
                </a:solidFill>
              </a:rPr>
              <a:t> </a:t>
            </a:r>
            <a:r>
              <a:rPr lang="ar-EG" sz="1800" dirty="0">
                <a:solidFill>
                  <a:schemeClr val="dk1"/>
                </a:solidFill>
              </a:rPr>
              <a:t>يستخدم </a:t>
            </a:r>
            <a:r>
              <a:rPr lang="ar-EG" sz="1800" dirty="0"/>
              <a:t>للإشارة إلى العنوان:</a:t>
            </a:r>
            <a:r>
              <a:rPr lang="ar-EG" sz="1800" dirty="0">
                <a:solidFill>
                  <a:srgbClr val="00B0F0"/>
                </a:solidFill>
              </a:rPr>
              <a:t> 208.80.154.224</a:t>
            </a:r>
          </a:p>
          <a:p>
            <a:pPr marL="274320" lvl="0" indent="-85725" algn="l" rtl="0">
              <a:spcBef>
                <a:spcPts val="360"/>
              </a:spcBef>
              <a:spcAft>
                <a:spcPts val="0"/>
              </a:spcAft>
              <a:buClr>
                <a:schemeClr val="accent3"/>
              </a:buClr>
              <a:buSzPts val="1530"/>
              <a:buFont typeface="Merriweather Sans"/>
              <a:buNone/>
            </a:pPr>
            <a:endParaRPr sz="1800" dirty="0">
              <a:solidFill>
                <a:srgbClr val="00B0F0"/>
              </a:solidFill>
            </a:endParaRPr>
          </a:p>
          <a:p>
            <a:pPr marL="274320" lvl="0" indent="-182880" algn="r" rtl="1">
              <a:spcBef>
                <a:spcPts val="360"/>
              </a:spcBef>
              <a:spcAft>
                <a:spcPts val="0"/>
              </a:spcAft>
              <a:buClr>
                <a:schemeClr val="accent3"/>
              </a:buClr>
              <a:buSzPts val="1530"/>
              <a:buFont typeface="Merriweather Sans"/>
              <a:buChar char="*"/>
            </a:pPr>
            <a:r>
              <a:rPr lang="ar-EG" sz="1800" dirty="0"/>
              <a:t>تساعدنا أسماء النطاقات وعناوين بروتوكول الإنترنت (</a:t>
            </a:r>
            <a:r>
              <a:rPr lang="en-US" sz="1800" dirty="0"/>
              <a:t>IP</a:t>
            </a:r>
            <a:r>
              <a:rPr lang="ar-EG" sz="1800" dirty="0"/>
              <a:t>) معًا على التنقل عبر الإنترنت</a:t>
            </a:r>
          </a:p>
          <a:p>
            <a:pPr marL="274320" lvl="0" indent="-85725" algn="l" rtl="0">
              <a:spcBef>
                <a:spcPts val="360"/>
              </a:spcBef>
              <a:spcAft>
                <a:spcPts val="0"/>
              </a:spcAft>
              <a:buClr>
                <a:schemeClr val="accent3"/>
              </a:buClr>
              <a:buSzPts val="1530"/>
              <a:buFont typeface="Merriweather Sans"/>
              <a:buNone/>
            </a:pPr>
            <a:endParaRPr sz="1800" dirty="0"/>
          </a:p>
          <a:p>
            <a:pPr marL="274320" lvl="0" indent="-182880" algn="r" rtl="1">
              <a:spcBef>
                <a:spcPts val="360"/>
              </a:spcBef>
              <a:spcAft>
                <a:spcPts val="0"/>
              </a:spcAft>
              <a:buClr>
                <a:schemeClr val="accent3"/>
              </a:buClr>
              <a:buSzPts val="1530"/>
              <a:buFont typeface="Merriweather Sans"/>
              <a:buChar char="*"/>
            </a:pPr>
            <a:r>
              <a:rPr lang="ar-EG"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تساعد مؤسسة الإنترنت للأسماء والأرقام المخصصة (</a:t>
            </a:r>
            <a:r>
              <a:rPr lang="en-US"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ICANN</a:t>
            </a:r>
            <a:r>
              <a:rPr lang="ar-EG"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 في تنسيق هذه المعرفات الفريدة ودعمها في جميع أنحاء العالم.</a:t>
            </a:r>
            <a:r>
              <a:rPr lang="ar-EG"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 </a:t>
            </a:r>
            <a:r>
              <a:rPr lang="ar-EG"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مهمة </a:t>
            </a:r>
            <a:r>
              <a:rPr lang="en-US"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ICANN</a:t>
            </a:r>
            <a:r>
              <a:rPr lang="ar-EG"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 هي ضمان شبكة إنترنت عالمية مستقلة وآمنة وواحدة.</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7"/>
          <p:cNvSpPr txBox="1">
            <a:spLocks noGrp="1"/>
          </p:cNvSpPr>
          <p:nvPr>
            <p:ph type="title"/>
          </p:nvPr>
        </p:nvSpPr>
        <p:spPr>
          <a:xfrm>
            <a:off x="320040" y="275167"/>
            <a:ext cx="8823959" cy="11430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ar-EG" sz="2800"/>
              <a:t> تطور نطاقات المستوى الأعلى (</a:t>
            </a:r>
            <a:r>
              <a:rPr lang="en-US" sz="2800"/>
              <a:t>TLD</a:t>
            </a:r>
            <a:r>
              <a:rPr lang="ar-EG" sz="2800"/>
              <a:t>) ونظام اسم النطاق </a:t>
            </a:r>
            <a:r>
              <a:rPr lang="en-US" sz="2800"/>
              <a:t>DNS</a:t>
            </a:r>
          </a:p>
        </p:txBody>
      </p:sp>
      <p:sp>
        <p:nvSpPr>
          <p:cNvPr id="168" name="Google Shape;168;p7"/>
          <p:cNvSpPr txBox="1">
            <a:spLocks noGrp="1"/>
          </p:cNvSpPr>
          <p:nvPr>
            <p:ph type="body" idx="1"/>
          </p:nvPr>
        </p:nvSpPr>
        <p:spPr>
          <a:xfrm>
            <a:off x="320041" y="942187"/>
            <a:ext cx="8450746" cy="5640646"/>
          </a:xfrm>
          <a:prstGeom prst="rect">
            <a:avLst/>
          </a:prstGeom>
          <a:noFill/>
          <a:ln>
            <a:noFill/>
          </a:ln>
        </p:spPr>
        <p:txBody>
          <a:bodyPr spcFirstLastPara="1" wrap="square" lIns="91425" tIns="45700" rIns="91425" bIns="45700" anchor="t" anchorCtr="0">
            <a:noAutofit/>
          </a:bodyPr>
          <a:lstStyle/>
          <a:p>
            <a:pPr marL="274320" lvl="0" indent="-182880" algn="r" rtl="1">
              <a:spcBef>
                <a:spcPts val="0"/>
              </a:spcBef>
              <a:spcAft>
                <a:spcPts val="0"/>
              </a:spcAft>
              <a:buClr>
                <a:schemeClr val="accent3"/>
              </a:buClr>
              <a:buSzPts val="1530"/>
              <a:buFont typeface="Merriweather Sans"/>
              <a:buChar char="*"/>
            </a:pPr>
            <a:r>
              <a:rPr lang="ar-EG" sz="1800" dirty="0"/>
              <a:t>كانت </a:t>
            </a:r>
            <a:r>
              <a:rPr lang="ar-EG"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نطاقات المستوى الأعلى</a:t>
            </a:r>
            <a:r>
              <a:rPr lang="ar-EG" sz="1800" dirty="0"/>
              <a:t> (</a:t>
            </a:r>
            <a:r>
              <a:rPr lang="en-US" sz="1800" dirty="0"/>
              <a:t>TLD</a:t>
            </a:r>
            <a:r>
              <a:rPr lang="ar-EG" sz="1800" dirty="0"/>
              <a:t>) في الماضي تتكون في الغالب من حرفين أو ثلاثة أحرف طويلة مكونة بأحرف لاتينية </a:t>
            </a:r>
            <a:r>
              <a:rPr lang="en-US" sz="1800" dirty="0"/>
              <a:t>a-z</a:t>
            </a:r>
            <a:r>
              <a:rPr lang="ar-EG" sz="1800" dirty="0"/>
              <a:t> (مثل، </a:t>
            </a:r>
            <a:r>
              <a:rPr lang="en-US" sz="1800" dirty="0"/>
              <a:t>com. </a:t>
            </a:r>
            <a:r>
              <a:rPr lang="ar-EG" sz="1800" dirty="0"/>
              <a:t>و</a:t>
            </a:r>
            <a:r>
              <a:rPr lang="en-US" sz="1800" dirty="0"/>
              <a:t>org</a:t>
            </a:r>
            <a:r>
              <a:rPr lang="ar-EG" sz="1800" dirty="0"/>
              <a:t>.)</a:t>
            </a:r>
          </a:p>
          <a:p>
            <a:pPr marL="274320" lvl="0" indent="-182880" algn="l" rtl="0">
              <a:spcBef>
                <a:spcPts val="0"/>
              </a:spcBef>
              <a:spcAft>
                <a:spcPts val="0"/>
              </a:spcAft>
              <a:buClr>
                <a:schemeClr val="accent3"/>
              </a:buClr>
              <a:buSzPts val="1530"/>
              <a:buFont typeface="Merriweather Sans"/>
              <a:buChar char="*"/>
            </a:pPr>
            <a:endParaRPr sz="1400" dirty="0"/>
          </a:p>
          <a:p>
            <a:pPr marL="274320" lvl="0" indent="-182880" algn="r" rtl="1">
              <a:spcBef>
                <a:spcPts val="360"/>
              </a:spcBef>
              <a:spcAft>
                <a:spcPts val="0"/>
              </a:spcAft>
              <a:buClr>
                <a:schemeClr val="accent3"/>
              </a:buClr>
              <a:buSzPts val="1530"/>
              <a:buFont typeface="Merriweather Sans"/>
              <a:buChar char="*"/>
            </a:pPr>
            <a:r>
              <a:rPr lang="ar-EG" sz="1800" dirty="0"/>
              <a:t>أتاح تطور نظام اسم النطاق </a:t>
            </a:r>
            <a:r>
              <a:rPr lang="en-US" sz="1800" dirty="0"/>
              <a:t>DNS</a:t>
            </a:r>
            <a:r>
              <a:rPr lang="ar-EG" sz="1800" dirty="0"/>
              <a:t> لنطاقات المستوى الأعلى </a:t>
            </a:r>
            <a:r>
              <a:rPr lang="en-US" sz="1800" dirty="0"/>
              <a:t>TLD</a:t>
            </a:r>
            <a:r>
              <a:rPr lang="ar-EG" sz="1800" dirty="0"/>
              <a:t> أن تكون أحدث وأطول. ويوجد الآن حوالي 1200 من نطاقات </a:t>
            </a:r>
            <a:r>
              <a:rPr lang="en-US" sz="1800" dirty="0"/>
              <a:t>gTLD</a:t>
            </a:r>
            <a:r>
              <a:rPr lang="ar-EG" sz="1800" dirty="0"/>
              <a:t> العامة الجديدة التي تمثل علامات تجارية ومجتمعات ومناطق جغرافية (مثل </a:t>
            </a:r>
            <a:r>
              <a:rPr lang="en-US" sz="1800" dirty="0"/>
              <a:t>photography</a:t>
            </a:r>
            <a:r>
              <a:rPr lang="ar-EG" sz="1800" dirty="0"/>
              <a:t>. و</a:t>
            </a:r>
            <a:r>
              <a:rPr lang="en-US" sz="1800" dirty="0" err="1"/>
              <a:t>london</a:t>
            </a:r>
            <a:r>
              <a:rPr lang="ar-EG" sz="1800" dirty="0"/>
              <a:t>.)</a:t>
            </a:r>
          </a:p>
          <a:p>
            <a:pPr marL="274320" lvl="0" indent="-182880" algn="l" rtl="0">
              <a:spcBef>
                <a:spcPts val="360"/>
              </a:spcBef>
              <a:spcAft>
                <a:spcPts val="0"/>
              </a:spcAft>
              <a:buClr>
                <a:schemeClr val="accent3"/>
              </a:buClr>
              <a:buSzPts val="1530"/>
              <a:buFont typeface="Merriweather Sans"/>
              <a:buChar char="*"/>
            </a:pPr>
            <a:endParaRPr sz="1400" dirty="0"/>
          </a:p>
          <a:p>
            <a:pPr marL="274320" lvl="0" indent="-182880" algn="r" rtl="1">
              <a:spcBef>
                <a:spcPts val="360"/>
              </a:spcBef>
              <a:spcAft>
                <a:spcPts val="0"/>
              </a:spcAft>
              <a:buClr>
                <a:schemeClr val="accent3"/>
              </a:buClr>
              <a:buSzPts val="1530"/>
              <a:buFont typeface="Merriweather Sans"/>
              <a:buChar char="*"/>
            </a:pPr>
            <a:r>
              <a:rPr lang="ar-EG" sz="1800" dirty="0"/>
              <a:t>تتضمن نطاقات المستوى الأعلى </a:t>
            </a:r>
            <a:r>
              <a:rPr lang="en-US" sz="1800" dirty="0"/>
              <a:t>TLD</a:t>
            </a:r>
            <a:r>
              <a:rPr lang="ar-EG" sz="1800" dirty="0"/>
              <a:t> الجديدة أيضًا أسماء نطاقات </a:t>
            </a:r>
            <a:r>
              <a:rPr lang="ar-EG" sz="1800" dirty="0" err="1"/>
              <a:t>مدوّلة</a:t>
            </a:r>
            <a:r>
              <a:rPr lang="ar-EG" sz="1800" dirty="0"/>
              <a:t> </a:t>
            </a:r>
            <a:r>
              <a:rPr lang="en-US" sz="1800" dirty="0"/>
              <a:t>IDN)</a:t>
            </a:r>
            <a:r>
              <a:rPr lang="he-IL" sz="1800" dirty="0"/>
              <a:t>)</a:t>
            </a:r>
            <a:r>
              <a:rPr lang="ar-EG" sz="1800" dirty="0"/>
              <a:t>، التي تتيح أسماء نطاقات بلغات ونصوص محلية مثل "</a:t>
            </a:r>
            <a:r>
              <a:rPr lang="en-US" sz="1800" dirty="0" err="1"/>
              <a:t>例子</a:t>
            </a:r>
            <a:r>
              <a:rPr lang="ar-EG" sz="1800" dirty="0"/>
              <a:t>." </a:t>
            </a:r>
            <a:r>
              <a:rPr lang="ar-EG" sz="1800" dirty="0" err="1"/>
              <a:t>و".مثال</a:t>
            </a:r>
            <a:r>
              <a:rPr lang="ar-EG" sz="1800" dirty="0"/>
              <a:t>" ("</a:t>
            </a:r>
            <a:r>
              <a:rPr lang="en-US" sz="1800" dirty="0"/>
              <a:t>example</a:t>
            </a:r>
            <a:r>
              <a:rPr lang="ar-EG" sz="1800" dirty="0"/>
              <a:t>" مكتوبة باللغتين الصينية والعربية)</a:t>
            </a:r>
          </a:p>
          <a:p>
            <a:pPr lvl="1">
              <a:spcBef>
                <a:spcPts val="0"/>
              </a:spcBef>
            </a:pPr>
            <a:r>
              <a:rPr lang="ar-EG" dirty="0"/>
              <a:t>يمكن أيضًا تدويل علامات أخرى داخل اسم نطاق، مما يسمح بأن يكون اسم النطاق بلغة ونص محليين بالكامل. وتعتبر أسماء النطاقات </a:t>
            </a:r>
            <a:r>
              <a:rPr lang="ar-EG" dirty="0" err="1"/>
              <a:t>المدوّلة</a:t>
            </a:r>
            <a:r>
              <a:rPr lang="ar-EG" dirty="0"/>
              <a:t> </a:t>
            </a:r>
            <a:r>
              <a:rPr lang="en-US" dirty="0"/>
              <a:t>IDN</a:t>
            </a:r>
            <a:r>
              <a:rPr lang="ar-EG" dirty="0"/>
              <a:t> منفصلة عن المحتوى على الإنترنت، الذي يمكن أن يكون أيضًا متعدد اللغات</a:t>
            </a:r>
          </a:p>
          <a:p>
            <a:pPr marL="274320" lvl="0" indent="-182880" algn="l" rtl="0">
              <a:spcBef>
                <a:spcPts val="360"/>
              </a:spcBef>
              <a:spcAft>
                <a:spcPts val="0"/>
              </a:spcAft>
              <a:buClr>
                <a:schemeClr val="accent3"/>
              </a:buClr>
              <a:buSzPts val="1530"/>
              <a:buFont typeface="Merriweather Sans"/>
              <a:buChar char="*"/>
            </a:pPr>
            <a:endParaRPr lang="en-US" sz="1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endParaRPr>
          </a:p>
          <a:p>
            <a:pPr marL="274320" lvl="0" indent="-182880" algn="r" rtl="1">
              <a:spcBef>
                <a:spcPts val="360"/>
              </a:spcBef>
              <a:spcAft>
                <a:spcPts val="0"/>
              </a:spcAft>
              <a:buClr>
                <a:schemeClr val="accent3"/>
              </a:buClr>
              <a:buSzPts val="1530"/>
              <a:buFont typeface="Merriweather Sans"/>
              <a:buChar char="*"/>
            </a:pPr>
            <a:r>
              <a:rPr lang="ar-EG" sz="1800" dirty="0">
                <a:latin typeface="Open Sans Light" panose="020B0306030504020204" pitchFamily="34" charset="0"/>
                <a:ea typeface="Open Sans Light" panose="020B0306030504020204" pitchFamily="34" charset="0"/>
                <a:cs typeface="Open Sans Light" panose="020B0306030504020204" pitchFamily="34" charset="0"/>
              </a:rPr>
              <a:t>ستواصل </a:t>
            </a:r>
            <a:r>
              <a:rPr lang="ar-EG" sz="1800" dirty="0">
                <a:latin typeface="Open Sans Light" panose="020B0306030504020204" pitchFamily="34" charset="0"/>
                <a:ea typeface="Open Sans Light" panose="020B0306030504020204" pitchFamily="34" charset="0"/>
                <a:cs typeface="Open Sans Light" panose="020B0306030504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الجولة القادمة لنطاقات </a:t>
            </a:r>
            <a:r>
              <a:rPr lang="en-US" sz="1800" dirty="0">
                <a:latin typeface="Open Sans Light" panose="020B0306030504020204" pitchFamily="34" charset="0"/>
                <a:ea typeface="Open Sans Light" panose="020B0306030504020204" pitchFamily="34" charset="0"/>
                <a:cs typeface="Open Sans Light" panose="020B0306030504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gTLD</a:t>
            </a:r>
            <a:r>
              <a:rPr lang="ar-EG" sz="1800" dirty="0">
                <a:latin typeface="Open Sans Light" panose="020B0306030504020204" pitchFamily="34" charset="0"/>
                <a:ea typeface="Open Sans Light" panose="020B0306030504020204" pitchFamily="34" charset="0"/>
                <a:cs typeface="Open Sans Light" panose="020B0306030504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 </a:t>
            </a:r>
            <a:r>
              <a:rPr lang="ar-EG" sz="1800" b="0" i="0" dirty="0">
                <a:solidFill>
                  <a:srgbClr val="1D1C1D"/>
                </a:solidFill>
                <a:effectLst/>
                <a:latin typeface="Open Sans Light" panose="020B0306030504020204" pitchFamily="34" charset="0"/>
                <a:ea typeface="Open Sans Light" panose="020B0306030504020204" pitchFamily="34" charset="0"/>
                <a:cs typeface="Open Sans Light" panose="020B0306030504020204" pitchFamily="34" charset="0"/>
              </a:rPr>
              <a:t>توسيع نظام اسم النطاق </a:t>
            </a:r>
            <a:r>
              <a:rPr lang="en-US" sz="1800" b="0" i="0" dirty="0">
                <a:solidFill>
                  <a:srgbClr val="1D1C1D"/>
                </a:solidFill>
                <a:effectLst/>
                <a:latin typeface="Open Sans Light" panose="020B0306030504020204" pitchFamily="34" charset="0"/>
                <a:ea typeface="Open Sans Light" panose="020B0306030504020204" pitchFamily="34" charset="0"/>
                <a:cs typeface="Open Sans Light" panose="020B0306030504020204" pitchFamily="34" charset="0"/>
              </a:rPr>
              <a:t>DNS</a:t>
            </a:r>
            <a:r>
              <a:rPr lang="ar-EG" sz="1800" b="0" i="0" dirty="0">
                <a:solidFill>
                  <a:srgbClr val="1D1C1D"/>
                </a:solidFill>
                <a:effectLst/>
                <a:latin typeface="Open Sans Light" panose="020B0306030504020204" pitchFamily="34" charset="0"/>
                <a:ea typeface="Open Sans Light" panose="020B0306030504020204" pitchFamily="34" charset="0"/>
                <a:cs typeface="Open Sans Light" panose="020B0306030504020204" pitchFamily="34" charset="0"/>
              </a:rPr>
              <a:t> وإتاحة فرص جديدة للمليار القادم من الأشخاص الذين ينتظرون الوصول إلى إنترنت أكثر تعددية في اللغات وأكثر شمولًا بلغتهم أو نصهم</a:t>
            </a:r>
          </a:p>
          <a:p>
            <a:pPr marL="274320" lvl="0" indent="-182880" algn="l" rtl="0">
              <a:spcBef>
                <a:spcPts val="360"/>
              </a:spcBef>
              <a:spcAft>
                <a:spcPts val="0"/>
              </a:spcAft>
              <a:buClr>
                <a:schemeClr val="accent3"/>
              </a:buClr>
              <a:buSzPts val="1530"/>
              <a:buFont typeface="Merriweather Sans"/>
              <a:buChar char="*"/>
            </a:pPr>
            <a:endParaRPr sz="1800" dirty="0"/>
          </a:p>
          <a:p>
            <a:pPr marL="91440" lvl="0" indent="0" algn="l" rtl="0">
              <a:spcBef>
                <a:spcPts val="400"/>
              </a:spcBef>
              <a:spcAft>
                <a:spcPts val="0"/>
              </a:spcAft>
              <a:buSzPts val="1700"/>
              <a:buNone/>
            </a:pPr>
            <a:endParaRPr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8"/>
          <p:cNvSpPr txBox="1">
            <a:spLocks noGrp="1"/>
          </p:cNvSpPr>
          <p:nvPr>
            <p:ph type="title"/>
          </p:nvPr>
        </p:nvSpPr>
        <p:spPr>
          <a:xfrm>
            <a:off x="317715" y="180198"/>
            <a:ext cx="8451381" cy="611015"/>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00000"/>
              </a:buClr>
              <a:buSzPts val="3200"/>
              <a:buFont typeface="Open Sans"/>
              <a:buNone/>
            </a:pPr>
            <a:r>
              <a:rPr lang="ar-EG" sz="2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توسع نظام اسم النطاق </a:t>
            </a:r>
            <a:r>
              <a:rPr lang="en-US" sz="2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DNS</a:t>
            </a:r>
            <a:r>
              <a:rPr lang="ar-EG" sz="2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 والجولة القادمة</a:t>
            </a:r>
          </a:p>
        </p:txBody>
      </p:sp>
      <p:sp>
        <p:nvSpPr>
          <p:cNvPr id="174" name="Google Shape;174;p8"/>
          <p:cNvSpPr txBox="1"/>
          <p:nvPr/>
        </p:nvSpPr>
        <p:spPr>
          <a:xfrm>
            <a:off x="374904" y="850976"/>
            <a:ext cx="8003023" cy="830997"/>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sz="1800" dirty="0">
                <a:solidFill>
                  <a:srgbClr val="000000"/>
                </a:solidFill>
                <a:latin typeface="Open Sans Light"/>
                <a:ea typeface="Open Sans Light"/>
                <a:cs typeface="Open Sans Light"/>
                <a:sym typeface="Open Sans Light"/>
              </a:rPr>
              <a:t>إدخال نطاقات </a:t>
            </a:r>
            <a:r>
              <a:rPr lang="en-US" sz="1800" dirty="0">
                <a:solidFill>
                  <a:srgbClr val="000000"/>
                </a:solidFill>
                <a:latin typeface="Open Sans Light"/>
                <a:ea typeface="Open Sans Light"/>
                <a:cs typeface="Open Sans Light"/>
                <a:sym typeface="Open Sans Light"/>
              </a:rPr>
              <a:t>gTLD</a:t>
            </a:r>
            <a:r>
              <a:rPr lang="ar-EG" sz="1800" dirty="0">
                <a:solidFill>
                  <a:srgbClr val="000000"/>
                </a:solidFill>
                <a:latin typeface="Open Sans Light"/>
                <a:ea typeface="Open Sans Light"/>
                <a:cs typeface="Open Sans Light"/>
                <a:sym typeface="Open Sans Light"/>
              </a:rPr>
              <a:t> الجديدة، بما في ذلك نطاقات </a:t>
            </a:r>
            <a:r>
              <a:rPr lang="en-US" sz="1800" dirty="0">
                <a:solidFill>
                  <a:srgbClr val="000000"/>
                </a:solidFill>
                <a:latin typeface="Open Sans Light"/>
                <a:ea typeface="Open Sans Light"/>
                <a:cs typeface="Open Sans Light"/>
                <a:sym typeface="Open Sans Light"/>
              </a:rPr>
              <a:t>TLD</a:t>
            </a:r>
            <a:r>
              <a:rPr lang="ar-EG" sz="1800" dirty="0">
                <a:solidFill>
                  <a:srgbClr val="000000"/>
                </a:solidFill>
                <a:latin typeface="Open Sans Light"/>
                <a:ea typeface="Open Sans Light"/>
                <a:cs typeface="Open Sans Light"/>
                <a:sym typeface="Open Sans Light"/>
              </a:rPr>
              <a:t> الطويلة وأسماء النطاقات </a:t>
            </a:r>
            <a:r>
              <a:rPr lang="ar-EG" sz="1800" dirty="0" err="1">
                <a:solidFill>
                  <a:srgbClr val="000000"/>
                </a:solidFill>
                <a:latin typeface="Open Sans Light"/>
                <a:ea typeface="Open Sans Light"/>
                <a:cs typeface="Open Sans Light"/>
                <a:sym typeface="Open Sans Light"/>
              </a:rPr>
              <a:t>المدوّلة</a:t>
            </a:r>
            <a:r>
              <a:rPr lang="ar-EG" sz="1800" dirty="0">
                <a:solidFill>
                  <a:srgbClr val="000000"/>
                </a:solidFill>
                <a:latin typeface="Open Sans Light"/>
                <a:ea typeface="Open Sans Light"/>
                <a:cs typeface="Open Sans Light"/>
                <a:sym typeface="Open Sans Light"/>
              </a:rPr>
              <a:t> </a:t>
            </a:r>
            <a:r>
              <a:rPr lang="en-US" sz="1800" dirty="0">
                <a:solidFill>
                  <a:srgbClr val="000000"/>
                </a:solidFill>
                <a:latin typeface="Open Sans Light"/>
                <a:ea typeface="Open Sans Light"/>
                <a:cs typeface="Open Sans Light"/>
                <a:sym typeface="Open Sans Light"/>
              </a:rPr>
              <a:t>IDN</a:t>
            </a:r>
            <a:r>
              <a:rPr lang="ar-EG" sz="1800" dirty="0">
                <a:solidFill>
                  <a:srgbClr val="000000"/>
                </a:solidFill>
                <a:latin typeface="Open Sans Light"/>
                <a:ea typeface="Open Sans Light"/>
                <a:cs typeface="Open Sans Light"/>
                <a:sym typeface="Open Sans Light"/>
              </a:rPr>
              <a:t> في منظومة الإنترنت من خلال برنامج نطاقات </a:t>
            </a:r>
            <a:r>
              <a:rPr lang="en-US" sz="1800" dirty="0">
                <a:solidFill>
                  <a:srgbClr val="000000"/>
                </a:solidFill>
                <a:latin typeface="Open Sans Light"/>
                <a:ea typeface="Open Sans Light"/>
                <a:cs typeface="Open Sans Light"/>
                <a:sym typeface="Open Sans Light"/>
              </a:rPr>
              <a:t>gTLD</a:t>
            </a:r>
            <a:r>
              <a:rPr lang="ar-EG" sz="1800" dirty="0">
                <a:solidFill>
                  <a:srgbClr val="000000"/>
                </a:solidFill>
                <a:latin typeface="Open Sans Light"/>
                <a:ea typeface="Open Sans Light"/>
                <a:cs typeface="Open Sans Light"/>
                <a:sym typeface="Open Sans Light"/>
              </a:rPr>
              <a:t> الجديدة أدى إلى التوسع الأكبر لنظام اسم النطاق </a:t>
            </a:r>
            <a:r>
              <a:rPr lang="en-US" sz="1800" dirty="0">
                <a:solidFill>
                  <a:srgbClr val="000000"/>
                </a:solidFill>
                <a:latin typeface="Open Sans Light"/>
                <a:ea typeface="Open Sans Light"/>
                <a:cs typeface="Open Sans Light"/>
                <a:sym typeface="Open Sans Light"/>
              </a:rPr>
              <a:t>DNS</a:t>
            </a:r>
            <a:r>
              <a:rPr lang="ar-EG" sz="1800" dirty="0">
                <a:solidFill>
                  <a:srgbClr val="000000"/>
                </a:solidFill>
                <a:latin typeface="Open Sans Light"/>
                <a:ea typeface="Open Sans Light"/>
                <a:cs typeface="Open Sans Light"/>
                <a:sym typeface="Open Sans Light"/>
              </a:rPr>
              <a:t>.  </a:t>
            </a:r>
          </a:p>
        </p:txBody>
      </p:sp>
      <p:sp>
        <p:nvSpPr>
          <p:cNvPr id="175" name="Google Shape;175;p8"/>
          <p:cNvSpPr/>
          <p:nvPr/>
        </p:nvSpPr>
        <p:spPr>
          <a:xfrm rot="10800000">
            <a:off x="6226420" y="2123474"/>
            <a:ext cx="2368008" cy="341717"/>
          </a:xfrm>
          <a:prstGeom prst="homePlate">
            <a:avLst>
              <a:gd name="adj" fmla="val 50000"/>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Open Sans"/>
              <a:ea typeface="Open Sans"/>
              <a:cs typeface="Open Sans"/>
              <a:sym typeface="Open Sans"/>
            </a:endParaRPr>
          </a:p>
        </p:txBody>
      </p:sp>
      <p:sp>
        <p:nvSpPr>
          <p:cNvPr id="176" name="Google Shape;176;p8"/>
          <p:cNvSpPr txBox="1"/>
          <p:nvPr/>
        </p:nvSpPr>
        <p:spPr>
          <a:xfrm>
            <a:off x="7460901" y="2139230"/>
            <a:ext cx="1269805" cy="346249"/>
          </a:xfrm>
          <a:prstGeom prst="rect">
            <a:avLst/>
          </a:prstGeom>
          <a:noFill/>
          <a:ln>
            <a:noFill/>
          </a:ln>
        </p:spPr>
        <p:txBody>
          <a:bodyPr spcFirstLastPara="1" wrap="square" lIns="68575" tIns="45700" rIns="91425" bIns="45700" anchor="t" anchorCtr="0">
            <a:spAutoFit/>
          </a:bodyPr>
          <a:lstStyle/>
          <a:p>
            <a:pPr marL="0" marR="0" lvl="0" indent="0" algn="l" rtl="1">
              <a:spcBef>
                <a:spcPts val="0"/>
              </a:spcBef>
              <a:spcAft>
                <a:spcPts val="0"/>
              </a:spcAft>
              <a:buNone/>
            </a:pPr>
            <a:r>
              <a:rPr lang="ar-EG" sz="1600" b="1" dirty="0">
                <a:solidFill>
                  <a:schemeClr val="lt1"/>
                </a:solidFill>
                <a:latin typeface="Open Sans"/>
                <a:ea typeface="Open Sans"/>
                <a:cs typeface="Open Sans"/>
                <a:sym typeface="Open Sans"/>
              </a:rPr>
              <a:t>ما قبل 2009</a:t>
            </a:r>
          </a:p>
        </p:txBody>
      </p:sp>
      <p:sp>
        <p:nvSpPr>
          <p:cNvPr id="177" name="Google Shape;177;p8"/>
          <p:cNvSpPr txBox="1"/>
          <p:nvPr/>
        </p:nvSpPr>
        <p:spPr>
          <a:xfrm>
            <a:off x="5959781" y="2623533"/>
            <a:ext cx="2500639" cy="532413"/>
          </a:xfrm>
          <a:prstGeom prst="rect">
            <a:avLst/>
          </a:prstGeom>
          <a:noFill/>
          <a:ln>
            <a:noFill/>
          </a:ln>
        </p:spPr>
        <p:txBody>
          <a:bodyPr spcFirstLastPara="1" wrap="square" lIns="0" tIns="45700" rIns="91425" bIns="45700" anchor="t" anchorCtr="0">
            <a:spAutoFit/>
          </a:bodyPr>
          <a:lstStyle/>
          <a:p>
            <a:pPr marL="0" marR="0" lvl="0" indent="0" algn="r" rtl="1">
              <a:lnSpc>
                <a:spcPct val="130000"/>
              </a:lnSpc>
              <a:spcBef>
                <a:spcPts val="0"/>
              </a:spcBef>
              <a:spcAft>
                <a:spcPts val="0"/>
              </a:spcAft>
              <a:buNone/>
            </a:pPr>
            <a:r>
              <a:rPr lang="ar-EG" sz="1200" dirty="0">
                <a:solidFill>
                  <a:schemeClr val="dk1"/>
                </a:solidFill>
                <a:latin typeface="Open Sans"/>
                <a:ea typeface="Open Sans"/>
                <a:cs typeface="Open Sans"/>
                <a:sym typeface="Open Sans"/>
              </a:rPr>
              <a:t>نطاقات المستوى الأعلى العامة (</a:t>
            </a:r>
            <a:r>
              <a:rPr lang="en-US" sz="1200" dirty="0">
                <a:solidFill>
                  <a:schemeClr val="dk1"/>
                </a:solidFill>
                <a:latin typeface="Open Sans"/>
                <a:ea typeface="Open Sans"/>
                <a:cs typeface="Open Sans"/>
                <a:sym typeface="Open Sans"/>
              </a:rPr>
              <a:t>gTLD</a:t>
            </a:r>
            <a:r>
              <a:rPr lang="ar-EG" sz="1200" dirty="0">
                <a:solidFill>
                  <a:schemeClr val="dk1"/>
                </a:solidFill>
                <a:latin typeface="Open Sans"/>
                <a:ea typeface="Open Sans"/>
                <a:cs typeface="Open Sans"/>
                <a:sym typeface="Open Sans"/>
              </a:rPr>
              <a:t>)</a:t>
            </a:r>
          </a:p>
          <a:p>
            <a:pPr marL="0" marR="0" lvl="0" indent="0" algn="r" rtl="1">
              <a:lnSpc>
                <a:spcPct val="130000"/>
              </a:lnSpc>
              <a:spcBef>
                <a:spcPts val="0"/>
              </a:spcBef>
              <a:spcAft>
                <a:spcPts val="0"/>
              </a:spcAft>
              <a:buNone/>
            </a:pPr>
            <a:r>
              <a:rPr lang="ar-EG" sz="1000" dirty="0">
                <a:solidFill>
                  <a:schemeClr val="dk1"/>
                </a:solidFill>
                <a:latin typeface="Open Sans"/>
                <a:ea typeface="Open Sans"/>
                <a:cs typeface="Open Sans"/>
                <a:sym typeface="Open Sans"/>
              </a:rPr>
              <a:t>(إجمالي </a:t>
            </a:r>
            <a:r>
              <a:rPr lang="ar-EG" sz="1000" b="1" dirty="0">
                <a:solidFill>
                  <a:schemeClr val="dk1"/>
                </a:solidFill>
                <a:latin typeface="Open Sans"/>
                <a:ea typeface="Open Sans"/>
                <a:cs typeface="Open Sans"/>
                <a:sym typeface="Open Sans"/>
              </a:rPr>
              <a:t>22</a:t>
            </a:r>
            <a:r>
              <a:rPr lang="ar-EG" sz="1000" dirty="0">
                <a:solidFill>
                  <a:schemeClr val="dk1"/>
                </a:solidFill>
                <a:latin typeface="Open Sans"/>
                <a:ea typeface="Open Sans"/>
                <a:cs typeface="Open Sans"/>
                <a:sym typeface="Open Sans"/>
              </a:rPr>
              <a:t>)</a:t>
            </a:r>
          </a:p>
        </p:txBody>
      </p:sp>
      <p:sp>
        <p:nvSpPr>
          <p:cNvPr id="178" name="Google Shape;178;p8"/>
          <p:cNvSpPr txBox="1"/>
          <p:nvPr/>
        </p:nvSpPr>
        <p:spPr>
          <a:xfrm>
            <a:off x="7855706" y="3364308"/>
            <a:ext cx="589800"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1">
              <a:spcBef>
                <a:spcPts val="0"/>
              </a:spcBef>
              <a:spcAft>
                <a:spcPts val="0"/>
              </a:spcAft>
              <a:buNone/>
            </a:pPr>
            <a:r>
              <a:rPr lang="en-US" sz="1050" dirty="0">
                <a:solidFill>
                  <a:schemeClr val="dk1"/>
                </a:solidFill>
                <a:latin typeface="Open Sans"/>
                <a:ea typeface="Open Sans"/>
                <a:cs typeface="Open Sans"/>
                <a:sym typeface="Open Sans"/>
              </a:rPr>
              <a:t>.</a:t>
            </a:r>
            <a:r>
              <a:rPr lang="en-US" sz="1050" dirty="0" err="1">
                <a:solidFill>
                  <a:schemeClr val="dk1"/>
                </a:solidFill>
                <a:latin typeface="Open Sans"/>
                <a:ea typeface="Open Sans"/>
                <a:cs typeface="Open Sans"/>
                <a:sym typeface="Open Sans"/>
              </a:rPr>
              <a:t>edu</a:t>
            </a:r>
            <a:endParaRPr lang="en-US" sz="1050" dirty="0">
              <a:solidFill>
                <a:schemeClr val="dk1"/>
              </a:solidFill>
              <a:latin typeface="Open Sans"/>
              <a:ea typeface="Open Sans"/>
              <a:cs typeface="Open Sans"/>
              <a:sym typeface="Open Sans"/>
            </a:endParaRPr>
          </a:p>
        </p:txBody>
      </p:sp>
      <p:sp>
        <p:nvSpPr>
          <p:cNvPr id="179" name="Google Shape;179;p8"/>
          <p:cNvSpPr txBox="1"/>
          <p:nvPr/>
        </p:nvSpPr>
        <p:spPr>
          <a:xfrm>
            <a:off x="7855706" y="3704131"/>
            <a:ext cx="589800"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1">
              <a:spcBef>
                <a:spcPts val="0"/>
              </a:spcBef>
              <a:spcAft>
                <a:spcPts val="0"/>
              </a:spcAft>
              <a:buNone/>
            </a:pPr>
            <a:r>
              <a:rPr lang="en-US" sz="1050" dirty="0" err="1">
                <a:solidFill>
                  <a:schemeClr val="dk1"/>
                </a:solidFill>
                <a:latin typeface="Open Sans"/>
                <a:ea typeface="Open Sans"/>
                <a:cs typeface="Open Sans"/>
                <a:sym typeface="Open Sans"/>
              </a:rPr>
              <a:t>.net</a:t>
            </a:r>
            <a:endParaRPr lang="en-US" sz="1050" dirty="0">
              <a:solidFill>
                <a:schemeClr val="dk1"/>
              </a:solidFill>
              <a:latin typeface="Open Sans"/>
              <a:ea typeface="Open Sans"/>
              <a:cs typeface="Open Sans"/>
              <a:sym typeface="Open Sans"/>
            </a:endParaRPr>
          </a:p>
        </p:txBody>
      </p:sp>
      <p:sp>
        <p:nvSpPr>
          <p:cNvPr id="180" name="Google Shape;180;p8"/>
          <p:cNvSpPr txBox="1"/>
          <p:nvPr/>
        </p:nvSpPr>
        <p:spPr>
          <a:xfrm>
            <a:off x="7277399" y="3364308"/>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1">
              <a:spcBef>
                <a:spcPts val="0"/>
              </a:spcBef>
              <a:spcAft>
                <a:spcPts val="0"/>
              </a:spcAft>
              <a:buNone/>
            </a:pPr>
            <a:r>
              <a:rPr lang="en-US" sz="1050" dirty="0">
                <a:solidFill>
                  <a:schemeClr val="dk1"/>
                </a:solidFill>
                <a:latin typeface="Open Sans"/>
                <a:ea typeface="Open Sans"/>
                <a:cs typeface="Open Sans"/>
                <a:sym typeface="Open Sans"/>
              </a:rPr>
              <a:t>.com</a:t>
            </a:r>
          </a:p>
        </p:txBody>
      </p:sp>
      <p:sp>
        <p:nvSpPr>
          <p:cNvPr id="181" name="Google Shape;181;p8"/>
          <p:cNvSpPr txBox="1"/>
          <p:nvPr/>
        </p:nvSpPr>
        <p:spPr>
          <a:xfrm>
            <a:off x="7277399" y="3704131"/>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1">
              <a:spcBef>
                <a:spcPts val="0"/>
              </a:spcBef>
              <a:spcAft>
                <a:spcPts val="0"/>
              </a:spcAft>
              <a:buNone/>
            </a:pPr>
            <a:r>
              <a:rPr lang="en-US" sz="1050" dirty="0">
                <a:solidFill>
                  <a:schemeClr val="dk1"/>
                </a:solidFill>
                <a:latin typeface="Open Sans"/>
                <a:ea typeface="Open Sans"/>
                <a:cs typeface="Open Sans"/>
                <a:sym typeface="Open Sans"/>
              </a:rPr>
              <a:t>.org</a:t>
            </a:r>
          </a:p>
        </p:txBody>
      </p:sp>
      <p:sp>
        <p:nvSpPr>
          <p:cNvPr id="182" name="Google Shape;182;p8"/>
          <p:cNvSpPr txBox="1"/>
          <p:nvPr/>
        </p:nvSpPr>
        <p:spPr>
          <a:xfrm>
            <a:off x="7850058" y="4049135"/>
            <a:ext cx="595448"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1">
              <a:spcBef>
                <a:spcPts val="0"/>
              </a:spcBef>
              <a:spcAft>
                <a:spcPts val="0"/>
              </a:spcAft>
              <a:buNone/>
            </a:pPr>
            <a:r>
              <a:rPr lang="en-US" sz="1050">
                <a:solidFill>
                  <a:schemeClr val="dk1"/>
                </a:solidFill>
                <a:latin typeface="Open Sans"/>
                <a:ea typeface="Open Sans"/>
                <a:cs typeface="Open Sans"/>
                <a:sym typeface="Open Sans"/>
              </a:rPr>
              <a:t>.asia</a:t>
            </a:r>
          </a:p>
        </p:txBody>
      </p:sp>
      <p:sp>
        <p:nvSpPr>
          <p:cNvPr id="183" name="Google Shape;183;p8"/>
          <p:cNvSpPr txBox="1"/>
          <p:nvPr/>
        </p:nvSpPr>
        <p:spPr>
          <a:xfrm>
            <a:off x="7850057" y="4388958"/>
            <a:ext cx="595449"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1">
              <a:spcBef>
                <a:spcPts val="0"/>
              </a:spcBef>
              <a:spcAft>
                <a:spcPts val="0"/>
              </a:spcAft>
              <a:buNone/>
            </a:pPr>
            <a:r>
              <a:rPr lang="en-US" sz="1050" dirty="0">
                <a:solidFill>
                  <a:schemeClr val="dk1"/>
                </a:solidFill>
                <a:latin typeface="Open Sans"/>
                <a:ea typeface="Open Sans"/>
                <a:cs typeface="Open Sans"/>
                <a:sym typeface="Open Sans"/>
              </a:rPr>
              <a:t>.travel</a:t>
            </a:r>
          </a:p>
        </p:txBody>
      </p:sp>
      <p:sp>
        <p:nvSpPr>
          <p:cNvPr id="184" name="Google Shape;184;p8"/>
          <p:cNvSpPr txBox="1"/>
          <p:nvPr/>
        </p:nvSpPr>
        <p:spPr>
          <a:xfrm>
            <a:off x="7271752" y="4049135"/>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1">
              <a:spcBef>
                <a:spcPts val="0"/>
              </a:spcBef>
              <a:spcAft>
                <a:spcPts val="0"/>
              </a:spcAft>
              <a:buNone/>
            </a:pPr>
            <a:r>
              <a:rPr lang="en-US" sz="1050" dirty="0">
                <a:solidFill>
                  <a:schemeClr val="dk1"/>
                </a:solidFill>
                <a:latin typeface="Open Sans"/>
                <a:ea typeface="Open Sans"/>
                <a:cs typeface="Open Sans"/>
                <a:sym typeface="Open Sans"/>
              </a:rPr>
              <a:t>.aero</a:t>
            </a:r>
          </a:p>
        </p:txBody>
      </p:sp>
      <p:sp>
        <p:nvSpPr>
          <p:cNvPr id="185" name="Google Shape;185;p8"/>
          <p:cNvSpPr txBox="1"/>
          <p:nvPr/>
        </p:nvSpPr>
        <p:spPr>
          <a:xfrm>
            <a:off x="7271752" y="4388958"/>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1">
              <a:spcBef>
                <a:spcPts val="0"/>
              </a:spcBef>
              <a:spcAft>
                <a:spcPts val="0"/>
              </a:spcAft>
              <a:buNone/>
            </a:pPr>
            <a:r>
              <a:rPr lang="en-US" sz="1050" dirty="0">
                <a:solidFill>
                  <a:schemeClr val="dk1"/>
                </a:solidFill>
                <a:latin typeface="Open Sans"/>
                <a:ea typeface="Open Sans"/>
                <a:cs typeface="Open Sans"/>
                <a:sym typeface="Open Sans"/>
              </a:rPr>
              <a:t>.</a:t>
            </a:r>
            <a:r>
              <a:rPr lang="en-US" sz="1050" dirty="0" err="1">
                <a:solidFill>
                  <a:schemeClr val="dk1"/>
                </a:solidFill>
                <a:latin typeface="Open Sans"/>
                <a:ea typeface="Open Sans"/>
                <a:cs typeface="Open Sans"/>
                <a:sym typeface="Open Sans"/>
              </a:rPr>
              <a:t>mobi</a:t>
            </a:r>
            <a:endParaRPr lang="en-US" sz="1050" dirty="0">
              <a:solidFill>
                <a:schemeClr val="dk1"/>
              </a:solidFill>
              <a:latin typeface="Open Sans"/>
              <a:ea typeface="Open Sans"/>
              <a:cs typeface="Open Sans"/>
              <a:sym typeface="Open Sans"/>
            </a:endParaRPr>
          </a:p>
        </p:txBody>
      </p:sp>
      <p:sp>
        <p:nvSpPr>
          <p:cNvPr id="186" name="Google Shape;186;p8"/>
          <p:cNvSpPr txBox="1"/>
          <p:nvPr/>
        </p:nvSpPr>
        <p:spPr>
          <a:xfrm>
            <a:off x="4189510" y="2302003"/>
            <a:ext cx="642484" cy="346249"/>
          </a:xfrm>
          <a:prstGeom prst="rect">
            <a:avLst/>
          </a:prstGeom>
          <a:noFill/>
          <a:ln>
            <a:noFill/>
          </a:ln>
        </p:spPr>
        <p:txBody>
          <a:bodyPr spcFirstLastPara="1" wrap="square" lIns="68575" tIns="45700" rIns="91425" bIns="45700" anchor="t" anchorCtr="0">
            <a:spAutoFit/>
          </a:bodyPr>
          <a:lstStyle/>
          <a:p>
            <a:pPr marL="0" marR="0" lvl="0" indent="0" algn="r" rtl="1">
              <a:spcBef>
                <a:spcPts val="0"/>
              </a:spcBef>
              <a:spcAft>
                <a:spcPts val="0"/>
              </a:spcAft>
              <a:buNone/>
            </a:pPr>
            <a:r>
              <a:rPr lang="ar-EG" sz="1650">
                <a:solidFill>
                  <a:srgbClr val="FAFAFA"/>
                </a:solidFill>
                <a:latin typeface="Open Sans"/>
                <a:ea typeface="Open Sans"/>
                <a:cs typeface="Open Sans"/>
                <a:sym typeface="Open Sans"/>
              </a:rPr>
              <a:t>2016</a:t>
            </a:r>
          </a:p>
        </p:txBody>
      </p:sp>
      <p:sp>
        <p:nvSpPr>
          <p:cNvPr id="187" name="Google Shape;187;p8"/>
          <p:cNvSpPr txBox="1"/>
          <p:nvPr/>
        </p:nvSpPr>
        <p:spPr>
          <a:xfrm>
            <a:off x="401797" y="3057565"/>
            <a:ext cx="2278877" cy="772479"/>
          </a:xfrm>
          <a:prstGeom prst="rect">
            <a:avLst/>
          </a:prstGeom>
          <a:noFill/>
          <a:ln>
            <a:noFill/>
          </a:ln>
        </p:spPr>
        <p:txBody>
          <a:bodyPr spcFirstLastPara="1" wrap="square" lIns="0" tIns="45700" rIns="91425" bIns="45700" anchor="t" anchorCtr="0">
            <a:spAutoFit/>
          </a:bodyPr>
          <a:lstStyle/>
          <a:p>
            <a:pPr marL="0" marR="0" lvl="0" indent="0" algn="r" rtl="1">
              <a:lnSpc>
                <a:spcPct val="130000"/>
              </a:lnSpc>
              <a:spcBef>
                <a:spcPts val="0"/>
              </a:spcBef>
              <a:spcAft>
                <a:spcPts val="0"/>
              </a:spcAft>
              <a:buNone/>
            </a:pPr>
            <a:r>
              <a:rPr lang="ar-EG" sz="1200" dirty="0">
                <a:solidFill>
                  <a:schemeClr val="dk1"/>
                </a:solidFill>
                <a:latin typeface="Open Sans"/>
                <a:ea typeface="Open Sans"/>
                <a:cs typeface="Open Sans"/>
                <a:sym typeface="Open Sans"/>
              </a:rPr>
              <a:t>نطاقات </a:t>
            </a:r>
            <a:r>
              <a:rPr lang="en-US" sz="1200" dirty="0">
                <a:solidFill>
                  <a:schemeClr val="dk1"/>
                </a:solidFill>
                <a:latin typeface="Open Sans"/>
                <a:ea typeface="Open Sans"/>
                <a:cs typeface="Open Sans"/>
                <a:sym typeface="Open Sans"/>
              </a:rPr>
              <a:t>gTLD</a:t>
            </a:r>
            <a:r>
              <a:rPr lang="ar-EG" sz="1200" dirty="0">
                <a:solidFill>
                  <a:schemeClr val="dk1"/>
                </a:solidFill>
                <a:latin typeface="Open Sans"/>
                <a:ea typeface="Open Sans"/>
                <a:cs typeface="Open Sans"/>
                <a:sym typeface="Open Sans"/>
              </a:rPr>
              <a:t> الجديدة والطويلة</a:t>
            </a:r>
            <a:r>
              <a:rPr lang="he-IL" sz="1000" dirty="0">
                <a:solidFill>
                  <a:schemeClr val="dk1"/>
                </a:solidFill>
                <a:latin typeface="Open Sans"/>
                <a:ea typeface="Open Sans"/>
                <a:cs typeface="Open Sans"/>
                <a:sym typeface="Open Sans"/>
              </a:rPr>
              <a:t>  </a:t>
            </a:r>
            <a:r>
              <a:rPr lang="ar-EG" sz="1000" dirty="0">
                <a:solidFill>
                  <a:schemeClr val="dk1"/>
                </a:solidFill>
                <a:latin typeface="Open Sans"/>
                <a:ea typeface="Open Sans"/>
                <a:cs typeface="Open Sans"/>
                <a:sym typeface="Open Sans"/>
              </a:rPr>
              <a:t>(إجمالي أكثر من 1200)</a:t>
            </a:r>
          </a:p>
          <a:p>
            <a:pPr marL="0" marR="0" lvl="0" indent="0" algn="l" rtl="0">
              <a:lnSpc>
                <a:spcPct val="130000"/>
              </a:lnSpc>
              <a:spcBef>
                <a:spcPts val="0"/>
              </a:spcBef>
              <a:spcAft>
                <a:spcPts val="0"/>
              </a:spcAft>
              <a:buNone/>
            </a:pPr>
            <a:endParaRPr sz="1200" dirty="0">
              <a:solidFill>
                <a:schemeClr val="dk1"/>
              </a:solidFill>
              <a:latin typeface="Open Sans"/>
              <a:ea typeface="Open Sans"/>
              <a:cs typeface="Open Sans"/>
              <a:sym typeface="Open Sans"/>
            </a:endParaRPr>
          </a:p>
        </p:txBody>
      </p:sp>
      <p:sp>
        <p:nvSpPr>
          <p:cNvPr id="207" name="Google Shape;207;p8"/>
          <p:cNvSpPr txBox="1"/>
          <p:nvPr/>
        </p:nvSpPr>
        <p:spPr>
          <a:xfrm>
            <a:off x="7277401" y="4738097"/>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1">
              <a:spcBef>
                <a:spcPts val="0"/>
              </a:spcBef>
              <a:spcAft>
                <a:spcPts val="0"/>
              </a:spcAft>
              <a:buNone/>
            </a:pPr>
            <a:r>
              <a:rPr lang="en-US" sz="1050" dirty="0">
                <a:solidFill>
                  <a:schemeClr val="dk1"/>
                </a:solidFill>
                <a:latin typeface="Open Sans"/>
                <a:ea typeface="Open Sans"/>
                <a:cs typeface="Open Sans"/>
                <a:sym typeface="Open Sans"/>
              </a:rPr>
              <a:t>.info</a:t>
            </a:r>
          </a:p>
        </p:txBody>
      </p:sp>
      <p:sp>
        <p:nvSpPr>
          <p:cNvPr id="208" name="Google Shape;208;p8"/>
          <p:cNvSpPr/>
          <p:nvPr/>
        </p:nvSpPr>
        <p:spPr>
          <a:xfrm rot="10800000">
            <a:off x="3523217" y="2131302"/>
            <a:ext cx="2255184" cy="341717"/>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Open Sans"/>
              <a:ea typeface="Open Sans"/>
              <a:cs typeface="Open Sans"/>
              <a:sym typeface="Open Sans"/>
            </a:endParaRPr>
          </a:p>
        </p:txBody>
      </p:sp>
      <p:sp>
        <p:nvSpPr>
          <p:cNvPr id="209" name="Google Shape;209;p8"/>
          <p:cNvSpPr txBox="1"/>
          <p:nvPr/>
        </p:nvSpPr>
        <p:spPr>
          <a:xfrm>
            <a:off x="4051168" y="2123474"/>
            <a:ext cx="1757947" cy="346249"/>
          </a:xfrm>
          <a:prstGeom prst="rect">
            <a:avLst/>
          </a:prstGeom>
          <a:noFill/>
          <a:ln>
            <a:noFill/>
          </a:ln>
        </p:spPr>
        <p:txBody>
          <a:bodyPr spcFirstLastPara="1" wrap="square" lIns="68575" tIns="45700" rIns="91425" bIns="45700" anchor="t" anchorCtr="0">
            <a:spAutoFit/>
          </a:bodyPr>
          <a:lstStyle/>
          <a:p>
            <a:pPr marL="0" marR="0" lvl="0" indent="0" algn="l" rtl="1">
              <a:spcBef>
                <a:spcPts val="0"/>
              </a:spcBef>
              <a:spcAft>
                <a:spcPts val="0"/>
              </a:spcAft>
              <a:buNone/>
            </a:pPr>
            <a:r>
              <a:rPr lang="ar-EG" sz="1600" b="1" dirty="0">
                <a:solidFill>
                  <a:schemeClr val="lt1"/>
                </a:solidFill>
                <a:latin typeface="Open Sans"/>
                <a:ea typeface="Open Sans"/>
                <a:cs typeface="Open Sans"/>
                <a:sym typeface="Open Sans"/>
              </a:rPr>
              <a:t>2009 وما بعدها</a:t>
            </a:r>
          </a:p>
        </p:txBody>
      </p:sp>
      <p:sp>
        <p:nvSpPr>
          <p:cNvPr id="210" name="Google Shape;210;p8"/>
          <p:cNvSpPr/>
          <p:nvPr/>
        </p:nvSpPr>
        <p:spPr>
          <a:xfrm rot="10800000">
            <a:off x="352893" y="2137970"/>
            <a:ext cx="2514437" cy="341717"/>
          </a:xfrm>
          <a:prstGeom prst="chevron">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Open Sans"/>
              <a:ea typeface="Open Sans"/>
              <a:cs typeface="Open Sans"/>
              <a:sym typeface="Open Sans"/>
            </a:endParaRPr>
          </a:p>
        </p:txBody>
      </p:sp>
      <p:sp>
        <p:nvSpPr>
          <p:cNvPr id="211" name="Google Shape;211;p8"/>
          <p:cNvSpPr txBox="1"/>
          <p:nvPr/>
        </p:nvSpPr>
        <p:spPr>
          <a:xfrm>
            <a:off x="812034" y="2149126"/>
            <a:ext cx="2922864" cy="346249"/>
          </a:xfrm>
          <a:prstGeom prst="rect">
            <a:avLst/>
          </a:prstGeom>
          <a:noFill/>
          <a:ln>
            <a:noFill/>
          </a:ln>
        </p:spPr>
        <p:txBody>
          <a:bodyPr spcFirstLastPara="1" wrap="square" lIns="68575" tIns="45700" rIns="91425" bIns="45700" anchor="t" anchorCtr="0">
            <a:spAutoFit/>
          </a:bodyPr>
          <a:lstStyle/>
          <a:p>
            <a:pPr marL="0" marR="0" lvl="0" indent="0" algn="l" rtl="1">
              <a:spcBef>
                <a:spcPts val="0"/>
              </a:spcBef>
              <a:spcAft>
                <a:spcPts val="0"/>
              </a:spcAft>
              <a:buNone/>
            </a:pPr>
            <a:r>
              <a:rPr lang="ar-EG" sz="1600" b="1" dirty="0">
                <a:solidFill>
                  <a:schemeClr val="lt1"/>
                </a:solidFill>
                <a:latin typeface="Open Sans"/>
                <a:ea typeface="Open Sans"/>
                <a:cs typeface="Open Sans"/>
                <a:sym typeface="Open Sans"/>
              </a:rPr>
              <a:t>2012 وما بعدها</a:t>
            </a:r>
          </a:p>
        </p:txBody>
      </p:sp>
      <p:sp>
        <p:nvSpPr>
          <p:cNvPr id="212" name="Google Shape;212;p8"/>
          <p:cNvSpPr txBox="1"/>
          <p:nvPr/>
        </p:nvSpPr>
        <p:spPr>
          <a:xfrm>
            <a:off x="3734898" y="2704729"/>
            <a:ext cx="1942069" cy="732468"/>
          </a:xfrm>
          <a:prstGeom prst="rect">
            <a:avLst/>
          </a:prstGeom>
          <a:noFill/>
          <a:ln>
            <a:noFill/>
          </a:ln>
        </p:spPr>
        <p:txBody>
          <a:bodyPr spcFirstLastPara="1" wrap="square" lIns="0" tIns="45700" rIns="91425" bIns="45700" anchor="t" anchorCtr="0">
            <a:spAutoFit/>
          </a:bodyPr>
          <a:lstStyle/>
          <a:p>
            <a:pPr marL="0" marR="0" lvl="0" indent="0" algn="r" rtl="1">
              <a:lnSpc>
                <a:spcPct val="130000"/>
              </a:lnSpc>
              <a:spcBef>
                <a:spcPts val="0"/>
              </a:spcBef>
              <a:spcAft>
                <a:spcPts val="0"/>
              </a:spcAft>
              <a:buNone/>
            </a:pPr>
            <a:r>
              <a:rPr lang="ar-EG" sz="1100" dirty="0">
                <a:solidFill>
                  <a:schemeClr val="dk1"/>
                </a:solidFill>
                <a:latin typeface="Open Sans"/>
                <a:ea typeface="Open Sans"/>
                <a:cs typeface="Open Sans"/>
                <a:sym typeface="Open Sans"/>
              </a:rPr>
              <a:t>نطاقات المستوى الأعلى لرمز البلد بأسماء النطاقات </a:t>
            </a:r>
            <a:r>
              <a:rPr lang="ar-EG" sz="1100" dirty="0" err="1">
                <a:solidFill>
                  <a:schemeClr val="dk1"/>
                </a:solidFill>
                <a:latin typeface="Open Sans"/>
                <a:ea typeface="Open Sans"/>
                <a:cs typeface="Open Sans"/>
                <a:sym typeface="Open Sans"/>
              </a:rPr>
              <a:t>المدوّلة</a:t>
            </a:r>
            <a:r>
              <a:rPr lang="ar-EG" sz="1100" dirty="0">
                <a:solidFill>
                  <a:schemeClr val="dk1"/>
                </a:solidFill>
                <a:latin typeface="Open Sans"/>
                <a:ea typeface="Open Sans"/>
                <a:cs typeface="Open Sans"/>
                <a:sym typeface="Open Sans"/>
              </a:rPr>
              <a:t> </a:t>
            </a:r>
            <a:r>
              <a:rPr lang="en-US" sz="1100" dirty="0">
                <a:solidFill>
                  <a:schemeClr val="dk1"/>
                </a:solidFill>
                <a:latin typeface="Open Sans"/>
                <a:ea typeface="Open Sans"/>
                <a:cs typeface="Open Sans"/>
                <a:sym typeface="Open Sans"/>
              </a:rPr>
              <a:t>IDN ccTLD</a:t>
            </a:r>
          </a:p>
          <a:p>
            <a:pPr marL="0" marR="0" lvl="0" indent="0" algn="r" rtl="1">
              <a:lnSpc>
                <a:spcPct val="130000"/>
              </a:lnSpc>
              <a:spcBef>
                <a:spcPts val="0"/>
              </a:spcBef>
              <a:spcAft>
                <a:spcPts val="0"/>
              </a:spcAft>
              <a:buNone/>
            </a:pPr>
            <a:r>
              <a:rPr lang="ar-EG" sz="1000" dirty="0">
                <a:solidFill>
                  <a:schemeClr val="dk1"/>
                </a:solidFill>
                <a:latin typeface="Open Sans"/>
                <a:ea typeface="Open Sans"/>
                <a:cs typeface="Open Sans"/>
                <a:sym typeface="Open Sans"/>
              </a:rPr>
              <a:t>(بنصوص غير لاتينية)</a:t>
            </a:r>
          </a:p>
        </p:txBody>
      </p:sp>
      <p:sp>
        <p:nvSpPr>
          <p:cNvPr id="213" name="Google Shape;213;p8"/>
          <p:cNvSpPr txBox="1"/>
          <p:nvPr/>
        </p:nvSpPr>
        <p:spPr>
          <a:xfrm>
            <a:off x="-410657" y="4808042"/>
            <a:ext cx="3139511" cy="532413"/>
          </a:xfrm>
          <a:prstGeom prst="rect">
            <a:avLst/>
          </a:prstGeom>
          <a:noFill/>
          <a:ln>
            <a:noFill/>
          </a:ln>
        </p:spPr>
        <p:txBody>
          <a:bodyPr spcFirstLastPara="1" wrap="square" lIns="0" tIns="45700" rIns="91425" bIns="45700" anchor="t" anchorCtr="0">
            <a:spAutoFit/>
          </a:bodyPr>
          <a:lstStyle/>
          <a:p>
            <a:pPr marL="0" marR="0" lvl="0" indent="0" algn="r" rtl="1">
              <a:lnSpc>
                <a:spcPct val="130000"/>
              </a:lnSpc>
              <a:spcBef>
                <a:spcPts val="0"/>
              </a:spcBef>
              <a:spcAft>
                <a:spcPts val="0"/>
              </a:spcAft>
              <a:buNone/>
            </a:pPr>
            <a:r>
              <a:rPr lang="ar-EG" sz="1200" dirty="0">
                <a:solidFill>
                  <a:schemeClr val="dk1"/>
                </a:solidFill>
                <a:latin typeface="Open Sans"/>
                <a:ea typeface="Open Sans"/>
                <a:cs typeface="Open Sans"/>
                <a:sym typeface="Open Sans"/>
              </a:rPr>
              <a:t> نطاقات </a:t>
            </a:r>
            <a:r>
              <a:rPr lang="en-US" sz="1200" dirty="0">
                <a:solidFill>
                  <a:schemeClr val="dk1"/>
                </a:solidFill>
                <a:latin typeface="Open Sans"/>
                <a:ea typeface="Open Sans"/>
                <a:cs typeface="Open Sans"/>
                <a:sym typeface="Open Sans"/>
              </a:rPr>
              <a:t>gTLD</a:t>
            </a:r>
            <a:r>
              <a:rPr lang="ar-EG" sz="1200" dirty="0">
                <a:solidFill>
                  <a:schemeClr val="dk1"/>
                </a:solidFill>
                <a:latin typeface="Open Sans"/>
                <a:ea typeface="Open Sans"/>
                <a:cs typeface="Open Sans"/>
                <a:sym typeface="Open Sans"/>
              </a:rPr>
              <a:t> بأسماء النطاقات المدوّلة </a:t>
            </a:r>
            <a:r>
              <a:rPr lang="en-US" sz="1200" dirty="0">
                <a:solidFill>
                  <a:schemeClr val="dk1"/>
                </a:solidFill>
                <a:latin typeface="Open Sans"/>
                <a:ea typeface="Open Sans"/>
                <a:cs typeface="Open Sans"/>
                <a:sym typeface="Open Sans"/>
              </a:rPr>
              <a:t>IDN</a:t>
            </a:r>
            <a:r>
              <a:rPr lang="ar-EG" sz="1200" dirty="0">
                <a:solidFill>
                  <a:schemeClr val="dk1"/>
                </a:solidFill>
                <a:latin typeface="Open Sans"/>
                <a:ea typeface="Open Sans"/>
                <a:cs typeface="Open Sans"/>
                <a:sym typeface="Open Sans"/>
              </a:rPr>
              <a:t>.</a:t>
            </a:r>
          </a:p>
          <a:p>
            <a:pPr marL="0" marR="0" lvl="0" indent="0" algn="r" rtl="1">
              <a:lnSpc>
                <a:spcPct val="130000"/>
              </a:lnSpc>
              <a:spcBef>
                <a:spcPts val="0"/>
              </a:spcBef>
              <a:spcAft>
                <a:spcPts val="0"/>
              </a:spcAft>
              <a:buNone/>
            </a:pPr>
            <a:r>
              <a:rPr lang="ar-EG" sz="1000" dirty="0">
                <a:solidFill>
                  <a:schemeClr val="dk1"/>
                </a:solidFill>
                <a:latin typeface="Open Sans"/>
                <a:ea typeface="Open Sans"/>
                <a:cs typeface="Open Sans"/>
                <a:sym typeface="Open Sans"/>
              </a:rPr>
              <a:t>(بنصوص مختلفة)</a:t>
            </a:r>
          </a:p>
        </p:txBody>
      </p:sp>
      <p:sp>
        <p:nvSpPr>
          <p:cNvPr id="218" name="Google Shape;218;p8"/>
          <p:cNvSpPr txBox="1"/>
          <p:nvPr/>
        </p:nvSpPr>
        <p:spPr>
          <a:xfrm>
            <a:off x="6093788" y="5068922"/>
            <a:ext cx="2500639" cy="551626"/>
          </a:xfrm>
          <a:prstGeom prst="rect">
            <a:avLst/>
          </a:prstGeom>
          <a:noFill/>
          <a:ln>
            <a:noFill/>
          </a:ln>
        </p:spPr>
        <p:txBody>
          <a:bodyPr spcFirstLastPara="1" wrap="square" lIns="0" tIns="45700" rIns="91425" bIns="45700" anchor="t" anchorCtr="0">
            <a:spAutoFit/>
          </a:bodyPr>
          <a:lstStyle/>
          <a:p>
            <a:pPr marL="0" marR="0" lvl="0" indent="0" algn="r" rtl="1">
              <a:lnSpc>
                <a:spcPct val="130000"/>
              </a:lnSpc>
              <a:spcBef>
                <a:spcPts val="0"/>
              </a:spcBef>
              <a:spcAft>
                <a:spcPts val="0"/>
              </a:spcAft>
              <a:buNone/>
            </a:pPr>
            <a:r>
              <a:rPr lang="ar-EG" sz="1200" dirty="0">
                <a:solidFill>
                  <a:schemeClr val="dk1"/>
                </a:solidFill>
                <a:latin typeface="Open Sans"/>
                <a:ea typeface="Open Sans"/>
                <a:cs typeface="Open Sans"/>
                <a:sym typeface="Open Sans"/>
              </a:rPr>
              <a:t>نطاقات المستوى الأعلى لرمز البلد (</a:t>
            </a:r>
            <a:r>
              <a:rPr lang="en-US" sz="1200" dirty="0">
                <a:solidFill>
                  <a:schemeClr val="dk1"/>
                </a:solidFill>
                <a:latin typeface="Open Sans"/>
                <a:ea typeface="Open Sans"/>
                <a:cs typeface="Open Sans"/>
                <a:sym typeface="Open Sans"/>
              </a:rPr>
              <a:t>ccTLD</a:t>
            </a:r>
            <a:r>
              <a:rPr lang="ar-EG" sz="1200" dirty="0">
                <a:solidFill>
                  <a:schemeClr val="dk1"/>
                </a:solidFill>
                <a:latin typeface="Open Sans"/>
                <a:ea typeface="Open Sans"/>
                <a:cs typeface="Open Sans"/>
                <a:sym typeface="Open Sans"/>
              </a:rPr>
              <a:t>)</a:t>
            </a:r>
          </a:p>
          <a:p>
            <a:pPr marL="0" marR="0" lvl="0" indent="0" algn="r" rtl="1">
              <a:lnSpc>
                <a:spcPct val="130000"/>
              </a:lnSpc>
              <a:spcBef>
                <a:spcPts val="0"/>
              </a:spcBef>
              <a:spcAft>
                <a:spcPts val="0"/>
              </a:spcAft>
              <a:buNone/>
            </a:pPr>
            <a:r>
              <a:rPr lang="ar-EG" sz="1000" dirty="0">
                <a:solidFill>
                  <a:schemeClr val="dk1"/>
                </a:solidFill>
                <a:latin typeface="Open Sans"/>
                <a:ea typeface="Open Sans"/>
                <a:cs typeface="Open Sans"/>
                <a:sym typeface="Open Sans"/>
              </a:rPr>
              <a:t> (نطاقات </a:t>
            </a:r>
            <a:r>
              <a:rPr lang="en-US" sz="1000" dirty="0">
                <a:solidFill>
                  <a:schemeClr val="dk1"/>
                </a:solidFill>
                <a:latin typeface="Open Sans"/>
                <a:ea typeface="Open Sans"/>
                <a:cs typeface="Open Sans"/>
                <a:sym typeface="Open Sans"/>
              </a:rPr>
              <a:t>ccTLD</a:t>
            </a:r>
            <a:r>
              <a:rPr lang="ar-EG" sz="1000" dirty="0">
                <a:solidFill>
                  <a:schemeClr val="dk1"/>
                </a:solidFill>
                <a:latin typeface="Open Sans"/>
                <a:ea typeface="Open Sans"/>
                <a:cs typeface="Open Sans"/>
                <a:sym typeface="Open Sans"/>
              </a:rPr>
              <a:t> بنظام </a:t>
            </a:r>
            <a:r>
              <a:rPr lang="en-US" sz="1000" dirty="0">
                <a:solidFill>
                  <a:schemeClr val="dk1"/>
                </a:solidFill>
                <a:latin typeface="Open Sans"/>
                <a:ea typeface="Open Sans"/>
                <a:cs typeface="Open Sans"/>
                <a:sym typeface="Open Sans"/>
              </a:rPr>
              <a:t>ASCII</a:t>
            </a:r>
            <a:r>
              <a:rPr lang="ar-EG" sz="1000" dirty="0">
                <a:solidFill>
                  <a:schemeClr val="dk1"/>
                </a:solidFill>
                <a:latin typeface="Open Sans"/>
                <a:ea typeface="Open Sans"/>
                <a:cs typeface="Open Sans"/>
                <a:sym typeface="Open Sans"/>
              </a:rPr>
              <a:t> المكونة من حرفين)</a:t>
            </a:r>
          </a:p>
        </p:txBody>
      </p:sp>
      <p:sp>
        <p:nvSpPr>
          <p:cNvPr id="219" name="Google Shape;219;p8"/>
          <p:cNvSpPr txBox="1"/>
          <p:nvPr/>
        </p:nvSpPr>
        <p:spPr>
          <a:xfrm>
            <a:off x="425974" y="2786989"/>
            <a:ext cx="2254700" cy="215444"/>
          </a:xfrm>
          <a:prstGeom prst="rect">
            <a:avLst/>
          </a:prstGeom>
          <a:solidFill>
            <a:srgbClr val="DFE0DF"/>
          </a:solidFill>
          <a:ln w="9525" cap="flat" cmpd="sng">
            <a:solidFill>
              <a:schemeClr val="accent4"/>
            </a:solidFill>
            <a:prstDash val="solid"/>
            <a:round/>
            <a:headEnd type="none" w="sm" len="sm"/>
            <a:tailEnd type="none" w="sm" len="sm"/>
          </a:ln>
        </p:spPr>
        <p:txBody>
          <a:bodyPr spcFirstLastPara="1" wrap="square" lIns="0" tIns="0" rIns="0" bIns="0" anchor="t" anchorCtr="0">
            <a:spAutoFit/>
          </a:bodyPr>
          <a:lstStyle/>
          <a:p>
            <a:pPr marL="0" marR="0" lvl="0" indent="0" algn="ctr" rtl="1">
              <a:spcBef>
                <a:spcPts val="0"/>
              </a:spcBef>
              <a:spcAft>
                <a:spcPts val="0"/>
              </a:spcAft>
              <a:buNone/>
            </a:pPr>
            <a:r>
              <a:rPr lang="ar-EG" sz="1400" dirty="0">
                <a:solidFill>
                  <a:schemeClr val="dk1"/>
                </a:solidFill>
                <a:latin typeface="Open Sans"/>
                <a:ea typeface="Open Sans"/>
                <a:cs typeface="Open Sans"/>
                <a:sym typeface="Open Sans"/>
              </a:rPr>
              <a:t>برنامج نطاقات </a:t>
            </a:r>
            <a:r>
              <a:rPr lang="en-US" sz="1400" dirty="0">
                <a:solidFill>
                  <a:schemeClr val="dk1"/>
                </a:solidFill>
                <a:latin typeface="Open Sans"/>
                <a:ea typeface="Open Sans"/>
                <a:cs typeface="Open Sans"/>
                <a:sym typeface="Open Sans"/>
              </a:rPr>
              <a:t>gTLD</a:t>
            </a:r>
            <a:r>
              <a:rPr lang="ar-EG" sz="1400" dirty="0">
                <a:solidFill>
                  <a:schemeClr val="dk1"/>
                </a:solidFill>
                <a:latin typeface="Open Sans"/>
                <a:ea typeface="Open Sans"/>
                <a:cs typeface="Open Sans"/>
                <a:sym typeface="Open Sans"/>
              </a:rPr>
              <a:t> الجديدة</a:t>
            </a:r>
          </a:p>
        </p:txBody>
      </p:sp>
      <p:sp>
        <p:nvSpPr>
          <p:cNvPr id="2" name="Google Shape;214;p8">
            <a:extLst>
              <a:ext uri="{FF2B5EF4-FFF2-40B4-BE49-F238E27FC236}">
                <a16:creationId xmlns:a16="http://schemas.microsoft.com/office/drawing/2014/main" id="{043DDA83-9793-C6B6-411A-847BA4DD2B97}"/>
              </a:ext>
            </a:extLst>
          </p:cNvPr>
          <p:cNvSpPr txBox="1"/>
          <p:nvPr/>
        </p:nvSpPr>
        <p:spPr>
          <a:xfrm>
            <a:off x="7987096" y="5828568"/>
            <a:ext cx="524924" cy="274320"/>
          </a:xfrm>
          <a:prstGeom prst="rect">
            <a:avLst/>
          </a:prstGeom>
          <a:solidFill>
            <a:srgbClr val="EFEFEF"/>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a:solidFill>
                  <a:schemeClr val="dk1"/>
                </a:solidFill>
                <a:latin typeface="Open Sans"/>
                <a:ea typeface="Open Sans"/>
                <a:cs typeface="Open Sans"/>
                <a:sym typeface="Open Sans"/>
              </a:rPr>
              <a:t>.jp</a:t>
            </a:r>
            <a:endParaRPr/>
          </a:p>
        </p:txBody>
      </p:sp>
      <p:sp>
        <p:nvSpPr>
          <p:cNvPr id="3" name="Google Shape;215;p8">
            <a:extLst>
              <a:ext uri="{FF2B5EF4-FFF2-40B4-BE49-F238E27FC236}">
                <a16:creationId xmlns:a16="http://schemas.microsoft.com/office/drawing/2014/main" id="{D168D68A-5EAB-FF04-0EA5-1A395E92D3C0}"/>
              </a:ext>
            </a:extLst>
          </p:cNvPr>
          <p:cNvSpPr txBox="1"/>
          <p:nvPr/>
        </p:nvSpPr>
        <p:spPr>
          <a:xfrm>
            <a:off x="7987096" y="6169691"/>
            <a:ext cx="524924" cy="274320"/>
          </a:xfrm>
          <a:prstGeom prst="rect">
            <a:avLst/>
          </a:prstGeom>
          <a:solidFill>
            <a:srgbClr val="EFEFEF"/>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a:solidFill>
                  <a:schemeClr val="dk1"/>
                </a:solidFill>
                <a:latin typeface="Open Sans"/>
                <a:ea typeface="Open Sans"/>
                <a:cs typeface="Open Sans"/>
                <a:sym typeface="Open Sans"/>
              </a:rPr>
              <a:t>.fr</a:t>
            </a:r>
            <a:endParaRPr/>
          </a:p>
        </p:txBody>
      </p:sp>
      <p:sp>
        <p:nvSpPr>
          <p:cNvPr id="4" name="Google Shape;216;p8">
            <a:extLst>
              <a:ext uri="{FF2B5EF4-FFF2-40B4-BE49-F238E27FC236}">
                <a16:creationId xmlns:a16="http://schemas.microsoft.com/office/drawing/2014/main" id="{B8C3FE63-EAD0-CAEE-50BE-0943FD88F53B}"/>
              </a:ext>
            </a:extLst>
          </p:cNvPr>
          <p:cNvSpPr txBox="1"/>
          <p:nvPr/>
        </p:nvSpPr>
        <p:spPr>
          <a:xfrm>
            <a:off x="7408790" y="5828568"/>
            <a:ext cx="524924" cy="274320"/>
          </a:xfrm>
          <a:prstGeom prst="rect">
            <a:avLst/>
          </a:prstGeom>
          <a:solidFill>
            <a:srgbClr val="EFEFEF"/>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a:solidFill>
                  <a:schemeClr val="dk1"/>
                </a:solidFill>
                <a:latin typeface="Open Sans"/>
                <a:ea typeface="Open Sans"/>
                <a:cs typeface="Open Sans"/>
                <a:sym typeface="Open Sans"/>
              </a:rPr>
              <a:t>.uk</a:t>
            </a:r>
            <a:endParaRPr/>
          </a:p>
        </p:txBody>
      </p:sp>
      <p:sp>
        <p:nvSpPr>
          <p:cNvPr id="5" name="Google Shape;217;p8">
            <a:extLst>
              <a:ext uri="{FF2B5EF4-FFF2-40B4-BE49-F238E27FC236}">
                <a16:creationId xmlns:a16="http://schemas.microsoft.com/office/drawing/2014/main" id="{665E285F-C81F-470C-BE2B-22BC353AFA6C}"/>
              </a:ext>
            </a:extLst>
          </p:cNvPr>
          <p:cNvSpPr txBox="1"/>
          <p:nvPr/>
        </p:nvSpPr>
        <p:spPr>
          <a:xfrm>
            <a:off x="7408790" y="6168391"/>
            <a:ext cx="524924" cy="274320"/>
          </a:xfrm>
          <a:prstGeom prst="rect">
            <a:avLst/>
          </a:prstGeom>
          <a:solidFill>
            <a:srgbClr val="EFEFEF"/>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a:solidFill>
                  <a:schemeClr val="dk1"/>
                </a:solidFill>
                <a:latin typeface="Open Sans"/>
                <a:ea typeface="Open Sans"/>
                <a:cs typeface="Open Sans"/>
                <a:sym typeface="Open Sans"/>
              </a:rPr>
              <a:t>.de</a:t>
            </a:r>
            <a:endParaRPr/>
          </a:p>
        </p:txBody>
      </p:sp>
      <p:sp>
        <p:nvSpPr>
          <p:cNvPr id="6" name="Google Shape;188;p8">
            <a:extLst>
              <a:ext uri="{FF2B5EF4-FFF2-40B4-BE49-F238E27FC236}">
                <a16:creationId xmlns:a16="http://schemas.microsoft.com/office/drawing/2014/main" id="{B0D7BBC1-97D6-0F8C-4C6D-CA6772D7DEC8}"/>
              </a:ext>
            </a:extLst>
          </p:cNvPr>
          <p:cNvSpPr txBox="1"/>
          <p:nvPr/>
        </p:nvSpPr>
        <p:spPr>
          <a:xfrm>
            <a:off x="992242" y="3638628"/>
            <a:ext cx="578810" cy="274320"/>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a:solidFill>
                  <a:schemeClr val="lt1"/>
                </a:solidFill>
                <a:latin typeface="Open Sans"/>
                <a:ea typeface="Open Sans"/>
                <a:cs typeface="Open Sans"/>
                <a:sym typeface="Open Sans"/>
              </a:rPr>
              <a:t>.bar</a:t>
            </a:r>
            <a:endParaRPr/>
          </a:p>
        </p:txBody>
      </p:sp>
      <p:sp>
        <p:nvSpPr>
          <p:cNvPr id="7" name="Google Shape;189;p8">
            <a:extLst>
              <a:ext uri="{FF2B5EF4-FFF2-40B4-BE49-F238E27FC236}">
                <a16:creationId xmlns:a16="http://schemas.microsoft.com/office/drawing/2014/main" id="{7808989F-5D12-1C43-DD03-3724DC49A8D3}"/>
              </a:ext>
            </a:extLst>
          </p:cNvPr>
          <p:cNvSpPr txBox="1"/>
          <p:nvPr/>
        </p:nvSpPr>
        <p:spPr>
          <a:xfrm>
            <a:off x="992242" y="3974605"/>
            <a:ext cx="578810" cy="274320"/>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a:solidFill>
                  <a:schemeClr val="lt1"/>
                </a:solidFill>
                <a:latin typeface="Open Sans"/>
                <a:ea typeface="Open Sans"/>
                <a:cs typeface="Open Sans"/>
                <a:sym typeface="Open Sans"/>
              </a:rPr>
              <a:t>.global</a:t>
            </a:r>
            <a:endParaRPr/>
          </a:p>
        </p:txBody>
      </p:sp>
      <p:sp>
        <p:nvSpPr>
          <p:cNvPr id="8" name="Google Shape;190;p8">
            <a:extLst>
              <a:ext uri="{FF2B5EF4-FFF2-40B4-BE49-F238E27FC236}">
                <a16:creationId xmlns:a16="http://schemas.microsoft.com/office/drawing/2014/main" id="{5F824624-BB23-D89D-FC58-B2582B62EB08}"/>
              </a:ext>
            </a:extLst>
          </p:cNvPr>
          <p:cNvSpPr txBox="1"/>
          <p:nvPr/>
        </p:nvSpPr>
        <p:spPr>
          <a:xfrm>
            <a:off x="413936" y="3638628"/>
            <a:ext cx="524924" cy="274320"/>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a:solidFill>
                  <a:schemeClr val="lt1"/>
                </a:solidFill>
                <a:latin typeface="Open Sans"/>
                <a:ea typeface="Open Sans"/>
                <a:cs typeface="Open Sans"/>
                <a:sym typeface="Open Sans"/>
              </a:rPr>
              <a:t>.bank</a:t>
            </a:r>
            <a:endParaRPr/>
          </a:p>
        </p:txBody>
      </p:sp>
      <p:sp>
        <p:nvSpPr>
          <p:cNvPr id="9" name="Google Shape;191;p8">
            <a:extLst>
              <a:ext uri="{FF2B5EF4-FFF2-40B4-BE49-F238E27FC236}">
                <a16:creationId xmlns:a16="http://schemas.microsoft.com/office/drawing/2014/main" id="{584A8B6C-FAC1-1FCF-D424-B4520441616A}"/>
              </a:ext>
            </a:extLst>
          </p:cNvPr>
          <p:cNvSpPr txBox="1"/>
          <p:nvPr/>
        </p:nvSpPr>
        <p:spPr>
          <a:xfrm>
            <a:off x="413936" y="3974605"/>
            <a:ext cx="524924" cy="274320"/>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a:solidFill>
                  <a:schemeClr val="lt1"/>
                </a:solidFill>
                <a:latin typeface="Open Sans"/>
                <a:ea typeface="Open Sans"/>
                <a:cs typeface="Open Sans"/>
                <a:sym typeface="Open Sans"/>
              </a:rPr>
              <a:t>.car</a:t>
            </a:r>
            <a:endParaRPr/>
          </a:p>
        </p:txBody>
      </p:sp>
      <p:sp>
        <p:nvSpPr>
          <p:cNvPr id="10" name="Google Shape;194;p8">
            <a:extLst>
              <a:ext uri="{FF2B5EF4-FFF2-40B4-BE49-F238E27FC236}">
                <a16:creationId xmlns:a16="http://schemas.microsoft.com/office/drawing/2014/main" id="{3E4D3786-B594-9419-7591-5B3892BD8765}"/>
              </a:ext>
            </a:extLst>
          </p:cNvPr>
          <p:cNvSpPr txBox="1"/>
          <p:nvPr/>
        </p:nvSpPr>
        <p:spPr>
          <a:xfrm>
            <a:off x="1621293" y="3975131"/>
            <a:ext cx="1059381" cy="273794"/>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dirty="0">
                <a:solidFill>
                  <a:schemeClr val="lt1"/>
                </a:solidFill>
                <a:latin typeface="Open Sans"/>
                <a:ea typeface="Open Sans"/>
                <a:cs typeface="Open Sans"/>
                <a:sym typeface="Open Sans"/>
              </a:rPr>
              <a:t>.</a:t>
            </a:r>
            <a:r>
              <a:rPr lang="en-US" sz="1050" dirty="0" err="1">
                <a:solidFill>
                  <a:schemeClr val="lt1"/>
                </a:solidFill>
                <a:latin typeface="Open Sans"/>
                <a:ea typeface="Open Sans"/>
                <a:cs typeface="Open Sans"/>
                <a:sym typeface="Open Sans"/>
              </a:rPr>
              <a:t>london</a:t>
            </a:r>
            <a:endParaRPr dirty="0"/>
          </a:p>
        </p:txBody>
      </p:sp>
      <p:sp>
        <p:nvSpPr>
          <p:cNvPr id="11" name="Google Shape;195;p8">
            <a:extLst>
              <a:ext uri="{FF2B5EF4-FFF2-40B4-BE49-F238E27FC236}">
                <a16:creationId xmlns:a16="http://schemas.microsoft.com/office/drawing/2014/main" id="{DE09AA56-BD77-98FF-1CCE-F9C8B9E95526}"/>
              </a:ext>
            </a:extLst>
          </p:cNvPr>
          <p:cNvSpPr txBox="1"/>
          <p:nvPr/>
        </p:nvSpPr>
        <p:spPr>
          <a:xfrm>
            <a:off x="1621292" y="3638628"/>
            <a:ext cx="1059383" cy="273794"/>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dirty="0">
                <a:solidFill>
                  <a:schemeClr val="lt1"/>
                </a:solidFill>
                <a:latin typeface="Open Sans"/>
                <a:ea typeface="Open Sans"/>
                <a:cs typeface="Open Sans"/>
                <a:sym typeface="Open Sans"/>
              </a:rPr>
              <a:t>.technology</a:t>
            </a:r>
            <a:endParaRPr dirty="0"/>
          </a:p>
        </p:txBody>
      </p:sp>
      <p:sp>
        <p:nvSpPr>
          <p:cNvPr id="12" name="Google Shape;196;p8">
            <a:extLst>
              <a:ext uri="{FF2B5EF4-FFF2-40B4-BE49-F238E27FC236}">
                <a16:creationId xmlns:a16="http://schemas.microsoft.com/office/drawing/2014/main" id="{46E9E24E-FA2C-9B54-B4AB-D89663787960}"/>
              </a:ext>
            </a:extLst>
          </p:cNvPr>
          <p:cNvSpPr txBox="1"/>
          <p:nvPr/>
        </p:nvSpPr>
        <p:spPr>
          <a:xfrm>
            <a:off x="993394" y="4312254"/>
            <a:ext cx="578810" cy="274320"/>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a:solidFill>
                  <a:schemeClr val="lt1"/>
                </a:solidFill>
                <a:latin typeface="Open Sans"/>
                <a:ea typeface="Open Sans"/>
                <a:cs typeface="Open Sans"/>
                <a:sym typeface="Open Sans"/>
              </a:rPr>
              <a:t>.vote</a:t>
            </a:r>
            <a:endParaRPr/>
          </a:p>
        </p:txBody>
      </p:sp>
      <p:sp>
        <p:nvSpPr>
          <p:cNvPr id="13" name="Google Shape;197;p8">
            <a:extLst>
              <a:ext uri="{FF2B5EF4-FFF2-40B4-BE49-F238E27FC236}">
                <a16:creationId xmlns:a16="http://schemas.microsoft.com/office/drawing/2014/main" id="{CCC1E696-98C7-F9A8-52BD-762BB77E743E}"/>
              </a:ext>
            </a:extLst>
          </p:cNvPr>
          <p:cNvSpPr txBox="1"/>
          <p:nvPr/>
        </p:nvSpPr>
        <p:spPr>
          <a:xfrm>
            <a:off x="1622444" y="4312779"/>
            <a:ext cx="1059383" cy="273794"/>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dirty="0">
                <a:solidFill>
                  <a:schemeClr val="lt1"/>
                </a:solidFill>
                <a:latin typeface="Open Sans"/>
                <a:ea typeface="Open Sans"/>
                <a:cs typeface="Open Sans"/>
                <a:sym typeface="Open Sans"/>
              </a:rPr>
              <a:t>.photography</a:t>
            </a:r>
            <a:endParaRPr dirty="0"/>
          </a:p>
        </p:txBody>
      </p:sp>
      <p:sp>
        <p:nvSpPr>
          <p:cNvPr id="14" name="Google Shape;198;p8">
            <a:extLst>
              <a:ext uri="{FF2B5EF4-FFF2-40B4-BE49-F238E27FC236}">
                <a16:creationId xmlns:a16="http://schemas.microsoft.com/office/drawing/2014/main" id="{D0175A7B-CC44-CEB2-A76E-55AE3F623164}"/>
              </a:ext>
            </a:extLst>
          </p:cNvPr>
          <p:cNvSpPr txBox="1"/>
          <p:nvPr/>
        </p:nvSpPr>
        <p:spPr>
          <a:xfrm>
            <a:off x="413935" y="4312779"/>
            <a:ext cx="524924" cy="274320"/>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a:solidFill>
                  <a:schemeClr val="lt1"/>
                </a:solidFill>
                <a:latin typeface="Open Sans"/>
                <a:ea typeface="Open Sans"/>
                <a:cs typeface="Open Sans"/>
                <a:sym typeface="Open Sans"/>
              </a:rPr>
              <a:t>.rio</a:t>
            </a:r>
            <a:endParaRPr sz="1050">
              <a:solidFill>
                <a:schemeClr val="lt1"/>
              </a:solidFill>
              <a:latin typeface="Open Sans"/>
              <a:ea typeface="Open Sans"/>
              <a:cs typeface="Open Sans"/>
              <a:sym typeface="Open Sans"/>
            </a:endParaRPr>
          </a:p>
        </p:txBody>
      </p:sp>
      <p:sp>
        <p:nvSpPr>
          <p:cNvPr id="15" name="Google Shape;192;p8">
            <a:extLst>
              <a:ext uri="{FF2B5EF4-FFF2-40B4-BE49-F238E27FC236}">
                <a16:creationId xmlns:a16="http://schemas.microsoft.com/office/drawing/2014/main" id="{9412B796-360D-39A8-BD1F-D6510509D6A4}"/>
              </a:ext>
            </a:extLst>
          </p:cNvPr>
          <p:cNvSpPr txBox="1"/>
          <p:nvPr/>
        </p:nvSpPr>
        <p:spPr>
          <a:xfrm>
            <a:off x="5079301" y="3549311"/>
            <a:ext cx="524924" cy="274320"/>
          </a:xfrm>
          <a:prstGeom prst="rect">
            <a:avLst/>
          </a:prstGeom>
          <a:solidFill>
            <a:srgbClr val="535655"/>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b="1">
                <a:solidFill>
                  <a:schemeClr val="lt1"/>
                </a:solidFill>
                <a:latin typeface="Open Sans"/>
                <a:ea typeface="Open Sans"/>
                <a:cs typeface="Open Sans"/>
                <a:sym typeface="Open Sans"/>
              </a:rPr>
              <a:t>.台灣</a:t>
            </a:r>
            <a:endParaRPr sz="1050" b="1">
              <a:solidFill>
                <a:schemeClr val="lt1"/>
              </a:solidFill>
              <a:latin typeface="Open Sans"/>
              <a:ea typeface="Open Sans"/>
              <a:cs typeface="Open Sans"/>
              <a:sym typeface="Open Sans"/>
            </a:endParaRPr>
          </a:p>
        </p:txBody>
      </p:sp>
      <p:sp>
        <p:nvSpPr>
          <p:cNvPr id="16" name="Google Shape;193;p8">
            <a:extLst>
              <a:ext uri="{FF2B5EF4-FFF2-40B4-BE49-F238E27FC236}">
                <a16:creationId xmlns:a16="http://schemas.microsoft.com/office/drawing/2014/main" id="{5D8EA8D4-470D-843B-083E-77C130346A05}"/>
              </a:ext>
            </a:extLst>
          </p:cNvPr>
          <p:cNvSpPr txBox="1"/>
          <p:nvPr/>
        </p:nvSpPr>
        <p:spPr>
          <a:xfrm>
            <a:off x="4500995" y="3548011"/>
            <a:ext cx="524924" cy="274320"/>
          </a:xfrm>
          <a:prstGeom prst="rect">
            <a:avLst/>
          </a:prstGeom>
          <a:solidFill>
            <a:srgbClr val="535655"/>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a:solidFill>
                  <a:schemeClr val="lt1"/>
                </a:solidFill>
                <a:latin typeface="Open Sans"/>
                <a:ea typeface="Open Sans"/>
                <a:cs typeface="Open Sans"/>
                <a:sym typeface="Open Sans"/>
              </a:rPr>
              <a:t>.рф</a:t>
            </a:r>
            <a:endParaRPr/>
          </a:p>
        </p:txBody>
      </p:sp>
      <p:sp>
        <p:nvSpPr>
          <p:cNvPr id="17" name="Google Shape;205;p8">
            <a:extLst>
              <a:ext uri="{FF2B5EF4-FFF2-40B4-BE49-F238E27FC236}">
                <a16:creationId xmlns:a16="http://schemas.microsoft.com/office/drawing/2014/main" id="{778A76EF-5D81-0E1D-4ED8-7E97684F0A6A}"/>
              </a:ext>
            </a:extLst>
          </p:cNvPr>
          <p:cNvSpPr txBox="1"/>
          <p:nvPr/>
        </p:nvSpPr>
        <p:spPr>
          <a:xfrm>
            <a:off x="5079301" y="3878742"/>
            <a:ext cx="524924" cy="274320"/>
          </a:xfrm>
          <a:prstGeom prst="rect">
            <a:avLst/>
          </a:prstGeom>
          <a:solidFill>
            <a:srgbClr val="535655"/>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b="1">
                <a:solidFill>
                  <a:schemeClr val="lt1"/>
                </a:solidFill>
                <a:latin typeface="Open Sans"/>
                <a:ea typeface="Open Sans"/>
                <a:cs typeface="Open Sans"/>
                <a:sym typeface="Open Sans"/>
              </a:rPr>
              <a:t>.ଭାରତ</a:t>
            </a:r>
            <a:endParaRPr sz="1050" b="1">
              <a:solidFill>
                <a:schemeClr val="lt1"/>
              </a:solidFill>
              <a:latin typeface="Open Sans"/>
              <a:ea typeface="Open Sans"/>
              <a:cs typeface="Open Sans"/>
              <a:sym typeface="Open Sans"/>
            </a:endParaRPr>
          </a:p>
        </p:txBody>
      </p:sp>
      <p:sp>
        <p:nvSpPr>
          <p:cNvPr id="18" name="Google Shape;206;p8">
            <a:extLst>
              <a:ext uri="{FF2B5EF4-FFF2-40B4-BE49-F238E27FC236}">
                <a16:creationId xmlns:a16="http://schemas.microsoft.com/office/drawing/2014/main" id="{2DB99E6C-F66E-457C-2037-C7BA2A44A04C}"/>
              </a:ext>
            </a:extLst>
          </p:cNvPr>
          <p:cNvSpPr txBox="1"/>
          <p:nvPr/>
        </p:nvSpPr>
        <p:spPr>
          <a:xfrm>
            <a:off x="4500995" y="3877442"/>
            <a:ext cx="524924" cy="274320"/>
          </a:xfrm>
          <a:prstGeom prst="rect">
            <a:avLst/>
          </a:prstGeom>
          <a:solidFill>
            <a:srgbClr val="535655"/>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b="1">
                <a:solidFill>
                  <a:schemeClr val="lt1"/>
                </a:solidFill>
                <a:latin typeface="Open Sans"/>
                <a:ea typeface="Open Sans"/>
                <a:cs typeface="Open Sans"/>
                <a:sym typeface="Open Sans"/>
              </a:rPr>
              <a:t>.한국</a:t>
            </a:r>
            <a:endParaRPr sz="1050" b="1">
              <a:solidFill>
                <a:schemeClr val="lt1"/>
              </a:solidFill>
              <a:latin typeface="Open Sans"/>
              <a:ea typeface="Open Sans"/>
              <a:cs typeface="Open Sans"/>
              <a:sym typeface="Open Sans"/>
            </a:endParaRPr>
          </a:p>
        </p:txBody>
      </p:sp>
      <p:sp>
        <p:nvSpPr>
          <p:cNvPr id="19" name="Google Shape;199;p8">
            <a:extLst>
              <a:ext uri="{FF2B5EF4-FFF2-40B4-BE49-F238E27FC236}">
                <a16:creationId xmlns:a16="http://schemas.microsoft.com/office/drawing/2014/main" id="{B87EEA13-599B-4D8C-508B-95241A7CD305}"/>
              </a:ext>
            </a:extLst>
          </p:cNvPr>
          <p:cNvSpPr txBox="1"/>
          <p:nvPr/>
        </p:nvSpPr>
        <p:spPr>
          <a:xfrm>
            <a:off x="2191182" y="5436601"/>
            <a:ext cx="524924" cy="274320"/>
          </a:xfrm>
          <a:prstGeom prst="rect">
            <a:avLst/>
          </a:prstGeom>
          <a:solidFill>
            <a:srgbClr val="D37900"/>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a:solidFill>
                  <a:schemeClr val="lt1"/>
                </a:solidFill>
                <a:latin typeface="Open Sans"/>
                <a:ea typeface="Open Sans"/>
                <a:cs typeface="Open Sans"/>
                <a:sym typeface="Open Sans"/>
              </a:rPr>
              <a:t>.</a:t>
            </a:r>
            <a:r>
              <a:rPr lang="en-US" sz="1050" b="1">
                <a:solidFill>
                  <a:schemeClr val="lt1"/>
                </a:solidFill>
                <a:latin typeface="Open Sans"/>
                <a:ea typeface="Open Sans"/>
                <a:cs typeface="Open Sans"/>
                <a:sym typeface="Open Sans"/>
              </a:rPr>
              <a:t>在线</a:t>
            </a:r>
            <a:endParaRPr sz="1050" b="1">
              <a:solidFill>
                <a:schemeClr val="lt1"/>
              </a:solidFill>
              <a:latin typeface="Open Sans"/>
              <a:ea typeface="Open Sans"/>
              <a:cs typeface="Open Sans"/>
              <a:sym typeface="Open Sans"/>
            </a:endParaRPr>
          </a:p>
        </p:txBody>
      </p:sp>
      <p:sp>
        <p:nvSpPr>
          <p:cNvPr id="20" name="Google Shape;200;p8">
            <a:extLst>
              <a:ext uri="{FF2B5EF4-FFF2-40B4-BE49-F238E27FC236}">
                <a16:creationId xmlns:a16="http://schemas.microsoft.com/office/drawing/2014/main" id="{04E729A9-5E3E-2262-806C-3576B6F5C845}"/>
              </a:ext>
            </a:extLst>
          </p:cNvPr>
          <p:cNvSpPr txBox="1"/>
          <p:nvPr/>
        </p:nvSpPr>
        <p:spPr>
          <a:xfrm>
            <a:off x="1612876" y="5436601"/>
            <a:ext cx="524924" cy="274320"/>
          </a:xfrm>
          <a:prstGeom prst="rect">
            <a:avLst/>
          </a:prstGeom>
          <a:solidFill>
            <a:srgbClr val="D37900"/>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900" dirty="0">
                <a:solidFill>
                  <a:schemeClr val="lt1"/>
                </a:solidFill>
                <a:latin typeface="Open Sans"/>
                <a:ea typeface="Open Sans"/>
                <a:cs typeface="Open Sans"/>
                <a:sym typeface="Open Sans"/>
              </a:rPr>
              <a:t>.</a:t>
            </a:r>
            <a:r>
              <a:rPr lang="en-US" sz="900" dirty="0" err="1">
                <a:solidFill>
                  <a:schemeClr val="lt1"/>
                </a:solidFill>
                <a:latin typeface="Open Sans"/>
                <a:ea typeface="Open Sans"/>
                <a:cs typeface="Open Sans"/>
                <a:sym typeface="Open Sans"/>
              </a:rPr>
              <a:t>संगठन</a:t>
            </a:r>
            <a:endParaRPr sz="900" dirty="0">
              <a:solidFill>
                <a:schemeClr val="lt1"/>
              </a:solidFill>
              <a:latin typeface="Open Sans"/>
              <a:ea typeface="Open Sans"/>
              <a:cs typeface="Open Sans"/>
              <a:sym typeface="Open Sans"/>
            </a:endParaRPr>
          </a:p>
        </p:txBody>
      </p:sp>
      <p:sp>
        <p:nvSpPr>
          <p:cNvPr id="21" name="Google Shape;201;p8">
            <a:extLst>
              <a:ext uri="{FF2B5EF4-FFF2-40B4-BE49-F238E27FC236}">
                <a16:creationId xmlns:a16="http://schemas.microsoft.com/office/drawing/2014/main" id="{BA54D3C4-75B2-0DFC-23D7-888B9DCC9D42}"/>
              </a:ext>
            </a:extLst>
          </p:cNvPr>
          <p:cNvSpPr txBox="1"/>
          <p:nvPr/>
        </p:nvSpPr>
        <p:spPr>
          <a:xfrm>
            <a:off x="1623519" y="6111897"/>
            <a:ext cx="524924" cy="274320"/>
          </a:xfrm>
          <a:prstGeom prst="rect">
            <a:avLst/>
          </a:prstGeom>
          <a:solidFill>
            <a:srgbClr val="D37900"/>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a:solidFill>
                  <a:schemeClr val="lt1"/>
                </a:solidFill>
                <a:latin typeface="Open Sans"/>
                <a:ea typeface="Open Sans"/>
                <a:cs typeface="Open Sans"/>
                <a:sym typeface="Open Sans"/>
              </a:rPr>
              <a:t>.ابوظبي</a:t>
            </a:r>
            <a:endParaRPr sz="1050">
              <a:solidFill>
                <a:schemeClr val="lt1"/>
              </a:solidFill>
              <a:latin typeface="Open Sans"/>
              <a:ea typeface="Open Sans"/>
              <a:cs typeface="Open Sans"/>
              <a:sym typeface="Open Sans"/>
            </a:endParaRPr>
          </a:p>
        </p:txBody>
      </p:sp>
      <p:sp>
        <p:nvSpPr>
          <p:cNvPr id="22" name="Google Shape;202;p8">
            <a:extLst>
              <a:ext uri="{FF2B5EF4-FFF2-40B4-BE49-F238E27FC236}">
                <a16:creationId xmlns:a16="http://schemas.microsoft.com/office/drawing/2014/main" id="{1651BC17-EF55-0992-200E-EB2C4C7EC3C0}"/>
              </a:ext>
            </a:extLst>
          </p:cNvPr>
          <p:cNvSpPr txBox="1"/>
          <p:nvPr/>
        </p:nvSpPr>
        <p:spPr>
          <a:xfrm>
            <a:off x="2192334" y="5774249"/>
            <a:ext cx="524924" cy="274320"/>
          </a:xfrm>
          <a:prstGeom prst="rect">
            <a:avLst/>
          </a:prstGeom>
          <a:solidFill>
            <a:srgbClr val="D37900"/>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00" dirty="0">
                <a:solidFill>
                  <a:schemeClr val="lt1"/>
                </a:solidFill>
                <a:latin typeface="Open Sans"/>
                <a:ea typeface="Open Sans"/>
                <a:cs typeface="Open Sans"/>
                <a:sym typeface="Open Sans"/>
              </a:rPr>
              <a:t>.</a:t>
            </a:r>
            <a:r>
              <a:rPr lang="en-US" sz="800" b="1" dirty="0" err="1">
                <a:solidFill>
                  <a:schemeClr val="lt1"/>
                </a:solidFill>
                <a:latin typeface="Open Sans"/>
                <a:ea typeface="Open Sans"/>
                <a:cs typeface="Open Sans"/>
                <a:sym typeface="Open Sans"/>
              </a:rPr>
              <a:t>ストア</a:t>
            </a:r>
            <a:endParaRPr sz="800" b="1" dirty="0">
              <a:solidFill>
                <a:schemeClr val="lt1"/>
              </a:solidFill>
              <a:latin typeface="Open Sans"/>
              <a:ea typeface="Open Sans"/>
              <a:cs typeface="Open Sans"/>
              <a:sym typeface="Open Sans"/>
            </a:endParaRPr>
          </a:p>
        </p:txBody>
      </p:sp>
      <p:sp>
        <p:nvSpPr>
          <p:cNvPr id="23" name="Google Shape;203;p8">
            <a:extLst>
              <a:ext uri="{FF2B5EF4-FFF2-40B4-BE49-F238E27FC236}">
                <a16:creationId xmlns:a16="http://schemas.microsoft.com/office/drawing/2014/main" id="{B3EE8C37-717E-757D-DE10-EC807F74FD6E}"/>
              </a:ext>
            </a:extLst>
          </p:cNvPr>
          <p:cNvSpPr txBox="1"/>
          <p:nvPr/>
        </p:nvSpPr>
        <p:spPr>
          <a:xfrm>
            <a:off x="2203930" y="6111897"/>
            <a:ext cx="524924" cy="274320"/>
          </a:xfrm>
          <a:prstGeom prst="rect">
            <a:avLst/>
          </a:prstGeom>
          <a:solidFill>
            <a:srgbClr val="D37900"/>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00" dirty="0">
                <a:solidFill>
                  <a:schemeClr val="lt1"/>
                </a:solidFill>
                <a:latin typeface="Open Sans"/>
                <a:ea typeface="Open Sans"/>
                <a:cs typeface="Open Sans"/>
                <a:sym typeface="Open Sans"/>
              </a:rPr>
              <a:t>. </a:t>
            </a:r>
            <a:r>
              <a:rPr lang="en-US" sz="1000" dirty="0" err="1">
                <a:solidFill>
                  <a:schemeClr val="lt1"/>
                </a:solidFill>
                <a:latin typeface="Open Sans"/>
                <a:ea typeface="Open Sans"/>
                <a:cs typeface="Open Sans"/>
                <a:sym typeface="Open Sans"/>
              </a:rPr>
              <a:t>дети</a:t>
            </a:r>
            <a:endParaRPr sz="1600" dirty="0"/>
          </a:p>
        </p:txBody>
      </p:sp>
      <p:sp>
        <p:nvSpPr>
          <p:cNvPr id="24" name="Google Shape;204;p8">
            <a:extLst>
              <a:ext uri="{FF2B5EF4-FFF2-40B4-BE49-F238E27FC236}">
                <a16:creationId xmlns:a16="http://schemas.microsoft.com/office/drawing/2014/main" id="{4F6FF8E7-92D2-85E3-20F7-5707976210D7}"/>
              </a:ext>
            </a:extLst>
          </p:cNvPr>
          <p:cNvSpPr txBox="1"/>
          <p:nvPr/>
        </p:nvSpPr>
        <p:spPr>
          <a:xfrm>
            <a:off x="1612875" y="5774775"/>
            <a:ext cx="524924" cy="274320"/>
          </a:xfrm>
          <a:prstGeom prst="rect">
            <a:avLst/>
          </a:prstGeom>
          <a:solidFill>
            <a:srgbClr val="D37900"/>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a:solidFill>
                  <a:schemeClr val="lt1"/>
                </a:solidFill>
                <a:latin typeface="Open Sans"/>
                <a:ea typeface="Open Sans"/>
                <a:cs typeface="Open Sans"/>
                <a:sym typeface="Open Sans"/>
              </a:rPr>
              <a:t>.</a:t>
            </a:r>
            <a:r>
              <a:rPr lang="en-US" sz="1050" b="1">
                <a:solidFill>
                  <a:schemeClr val="lt1"/>
                </a:solidFill>
                <a:latin typeface="Open Sans"/>
                <a:ea typeface="Open Sans"/>
                <a:cs typeface="Open Sans"/>
                <a:sym typeface="Open Sans"/>
              </a:rPr>
              <a:t>닷넷</a:t>
            </a:r>
            <a:endParaRPr sz="1050" b="1">
              <a:solidFill>
                <a:schemeClr val="lt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1"/>
          <p:cNvSpPr txBox="1">
            <a:spLocks noGrp="1"/>
          </p:cNvSpPr>
          <p:nvPr>
            <p:ph type="title"/>
          </p:nvPr>
        </p:nvSpPr>
        <p:spPr>
          <a:xfrm>
            <a:off x="320041" y="275167"/>
            <a:ext cx="8451381" cy="710951"/>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2"/>
              </a:buClr>
              <a:buSzPts val="3200"/>
              <a:buFont typeface="Open Sans"/>
              <a:buNone/>
            </a:pPr>
            <a:r>
              <a:rPr lang="ar-EG" sz="2600" dirty="0"/>
              <a:t>نطاقات المستوى الأعلى لرمز البلد بأسماء النطاقات </a:t>
            </a:r>
            <a:r>
              <a:rPr lang="ar-EG" sz="2600" dirty="0" err="1"/>
              <a:t>المدوّلة</a:t>
            </a:r>
            <a:r>
              <a:rPr lang="ar-EG" sz="2600" dirty="0"/>
              <a:t> </a:t>
            </a:r>
            <a:r>
              <a:rPr lang="en-US" sz="2600" dirty="0"/>
              <a:t>IDN (ccTLD)</a:t>
            </a:r>
          </a:p>
        </p:txBody>
      </p:sp>
      <p:pic>
        <p:nvPicPr>
          <p:cNvPr id="240" name="Google Shape;240;p11"/>
          <p:cNvPicPr preferRelativeResize="0"/>
          <p:nvPr/>
        </p:nvPicPr>
        <p:blipFill rotWithShape="1">
          <a:blip r:embed="rId3">
            <a:alphaModFix/>
          </a:blip>
          <a:srcRect t="7650"/>
          <a:stretch/>
        </p:blipFill>
        <p:spPr>
          <a:xfrm>
            <a:off x="443600" y="986119"/>
            <a:ext cx="8019082" cy="554293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UASG">
      <a:dk1>
        <a:srgbClr val="000000"/>
      </a:dk1>
      <a:lt1>
        <a:srgbClr val="FAFAFA"/>
      </a:lt1>
      <a:dk2>
        <a:srgbClr val="000000"/>
      </a:dk2>
      <a:lt2>
        <a:srgbClr val="FAFAFA"/>
      </a:lt2>
      <a:accent1>
        <a:srgbClr val="FF9E1B"/>
      </a:accent1>
      <a:accent2>
        <a:srgbClr val="707372"/>
      </a:accent2>
      <a:accent3>
        <a:srgbClr val="D57800"/>
      </a:accent3>
      <a:accent4>
        <a:srgbClr val="B2B4B2"/>
      </a:accent4>
      <a:accent5>
        <a:srgbClr val="FFC56E"/>
      </a:accent5>
      <a:accent6>
        <a:srgbClr val="FFFFFF"/>
      </a:accent6>
      <a:hlink>
        <a:srgbClr val="FF9E1B"/>
      </a:hlink>
      <a:folHlink>
        <a:srgbClr val="7073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5469</TotalTime>
  <Words>5547</Words>
  <Application>Microsoft Macintosh PowerPoint</Application>
  <PresentationFormat>On-screen Show (4:3)</PresentationFormat>
  <Paragraphs>507</Paragraphs>
  <Slides>47</Slides>
  <Notes>46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Open Sans Light</vt:lpstr>
      <vt:lpstr>Calibri</vt:lpstr>
      <vt:lpstr>Arial</vt:lpstr>
      <vt:lpstr>Source Sans Pro Light</vt:lpstr>
      <vt:lpstr>Merriweather Sans</vt:lpstr>
      <vt:lpstr>Open Sans</vt:lpstr>
      <vt:lpstr>Times New Roman</vt:lpstr>
      <vt:lpstr>Noto Sans Symbols</vt:lpstr>
      <vt:lpstr>Office Theme</vt:lpstr>
      <vt:lpstr>القبول الشامل (UA) لأسماء النطاقات وعناوين البريد الإلكتروني</vt:lpstr>
      <vt:lpstr>الإدماج الرقمي، التزام طويل الأمد</vt:lpstr>
      <vt:lpstr>العالم الذي نعيش فيه متعدد اللغات!</vt:lpstr>
      <vt:lpstr>التعددية اللغوية، مفتاح الإدماج الرقمي</vt:lpstr>
      <vt:lpstr>التعددية اللغوية، مفتاح الإدماج الرقمي</vt:lpstr>
      <vt:lpstr>نظام اسم النطاق (DNS) وICANN</vt:lpstr>
      <vt:lpstr> تطور نطاقات المستوى الأعلى (TLD) ونظام اسم النطاق DNS</vt:lpstr>
      <vt:lpstr>توسع نظام اسم النطاق DNS والجولة القادمة</vt:lpstr>
      <vt:lpstr>نطاقات المستوى الأعلى لرمز البلد بأسماء النطاقات المدوّلة IDN (ccTLD)</vt:lpstr>
      <vt:lpstr> نطاقات المستوى الأعلى العامة (gTLD) بأسماء النطاقات المدوّلة IDN</vt:lpstr>
      <vt:lpstr>تطور عناوين البريد الإلكتروني</vt:lpstr>
      <vt:lpstr>أمثلة على أسماء النطاقات المدوّلة IDN</vt:lpstr>
      <vt:lpstr> أمثلة على البريد الإلكتروني المدوّل</vt:lpstr>
      <vt:lpstr>التحدي</vt:lpstr>
      <vt:lpstr> التحدي: القبول عن طريق مواقع ويب</vt:lpstr>
      <vt:lpstr>التحدي: الدعم عبر خوادم البريد الإلكتروني</vt:lpstr>
      <vt:lpstr>هل يدعم خادم البريد الإلكتروني لديك تدويل عناوين البريد الإلكتروني EAI؟</vt:lpstr>
      <vt:lpstr>الإدماج الرقمي، فرصة</vt:lpstr>
      <vt:lpstr>التعددية اللغوية على الإنترنت، تحدي مستمر</vt:lpstr>
      <vt:lpstr>ما هو القبول الشامل UA))؟</vt:lpstr>
      <vt:lpstr>هدف القبول الشامل UA وتأثيره</vt:lpstr>
      <vt:lpstr>أمثلة على الفئات المتأثرة بالقبول الشامل UA</vt:lpstr>
      <vt:lpstr>لماذا يعتبر القبول الشامل UA مهمًا؟</vt:lpstr>
      <vt:lpstr> جعل التطبيقات جاهزة للقبول الشامل UA</vt:lpstr>
      <vt:lpstr>دعوة لاتخاذ اللازم</vt:lpstr>
      <vt:lpstr>دعوة لاتخاذ اللازم</vt:lpstr>
      <vt:lpstr>العمل نحو الجاهزية للقبول الشامل UA</vt:lpstr>
      <vt:lpstr>من يمكنه المساعدة في تحقيق الجاهزية للقبول الشامل UA؟</vt:lpstr>
      <vt:lpstr>ما هو دورك: الأعمال</vt:lpstr>
      <vt:lpstr>ما هو دورك: الحكومة</vt:lpstr>
      <vt:lpstr>ما هو دورك: المجتمع المدني</vt:lpstr>
      <vt:lpstr>ما هو دورك: القطاع الأكاديمي</vt:lpstr>
      <vt:lpstr>ما هو دورك: المجتمع التقني</vt:lpstr>
      <vt:lpstr>ما هو دورك: صناعة DNS</vt:lpstr>
      <vt:lpstr>ما هو دورك: مالك النطاق / المسجل</vt:lpstr>
      <vt:lpstr>العمل الجاري في ICANN</vt:lpstr>
      <vt:lpstr>برنامج نطاقات gTLD الجديدة: الجولة القادمة</vt:lpstr>
      <vt:lpstr> شارك في القبول الشامل UA!</vt:lpstr>
      <vt:lpstr>المشاركة مع ICANN – برامج الزمالة والجيل القادم  </vt:lpstr>
      <vt:lpstr>مبادئ القبول الشامل</vt:lpstr>
      <vt:lpstr>القبول</vt:lpstr>
      <vt:lpstr>التحقق من الصحة</vt:lpstr>
      <vt:lpstr>التخزين</vt:lpstr>
      <vt:lpstr>العملية</vt:lpstr>
      <vt:lpstr>العملية (يُتبع)</vt:lpstr>
      <vt:lpstr>العرض</vt:lpstr>
      <vt:lpstr>العرض (يُتبع)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Acceptance (UA) of Domain Names and Email Addresses</dc:title>
  <dc:creator>Nicole Davenport</dc:creator>
  <cp:lastModifiedBy>Elif Mantarcı</cp:lastModifiedBy>
  <cp:revision>58</cp:revision>
  <dcterms:created xsi:type="dcterms:W3CDTF">2016-03-09T19:41:20Z</dcterms:created>
  <dcterms:modified xsi:type="dcterms:W3CDTF">2024-02-12T12:29:01Z</dcterms:modified>
</cp:coreProperties>
</file>