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548" r:id="rId2"/>
    <p:sldId id="847" r:id="rId3"/>
    <p:sldId id="833" r:id="rId4"/>
    <p:sldId id="822" r:id="rId5"/>
    <p:sldId id="807" r:id="rId6"/>
    <p:sldId id="826" r:id="rId7"/>
    <p:sldId id="854" r:id="rId8"/>
    <p:sldId id="824" r:id="rId9"/>
    <p:sldId id="1393" r:id="rId10"/>
    <p:sldId id="1394" r:id="rId11"/>
    <p:sldId id="1308" r:id="rId12"/>
    <p:sldId id="1310" r:id="rId13"/>
    <p:sldId id="1318" r:id="rId14"/>
    <p:sldId id="1365" r:id="rId15"/>
    <p:sldId id="1317" r:id="rId16"/>
    <p:sldId id="1313" r:id="rId17"/>
    <p:sldId id="1311" r:id="rId18"/>
    <p:sldId id="1309" r:id="rId19"/>
    <p:sldId id="1331" r:id="rId20"/>
    <p:sldId id="1320" r:id="rId21"/>
    <p:sldId id="1375" r:id="rId22"/>
    <p:sldId id="848" r:id="rId23"/>
    <p:sldId id="865" r:id="rId24"/>
    <p:sldId id="1338" r:id="rId25"/>
    <p:sldId id="1348" r:id="rId26"/>
    <p:sldId id="1350" r:id="rId27"/>
    <p:sldId id="866" r:id="rId28"/>
    <p:sldId id="1351" r:id="rId29"/>
    <p:sldId id="1361" r:id="rId30"/>
    <p:sldId id="1305" r:id="rId31"/>
    <p:sldId id="1268" r:id="rId32"/>
    <p:sldId id="1395" r:id="rId33"/>
    <p:sldId id="829" r:id="rId34"/>
    <p:sldId id="789" r:id="rId35"/>
    <p:sldId id="818" r:id="rId36"/>
    <p:sldId id="75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7" clrIdx="0"/>
  <p:cmAuthor id="2" name="Jane Sexton" initials="JS" lastIdx="1" clrIdx="1">
    <p:extLst>
      <p:ext uri="{19B8F6BF-5375-455C-9EA6-DF929625EA0E}">
        <p15:presenceInfo xmlns:p15="http://schemas.microsoft.com/office/powerpoint/2012/main" userId="S::jane.sexton@icann.org::74f5318d-4b03-4508-9132-a81a58a7f5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240"/>
    <a:srgbClr val="36A240"/>
    <a:srgbClr val="FF9300"/>
    <a:srgbClr val="FA5B36"/>
    <a:srgbClr val="FFFFFF"/>
    <a:srgbClr val="000000"/>
    <a:srgbClr val="DEDEDE"/>
    <a:srgbClr val="002B49"/>
    <a:srgbClr val="9C240F"/>
    <a:srgbClr val="CB46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13" autoAdjust="0"/>
    <p:restoredTop sz="88587" autoAdjust="0"/>
  </p:normalViewPr>
  <p:slideViewPr>
    <p:cSldViewPr snapToGrid="0" snapToObjects="1">
      <p:cViewPr varScale="1">
        <p:scale>
          <a:sx n="58" d="100"/>
          <a:sy n="58" d="100"/>
        </p:scale>
        <p:origin x="232" y="1048"/>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68"/>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38DED-47CF-484F-B90A-48141953B4EF}" type="doc">
      <dgm:prSet loTypeId="urn:microsoft.com/office/officeart/2008/layout/LinedList" loCatId="" qsTypeId="urn:microsoft.com/office/officeart/2005/8/quickstyle/simple4" qsCatId="simple" csTypeId="urn:microsoft.com/office/officeart/2005/8/colors/accent1_5" csCatId="accent1" phldr="1"/>
      <dgm:spPr/>
    </dgm:pt>
    <dgm:pt modelId="{D8ED19D0-93EC-D24C-A3FA-E8AB7A543827}">
      <dgm:prSet phldrT="[Text]" custT="1"/>
      <dgm:spPr/>
      <dgm:t>
        <a:bodyPr/>
        <a:lstStyle/>
        <a:p>
          <a:r>
            <a:rPr lang="fr-FR" sz="2000" b="1" dirty="0">
              <a:solidFill>
                <a:schemeClr val="tx1"/>
              </a:solidFill>
            </a:rPr>
            <a:t>Applications et sites web</a:t>
          </a:r>
        </a:p>
        <a:p>
          <a:r>
            <a:rPr lang="fr-FR" sz="1800" dirty="0">
              <a:solidFill>
                <a:schemeClr val="tx1"/>
              </a:solidFill>
            </a:rPr>
            <a:t>- </a:t>
          </a:r>
          <a:r>
            <a:rPr lang="fr-FR" sz="1800" dirty="0" err="1">
              <a:solidFill>
                <a:schemeClr val="tx1"/>
              </a:solidFill>
            </a:rPr>
            <a:t>Wikipedia.org</a:t>
          </a:r>
          <a:r>
            <a:rPr lang="fr-FR" sz="1800" dirty="0">
              <a:solidFill>
                <a:schemeClr val="tx1"/>
              </a:solidFill>
            </a:rPr>
            <a:t>, </a:t>
          </a:r>
          <a:r>
            <a:rPr lang="fr-FR" sz="1800" dirty="0" err="1">
              <a:solidFill>
                <a:schemeClr val="tx1"/>
              </a:solidFill>
            </a:rPr>
            <a:t>ICANN.org</a:t>
          </a:r>
          <a:r>
            <a:rPr lang="fr-FR" sz="1800" dirty="0">
              <a:solidFill>
                <a:schemeClr val="tx1"/>
              </a:solidFill>
            </a:rPr>
            <a:t>, </a:t>
          </a:r>
          <a:r>
            <a:rPr lang="fr-FR" sz="1800" dirty="0" err="1">
              <a:solidFill>
                <a:schemeClr val="tx1"/>
              </a:solidFill>
            </a:rPr>
            <a:t>Amazon.com</a:t>
          </a:r>
          <a:r>
            <a:rPr lang="fr-FR" sz="1800" dirty="0">
              <a:solidFill>
                <a:schemeClr val="tx1"/>
              </a:solidFill>
            </a:rPr>
            <a:t>, sites web personnalisés dans le monde entier</a:t>
          </a:r>
        </a:p>
        <a:p>
          <a:r>
            <a:rPr lang="fr-FR" sz="1800" dirty="0">
              <a:solidFill>
                <a:schemeClr val="tx1"/>
              </a:solidFill>
            </a:rPr>
            <a:t>- PowerPoint, Google-Docs, Safari, Acrobat, applications personnalisées</a:t>
          </a:r>
        </a:p>
        <a:p>
          <a:endParaRPr lang="en-US" sz="2000" dirty="0">
            <a:solidFill>
              <a:schemeClr val="tx1"/>
            </a:solidFill>
          </a:endParaRPr>
        </a:p>
      </dgm:t>
    </dgm:pt>
    <dgm:pt modelId="{8969D3B3-593F-8F47-BCB9-ED0CC2E0B8F2}" type="parTrans" cxnId="{00D41834-7977-AA44-AD96-5B63CF3212A2}">
      <dgm:prSet/>
      <dgm:spPr/>
      <dgm:t>
        <a:bodyPr/>
        <a:lstStyle/>
        <a:p>
          <a:endParaRPr lang="en-US" sz="1600">
            <a:solidFill>
              <a:schemeClr val="tx1"/>
            </a:solidFill>
          </a:endParaRPr>
        </a:p>
      </dgm:t>
    </dgm:pt>
    <dgm:pt modelId="{4508C87E-BC25-124D-9812-51DA685D48FC}" type="sibTrans" cxnId="{00D41834-7977-AA44-AD96-5B63CF3212A2}">
      <dgm:prSet/>
      <dgm:spPr/>
      <dgm:t>
        <a:bodyPr/>
        <a:lstStyle/>
        <a:p>
          <a:endParaRPr lang="en-US" sz="1600">
            <a:solidFill>
              <a:schemeClr val="tx1"/>
            </a:solidFill>
          </a:endParaRPr>
        </a:p>
      </dgm:t>
    </dgm:pt>
    <dgm:pt modelId="{DA4BC098-568F-9943-897C-AF42FA6EDD66}">
      <dgm:prSet phldrT="[Text]" custT="1"/>
      <dgm:spPr/>
      <dgm:t>
        <a:bodyPr/>
        <a:lstStyle/>
        <a:p>
          <a:r>
            <a:rPr lang="fr-FR" sz="2000" b="1" dirty="0">
              <a:solidFill>
                <a:schemeClr val="tx1"/>
              </a:solidFill>
            </a:rPr>
            <a:t>Langages et cadres de programmation</a:t>
          </a:r>
        </a:p>
        <a:p>
          <a:r>
            <a:rPr lang="fr-FR" sz="1800" dirty="0">
              <a:solidFill>
                <a:schemeClr val="tx1"/>
              </a:solidFill>
            </a:rPr>
            <a:t>- JavaScript, Java, Swift, C#, PHP, Python</a:t>
          </a:r>
        </a:p>
        <a:p>
          <a:r>
            <a:rPr lang="fr-FR" sz="1800" dirty="0">
              <a:solidFill>
                <a:schemeClr val="tx1"/>
              </a:solidFill>
            </a:rPr>
            <a:t>- </a:t>
          </a:r>
          <a:r>
            <a:rPr lang="fr-FR" sz="1800" dirty="0" err="1">
              <a:solidFill>
                <a:schemeClr val="tx1"/>
              </a:solidFill>
            </a:rPr>
            <a:t>Angular</a:t>
          </a:r>
          <a:r>
            <a:rPr lang="fr-FR" sz="1800" dirty="0">
              <a:solidFill>
                <a:schemeClr val="tx1"/>
              </a:solidFill>
            </a:rPr>
            <a:t>, Spring, .NET </a:t>
          </a:r>
          <a:r>
            <a:rPr lang="fr-FR" sz="1800" dirty="0" err="1">
              <a:solidFill>
                <a:schemeClr val="tx1"/>
              </a:solidFill>
            </a:rPr>
            <a:t>core</a:t>
          </a:r>
          <a:r>
            <a:rPr lang="fr-FR" sz="1800" dirty="0">
              <a:solidFill>
                <a:schemeClr val="tx1"/>
              </a:solidFill>
            </a:rPr>
            <a:t>, J2EE, WordPress, SAP, Oracle</a:t>
          </a:r>
        </a:p>
      </dgm:t>
    </dgm:pt>
    <dgm:pt modelId="{02509E6F-8172-D942-ACA4-951AE6D914B7}" type="parTrans" cxnId="{3438EBBD-DC74-BE48-A5F5-6825F949864A}">
      <dgm:prSet/>
      <dgm:spPr/>
      <dgm:t>
        <a:bodyPr/>
        <a:lstStyle/>
        <a:p>
          <a:endParaRPr lang="en-US" sz="1600">
            <a:solidFill>
              <a:schemeClr val="tx1"/>
            </a:solidFill>
          </a:endParaRPr>
        </a:p>
      </dgm:t>
    </dgm:pt>
    <dgm:pt modelId="{2D18029D-45C2-C746-9F73-507B699B3B3E}" type="sibTrans" cxnId="{3438EBBD-DC74-BE48-A5F5-6825F949864A}">
      <dgm:prSet/>
      <dgm:spPr/>
      <dgm:t>
        <a:bodyPr/>
        <a:lstStyle/>
        <a:p>
          <a:endParaRPr lang="en-US" sz="1600">
            <a:solidFill>
              <a:schemeClr val="tx1"/>
            </a:solidFill>
          </a:endParaRPr>
        </a:p>
      </dgm:t>
    </dgm:pt>
    <dgm:pt modelId="{249DE2A3-B3A4-7348-B74B-55D7164A2187}">
      <dgm:prSet phldrT="[Text]" custT="1"/>
      <dgm:spPr/>
      <dgm:t>
        <a:bodyPr/>
        <a:lstStyle/>
        <a:p>
          <a:r>
            <a:rPr lang="fr-FR" sz="2000" b="1" dirty="0">
              <a:solidFill>
                <a:schemeClr val="tx1"/>
              </a:solidFill>
            </a:rPr>
            <a:t>Normes et meilleures pratiques</a:t>
          </a:r>
        </a:p>
        <a:p>
          <a:r>
            <a:rPr lang="fr-FR" sz="1800" dirty="0">
              <a:solidFill>
                <a:schemeClr val="tx1"/>
              </a:solidFill>
            </a:rPr>
            <a:t>- RFC de l’IETF, HTML W3C, CLDR Unicode, WHATWG</a:t>
          </a:r>
        </a:p>
        <a:p>
          <a:r>
            <a:rPr lang="fr-FR" sz="1800" dirty="0">
              <a:solidFill>
                <a:schemeClr val="tx1"/>
              </a:solidFill>
            </a:rPr>
            <a:t>- Normes industrielles (santé, aviation, etc.)</a:t>
          </a:r>
        </a:p>
      </dgm:t>
    </dgm:pt>
    <dgm:pt modelId="{B967C7CB-EA3C-D241-B5DD-64A37B3293D9}" type="parTrans" cxnId="{39F20CA2-7591-5E45-BEDC-0D35FB66B537}">
      <dgm:prSet/>
      <dgm:spPr/>
      <dgm:t>
        <a:bodyPr/>
        <a:lstStyle/>
        <a:p>
          <a:endParaRPr lang="en-US" sz="1600">
            <a:solidFill>
              <a:schemeClr val="tx1"/>
            </a:solidFill>
          </a:endParaRPr>
        </a:p>
      </dgm:t>
    </dgm:pt>
    <dgm:pt modelId="{2B5E6614-9F4C-FE40-98B5-A880DA6C8667}" type="sibTrans" cxnId="{39F20CA2-7591-5E45-BEDC-0D35FB66B537}">
      <dgm:prSet/>
      <dgm:spPr/>
      <dgm:t>
        <a:bodyPr/>
        <a:lstStyle/>
        <a:p>
          <a:endParaRPr lang="en-US" sz="1600">
            <a:solidFill>
              <a:schemeClr val="tx1"/>
            </a:solidFill>
          </a:endParaRPr>
        </a:p>
      </dgm:t>
    </dgm:pt>
    <dgm:pt modelId="{756F6CAC-B7E2-E948-84D1-3F7C766850BA}">
      <dgm:prSet phldrT="[Text]" custT="1"/>
      <dgm:spPr/>
      <dgm:t>
        <a:bodyPr/>
        <a:lstStyle/>
        <a:p>
          <a:r>
            <a:rPr lang="fr-FR" sz="2000" b="1" dirty="0">
              <a:solidFill>
                <a:schemeClr val="tx1"/>
              </a:solidFill>
            </a:rPr>
            <a:t>Plateformes, systèmes d’exploitation et outils de système</a:t>
          </a:r>
        </a:p>
        <a:p>
          <a:r>
            <a:rPr lang="fr-FR" sz="1800" dirty="0">
              <a:solidFill>
                <a:schemeClr val="tx1"/>
              </a:solidFill>
            </a:rPr>
            <a:t>- iOS, Windows, Linux, Android, magasins d’applications</a:t>
          </a:r>
        </a:p>
        <a:p>
          <a:r>
            <a:rPr lang="fr-FR" sz="1800" dirty="0">
              <a:solidFill>
                <a:schemeClr val="tx1"/>
              </a:solidFill>
            </a:rPr>
            <a:t>- Active Directory, </a:t>
          </a:r>
          <a:r>
            <a:rPr lang="fr-FR" sz="1800" dirty="0" err="1">
              <a:solidFill>
                <a:schemeClr val="tx1"/>
              </a:solidFill>
            </a:rPr>
            <a:t>OpenLDAP</a:t>
          </a:r>
          <a:r>
            <a:rPr lang="fr-FR" sz="1800" dirty="0">
              <a:solidFill>
                <a:schemeClr val="tx1"/>
              </a:solidFill>
            </a:rPr>
            <a:t>, </a:t>
          </a:r>
          <a:r>
            <a:rPr lang="fr-FR" sz="1800" dirty="0" err="1">
              <a:solidFill>
                <a:schemeClr val="tx1"/>
              </a:solidFill>
            </a:rPr>
            <a:t>OpenSSL</a:t>
          </a:r>
          <a:r>
            <a:rPr lang="fr-FR" sz="1800" dirty="0">
              <a:solidFill>
                <a:schemeClr val="tx1"/>
              </a:solidFill>
            </a:rPr>
            <a:t>, Ping, Telnet</a:t>
          </a:r>
        </a:p>
      </dgm:t>
    </dgm:pt>
    <dgm:pt modelId="{54145543-887D-4B43-BE72-D1DE13930196}" type="parTrans" cxnId="{1961110B-6E3B-E246-A4D1-B0FB33DC8465}">
      <dgm:prSet/>
      <dgm:spPr/>
      <dgm:t>
        <a:bodyPr/>
        <a:lstStyle/>
        <a:p>
          <a:endParaRPr lang="en-US" sz="3200">
            <a:solidFill>
              <a:schemeClr val="tx1"/>
            </a:solidFill>
          </a:endParaRPr>
        </a:p>
      </dgm:t>
    </dgm:pt>
    <dgm:pt modelId="{E6A8BB8D-CCD7-4B44-BBAB-96E992068CC0}" type="sibTrans" cxnId="{1961110B-6E3B-E246-A4D1-B0FB33DC8465}">
      <dgm:prSet/>
      <dgm:spPr/>
      <dgm:t>
        <a:bodyPr/>
        <a:lstStyle/>
        <a:p>
          <a:endParaRPr lang="en-US" sz="3200">
            <a:solidFill>
              <a:schemeClr val="tx1"/>
            </a:solidFill>
          </a:endParaRPr>
        </a:p>
      </dgm:t>
    </dgm:pt>
    <dgm:pt modelId="{F2162790-E0C0-5C47-A0F1-7C7C7AAD44E0}">
      <dgm:prSet phldrT="[Text]" custT="1"/>
      <dgm:spPr/>
      <dgm:t>
        <a:bodyPr/>
        <a:lstStyle/>
        <a:p>
          <a:r>
            <a:rPr lang="fr-FR" sz="2000" b="1" dirty="0">
              <a:solidFill>
                <a:schemeClr val="tx1"/>
              </a:solidFill>
            </a:rPr>
            <a:t>Médias sociaux et moteurs de recherche</a:t>
          </a:r>
        </a:p>
        <a:p>
          <a:r>
            <a:rPr lang="fr-FR" sz="1800" dirty="0">
              <a:solidFill>
                <a:schemeClr val="tx1"/>
              </a:solidFill>
            </a:rPr>
            <a:t>- Chrome, Bing, Safari, Firefox, navigateurs locaux (par exemple, chinois)</a:t>
          </a:r>
        </a:p>
        <a:p>
          <a:r>
            <a:rPr lang="fr-FR" sz="1800" dirty="0">
              <a:solidFill>
                <a:schemeClr val="tx1"/>
              </a:solidFill>
            </a:rPr>
            <a:t>- Facebook, Instagram, Twitter, Skype, WeChat, WhatsApp, Viber</a:t>
          </a:r>
        </a:p>
        <a:p>
          <a:endParaRPr lang="en-US" sz="2000" dirty="0">
            <a:solidFill>
              <a:schemeClr val="tx1"/>
            </a:solidFill>
          </a:endParaRPr>
        </a:p>
      </dgm:t>
    </dgm:pt>
    <dgm:pt modelId="{6C5A299F-F90B-6848-A7CD-D1C1A710A3EC}" type="parTrans" cxnId="{13E52063-4F85-CE49-97C6-45398289B9C0}">
      <dgm:prSet/>
      <dgm:spPr/>
      <dgm:t>
        <a:bodyPr/>
        <a:lstStyle/>
        <a:p>
          <a:endParaRPr lang="en-US" sz="3200">
            <a:solidFill>
              <a:schemeClr val="tx1"/>
            </a:solidFill>
          </a:endParaRPr>
        </a:p>
      </dgm:t>
    </dgm:pt>
    <dgm:pt modelId="{0D3D4E6A-E1F8-EF4D-BBA1-07FFABA7255C}" type="sibTrans" cxnId="{13E52063-4F85-CE49-97C6-45398289B9C0}">
      <dgm:prSet/>
      <dgm:spPr/>
      <dgm:t>
        <a:bodyPr/>
        <a:lstStyle/>
        <a:p>
          <a:endParaRPr lang="en-US" sz="3200">
            <a:solidFill>
              <a:schemeClr val="tx1"/>
            </a:solidFill>
          </a:endParaRPr>
        </a:p>
      </dgm:t>
    </dgm:pt>
    <dgm:pt modelId="{EDD4B27A-8852-714A-8E39-5BFAA57B8D3A}" type="pres">
      <dgm:prSet presAssocID="{95338DED-47CF-484F-B90A-48141953B4EF}" presName="vert0" presStyleCnt="0">
        <dgm:presLayoutVars>
          <dgm:dir/>
          <dgm:animOne val="branch"/>
          <dgm:animLvl val="lvl"/>
        </dgm:presLayoutVars>
      </dgm:prSet>
      <dgm:spPr/>
    </dgm:pt>
    <dgm:pt modelId="{E99B148B-51D3-984B-908D-35C7BA697A68}" type="pres">
      <dgm:prSet presAssocID="{D8ED19D0-93EC-D24C-A3FA-E8AB7A543827}" presName="thickLine" presStyleLbl="alignNode1" presStyleIdx="0" presStyleCnt="5" custLinFactNeighborY="8233"/>
      <dgm:spPr/>
    </dgm:pt>
    <dgm:pt modelId="{FA7C3AA4-AB12-EB4B-84F8-9DDB7555CDDA}" type="pres">
      <dgm:prSet presAssocID="{D8ED19D0-93EC-D24C-A3FA-E8AB7A543827}" presName="horz1" presStyleCnt="0"/>
      <dgm:spPr/>
    </dgm:pt>
    <dgm:pt modelId="{E62B68A4-435C-8148-A715-C7125705757F}" type="pres">
      <dgm:prSet presAssocID="{D8ED19D0-93EC-D24C-A3FA-E8AB7A543827}" presName="tx1" presStyleLbl="revTx" presStyleIdx="0" presStyleCnt="5" custScaleY="118746"/>
      <dgm:spPr/>
    </dgm:pt>
    <dgm:pt modelId="{2B05AB6D-D740-FC4B-95CB-522EEA00CC61}" type="pres">
      <dgm:prSet presAssocID="{D8ED19D0-93EC-D24C-A3FA-E8AB7A543827}" presName="vert1" presStyleCnt="0"/>
      <dgm:spPr/>
    </dgm:pt>
    <dgm:pt modelId="{08610D36-A3D1-0746-974B-24AE6B01A103}" type="pres">
      <dgm:prSet presAssocID="{F2162790-E0C0-5C47-A0F1-7C7C7AAD44E0}" presName="thickLine" presStyleLbl="alignNode1" presStyleIdx="1" presStyleCnt="5"/>
      <dgm:spPr/>
    </dgm:pt>
    <dgm:pt modelId="{B15A0974-3D8F-2341-A09B-5CA8CCB44349}" type="pres">
      <dgm:prSet presAssocID="{F2162790-E0C0-5C47-A0F1-7C7C7AAD44E0}" presName="horz1" presStyleCnt="0"/>
      <dgm:spPr/>
    </dgm:pt>
    <dgm:pt modelId="{41E0D395-EC50-2947-92E2-6D4A0981FA7B}" type="pres">
      <dgm:prSet presAssocID="{F2162790-E0C0-5C47-A0F1-7C7C7AAD44E0}" presName="tx1" presStyleLbl="revTx" presStyleIdx="1" presStyleCnt="5"/>
      <dgm:spPr/>
    </dgm:pt>
    <dgm:pt modelId="{F3DBCFDC-3BED-064E-B811-EED69BE20A50}" type="pres">
      <dgm:prSet presAssocID="{F2162790-E0C0-5C47-A0F1-7C7C7AAD44E0}" presName="vert1" presStyleCnt="0"/>
      <dgm:spPr/>
    </dgm:pt>
    <dgm:pt modelId="{93CB4C11-E67D-834C-94DD-E9D82BBF2892}" type="pres">
      <dgm:prSet presAssocID="{DA4BC098-568F-9943-897C-AF42FA6EDD66}" presName="thickLine" presStyleLbl="alignNode1" presStyleIdx="2" presStyleCnt="5"/>
      <dgm:spPr/>
    </dgm:pt>
    <dgm:pt modelId="{DA1CBBF6-54E6-E14D-B0FB-6273B2AC7AAC}" type="pres">
      <dgm:prSet presAssocID="{DA4BC098-568F-9943-897C-AF42FA6EDD66}" presName="horz1" presStyleCnt="0"/>
      <dgm:spPr/>
    </dgm:pt>
    <dgm:pt modelId="{53123178-6898-254C-B4C4-043BAED9F64E}" type="pres">
      <dgm:prSet presAssocID="{DA4BC098-568F-9943-897C-AF42FA6EDD66}" presName="tx1" presStyleLbl="revTx" presStyleIdx="2" presStyleCnt="5"/>
      <dgm:spPr/>
    </dgm:pt>
    <dgm:pt modelId="{F4452919-CC43-5B49-9440-4B1A9FA4661B}" type="pres">
      <dgm:prSet presAssocID="{DA4BC098-568F-9943-897C-AF42FA6EDD66}" presName="vert1" presStyleCnt="0"/>
      <dgm:spPr/>
    </dgm:pt>
    <dgm:pt modelId="{CF2C3791-F942-FC4E-A629-DAA25967F316}" type="pres">
      <dgm:prSet presAssocID="{756F6CAC-B7E2-E948-84D1-3F7C766850BA}" presName="thickLine" presStyleLbl="alignNode1" presStyleIdx="3" presStyleCnt="5"/>
      <dgm:spPr/>
    </dgm:pt>
    <dgm:pt modelId="{171813FA-554B-F348-AD24-A1B4715C4360}" type="pres">
      <dgm:prSet presAssocID="{756F6CAC-B7E2-E948-84D1-3F7C766850BA}" presName="horz1" presStyleCnt="0"/>
      <dgm:spPr/>
    </dgm:pt>
    <dgm:pt modelId="{D490B8E8-8416-A141-B449-8D5A186CE04C}" type="pres">
      <dgm:prSet presAssocID="{756F6CAC-B7E2-E948-84D1-3F7C766850BA}" presName="tx1" presStyleLbl="revTx" presStyleIdx="3" presStyleCnt="5"/>
      <dgm:spPr/>
    </dgm:pt>
    <dgm:pt modelId="{18AEA3C5-538D-7148-A3A5-177B630D0FC2}" type="pres">
      <dgm:prSet presAssocID="{756F6CAC-B7E2-E948-84D1-3F7C766850BA}" presName="vert1" presStyleCnt="0"/>
      <dgm:spPr/>
    </dgm:pt>
    <dgm:pt modelId="{688EAB7A-C341-F546-9C09-DC0CB073740B}" type="pres">
      <dgm:prSet presAssocID="{249DE2A3-B3A4-7348-B74B-55D7164A2187}" presName="thickLine" presStyleLbl="alignNode1" presStyleIdx="4" presStyleCnt="5"/>
      <dgm:spPr/>
    </dgm:pt>
    <dgm:pt modelId="{4CC31AC9-8E35-0E41-B57D-A2AD88DAF681}" type="pres">
      <dgm:prSet presAssocID="{249DE2A3-B3A4-7348-B74B-55D7164A2187}" presName="horz1" presStyleCnt="0"/>
      <dgm:spPr/>
    </dgm:pt>
    <dgm:pt modelId="{7B68092B-0275-0C43-9211-DA4EB30107E2}" type="pres">
      <dgm:prSet presAssocID="{249DE2A3-B3A4-7348-B74B-55D7164A2187}" presName="tx1" presStyleLbl="revTx" presStyleIdx="4" presStyleCnt="5"/>
      <dgm:spPr/>
    </dgm:pt>
    <dgm:pt modelId="{8381162C-0F26-C546-983F-56EAB730E4A7}" type="pres">
      <dgm:prSet presAssocID="{249DE2A3-B3A4-7348-B74B-55D7164A2187}" presName="vert1" presStyleCnt="0"/>
      <dgm:spPr/>
    </dgm:pt>
  </dgm:ptLst>
  <dgm:cxnLst>
    <dgm:cxn modelId="{1961110B-6E3B-E246-A4D1-B0FB33DC8465}" srcId="{95338DED-47CF-484F-B90A-48141953B4EF}" destId="{756F6CAC-B7E2-E948-84D1-3F7C766850BA}" srcOrd="3" destOrd="0" parTransId="{54145543-887D-4B43-BE72-D1DE13930196}" sibTransId="{E6A8BB8D-CCD7-4B44-BBAB-96E992068CC0}"/>
    <dgm:cxn modelId="{E259C721-AA1F-E948-B376-4F5CDFE05F1A}" type="presOf" srcId="{DA4BC098-568F-9943-897C-AF42FA6EDD66}" destId="{53123178-6898-254C-B4C4-043BAED9F64E}" srcOrd="0" destOrd="0" presId="urn:microsoft.com/office/officeart/2008/layout/LinedList"/>
    <dgm:cxn modelId="{00D41834-7977-AA44-AD96-5B63CF3212A2}" srcId="{95338DED-47CF-484F-B90A-48141953B4EF}" destId="{D8ED19D0-93EC-D24C-A3FA-E8AB7A543827}" srcOrd="0" destOrd="0" parTransId="{8969D3B3-593F-8F47-BCB9-ED0CC2E0B8F2}" sibTransId="{4508C87E-BC25-124D-9812-51DA685D48FC}"/>
    <dgm:cxn modelId="{2F8D154E-5493-4D40-8DB2-C8E4CDE0CCB5}" type="presOf" srcId="{756F6CAC-B7E2-E948-84D1-3F7C766850BA}" destId="{D490B8E8-8416-A141-B449-8D5A186CE04C}" srcOrd="0" destOrd="0" presId="urn:microsoft.com/office/officeart/2008/layout/LinedList"/>
    <dgm:cxn modelId="{73E6DF57-BEEB-3943-8BDF-7339AE7FFA14}" type="presOf" srcId="{F2162790-E0C0-5C47-A0F1-7C7C7AAD44E0}" destId="{41E0D395-EC50-2947-92E2-6D4A0981FA7B}" srcOrd="0" destOrd="0" presId="urn:microsoft.com/office/officeart/2008/layout/LinedList"/>
    <dgm:cxn modelId="{13E52063-4F85-CE49-97C6-45398289B9C0}" srcId="{95338DED-47CF-484F-B90A-48141953B4EF}" destId="{F2162790-E0C0-5C47-A0F1-7C7C7AAD44E0}" srcOrd="1" destOrd="0" parTransId="{6C5A299F-F90B-6848-A7CD-D1C1A710A3EC}" sibTransId="{0D3D4E6A-E1F8-EF4D-BBA1-07FFABA7255C}"/>
    <dgm:cxn modelId="{54F64B88-E47E-BC43-878F-53A218663B82}" type="presOf" srcId="{D8ED19D0-93EC-D24C-A3FA-E8AB7A543827}" destId="{E62B68A4-435C-8148-A715-C7125705757F}" srcOrd="0" destOrd="0" presId="urn:microsoft.com/office/officeart/2008/layout/LinedList"/>
    <dgm:cxn modelId="{39F20CA2-7591-5E45-BEDC-0D35FB66B537}" srcId="{95338DED-47CF-484F-B90A-48141953B4EF}" destId="{249DE2A3-B3A4-7348-B74B-55D7164A2187}" srcOrd="4" destOrd="0" parTransId="{B967C7CB-EA3C-D241-B5DD-64A37B3293D9}" sibTransId="{2B5E6614-9F4C-FE40-98B5-A880DA6C8667}"/>
    <dgm:cxn modelId="{3438EBBD-DC74-BE48-A5F5-6825F949864A}" srcId="{95338DED-47CF-484F-B90A-48141953B4EF}" destId="{DA4BC098-568F-9943-897C-AF42FA6EDD66}" srcOrd="2" destOrd="0" parTransId="{02509E6F-8172-D942-ACA4-951AE6D914B7}" sibTransId="{2D18029D-45C2-C746-9F73-507B699B3B3E}"/>
    <dgm:cxn modelId="{7E06B7CD-9007-AE4E-96B8-7C99F4144CAF}" type="presOf" srcId="{249DE2A3-B3A4-7348-B74B-55D7164A2187}" destId="{7B68092B-0275-0C43-9211-DA4EB30107E2}" srcOrd="0" destOrd="0" presId="urn:microsoft.com/office/officeart/2008/layout/LinedList"/>
    <dgm:cxn modelId="{ADBC19E7-460F-004C-9FD5-2DBB3CF7F269}" type="presOf" srcId="{95338DED-47CF-484F-B90A-48141953B4EF}" destId="{EDD4B27A-8852-714A-8E39-5BFAA57B8D3A}" srcOrd="0" destOrd="0" presId="urn:microsoft.com/office/officeart/2008/layout/LinedList"/>
    <dgm:cxn modelId="{A6CDCB25-198E-8C4E-BA98-79E82098A898}" type="presParOf" srcId="{EDD4B27A-8852-714A-8E39-5BFAA57B8D3A}" destId="{E99B148B-51D3-984B-908D-35C7BA697A68}" srcOrd="0" destOrd="0" presId="urn:microsoft.com/office/officeart/2008/layout/LinedList"/>
    <dgm:cxn modelId="{B34D5538-AE63-EF49-B2B1-07C96B99B16F}" type="presParOf" srcId="{EDD4B27A-8852-714A-8E39-5BFAA57B8D3A}" destId="{FA7C3AA4-AB12-EB4B-84F8-9DDB7555CDDA}" srcOrd="1" destOrd="0" presId="urn:microsoft.com/office/officeart/2008/layout/LinedList"/>
    <dgm:cxn modelId="{1131D26B-AB6F-E54F-9A8B-5F170BA70E2E}" type="presParOf" srcId="{FA7C3AA4-AB12-EB4B-84F8-9DDB7555CDDA}" destId="{E62B68A4-435C-8148-A715-C7125705757F}" srcOrd="0" destOrd="0" presId="urn:microsoft.com/office/officeart/2008/layout/LinedList"/>
    <dgm:cxn modelId="{B07D78A0-5526-5D4E-B3AB-FB08916021DB}" type="presParOf" srcId="{FA7C3AA4-AB12-EB4B-84F8-9DDB7555CDDA}" destId="{2B05AB6D-D740-FC4B-95CB-522EEA00CC61}" srcOrd="1" destOrd="0" presId="urn:microsoft.com/office/officeart/2008/layout/LinedList"/>
    <dgm:cxn modelId="{4BFCEFEC-D05D-544D-8BE5-7C09595D7B40}" type="presParOf" srcId="{EDD4B27A-8852-714A-8E39-5BFAA57B8D3A}" destId="{08610D36-A3D1-0746-974B-24AE6B01A103}" srcOrd="2" destOrd="0" presId="urn:microsoft.com/office/officeart/2008/layout/LinedList"/>
    <dgm:cxn modelId="{90BE6CD8-BBD4-F544-A3AC-265C13A77DD5}" type="presParOf" srcId="{EDD4B27A-8852-714A-8E39-5BFAA57B8D3A}" destId="{B15A0974-3D8F-2341-A09B-5CA8CCB44349}" srcOrd="3" destOrd="0" presId="urn:microsoft.com/office/officeart/2008/layout/LinedList"/>
    <dgm:cxn modelId="{C1FBD3D5-7AA7-C64C-9C7C-D07B57712C63}" type="presParOf" srcId="{B15A0974-3D8F-2341-A09B-5CA8CCB44349}" destId="{41E0D395-EC50-2947-92E2-6D4A0981FA7B}" srcOrd="0" destOrd="0" presId="urn:microsoft.com/office/officeart/2008/layout/LinedList"/>
    <dgm:cxn modelId="{0DCFE4FD-00C1-BD48-B2C8-4432F3011FDF}" type="presParOf" srcId="{B15A0974-3D8F-2341-A09B-5CA8CCB44349}" destId="{F3DBCFDC-3BED-064E-B811-EED69BE20A50}" srcOrd="1" destOrd="0" presId="urn:microsoft.com/office/officeart/2008/layout/LinedList"/>
    <dgm:cxn modelId="{F89F5CFB-896F-324B-8D73-564C9C5C3549}" type="presParOf" srcId="{EDD4B27A-8852-714A-8E39-5BFAA57B8D3A}" destId="{93CB4C11-E67D-834C-94DD-E9D82BBF2892}" srcOrd="4" destOrd="0" presId="urn:microsoft.com/office/officeart/2008/layout/LinedList"/>
    <dgm:cxn modelId="{F8D02814-A826-B84A-A9DA-FAC1C0F2AD63}" type="presParOf" srcId="{EDD4B27A-8852-714A-8E39-5BFAA57B8D3A}" destId="{DA1CBBF6-54E6-E14D-B0FB-6273B2AC7AAC}" srcOrd="5" destOrd="0" presId="urn:microsoft.com/office/officeart/2008/layout/LinedList"/>
    <dgm:cxn modelId="{E9D146EF-559B-8640-897F-F85EF76C8438}" type="presParOf" srcId="{DA1CBBF6-54E6-E14D-B0FB-6273B2AC7AAC}" destId="{53123178-6898-254C-B4C4-043BAED9F64E}" srcOrd="0" destOrd="0" presId="urn:microsoft.com/office/officeart/2008/layout/LinedList"/>
    <dgm:cxn modelId="{6F93A30C-49B1-464E-862C-C9A667E83942}" type="presParOf" srcId="{DA1CBBF6-54E6-E14D-B0FB-6273B2AC7AAC}" destId="{F4452919-CC43-5B49-9440-4B1A9FA4661B}" srcOrd="1" destOrd="0" presId="urn:microsoft.com/office/officeart/2008/layout/LinedList"/>
    <dgm:cxn modelId="{611FC892-1F6C-FE4A-A9D0-4B29521DA3C3}" type="presParOf" srcId="{EDD4B27A-8852-714A-8E39-5BFAA57B8D3A}" destId="{CF2C3791-F942-FC4E-A629-DAA25967F316}" srcOrd="6" destOrd="0" presId="urn:microsoft.com/office/officeart/2008/layout/LinedList"/>
    <dgm:cxn modelId="{B3B4663E-0275-D145-B1B2-D3E753C2126A}" type="presParOf" srcId="{EDD4B27A-8852-714A-8E39-5BFAA57B8D3A}" destId="{171813FA-554B-F348-AD24-A1B4715C4360}" srcOrd="7" destOrd="0" presId="urn:microsoft.com/office/officeart/2008/layout/LinedList"/>
    <dgm:cxn modelId="{472F48BF-49F7-4D41-B3B9-ECBA97DC1E38}" type="presParOf" srcId="{171813FA-554B-F348-AD24-A1B4715C4360}" destId="{D490B8E8-8416-A141-B449-8D5A186CE04C}" srcOrd="0" destOrd="0" presId="urn:microsoft.com/office/officeart/2008/layout/LinedList"/>
    <dgm:cxn modelId="{CF77122B-4B0A-F747-BF26-DE891985B912}" type="presParOf" srcId="{171813FA-554B-F348-AD24-A1B4715C4360}" destId="{18AEA3C5-538D-7148-A3A5-177B630D0FC2}" srcOrd="1" destOrd="0" presId="urn:microsoft.com/office/officeart/2008/layout/LinedList"/>
    <dgm:cxn modelId="{5B7AD268-7074-8849-BC62-35D604BE128B}" type="presParOf" srcId="{EDD4B27A-8852-714A-8E39-5BFAA57B8D3A}" destId="{688EAB7A-C341-F546-9C09-DC0CB073740B}" srcOrd="8" destOrd="0" presId="urn:microsoft.com/office/officeart/2008/layout/LinedList"/>
    <dgm:cxn modelId="{8E87067B-5F5F-804D-A415-824AC1B06987}" type="presParOf" srcId="{EDD4B27A-8852-714A-8E39-5BFAA57B8D3A}" destId="{4CC31AC9-8E35-0E41-B57D-A2AD88DAF681}" srcOrd="9" destOrd="0" presId="urn:microsoft.com/office/officeart/2008/layout/LinedList"/>
    <dgm:cxn modelId="{F21F4A1A-089D-B446-B640-3AD70FB85525}" type="presParOf" srcId="{4CC31AC9-8E35-0E41-B57D-A2AD88DAF681}" destId="{7B68092B-0275-0C43-9211-DA4EB30107E2}" srcOrd="0" destOrd="0" presId="urn:microsoft.com/office/officeart/2008/layout/LinedList"/>
    <dgm:cxn modelId="{5656945D-1BBC-5A43-86F1-87005A8E3E4A}" type="presParOf" srcId="{4CC31AC9-8E35-0E41-B57D-A2AD88DAF681}" destId="{8381162C-0F26-C546-983F-56EAB730E4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148B-51D3-984B-908D-35C7BA697A68}">
      <dsp:nvSpPr>
        <dsp:cNvPr id="0" name=""/>
        <dsp:cNvSpPr/>
      </dsp:nvSpPr>
      <dsp:spPr>
        <a:xfrm>
          <a:off x="0" y="109781"/>
          <a:ext cx="7973037" cy="0"/>
        </a:xfrm>
        <a:prstGeom prst="lin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2B68A4-435C-8148-A715-C7125705757F}">
      <dsp:nvSpPr>
        <dsp:cNvPr id="0" name=""/>
        <dsp:cNvSpPr/>
      </dsp:nvSpPr>
      <dsp:spPr>
        <a:xfrm>
          <a:off x="0" y="2158"/>
          <a:ext cx="7965250" cy="1307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Applications et sites web</a:t>
          </a:r>
        </a:p>
        <a:p>
          <a:pPr marL="0" lvl="0" indent="0" algn="l" defTabSz="889000">
            <a:lnSpc>
              <a:spcPct val="90000"/>
            </a:lnSpc>
            <a:spcBef>
              <a:spcPct val="0"/>
            </a:spcBef>
            <a:spcAft>
              <a:spcPct val="35000"/>
            </a:spcAft>
            <a:buNone/>
          </a:pPr>
          <a:r>
            <a:rPr lang="fr-FR" sz="1800" kern="1200" dirty="0">
              <a:solidFill>
                <a:schemeClr val="tx1"/>
              </a:solidFill>
            </a:rPr>
            <a:t>- </a:t>
          </a:r>
          <a:r>
            <a:rPr lang="fr-FR" sz="1800" kern="1200" dirty="0" err="1">
              <a:solidFill>
                <a:schemeClr val="tx1"/>
              </a:solidFill>
            </a:rPr>
            <a:t>Wikipedia.org</a:t>
          </a:r>
          <a:r>
            <a:rPr lang="fr-FR" sz="1800" kern="1200" dirty="0">
              <a:solidFill>
                <a:schemeClr val="tx1"/>
              </a:solidFill>
            </a:rPr>
            <a:t>, </a:t>
          </a:r>
          <a:r>
            <a:rPr lang="fr-FR" sz="1800" kern="1200" dirty="0" err="1">
              <a:solidFill>
                <a:schemeClr val="tx1"/>
              </a:solidFill>
            </a:rPr>
            <a:t>ICANN.org</a:t>
          </a:r>
          <a:r>
            <a:rPr lang="fr-FR" sz="1800" kern="1200" dirty="0">
              <a:solidFill>
                <a:schemeClr val="tx1"/>
              </a:solidFill>
            </a:rPr>
            <a:t>, </a:t>
          </a:r>
          <a:r>
            <a:rPr lang="fr-FR" sz="1800" kern="1200" dirty="0" err="1">
              <a:solidFill>
                <a:schemeClr val="tx1"/>
              </a:solidFill>
            </a:rPr>
            <a:t>Amazon.com</a:t>
          </a:r>
          <a:r>
            <a:rPr lang="fr-FR" sz="1800" kern="1200" dirty="0">
              <a:solidFill>
                <a:schemeClr val="tx1"/>
              </a:solidFill>
            </a:rPr>
            <a:t>, sites web personnalisés dans le monde entier</a:t>
          </a:r>
        </a:p>
        <a:p>
          <a:pPr marL="0" lvl="0" indent="0" algn="l" defTabSz="889000">
            <a:lnSpc>
              <a:spcPct val="90000"/>
            </a:lnSpc>
            <a:spcBef>
              <a:spcPct val="0"/>
            </a:spcBef>
            <a:spcAft>
              <a:spcPct val="35000"/>
            </a:spcAft>
            <a:buNone/>
          </a:pPr>
          <a:r>
            <a:rPr lang="fr-FR" sz="1800" kern="1200" dirty="0">
              <a:solidFill>
                <a:schemeClr val="tx1"/>
              </a:solidFill>
            </a:rPr>
            <a:t>- PowerPoint, Google-Docs, Safari, Acrobat, applications personnalisées</a:t>
          </a:r>
        </a:p>
        <a:p>
          <a:pPr marL="0" lvl="0" indent="0" algn="l" defTabSz="889000">
            <a:lnSpc>
              <a:spcPct val="90000"/>
            </a:lnSpc>
            <a:spcBef>
              <a:spcPct val="0"/>
            </a:spcBef>
            <a:spcAft>
              <a:spcPct val="35000"/>
            </a:spcAft>
            <a:buNone/>
          </a:pPr>
          <a:endParaRPr lang="en-US" sz="2000" kern="1200" dirty="0">
            <a:solidFill>
              <a:schemeClr val="tx1"/>
            </a:solidFill>
          </a:endParaRPr>
        </a:p>
      </dsp:txBody>
      <dsp:txXfrm>
        <a:off x="0" y="2158"/>
        <a:ext cx="7965250" cy="1307215"/>
      </dsp:txXfrm>
    </dsp:sp>
    <dsp:sp modelId="{08610D36-A3D1-0746-974B-24AE6B01A103}">
      <dsp:nvSpPr>
        <dsp:cNvPr id="0" name=""/>
        <dsp:cNvSpPr/>
      </dsp:nvSpPr>
      <dsp:spPr>
        <a:xfrm>
          <a:off x="0" y="1309373"/>
          <a:ext cx="7973037" cy="0"/>
        </a:xfrm>
        <a:prstGeom prst="line">
          <a:avLst/>
        </a:prstGeom>
        <a:gradFill rotWithShape="0">
          <a:gsLst>
            <a:gs pos="0">
              <a:schemeClr val="accent1">
                <a:alpha val="90000"/>
                <a:hueOff val="0"/>
                <a:satOff val="0"/>
                <a:lumOff val="0"/>
                <a:alphaOff val="-10000"/>
                <a:tint val="100000"/>
                <a:shade val="100000"/>
                <a:satMod val="130000"/>
              </a:schemeClr>
            </a:gs>
            <a:gs pos="100000">
              <a:schemeClr val="accent1">
                <a:alpha val="90000"/>
                <a:hueOff val="0"/>
                <a:satOff val="0"/>
                <a:lumOff val="0"/>
                <a:alphaOff val="-10000"/>
                <a:tint val="50000"/>
                <a:shade val="100000"/>
                <a:satMod val="350000"/>
              </a:schemeClr>
            </a:gs>
          </a:gsLst>
          <a:lin ang="16200000" scaled="0"/>
        </a:gradFill>
        <a:ln w="9525" cap="flat" cmpd="sng" algn="ctr">
          <a:solidFill>
            <a:schemeClr val="accent1">
              <a:alpha val="90000"/>
              <a:hueOff val="0"/>
              <a:satOff val="0"/>
              <a:lumOff val="0"/>
              <a:alphaOff val="-1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1E0D395-EC50-2947-92E2-6D4A0981FA7B}">
      <dsp:nvSpPr>
        <dsp:cNvPr id="0" name=""/>
        <dsp:cNvSpPr/>
      </dsp:nvSpPr>
      <dsp:spPr>
        <a:xfrm>
          <a:off x="0" y="1309373"/>
          <a:ext cx="7973037" cy="110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Médias sociaux et moteurs de recherche</a:t>
          </a:r>
        </a:p>
        <a:p>
          <a:pPr marL="0" lvl="0" indent="0" algn="l" defTabSz="889000">
            <a:lnSpc>
              <a:spcPct val="90000"/>
            </a:lnSpc>
            <a:spcBef>
              <a:spcPct val="0"/>
            </a:spcBef>
            <a:spcAft>
              <a:spcPct val="35000"/>
            </a:spcAft>
            <a:buNone/>
          </a:pPr>
          <a:r>
            <a:rPr lang="fr-FR" sz="1800" kern="1200" dirty="0">
              <a:solidFill>
                <a:schemeClr val="tx1"/>
              </a:solidFill>
            </a:rPr>
            <a:t>- Chrome, Bing, Safari, Firefox, navigateurs locaux (par exemple, chinois)</a:t>
          </a:r>
        </a:p>
        <a:p>
          <a:pPr marL="0" lvl="0" indent="0" algn="l" defTabSz="889000">
            <a:lnSpc>
              <a:spcPct val="90000"/>
            </a:lnSpc>
            <a:spcBef>
              <a:spcPct val="0"/>
            </a:spcBef>
            <a:spcAft>
              <a:spcPct val="35000"/>
            </a:spcAft>
            <a:buNone/>
          </a:pPr>
          <a:r>
            <a:rPr lang="fr-FR" sz="1800" kern="1200" dirty="0">
              <a:solidFill>
                <a:schemeClr val="tx1"/>
              </a:solidFill>
            </a:rPr>
            <a:t>- Facebook, Instagram, Twitter, Skype, WeChat, WhatsApp, Viber</a:t>
          </a:r>
        </a:p>
        <a:p>
          <a:pPr marL="0" lvl="0" indent="0" algn="l" defTabSz="889000">
            <a:lnSpc>
              <a:spcPct val="90000"/>
            </a:lnSpc>
            <a:spcBef>
              <a:spcPct val="0"/>
            </a:spcBef>
            <a:spcAft>
              <a:spcPct val="35000"/>
            </a:spcAft>
            <a:buNone/>
          </a:pPr>
          <a:endParaRPr lang="en-US" sz="2000" kern="1200" dirty="0">
            <a:solidFill>
              <a:schemeClr val="tx1"/>
            </a:solidFill>
          </a:endParaRPr>
        </a:p>
      </dsp:txBody>
      <dsp:txXfrm>
        <a:off x="0" y="1309373"/>
        <a:ext cx="7973037" cy="1100849"/>
      </dsp:txXfrm>
    </dsp:sp>
    <dsp:sp modelId="{93CB4C11-E67D-834C-94DD-E9D82BBF2892}">
      <dsp:nvSpPr>
        <dsp:cNvPr id="0" name=""/>
        <dsp:cNvSpPr/>
      </dsp:nvSpPr>
      <dsp:spPr>
        <a:xfrm>
          <a:off x="0" y="2410223"/>
          <a:ext cx="7973037" cy="0"/>
        </a:xfrm>
        <a:prstGeom prst="lin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w="9525" cap="flat" cmpd="sng" algn="ctr">
          <a:solidFill>
            <a:schemeClr val="accent1">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3123178-6898-254C-B4C4-043BAED9F64E}">
      <dsp:nvSpPr>
        <dsp:cNvPr id="0" name=""/>
        <dsp:cNvSpPr/>
      </dsp:nvSpPr>
      <dsp:spPr>
        <a:xfrm>
          <a:off x="0" y="2410223"/>
          <a:ext cx="7973037" cy="110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Langages et cadres de programmation</a:t>
          </a:r>
        </a:p>
        <a:p>
          <a:pPr marL="0" lvl="0" indent="0" algn="l" defTabSz="889000">
            <a:lnSpc>
              <a:spcPct val="90000"/>
            </a:lnSpc>
            <a:spcBef>
              <a:spcPct val="0"/>
            </a:spcBef>
            <a:spcAft>
              <a:spcPct val="35000"/>
            </a:spcAft>
            <a:buNone/>
          </a:pPr>
          <a:r>
            <a:rPr lang="fr-FR" sz="1800" kern="1200" dirty="0">
              <a:solidFill>
                <a:schemeClr val="tx1"/>
              </a:solidFill>
            </a:rPr>
            <a:t>- JavaScript, Java, Swift, C#, PHP, Python</a:t>
          </a:r>
        </a:p>
        <a:p>
          <a:pPr marL="0" lvl="0" indent="0" algn="l" defTabSz="889000">
            <a:lnSpc>
              <a:spcPct val="90000"/>
            </a:lnSpc>
            <a:spcBef>
              <a:spcPct val="0"/>
            </a:spcBef>
            <a:spcAft>
              <a:spcPct val="35000"/>
            </a:spcAft>
            <a:buNone/>
          </a:pPr>
          <a:r>
            <a:rPr lang="fr-FR" sz="1800" kern="1200" dirty="0">
              <a:solidFill>
                <a:schemeClr val="tx1"/>
              </a:solidFill>
            </a:rPr>
            <a:t>- </a:t>
          </a:r>
          <a:r>
            <a:rPr lang="fr-FR" sz="1800" kern="1200" dirty="0" err="1">
              <a:solidFill>
                <a:schemeClr val="tx1"/>
              </a:solidFill>
            </a:rPr>
            <a:t>Angular</a:t>
          </a:r>
          <a:r>
            <a:rPr lang="fr-FR" sz="1800" kern="1200" dirty="0">
              <a:solidFill>
                <a:schemeClr val="tx1"/>
              </a:solidFill>
            </a:rPr>
            <a:t>, Spring, .NET </a:t>
          </a:r>
          <a:r>
            <a:rPr lang="fr-FR" sz="1800" kern="1200" dirty="0" err="1">
              <a:solidFill>
                <a:schemeClr val="tx1"/>
              </a:solidFill>
            </a:rPr>
            <a:t>core</a:t>
          </a:r>
          <a:r>
            <a:rPr lang="fr-FR" sz="1800" kern="1200" dirty="0">
              <a:solidFill>
                <a:schemeClr val="tx1"/>
              </a:solidFill>
            </a:rPr>
            <a:t>, J2EE, WordPress, SAP, Oracle</a:t>
          </a:r>
        </a:p>
      </dsp:txBody>
      <dsp:txXfrm>
        <a:off x="0" y="2410223"/>
        <a:ext cx="7973037" cy="1100849"/>
      </dsp:txXfrm>
    </dsp:sp>
    <dsp:sp modelId="{CF2C3791-F942-FC4E-A629-DAA25967F316}">
      <dsp:nvSpPr>
        <dsp:cNvPr id="0" name=""/>
        <dsp:cNvSpPr/>
      </dsp:nvSpPr>
      <dsp:spPr>
        <a:xfrm>
          <a:off x="0" y="3511073"/>
          <a:ext cx="7973037" cy="0"/>
        </a:xfrm>
        <a:prstGeom prst="line">
          <a:avLst/>
        </a:prstGeom>
        <a:gradFill rotWithShape="0">
          <a:gsLst>
            <a:gs pos="0">
              <a:schemeClr val="accent1">
                <a:alpha val="90000"/>
                <a:hueOff val="0"/>
                <a:satOff val="0"/>
                <a:lumOff val="0"/>
                <a:alphaOff val="-30000"/>
                <a:tint val="100000"/>
                <a:shade val="100000"/>
                <a:satMod val="130000"/>
              </a:schemeClr>
            </a:gs>
            <a:gs pos="100000">
              <a:schemeClr val="accent1">
                <a:alpha val="90000"/>
                <a:hueOff val="0"/>
                <a:satOff val="0"/>
                <a:lumOff val="0"/>
                <a:alphaOff val="-30000"/>
                <a:tint val="50000"/>
                <a:shade val="100000"/>
                <a:satMod val="350000"/>
              </a:schemeClr>
            </a:gs>
          </a:gsLst>
          <a:lin ang="16200000" scaled="0"/>
        </a:gradFill>
        <a:ln w="9525" cap="flat" cmpd="sng" algn="ctr">
          <a:solidFill>
            <a:schemeClr val="accent1">
              <a:alpha val="90000"/>
              <a:hueOff val="0"/>
              <a:satOff val="0"/>
              <a:lumOff val="0"/>
              <a:alphaOff val="-3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490B8E8-8416-A141-B449-8D5A186CE04C}">
      <dsp:nvSpPr>
        <dsp:cNvPr id="0" name=""/>
        <dsp:cNvSpPr/>
      </dsp:nvSpPr>
      <dsp:spPr>
        <a:xfrm>
          <a:off x="0" y="3511073"/>
          <a:ext cx="7973037" cy="110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Plateformes, systèmes d’exploitation et outils de système</a:t>
          </a:r>
        </a:p>
        <a:p>
          <a:pPr marL="0" lvl="0" indent="0" algn="l" defTabSz="889000">
            <a:lnSpc>
              <a:spcPct val="90000"/>
            </a:lnSpc>
            <a:spcBef>
              <a:spcPct val="0"/>
            </a:spcBef>
            <a:spcAft>
              <a:spcPct val="35000"/>
            </a:spcAft>
            <a:buNone/>
          </a:pPr>
          <a:r>
            <a:rPr lang="fr-FR" sz="1800" kern="1200" dirty="0">
              <a:solidFill>
                <a:schemeClr val="tx1"/>
              </a:solidFill>
            </a:rPr>
            <a:t>- iOS, Windows, Linux, Android, magasins d’applications</a:t>
          </a:r>
        </a:p>
        <a:p>
          <a:pPr marL="0" lvl="0" indent="0" algn="l" defTabSz="889000">
            <a:lnSpc>
              <a:spcPct val="90000"/>
            </a:lnSpc>
            <a:spcBef>
              <a:spcPct val="0"/>
            </a:spcBef>
            <a:spcAft>
              <a:spcPct val="35000"/>
            </a:spcAft>
            <a:buNone/>
          </a:pPr>
          <a:r>
            <a:rPr lang="fr-FR" sz="1800" kern="1200" dirty="0">
              <a:solidFill>
                <a:schemeClr val="tx1"/>
              </a:solidFill>
            </a:rPr>
            <a:t>- Active Directory, </a:t>
          </a:r>
          <a:r>
            <a:rPr lang="fr-FR" sz="1800" kern="1200" dirty="0" err="1">
              <a:solidFill>
                <a:schemeClr val="tx1"/>
              </a:solidFill>
            </a:rPr>
            <a:t>OpenLDAP</a:t>
          </a:r>
          <a:r>
            <a:rPr lang="fr-FR" sz="1800" kern="1200" dirty="0">
              <a:solidFill>
                <a:schemeClr val="tx1"/>
              </a:solidFill>
            </a:rPr>
            <a:t>, </a:t>
          </a:r>
          <a:r>
            <a:rPr lang="fr-FR" sz="1800" kern="1200" dirty="0" err="1">
              <a:solidFill>
                <a:schemeClr val="tx1"/>
              </a:solidFill>
            </a:rPr>
            <a:t>OpenSSL</a:t>
          </a:r>
          <a:r>
            <a:rPr lang="fr-FR" sz="1800" kern="1200" dirty="0">
              <a:solidFill>
                <a:schemeClr val="tx1"/>
              </a:solidFill>
            </a:rPr>
            <a:t>, Ping, Telnet</a:t>
          </a:r>
        </a:p>
      </dsp:txBody>
      <dsp:txXfrm>
        <a:off x="0" y="3511073"/>
        <a:ext cx="7973037" cy="1100849"/>
      </dsp:txXfrm>
    </dsp:sp>
    <dsp:sp modelId="{688EAB7A-C341-F546-9C09-DC0CB073740B}">
      <dsp:nvSpPr>
        <dsp:cNvPr id="0" name=""/>
        <dsp:cNvSpPr/>
      </dsp:nvSpPr>
      <dsp:spPr>
        <a:xfrm>
          <a:off x="0" y="4611923"/>
          <a:ext cx="7973037" cy="0"/>
        </a:xfrm>
        <a:prstGeom prst="lin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68092B-0275-0C43-9211-DA4EB30107E2}">
      <dsp:nvSpPr>
        <dsp:cNvPr id="0" name=""/>
        <dsp:cNvSpPr/>
      </dsp:nvSpPr>
      <dsp:spPr>
        <a:xfrm>
          <a:off x="0" y="4611923"/>
          <a:ext cx="7973037" cy="110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Normes et meilleures pratiques</a:t>
          </a:r>
        </a:p>
        <a:p>
          <a:pPr marL="0" lvl="0" indent="0" algn="l" defTabSz="889000">
            <a:lnSpc>
              <a:spcPct val="90000"/>
            </a:lnSpc>
            <a:spcBef>
              <a:spcPct val="0"/>
            </a:spcBef>
            <a:spcAft>
              <a:spcPct val="35000"/>
            </a:spcAft>
            <a:buNone/>
          </a:pPr>
          <a:r>
            <a:rPr lang="fr-FR" sz="1800" kern="1200" dirty="0">
              <a:solidFill>
                <a:schemeClr val="tx1"/>
              </a:solidFill>
            </a:rPr>
            <a:t>- RFC de l’IETF, HTML W3C, CLDR Unicode, WHATWG</a:t>
          </a:r>
        </a:p>
        <a:p>
          <a:pPr marL="0" lvl="0" indent="0" algn="l" defTabSz="889000">
            <a:lnSpc>
              <a:spcPct val="90000"/>
            </a:lnSpc>
            <a:spcBef>
              <a:spcPct val="0"/>
            </a:spcBef>
            <a:spcAft>
              <a:spcPct val="35000"/>
            </a:spcAft>
            <a:buNone/>
          </a:pPr>
          <a:r>
            <a:rPr lang="fr-FR" sz="1800" kern="1200" dirty="0">
              <a:solidFill>
                <a:schemeClr val="tx1"/>
              </a:solidFill>
            </a:rPr>
            <a:t>- Normes industrielles (santé, aviation, etc.)</a:t>
          </a:r>
        </a:p>
      </dsp:txBody>
      <dsp:txXfrm>
        <a:off x="0" y="4611923"/>
        <a:ext cx="7973037" cy="11008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8F13CC-A6A6-524A-A0F8-DAB9B298E3B6}" type="datetimeFigureOut">
              <a:rPr lang="en-US" smtClean="0"/>
              <a:t>3/6/24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CED518-EFD6-E34B-989E-6B6564A75595}" type="slidenum">
              <a:rPr lang="en-US" smtClean="0"/>
              <a:t>‹#›</a:t>
            </a:fld>
            <a:endParaRPr lang="en-US" dirty="0"/>
          </a:p>
        </p:txBody>
      </p:sp>
    </p:spTree>
    <p:extLst>
      <p:ext uri="{BB962C8B-B14F-4D97-AF65-F5344CB8AC3E}">
        <p14:creationId xmlns:p14="http://schemas.microsoft.com/office/powerpoint/2010/main" val="2314000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614CD-FA73-DF49-AA13-A5EF746D725A}" type="datetimeFigureOut">
              <a:rPr lang="en-US" smtClean="0"/>
              <a:t>3/6/24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2FF9-4628-B146-9948-95257A430692}" type="slidenum">
              <a:rPr lang="en-US" smtClean="0"/>
              <a:t>‹#›</a:t>
            </a:fld>
            <a:endParaRPr lang="en-US" dirty="0"/>
          </a:p>
        </p:txBody>
      </p:sp>
    </p:spTree>
    <p:extLst>
      <p:ext uri="{BB962C8B-B14F-4D97-AF65-F5344CB8AC3E}">
        <p14:creationId xmlns:p14="http://schemas.microsoft.com/office/powerpoint/2010/main" val="2156899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1</a:t>
            </a:fld>
            <a:endParaRPr lang="en-US"/>
          </a:p>
        </p:txBody>
      </p:sp>
    </p:spTree>
    <p:extLst>
      <p:ext uri="{BB962C8B-B14F-4D97-AF65-F5344CB8AC3E}">
        <p14:creationId xmlns:p14="http://schemas.microsoft.com/office/powerpoint/2010/main" val="365891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14</a:t>
            </a:fld>
            <a:endParaRPr lang="en-US"/>
          </a:p>
        </p:txBody>
      </p:sp>
    </p:spTree>
    <p:extLst>
      <p:ext uri="{BB962C8B-B14F-4D97-AF65-F5344CB8AC3E}">
        <p14:creationId xmlns:p14="http://schemas.microsoft.com/office/powerpoint/2010/main" val="20493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15</a:t>
            </a:fld>
            <a:endParaRPr lang="en-US"/>
          </a:p>
        </p:txBody>
      </p:sp>
    </p:spTree>
    <p:extLst>
      <p:ext uri="{BB962C8B-B14F-4D97-AF65-F5344CB8AC3E}">
        <p14:creationId xmlns:p14="http://schemas.microsoft.com/office/powerpoint/2010/main" val="282778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16</a:t>
            </a:fld>
            <a:endParaRPr lang="en-US"/>
          </a:p>
        </p:txBody>
      </p:sp>
    </p:spTree>
    <p:extLst>
      <p:ext uri="{BB962C8B-B14F-4D97-AF65-F5344CB8AC3E}">
        <p14:creationId xmlns:p14="http://schemas.microsoft.com/office/powerpoint/2010/main" val="395636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17</a:t>
            </a:fld>
            <a:endParaRPr lang="en-US"/>
          </a:p>
        </p:txBody>
      </p:sp>
    </p:spTree>
    <p:extLst>
      <p:ext uri="{BB962C8B-B14F-4D97-AF65-F5344CB8AC3E}">
        <p14:creationId xmlns:p14="http://schemas.microsoft.com/office/powerpoint/2010/main" val="3905360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18</a:t>
            </a:fld>
            <a:endParaRPr lang="en-US"/>
          </a:p>
        </p:txBody>
      </p:sp>
    </p:spTree>
    <p:extLst>
      <p:ext uri="{BB962C8B-B14F-4D97-AF65-F5344CB8AC3E}">
        <p14:creationId xmlns:p14="http://schemas.microsoft.com/office/powerpoint/2010/main" val="3827992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19</a:t>
            </a:fld>
            <a:endParaRPr lang="en-US"/>
          </a:p>
        </p:txBody>
      </p:sp>
    </p:spTree>
    <p:extLst>
      <p:ext uri="{BB962C8B-B14F-4D97-AF65-F5344CB8AC3E}">
        <p14:creationId xmlns:p14="http://schemas.microsoft.com/office/powerpoint/2010/main" val="3436411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20</a:t>
            </a:fld>
            <a:endParaRPr lang="en-US"/>
          </a:p>
        </p:txBody>
      </p:sp>
    </p:spTree>
    <p:extLst>
      <p:ext uri="{BB962C8B-B14F-4D97-AF65-F5344CB8AC3E}">
        <p14:creationId xmlns:p14="http://schemas.microsoft.com/office/powerpoint/2010/main" val="104253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21</a:t>
            </a:fld>
            <a:endParaRPr lang="en-US"/>
          </a:p>
        </p:txBody>
      </p:sp>
    </p:spTree>
    <p:extLst>
      <p:ext uri="{BB962C8B-B14F-4D97-AF65-F5344CB8AC3E}">
        <p14:creationId xmlns:p14="http://schemas.microsoft.com/office/powerpoint/2010/main" val="239464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23</a:t>
            </a:fld>
            <a:endParaRPr lang="en-US"/>
          </a:p>
        </p:txBody>
      </p:sp>
    </p:spTree>
    <p:extLst>
      <p:ext uri="{BB962C8B-B14F-4D97-AF65-F5344CB8AC3E}">
        <p14:creationId xmlns:p14="http://schemas.microsoft.com/office/powerpoint/2010/main" val="220783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24</a:t>
            </a:fld>
            <a:endParaRPr lang="en-US"/>
          </a:p>
        </p:txBody>
      </p:sp>
    </p:spTree>
    <p:extLst>
      <p:ext uri="{BB962C8B-B14F-4D97-AF65-F5344CB8AC3E}">
        <p14:creationId xmlns:p14="http://schemas.microsoft.com/office/powerpoint/2010/main" val="89961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2</a:t>
            </a:fld>
            <a:endParaRPr lang="en-US"/>
          </a:p>
        </p:txBody>
      </p:sp>
    </p:spTree>
    <p:extLst>
      <p:ext uri="{BB962C8B-B14F-4D97-AF65-F5344CB8AC3E}">
        <p14:creationId xmlns:p14="http://schemas.microsoft.com/office/powerpoint/2010/main" val="21411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26</a:t>
            </a:fld>
            <a:endParaRPr lang="en-US"/>
          </a:p>
        </p:txBody>
      </p:sp>
    </p:spTree>
    <p:extLst>
      <p:ext uri="{BB962C8B-B14F-4D97-AF65-F5344CB8AC3E}">
        <p14:creationId xmlns:p14="http://schemas.microsoft.com/office/powerpoint/2010/main" val="81997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27</a:t>
            </a:fld>
            <a:endParaRPr lang="en-US"/>
          </a:p>
        </p:txBody>
      </p:sp>
    </p:spTree>
    <p:extLst>
      <p:ext uri="{BB962C8B-B14F-4D97-AF65-F5344CB8AC3E}">
        <p14:creationId xmlns:p14="http://schemas.microsoft.com/office/powerpoint/2010/main" val="399623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28</a:t>
            </a:fld>
            <a:endParaRPr lang="en-US"/>
          </a:p>
        </p:txBody>
      </p:sp>
    </p:spTree>
    <p:extLst>
      <p:ext uri="{BB962C8B-B14F-4D97-AF65-F5344CB8AC3E}">
        <p14:creationId xmlns:p14="http://schemas.microsoft.com/office/powerpoint/2010/main" val="3633436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29</a:t>
            </a:fld>
            <a:endParaRPr lang="en-US"/>
          </a:p>
        </p:txBody>
      </p:sp>
    </p:spTree>
    <p:extLst>
      <p:ext uri="{BB962C8B-B14F-4D97-AF65-F5344CB8AC3E}">
        <p14:creationId xmlns:p14="http://schemas.microsoft.com/office/powerpoint/2010/main" val="609644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32</a:t>
            </a:fld>
            <a:endParaRPr lang="en-US"/>
          </a:p>
        </p:txBody>
      </p:sp>
    </p:spTree>
    <p:extLst>
      <p:ext uri="{BB962C8B-B14F-4D97-AF65-F5344CB8AC3E}">
        <p14:creationId xmlns:p14="http://schemas.microsoft.com/office/powerpoint/2010/main" val="338104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33</a:t>
            </a:fld>
            <a:endParaRPr lang="en-US"/>
          </a:p>
        </p:txBody>
      </p:sp>
    </p:spTree>
    <p:extLst>
      <p:ext uri="{BB962C8B-B14F-4D97-AF65-F5344CB8AC3E}">
        <p14:creationId xmlns:p14="http://schemas.microsoft.com/office/powerpoint/2010/main" val="70721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34</a:t>
            </a:fld>
            <a:endParaRPr lang="en-US"/>
          </a:p>
        </p:txBody>
      </p:sp>
    </p:spTree>
    <p:extLst>
      <p:ext uri="{BB962C8B-B14F-4D97-AF65-F5344CB8AC3E}">
        <p14:creationId xmlns:p14="http://schemas.microsoft.com/office/powerpoint/2010/main" val="215107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35</a:t>
            </a:fld>
            <a:endParaRPr lang="en-US"/>
          </a:p>
        </p:txBody>
      </p:sp>
    </p:spTree>
    <p:extLst>
      <p:ext uri="{BB962C8B-B14F-4D97-AF65-F5344CB8AC3E}">
        <p14:creationId xmlns:p14="http://schemas.microsoft.com/office/powerpoint/2010/main" val="83994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36</a:t>
            </a:fld>
            <a:endParaRPr lang="en-US"/>
          </a:p>
        </p:txBody>
      </p:sp>
    </p:spTree>
    <p:extLst>
      <p:ext uri="{BB962C8B-B14F-4D97-AF65-F5344CB8AC3E}">
        <p14:creationId xmlns:p14="http://schemas.microsoft.com/office/powerpoint/2010/main" val="126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5</a:t>
            </a:fld>
            <a:endParaRPr lang="en-US"/>
          </a:p>
        </p:txBody>
      </p:sp>
    </p:spTree>
    <p:extLst>
      <p:ext uri="{BB962C8B-B14F-4D97-AF65-F5344CB8AC3E}">
        <p14:creationId xmlns:p14="http://schemas.microsoft.com/office/powerpoint/2010/main" val="400928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66705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153244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9</a:t>
            </a:fld>
            <a:endParaRPr lang="en-US"/>
          </a:p>
        </p:txBody>
      </p:sp>
    </p:spTree>
    <p:extLst>
      <p:ext uri="{BB962C8B-B14F-4D97-AF65-F5344CB8AC3E}">
        <p14:creationId xmlns:p14="http://schemas.microsoft.com/office/powerpoint/2010/main" val="211805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196726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12</a:t>
            </a:fld>
            <a:endParaRPr lang="en-US"/>
          </a:p>
        </p:txBody>
      </p:sp>
    </p:spTree>
    <p:extLst>
      <p:ext uri="{BB962C8B-B14F-4D97-AF65-F5344CB8AC3E}">
        <p14:creationId xmlns:p14="http://schemas.microsoft.com/office/powerpoint/2010/main" val="21593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13</a:t>
            </a:fld>
            <a:endParaRPr lang="en-US"/>
          </a:p>
        </p:txBody>
      </p:sp>
    </p:spTree>
    <p:extLst>
      <p:ext uri="{BB962C8B-B14F-4D97-AF65-F5344CB8AC3E}">
        <p14:creationId xmlns:p14="http://schemas.microsoft.com/office/powerpoint/2010/main" val="125332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hasCustomPrompt="1"/>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dirty="0"/>
              <a:t>Place text here</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7213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10075" b="8780"/>
          <a:stretch/>
        </p:blipFill>
        <p:spPr>
          <a:xfrm>
            <a:off x="0" y="683491"/>
            <a:ext cx="12192000" cy="5564909"/>
          </a:xfrm>
          <a:prstGeom prst="rect">
            <a:avLst/>
          </a:prstGeom>
        </p:spPr>
      </p:pic>
      <p:sp>
        <p:nvSpPr>
          <p:cNvPr id="15" name="Rectangle 14"/>
          <p:cNvSpPr/>
          <p:nvPr userDrawn="1"/>
        </p:nvSpPr>
        <p:spPr>
          <a:xfrm>
            <a:off x="0" y="790814"/>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itle 19"/>
          <p:cNvSpPr>
            <a:spLocks noGrp="1"/>
          </p:cNvSpPr>
          <p:nvPr userDrawn="1">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130537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8972" b="7826"/>
          <a:stretch/>
        </p:blipFill>
        <p:spPr>
          <a:xfrm>
            <a:off x="0" y="654425"/>
            <a:ext cx="12192000" cy="5620869"/>
          </a:xfrm>
          <a:prstGeom prst="rect">
            <a:avLst/>
          </a:prstGeom>
        </p:spPr>
      </p:pic>
      <p:sp>
        <p:nvSpPr>
          <p:cNvPr id="28"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7169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13037"/>
            <a:ext cx="12192000" cy="5696861"/>
          </a:xfrm>
          <a:prstGeom prst="rect">
            <a:avLst/>
          </a:prstGeom>
        </p:spPr>
      </p:pic>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9"/>
          <p:cNvSpPr>
            <a:spLocks noGrp="1"/>
          </p:cNvSpPr>
          <p:nvPr>
            <p:ph type="title" hasCustomPrompt="1"/>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Tree>
    <p:extLst>
      <p:ext uri="{BB962C8B-B14F-4D97-AF65-F5344CB8AC3E}">
        <p14:creationId xmlns:p14="http://schemas.microsoft.com/office/powerpoint/2010/main" val="240407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
            <a:ext cx="12192002" cy="6858000"/>
          </a:xfrm>
          <a:prstGeom prst="rect">
            <a:avLst/>
          </a:prstGeom>
        </p:spPr>
      </p:pic>
      <p:sp>
        <p:nvSpPr>
          <p:cNvPr id="2"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0" name="Oval 29"/>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6" name="Straight Connector 3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Oval 3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a:endCxn id="41"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Arc 40"/>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2" name="Straight Connector 41"/>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48" name="Oval 4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8308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216385" cy="6858000"/>
          </a:xfrm>
          <a:prstGeom prst="rect">
            <a:avLst/>
          </a:prstGeom>
        </p:spPr>
      </p:pic>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6"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4869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cxnSp>
        <p:nvCxnSpPr>
          <p:cNvPr id="32" name="Straight Connector 31"/>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8" name="Oval 17"/>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Oval 1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0" name="Oval 19"/>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577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3341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859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8446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4"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0" name="Picture 9"/>
          <p:cNvPicPr>
            <a:picLocks noChangeAspect="1"/>
          </p:cNvPicPr>
          <p:nvPr userDrawn="1"/>
        </p:nvPicPr>
        <p:blipFill>
          <a:blip r:embed="rId3"/>
          <a:stretch>
            <a:fillRect/>
          </a:stretch>
        </p:blipFill>
        <p:spPr>
          <a:xfrm>
            <a:off x="365760" y="6464808"/>
            <a:ext cx="390801" cy="312641"/>
          </a:xfrm>
          <a:prstGeom prst="rect">
            <a:avLst/>
          </a:prstGeom>
        </p:spPr>
      </p:pic>
      <p:sp>
        <p:nvSpPr>
          <p:cNvPr id="1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9883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8" name="Picture 7"/>
          <p:cNvPicPr>
            <a:picLocks noChangeAspect="1"/>
          </p:cNvPicPr>
          <p:nvPr userDrawn="1"/>
        </p:nvPicPr>
        <p:blipFill>
          <a:blip r:embed="rId2"/>
          <a:stretch>
            <a:fillRect/>
          </a:stretch>
        </p:blipFill>
        <p:spPr>
          <a:xfrm>
            <a:off x="567596" y="5193792"/>
            <a:ext cx="1189829" cy="951863"/>
          </a:xfrm>
          <a:prstGeom prst="rect">
            <a:avLst/>
          </a:prstGeom>
        </p:spPr>
      </p:pic>
      <p:sp>
        <p:nvSpPr>
          <p:cNvPr id="15" name="Text Placeholder 4"/>
          <p:cNvSpPr>
            <a:spLocks noGrp="1"/>
          </p:cNvSpPr>
          <p:nvPr>
            <p:ph type="body" sz="quarter" idx="13" hasCustomPrompt="1"/>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264802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61300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7257"/>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387118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483281"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9" name="Oval 38"/>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3" name="Straight Connector 42"/>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6" name="Straight Connector 4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4"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5"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6"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7"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8"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9"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80"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81"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82"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93322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666325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988230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382714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15255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150387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891085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stretch>
            <a:fillRect/>
          </a:stretch>
        </p:blipFill>
        <p:spPr>
          <a:xfrm>
            <a:off x="0"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3"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4"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5"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6"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7"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8"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9"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0"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1"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52115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2"/>
          <p:cNvSpPr>
            <a:spLocks noGrp="1"/>
          </p:cNvSpPr>
          <p:nvPr>
            <p:ph type="title" hasCustomPrompt="1"/>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10" name="Picture 9"/>
          <p:cNvPicPr>
            <a:picLocks noChangeAspect="1"/>
          </p:cNvPicPr>
          <p:nvPr userDrawn="1"/>
        </p:nvPicPr>
        <p:blipFill>
          <a:blip r:embed="rId2"/>
          <a:stretch>
            <a:fillRect/>
          </a:stretch>
        </p:blipFill>
        <p:spPr>
          <a:xfrm>
            <a:off x="567217" y="5193792"/>
            <a:ext cx="1193800" cy="952500"/>
          </a:xfrm>
          <a:prstGeom prst="rect">
            <a:avLst/>
          </a:prstGeom>
        </p:spPr>
      </p:pic>
      <p:sp>
        <p:nvSpPr>
          <p:cNvPr id="13" name="Text Placeholder 4"/>
          <p:cNvSpPr>
            <a:spLocks noGrp="1"/>
          </p:cNvSpPr>
          <p:nvPr>
            <p:ph type="body" sz="quarter" idx="14" hasCustomPrompt="1"/>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34251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1"/>
            <a:ext cx="12192000" cy="6857999"/>
          </a:xfrm>
          <a:prstGeom prst="rect">
            <a:avLst/>
          </a:prstGeom>
        </p:spPr>
      </p:pic>
      <p:sp>
        <p:nvSpPr>
          <p:cNvPr id="56" name="Arc 55"/>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7" name="Straight Connector 56"/>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sp>
        <p:nvSpPr>
          <p:cNvPr id="4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cxnSp>
        <p:nvCxnSpPr>
          <p:cNvPr id="55" name="Straight Connector 54"/>
          <p:cNvCxnSpPr>
            <a:endCxn id="56" idx="0"/>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1" name="Oval 30"/>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2" name="Oval 31"/>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4159617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3"/>
            <a:ext cx="12216385" cy="6858000"/>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0366"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8" name="Arc 37"/>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3" name="Straight Connector 42"/>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1"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2"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3"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59" name="Straight Connector 5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4087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29043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57411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82115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30"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Oval 26"/>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80097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628110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01667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5"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6"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Oval 2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8" name="Straight Connector 27"/>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874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747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sp>
        <p:nvSpPr>
          <p:cNvPr id="22" name="Title 2"/>
          <p:cNvSpPr>
            <a:spLocks noGrp="1"/>
          </p:cNvSpPr>
          <p:nvPr>
            <p:ph type="title" hasCustomPrompt="1"/>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 </a:t>
            </a:r>
            <a:br>
              <a:rPr lang="en-US" dirty="0"/>
            </a:br>
            <a:r>
              <a:rPr lang="en-US" dirty="0"/>
              <a:t>(75 characters maximum)</a:t>
            </a:r>
          </a:p>
        </p:txBody>
      </p:sp>
      <p:sp>
        <p:nvSpPr>
          <p:cNvPr id="32" name="Text Placeholder 4"/>
          <p:cNvSpPr>
            <a:spLocks noGrp="1"/>
          </p:cNvSpPr>
          <p:nvPr>
            <p:ph type="body" sz="quarter" idx="10" hasCustomPrompt="1"/>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33" name="Text Placeholder 4"/>
          <p:cNvSpPr>
            <a:spLocks noGrp="1"/>
          </p:cNvSpPr>
          <p:nvPr>
            <p:ph type="body" sz="quarter" idx="11" hasCustomPrompt="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34"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35" name="Picture 34"/>
          <p:cNvPicPr>
            <a:picLocks noChangeAspect="1"/>
          </p:cNvPicPr>
          <p:nvPr userDrawn="1"/>
        </p:nvPicPr>
        <p:blipFill>
          <a:blip r:embed="rId2"/>
          <a:stretch>
            <a:fillRect/>
          </a:stretch>
        </p:blipFill>
        <p:spPr>
          <a:xfrm>
            <a:off x="326395" y="4874480"/>
            <a:ext cx="1189829" cy="951863"/>
          </a:xfrm>
          <a:prstGeom prst="rect">
            <a:avLst/>
          </a:prstGeom>
        </p:spPr>
      </p:pic>
      <p:sp>
        <p:nvSpPr>
          <p:cNvPr id="48" name="Oval 47"/>
          <p:cNvSpPr/>
          <p:nvPr userDrawn="1"/>
        </p:nvSpPr>
        <p:spPr>
          <a:xfrm>
            <a:off x="1825043"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9" name="Straight Connector 48"/>
          <p:cNvCxnSpPr/>
          <p:nvPr userDrawn="1"/>
        </p:nvCxnSpPr>
        <p:spPr>
          <a:xfrm flipH="1">
            <a:off x="0" y="6124669"/>
            <a:ext cx="179387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flipH="1">
            <a:off x="1892734" y="6124511"/>
            <a:ext cx="9720781"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userDrawn="1"/>
        </p:nvSpPr>
        <p:spPr>
          <a:xfrm flipH="1">
            <a:off x="11642081"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52" name="Oval 51"/>
          <p:cNvSpPr/>
          <p:nvPr userDrawn="1"/>
        </p:nvSpPr>
        <p:spPr>
          <a:xfrm flipH="1">
            <a:off x="11642081" y="347037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53" name="Straight Connector 52"/>
          <p:cNvCxnSpPr/>
          <p:nvPr userDrawn="1"/>
        </p:nvCxnSpPr>
        <p:spPr>
          <a:xfrm flipV="1">
            <a:off x="1849172" y="3552825"/>
            <a:ext cx="0" cy="2529959"/>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Arc 53"/>
          <p:cNvSpPr/>
          <p:nvPr userDrawn="1"/>
        </p:nvSpPr>
        <p:spPr>
          <a:xfrm rot="16200000">
            <a:off x="1847726" y="3495590"/>
            <a:ext cx="121764" cy="11887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5" name="Straight Connector 54"/>
          <p:cNvCxnSpPr/>
          <p:nvPr userDrawn="1"/>
        </p:nvCxnSpPr>
        <p:spPr>
          <a:xfrm flipH="1">
            <a:off x="1899083" y="3494144"/>
            <a:ext cx="971443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3016674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784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13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388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020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31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868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3" name="Rectangle 2"/>
          <p:cNvSpPr/>
          <p:nvPr userDrawn="1"/>
        </p:nvSpPr>
        <p:spPr>
          <a:xfrm>
            <a:off x="3084875" y="685225"/>
            <a:ext cx="9107124" cy="18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4" name="Text Placeholder 32"/>
          <p:cNvSpPr txBox="1">
            <a:spLocks/>
          </p:cNvSpPr>
          <p:nvPr userDrawn="1"/>
        </p:nvSpPr>
        <p:spPr bwMode="auto">
          <a:xfrm>
            <a:off x="3391319" y="1552703"/>
            <a:ext cx="8800679" cy="329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2000" dirty="0">
                <a:solidFill>
                  <a:schemeClr val="bg1"/>
                </a:solidFill>
                <a:latin typeface="+mn-lt"/>
                <a:cs typeface="Arial"/>
              </a:rPr>
              <a:t>Visit us at </a:t>
            </a:r>
            <a:r>
              <a:rPr lang="en-US" sz="2000" b="1" dirty="0">
                <a:solidFill>
                  <a:schemeClr val="bg1"/>
                </a:solidFill>
                <a:latin typeface="+mn-lt"/>
                <a:cs typeface="Arial"/>
              </a:rPr>
              <a:t>icann.org</a:t>
            </a:r>
          </a:p>
        </p:txBody>
      </p:sp>
      <p:sp>
        <p:nvSpPr>
          <p:cNvPr id="5" name="Text Placeholder 33"/>
          <p:cNvSpPr txBox="1">
            <a:spLocks/>
          </p:cNvSpPr>
          <p:nvPr userDrawn="1"/>
        </p:nvSpPr>
        <p:spPr bwMode="auto">
          <a:xfrm>
            <a:off x="3391319" y="1049145"/>
            <a:ext cx="6974253" cy="32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r>
              <a:rPr lang="en-AU" sz="2700" b="1" dirty="0">
                <a:solidFill>
                  <a:schemeClr val="bg1"/>
                </a:solidFill>
                <a:latin typeface="+mn-lt"/>
                <a:ea typeface="Segoe UI" charset="0"/>
                <a:cs typeface="Arial"/>
              </a:rPr>
              <a:t>Thank You and Questions</a:t>
            </a:r>
          </a:p>
        </p:txBody>
      </p:sp>
      <p:sp>
        <p:nvSpPr>
          <p:cNvPr id="6" name="Rectangle 5"/>
          <p:cNvSpPr/>
          <p:nvPr userDrawn="1"/>
        </p:nvSpPr>
        <p:spPr>
          <a:xfrm>
            <a:off x="2" y="685225"/>
            <a:ext cx="2977273" cy="1864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30" name="Text Placeholder 29"/>
          <p:cNvSpPr>
            <a:spLocks noGrp="1"/>
          </p:cNvSpPr>
          <p:nvPr>
            <p:ph type="body" sz="quarter" idx="10" hasCustomPrompt="1"/>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dirty="0"/>
              <a:t>Email: email</a:t>
            </a:r>
          </a:p>
        </p:txBody>
      </p:sp>
      <p:sp>
        <p:nvSpPr>
          <p:cNvPr id="31" name="Title 4"/>
          <p:cNvSpPr>
            <a:spLocks noGrp="1"/>
          </p:cNvSpPr>
          <p:nvPr>
            <p:ph type="title" hasCustomPrompt="1"/>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dirty="0"/>
              <a:t>Engage with ICANN</a:t>
            </a:r>
          </a:p>
        </p:txBody>
      </p:sp>
      <p:pic>
        <p:nvPicPr>
          <p:cNvPr id="32" name="Picture 31" descr="ICANN_Logo_W.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392" y="856105"/>
            <a:ext cx="1962493" cy="1523172"/>
          </a:xfrm>
          <a:prstGeom prst="rect">
            <a:avLst/>
          </a:prstGeom>
        </p:spPr>
      </p:pic>
      <p:grpSp>
        <p:nvGrpSpPr>
          <p:cNvPr id="54" name="Group 53"/>
          <p:cNvGrpSpPr/>
          <p:nvPr userDrawn="1"/>
        </p:nvGrpSpPr>
        <p:grpSpPr>
          <a:xfrm>
            <a:off x="3402135" y="4228306"/>
            <a:ext cx="3416667" cy="365760"/>
            <a:chOff x="5325979" y="4715893"/>
            <a:chExt cx="3416667" cy="365760"/>
          </a:xfrm>
        </p:grpSpPr>
        <p:sp>
          <p:nvSpPr>
            <p:cNvPr id="55" name="Text Placeholder 32"/>
            <p:cNvSpPr txBox="1">
              <a:spLocks/>
            </p:cNvSpPr>
            <p:nvPr/>
          </p:nvSpPr>
          <p:spPr>
            <a:xfrm>
              <a:off x="5793339" y="4734885"/>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3"/>
                </a:rPr>
                <a:t>flickr.com</a:t>
              </a:r>
              <a:r>
                <a:rPr lang="en-US" sz="1400">
                  <a:solidFill>
                    <a:srgbClr val="0A304B"/>
                  </a:solidFill>
                  <a:latin typeface="+mn-lt"/>
                  <a:ea typeface="Segoe UI" panose="020B0502040204020203" pitchFamily="34" charset="0"/>
                  <a:cs typeface="Arial"/>
                  <a:hlinkClick r:id="rId3"/>
                </a:rPr>
                <a:t>/</a:t>
              </a:r>
              <a:r>
                <a:rPr lang="en-US" sz="1400" err="1">
                  <a:solidFill>
                    <a:srgbClr val="0A304B"/>
                  </a:solidFill>
                  <a:latin typeface="+mn-lt"/>
                  <a:ea typeface="Segoe UI" panose="020B0502040204020203" pitchFamily="34" charset="0"/>
                  <a:cs typeface="Arial"/>
                  <a:hlinkClick r:id="rId3"/>
                </a:rPr>
                <a:t>icann</a:t>
              </a:r>
              <a:endParaRPr lang="en-US" sz="1400">
                <a:solidFill>
                  <a:srgbClr val="0A304B"/>
                </a:solidFill>
                <a:latin typeface="+mn-lt"/>
                <a:ea typeface="Segoe UI" panose="020B0502040204020203" pitchFamily="34" charset="0"/>
                <a:cs typeface="Arial"/>
              </a:endParaRPr>
            </a:p>
          </p:txBody>
        </p:sp>
        <p:pic>
          <p:nvPicPr>
            <p:cNvPr id="56" name="Picture 55" descr="1420947842_social_style_3_flikr-128.png">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5979" y="4715893"/>
              <a:ext cx="365760" cy="365760"/>
            </a:xfrm>
            <a:prstGeom prst="rect">
              <a:avLst/>
            </a:prstGeom>
          </p:spPr>
        </p:pic>
      </p:grpSp>
      <p:grpSp>
        <p:nvGrpSpPr>
          <p:cNvPr id="57" name="Group 56"/>
          <p:cNvGrpSpPr/>
          <p:nvPr userDrawn="1"/>
        </p:nvGrpSpPr>
        <p:grpSpPr>
          <a:xfrm>
            <a:off x="3402135" y="4726326"/>
            <a:ext cx="3636602" cy="365760"/>
            <a:chOff x="1235726" y="5571713"/>
            <a:chExt cx="3636602" cy="365760"/>
          </a:xfrm>
        </p:grpSpPr>
        <p:sp>
          <p:nvSpPr>
            <p:cNvPr id="58" name="Text Placeholder 32"/>
            <p:cNvSpPr txBox="1">
              <a:spLocks/>
            </p:cNvSpPr>
            <p:nvPr/>
          </p:nvSpPr>
          <p:spPr>
            <a:xfrm>
              <a:off x="1703086" y="5592033"/>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6"/>
                </a:rPr>
                <a:t>linkedin</a:t>
              </a:r>
              <a:r>
                <a:rPr lang="en-US" sz="1400">
                  <a:solidFill>
                    <a:srgbClr val="0A304B"/>
                  </a:solidFill>
                  <a:latin typeface="+mn-lt"/>
                  <a:ea typeface="Segoe UI" panose="020B0502040204020203" pitchFamily="34" charset="0"/>
                  <a:cs typeface="Arial"/>
                  <a:hlinkClick r:id="rId6"/>
                </a:rPr>
                <a:t>/company/</a:t>
              </a:r>
              <a:r>
                <a:rPr lang="en-US" sz="1400" err="1">
                  <a:solidFill>
                    <a:srgbClr val="0A304B"/>
                  </a:solidFill>
                  <a:latin typeface="+mn-lt"/>
                  <a:ea typeface="Segoe UI" panose="020B0502040204020203" pitchFamily="34" charset="0"/>
                  <a:cs typeface="Arial"/>
                  <a:hlinkClick r:id="rId6"/>
                </a:rPr>
                <a:t>icann</a:t>
              </a:r>
              <a:endParaRPr lang="en-US" sz="1400">
                <a:solidFill>
                  <a:srgbClr val="0A304B"/>
                </a:solidFill>
                <a:latin typeface="+mn-lt"/>
                <a:ea typeface="Segoe UI" panose="020B0502040204020203" pitchFamily="34" charset="0"/>
                <a:cs typeface="Arial"/>
              </a:endParaRPr>
            </a:p>
          </p:txBody>
        </p:sp>
        <p:pic>
          <p:nvPicPr>
            <p:cNvPr id="59" name="Picture 58"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726" y="5571713"/>
              <a:ext cx="365760" cy="365760"/>
            </a:xfrm>
            <a:prstGeom prst="rect">
              <a:avLst/>
            </a:prstGeom>
          </p:spPr>
        </p:pic>
      </p:grpSp>
      <p:grpSp>
        <p:nvGrpSpPr>
          <p:cNvPr id="60" name="Group 59"/>
          <p:cNvGrpSpPr/>
          <p:nvPr userDrawn="1"/>
        </p:nvGrpSpPr>
        <p:grpSpPr>
          <a:xfrm>
            <a:off x="3402135" y="2734246"/>
            <a:ext cx="2809587" cy="365760"/>
            <a:chOff x="1235726" y="3073176"/>
            <a:chExt cx="2809587" cy="365760"/>
          </a:xfrm>
        </p:grpSpPr>
        <p:sp>
          <p:nvSpPr>
            <p:cNvPr id="61" name="Text Placeholder 32"/>
            <p:cNvSpPr txBox="1">
              <a:spLocks/>
            </p:cNvSpPr>
            <p:nvPr/>
          </p:nvSpPr>
          <p:spPr>
            <a:xfrm>
              <a:off x="1703087" y="3093496"/>
              <a:ext cx="2342226"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9"/>
                </a:rPr>
                <a:t>@icann</a:t>
              </a:r>
              <a:endParaRPr lang="en-US" sz="1400" dirty="0">
                <a:solidFill>
                  <a:srgbClr val="0A304B"/>
                </a:solidFill>
                <a:latin typeface="+mn-lt"/>
                <a:ea typeface="Segoe UI" panose="020B0502040204020203" pitchFamily="34" charset="0"/>
                <a:cs typeface="Arial"/>
              </a:endParaRPr>
            </a:p>
          </p:txBody>
        </p:sp>
        <p:pic>
          <p:nvPicPr>
            <p:cNvPr id="62" name="Picture 61" descr="1420948433_social_style_3_twiter-128.png">
              <a:hlinkClick r:id="rId10" action="ppaction://hlinkfil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5726" y="3073176"/>
              <a:ext cx="365760" cy="365760"/>
            </a:xfrm>
            <a:prstGeom prst="rect">
              <a:avLst/>
            </a:prstGeom>
          </p:spPr>
        </p:pic>
      </p:grpSp>
      <p:grpSp>
        <p:nvGrpSpPr>
          <p:cNvPr id="63" name="Group 62"/>
          <p:cNvGrpSpPr/>
          <p:nvPr userDrawn="1"/>
        </p:nvGrpSpPr>
        <p:grpSpPr>
          <a:xfrm>
            <a:off x="3402135" y="3232266"/>
            <a:ext cx="3730320" cy="365760"/>
            <a:chOff x="1235727" y="3892739"/>
            <a:chExt cx="3730320" cy="365760"/>
          </a:xfrm>
        </p:grpSpPr>
        <p:sp>
          <p:nvSpPr>
            <p:cNvPr id="64" name="Text Placeholder 32"/>
            <p:cNvSpPr txBox="1">
              <a:spLocks/>
            </p:cNvSpPr>
            <p:nvPr/>
          </p:nvSpPr>
          <p:spPr>
            <a:xfrm>
              <a:off x="1703086" y="3913059"/>
              <a:ext cx="3262961"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2"/>
                </a:rPr>
                <a:t>facebook.com</a:t>
              </a:r>
              <a:r>
                <a:rPr lang="en-US" sz="1400">
                  <a:solidFill>
                    <a:srgbClr val="0A304B"/>
                  </a:solidFill>
                  <a:latin typeface="+mn-lt"/>
                  <a:ea typeface="Segoe UI" panose="020B0502040204020203" pitchFamily="34" charset="0"/>
                  <a:cs typeface="Arial"/>
                  <a:hlinkClick r:id="rId12"/>
                </a:rPr>
                <a:t>/</a:t>
              </a:r>
              <a:r>
                <a:rPr lang="en-US" sz="1400" err="1">
                  <a:solidFill>
                    <a:srgbClr val="0A304B"/>
                  </a:solidFill>
                  <a:latin typeface="+mn-lt"/>
                  <a:ea typeface="Segoe UI" panose="020B0502040204020203" pitchFamily="34" charset="0"/>
                  <a:cs typeface="Arial"/>
                  <a:hlinkClick r:id="rId12"/>
                </a:rPr>
                <a:t>icannorg</a:t>
              </a:r>
              <a:r>
                <a:rPr lang="en-US" sz="1400">
                  <a:solidFill>
                    <a:srgbClr val="0A304B"/>
                  </a:solidFill>
                  <a:latin typeface="+mn-lt"/>
                  <a:ea typeface="Segoe UI" panose="020B0502040204020203" pitchFamily="34" charset="0"/>
                  <a:cs typeface="Arial"/>
                  <a:hlinkClick r:id="rId12"/>
                </a:rPr>
                <a:t> </a:t>
              </a:r>
              <a:endParaRPr lang="en-US" sz="1400">
                <a:solidFill>
                  <a:srgbClr val="0A304B"/>
                </a:solidFill>
                <a:latin typeface="+mn-lt"/>
                <a:ea typeface="Segoe UI" panose="020B0502040204020203" pitchFamily="34" charset="0"/>
                <a:cs typeface="Arial"/>
              </a:endParaRPr>
            </a:p>
          </p:txBody>
        </p:sp>
        <p:pic>
          <p:nvPicPr>
            <p:cNvPr id="65" name="Picture 64" descr="1420948141_social_style_3_facebook-128.png">
              <a:hlinkClick r:id="rId13" action="ppaction://hlinkfil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5727" y="3892739"/>
              <a:ext cx="365760" cy="365760"/>
            </a:xfrm>
            <a:prstGeom prst="rect">
              <a:avLst/>
            </a:prstGeom>
          </p:spPr>
        </p:pic>
      </p:grpSp>
      <p:grpSp>
        <p:nvGrpSpPr>
          <p:cNvPr id="66" name="Group 65"/>
          <p:cNvGrpSpPr/>
          <p:nvPr userDrawn="1"/>
        </p:nvGrpSpPr>
        <p:grpSpPr>
          <a:xfrm>
            <a:off x="3402135" y="3730286"/>
            <a:ext cx="3636602" cy="365760"/>
            <a:chOff x="1235726" y="4721075"/>
            <a:chExt cx="3636602" cy="365760"/>
          </a:xfrm>
        </p:grpSpPr>
        <p:pic>
          <p:nvPicPr>
            <p:cNvPr id="67" name="Picture 66" descr="1420948149_social_style_3_youtube-128.png">
              <a:hlinkClick r:id="rId15" action="ppaction://hlinkfil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5726" y="4721075"/>
              <a:ext cx="365760" cy="365760"/>
            </a:xfrm>
            <a:prstGeom prst="rect">
              <a:avLst/>
            </a:prstGeom>
          </p:spPr>
        </p:pic>
        <p:sp>
          <p:nvSpPr>
            <p:cNvPr id="68" name="Text Placeholder 32"/>
            <p:cNvSpPr txBox="1">
              <a:spLocks/>
            </p:cNvSpPr>
            <p:nvPr/>
          </p:nvSpPr>
          <p:spPr>
            <a:xfrm>
              <a:off x="1703086" y="4734885"/>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7"/>
                </a:rPr>
                <a:t>youtube.com</a:t>
              </a:r>
              <a:r>
                <a:rPr lang="en-US" sz="1400">
                  <a:solidFill>
                    <a:srgbClr val="0A304B"/>
                  </a:solidFill>
                  <a:latin typeface="+mn-lt"/>
                  <a:ea typeface="Segoe UI" panose="020B0502040204020203" pitchFamily="34" charset="0"/>
                  <a:cs typeface="Arial"/>
                  <a:hlinkClick r:id="rId17"/>
                </a:rPr>
                <a:t>/</a:t>
              </a:r>
              <a:r>
                <a:rPr lang="en-US" sz="1400" err="1">
                  <a:solidFill>
                    <a:srgbClr val="0A304B"/>
                  </a:solidFill>
                  <a:latin typeface="+mn-lt"/>
                  <a:ea typeface="Segoe UI" panose="020B0502040204020203" pitchFamily="34" charset="0"/>
                  <a:cs typeface="Arial"/>
                  <a:hlinkClick r:id="rId17"/>
                </a:rPr>
                <a:t>icannnews</a:t>
              </a:r>
              <a:endParaRPr lang="en-US" sz="1400">
                <a:solidFill>
                  <a:srgbClr val="0A304B"/>
                </a:solidFill>
                <a:latin typeface="+mn-lt"/>
                <a:ea typeface="Segoe UI" panose="020B0502040204020203" pitchFamily="34" charset="0"/>
                <a:cs typeface="Arial"/>
              </a:endParaRPr>
            </a:p>
          </p:txBody>
        </p:sp>
      </p:grpSp>
      <p:grpSp>
        <p:nvGrpSpPr>
          <p:cNvPr id="69" name="Group 68"/>
          <p:cNvGrpSpPr/>
          <p:nvPr userDrawn="1"/>
        </p:nvGrpSpPr>
        <p:grpSpPr>
          <a:xfrm>
            <a:off x="3402135" y="5722367"/>
            <a:ext cx="2586167" cy="365760"/>
            <a:chOff x="5325979" y="3073176"/>
            <a:chExt cx="2586167" cy="365760"/>
          </a:xfrm>
        </p:grpSpPr>
        <p:sp>
          <p:nvSpPr>
            <p:cNvPr id="70" name="Text Placeholder 32"/>
            <p:cNvSpPr txBox="1">
              <a:spLocks/>
            </p:cNvSpPr>
            <p:nvPr/>
          </p:nvSpPr>
          <p:spPr>
            <a:xfrm>
              <a:off x="5793339" y="3093496"/>
              <a:ext cx="21188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8"/>
                </a:rPr>
                <a:t>soundcloud</a:t>
              </a:r>
              <a:r>
                <a:rPr lang="en-US" sz="1400">
                  <a:solidFill>
                    <a:srgbClr val="0A304B"/>
                  </a:solidFill>
                  <a:latin typeface="+mn-lt"/>
                  <a:ea typeface="Segoe UI" panose="020B0502040204020203" pitchFamily="34" charset="0"/>
                  <a:cs typeface="Arial"/>
                  <a:hlinkClick r:id="rId18"/>
                </a:rPr>
                <a:t>/</a:t>
              </a:r>
              <a:r>
                <a:rPr lang="en-US" sz="1400" err="1">
                  <a:solidFill>
                    <a:srgbClr val="0A304B"/>
                  </a:solidFill>
                  <a:latin typeface="+mn-lt"/>
                  <a:ea typeface="Segoe UI" panose="020B0502040204020203" pitchFamily="34" charset="0"/>
                  <a:cs typeface="Arial"/>
                  <a:hlinkClick r:id="rId18"/>
                </a:rPr>
                <a:t>icann</a:t>
              </a:r>
              <a:endParaRPr lang="en-US" sz="1400">
                <a:solidFill>
                  <a:srgbClr val="0A304B"/>
                </a:solidFill>
                <a:latin typeface="+mn-lt"/>
                <a:ea typeface="Segoe UI" panose="020B0502040204020203" pitchFamily="34" charset="0"/>
                <a:cs typeface="Arial"/>
              </a:endParaRPr>
            </a:p>
          </p:txBody>
        </p:sp>
        <p:pic>
          <p:nvPicPr>
            <p:cNvPr id="71" name="Picture 7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325979" y="3073176"/>
              <a:ext cx="365760" cy="365760"/>
            </a:xfrm>
            <a:prstGeom prst="rect">
              <a:avLst/>
            </a:prstGeom>
          </p:spPr>
        </p:pic>
      </p:grpSp>
      <p:grpSp>
        <p:nvGrpSpPr>
          <p:cNvPr id="72" name="Group 71"/>
          <p:cNvGrpSpPr/>
          <p:nvPr userDrawn="1"/>
        </p:nvGrpSpPr>
        <p:grpSpPr>
          <a:xfrm>
            <a:off x="3402135" y="5224346"/>
            <a:ext cx="3416667" cy="365760"/>
            <a:chOff x="5325979" y="5571713"/>
            <a:chExt cx="3416667" cy="365760"/>
          </a:xfrm>
        </p:grpSpPr>
        <p:sp>
          <p:nvSpPr>
            <p:cNvPr id="73" name="Text Placeholder 32"/>
            <p:cNvSpPr txBox="1">
              <a:spLocks/>
            </p:cNvSpPr>
            <p:nvPr/>
          </p:nvSpPr>
          <p:spPr>
            <a:xfrm>
              <a:off x="5793339" y="5592033"/>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20"/>
                </a:rPr>
                <a:t>slideshare</a:t>
              </a:r>
              <a:r>
                <a:rPr lang="en-US" sz="1400">
                  <a:solidFill>
                    <a:srgbClr val="0A304B"/>
                  </a:solidFill>
                  <a:latin typeface="+mn-lt"/>
                  <a:ea typeface="Segoe UI" panose="020B0502040204020203" pitchFamily="34" charset="0"/>
                  <a:cs typeface="Arial"/>
                  <a:hlinkClick r:id="rId20"/>
                </a:rPr>
                <a:t>/</a:t>
              </a:r>
              <a:r>
                <a:rPr lang="en-US" sz="1400" err="1">
                  <a:solidFill>
                    <a:srgbClr val="0A304B"/>
                  </a:solidFill>
                  <a:latin typeface="+mn-lt"/>
                  <a:ea typeface="Segoe UI" panose="020B0502040204020203" pitchFamily="34" charset="0"/>
                  <a:cs typeface="Arial"/>
                  <a:hlinkClick r:id="rId20"/>
                </a:rPr>
                <a:t>icannpresentations</a:t>
              </a:r>
              <a:endParaRPr lang="en-US" sz="1400">
                <a:solidFill>
                  <a:srgbClr val="0A304B"/>
                </a:solidFill>
                <a:latin typeface="+mn-lt"/>
                <a:ea typeface="Segoe UI" panose="020B0502040204020203" pitchFamily="34" charset="0"/>
                <a:cs typeface="Arial"/>
              </a:endParaRPr>
            </a:p>
          </p:txBody>
        </p:sp>
        <p:pic>
          <p:nvPicPr>
            <p:cNvPr id="74" name="Picture 73"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5979" y="5571713"/>
              <a:ext cx="365760" cy="365760"/>
            </a:xfrm>
            <a:prstGeom prst="rect">
              <a:avLst/>
            </a:prstGeom>
          </p:spPr>
        </p:pic>
      </p:grpSp>
    </p:spTree>
    <p:extLst>
      <p:ext uri="{BB962C8B-B14F-4D97-AF65-F5344CB8AC3E}">
        <p14:creationId xmlns:p14="http://schemas.microsoft.com/office/powerpoint/2010/main" val="597257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29" name="Rectangle 28"/>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Text Placeholder 32"/>
          <p:cNvSpPr txBox="1">
            <a:spLocks/>
          </p:cNvSpPr>
          <p:nvPr userDrawn="1"/>
        </p:nvSpPr>
        <p:spPr bwMode="auto">
          <a:xfrm>
            <a:off x="2921748" y="2425013"/>
            <a:ext cx="8440953" cy="34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mn-lt"/>
                <a:ea typeface="ＭＳ Ｐゴシック" charset="0"/>
                <a:cs typeface="+mn-cs"/>
              </a:rPr>
              <a:t>Rendez-vous sur </a:t>
            </a:r>
            <a:r>
              <a:rPr kumimoji="0" lang="es-MX" sz="1600" b="1" i="0" u="none" strike="noStrike" kern="1200" cap="none" spc="0" normalizeH="0" baseline="0" noProof="0" dirty="0">
                <a:ln>
                  <a:noFill/>
                </a:ln>
                <a:solidFill>
                  <a:prstClr val="white"/>
                </a:solidFill>
                <a:effectLst/>
                <a:uLnTx/>
                <a:uFillTx/>
                <a:latin typeface="+mn-lt"/>
                <a:ea typeface="ＭＳ Ｐゴシック" charset="0"/>
                <a:cs typeface="+mn-cs"/>
              </a:rPr>
              <a:t>icann.org</a:t>
            </a:r>
            <a:endParaRPr kumimoji="0" lang="es-MX" sz="1600" b="1" i="0" u="none" strike="noStrike" kern="1200" cap="none" spc="0" normalizeH="0" baseline="0" noProof="0" dirty="0">
              <a:ln>
                <a:noFill/>
              </a:ln>
              <a:solidFill>
                <a:prstClr val="white"/>
              </a:solidFill>
              <a:effectLst/>
              <a:uLnTx/>
              <a:uFillTx/>
              <a:latin typeface="+mn-lt"/>
              <a:ea typeface="ＭＳ Ｐゴシック" charset="0"/>
              <a:cs typeface="Arial"/>
            </a:endParaRPr>
          </a:p>
        </p:txBody>
      </p:sp>
      <p:sp>
        <p:nvSpPr>
          <p:cNvPr id="31" name="Text Placeholder 33"/>
          <p:cNvSpPr txBox="1">
            <a:spLocks/>
          </p:cNvSpPr>
          <p:nvPr userDrawn="1"/>
        </p:nvSpPr>
        <p:spPr bwMode="auto">
          <a:xfrm>
            <a:off x="498950" y="862602"/>
            <a:ext cx="9870957" cy="393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endParaRPr lang="en-AU" sz="2700" b="1" dirty="0">
              <a:solidFill>
                <a:schemeClr val="bg1"/>
              </a:solidFill>
              <a:latin typeface="+mn-lt"/>
              <a:ea typeface="Segoe UI" charset="0"/>
              <a:cs typeface="Arial"/>
            </a:endParaRPr>
          </a:p>
        </p:txBody>
      </p:sp>
      <p:sp>
        <p:nvSpPr>
          <p:cNvPr id="33" name="Oval 32"/>
          <p:cNvSpPr/>
          <p:nvPr userDrawn="1"/>
        </p:nvSpPr>
        <p:spPr>
          <a:xfrm>
            <a:off x="52732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cxnSp>
        <p:nvCxnSpPr>
          <p:cNvPr id="34" name="Straight Connector 33"/>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2421943"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1" y="6320453"/>
            <a:ext cx="23872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2504929" y="6320453"/>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15191"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2" name="Straight Connector 41"/>
          <p:cNvCxnSpPr>
            <a:endCxn id="43" idx="0"/>
          </p:cNvCxnSpPr>
          <p:nvPr userDrawn="1"/>
        </p:nvCxnSpPr>
        <p:spPr>
          <a:xfrm flipV="1">
            <a:off x="2446072" y="2281331"/>
            <a:ext cx="0" cy="39765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Arc 42"/>
          <p:cNvSpPr/>
          <p:nvPr userDrawn="1"/>
        </p:nvSpPr>
        <p:spPr>
          <a:xfrm rot="16200000">
            <a:off x="2444626" y="2221895"/>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latin typeface="+mn-lt"/>
            </a:endParaRPr>
          </a:p>
        </p:txBody>
      </p:sp>
      <p:cxnSp>
        <p:nvCxnSpPr>
          <p:cNvPr id="44" name="Straight Connector 43"/>
          <p:cNvCxnSpPr/>
          <p:nvPr userDrawn="1"/>
        </p:nvCxnSpPr>
        <p:spPr>
          <a:xfrm flipH="1">
            <a:off x="2504929" y="2220449"/>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a:off x="11700996" y="6320453"/>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hasCustomPrompt="1"/>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r>
              <a:rPr lang="fr-FR" dirty="0"/>
              <a:t>Contacter l’ICANN – Merci et questions</a:t>
            </a:r>
            <a:endParaRPr lang="en-US" dirty="0"/>
          </a:p>
        </p:txBody>
      </p:sp>
      <p:pic>
        <p:nvPicPr>
          <p:cNvPr id="22" name="Picture 21"/>
          <p:cNvPicPr>
            <a:picLocks noChangeAspect="1"/>
          </p:cNvPicPr>
          <p:nvPr userDrawn="1"/>
        </p:nvPicPr>
        <p:blipFill>
          <a:blip r:embed="rId2"/>
          <a:stretch>
            <a:fillRect/>
          </a:stretch>
        </p:blipFill>
        <p:spPr>
          <a:xfrm>
            <a:off x="2826932" y="1039938"/>
            <a:ext cx="4287549" cy="760694"/>
          </a:xfrm>
          <a:prstGeom prst="rect">
            <a:avLst/>
          </a:prstGeom>
        </p:spPr>
      </p:pic>
      <p:pic>
        <p:nvPicPr>
          <p:cNvPr id="23" name="Picture 22"/>
          <p:cNvPicPr>
            <a:picLocks noChangeAspect="1"/>
          </p:cNvPicPr>
          <p:nvPr userDrawn="1"/>
        </p:nvPicPr>
        <p:blipFill>
          <a:blip r:embed="rId3"/>
          <a:stretch>
            <a:fillRect/>
          </a:stretch>
        </p:blipFill>
        <p:spPr>
          <a:xfrm>
            <a:off x="2919709" y="2853692"/>
            <a:ext cx="3149229" cy="3236708"/>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51" name="Oval 50"/>
          <p:cNvSpPr/>
          <p:nvPr userDrawn="1"/>
        </p:nvSpPr>
        <p:spPr>
          <a:xfrm flipH="1">
            <a:off x="11615191" y="2196678"/>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2" name="Straight Connector 51"/>
          <p:cNvCxnSpPr/>
          <p:nvPr userDrawn="1"/>
        </p:nvCxnSpPr>
        <p:spPr>
          <a:xfrm flipH="1">
            <a:off x="11700996" y="2219538"/>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5511009-B3F2-99BA-A18B-4D982972A154}"/>
              </a:ext>
            </a:extLst>
          </p:cNvPr>
          <p:cNvSpPr/>
          <p:nvPr userDrawn="1"/>
        </p:nvSpPr>
        <p:spPr>
          <a:xfrm>
            <a:off x="3850306" y="1166922"/>
            <a:ext cx="3896332" cy="532270"/>
          </a:xfrm>
          <a:prstGeom prst="rect">
            <a:avLst/>
          </a:prstGeom>
          <a:solidFill>
            <a:srgbClr val="1768B1"/>
          </a:solidFill>
        </p:spPr>
        <p:txBody>
          <a:bodyPr wrap="square">
            <a:spAutoFit/>
          </a:bodyPr>
          <a:lstStyle/>
          <a:p>
            <a:r>
              <a:rPr lang="fr-FR" sz="2800" kern="1200" dirty="0">
                <a:solidFill>
                  <a:schemeClr val="bg1"/>
                </a:solidFill>
                <a:latin typeface="+mn-lt"/>
                <a:ea typeface="Source Sans Pro Light" panose="020B0403030403020204" pitchFamily="34" charset="0"/>
                <a:cs typeface="+mn-cs"/>
              </a:rPr>
              <a:t>Un monde, un Internet</a:t>
            </a:r>
            <a:endParaRPr lang="es-MX" sz="2800" kern="1200" dirty="0">
              <a:solidFill>
                <a:schemeClr val="bg1"/>
              </a:solidFill>
              <a:latin typeface="+mn-lt"/>
              <a:ea typeface="Source Sans Pro Light" panose="020B0403030403020204" pitchFamily="34" charset="0"/>
              <a:cs typeface="+mn-cs"/>
            </a:endParaRPr>
          </a:p>
        </p:txBody>
      </p:sp>
    </p:spTree>
    <p:extLst>
      <p:ext uri="{BB962C8B-B14F-4D97-AF65-F5344CB8AC3E}">
        <p14:creationId xmlns:p14="http://schemas.microsoft.com/office/powerpoint/2010/main" val="988502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87360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4"/>
          <p:cNvSpPr>
            <a:spLocks noGrp="1"/>
          </p:cNvSpPr>
          <p:nvPr>
            <p:ph type="body" sz="quarter" idx="10" hasCustomPrompt="1"/>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11" name="Text Placeholder 4"/>
          <p:cNvSpPr>
            <a:spLocks noGrp="1"/>
          </p:cNvSpPr>
          <p:nvPr>
            <p:ph type="body" sz="quarter" idx="11" hasCustomPrompt="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dirty="0"/>
              <a:t>Event Name</a:t>
            </a:r>
          </a:p>
        </p:txBody>
      </p:sp>
      <p:sp>
        <p:nvSpPr>
          <p:cNvPr id="12"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9" name="Picture 8"/>
          <p:cNvPicPr>
            <a:picLocks noChangeAspect="1"/>
          </p:cNvPicPr>
          <p:nvPr userDrawn="1"/>
        </p:nvPicPr>
        <p:blipFill>
          <a:blip r:embed="rId3"/>
          <a:stretch>
            <a:fillRect/>
          </a:stretch>
        </p:blipFill>
        <p:spPr>
          <a:xfrm>
            <a:off x="326044" y="4878445"/>
            <a:ext cx="1193800" cy="952500"/>
          </a:xfrm>
          <a:prstGeom prst="rect">
            <a:avLst/>
          </a:prstGeom>
        </p:spPr>
      </p:pic>
      <p:sp>
        <p:nvSpPr>
          <p:cNvPr id="13" name="Oval 12"/>
          <p:cNvSpPr/>
          <p:nvPr userDrawn="1"/>
        </p:nvSpPr>
        <p:spPr>
          <a:xfrm>
            <a:off x="1825043"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4" name="Straight Connector 13"/>
          <p:cNvCxnSpPr/>
          <p:nvPr userDrawn="1"/>
        </p:nvCxnSpPr>
        <p:spPr>
          <a:xfrm flipH="1">
            <a:off x="0" y="6124669"/>
            <a:ext cx="17938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1892734" y="6124511"/>
            <a:ext cx="972078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flipH="1">
            <a:off x="11642081"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7" name="Oval 16"/>
          <p:cNvSpPr/>
          <p:nvPr userDrawn="1"/>
        </p:nvSpPr>
        <p:spPr>
          <a:xfrm flipH="1">
            <a:off x="11642081" y="347037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8" name="Straight Connector 17"/>
          <p:cNvCxnSpPr/>
          <p:nvPr userDrawn="1"/>
        </p:nvCxnSpPr>
        <p:spPr>
          <a:xfrm flipV="1">
            <a:off x="1849172" y="3552825"/>
            <a:ext cx="0" cy="252995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Arc 18"/>
          <p:cNvSpPr/>
          <p:nvPr userDrawn="1"/>
        </p:nvSpPr>
        <p:spPr>
          <a:xfrm rot="16200000">
            <a:off x="1847726" y="3495590"/>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20" name="Straight Connector 19"/>
          <p:cNvCxnSpPr/>
          <p:nvPr userDrawn="1"/>
        </p:nvCxnSpPr>
        <p:spPr>
          <a:xfrm flipH="1">
            <a:off x="1899083" y="3494144"/>
            <a:ext cx="971443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itle 2"/>
          <p:cNvSpPr>
            <a:spLocks noGrp="1"/>
          </p:cNvSpPr>
          <p:nvPr>
            <p:ph type="title" hasCustomPrompt="1"/>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 </a:t>
            </a:r>
          </a:p>
        </p:txBody>
      </p:sp>
      <p:sp>
        <p:nvSpPr>
          <p:cNvPr id="21"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62034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4708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27762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05807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943"/>
            <a:ext cx="12192000" cy="528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p:cNvCxnSpPr/>
          <p:nvPr userDrawn="1"/>
        </p:nvCxnSpPr>
        <p:spPr>
          <a:xfrm flipH="1">
            <a:off x="0" y="60808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r>
              <a:rPr lang="en-US" dirty="0"/>
              <a:t>Click icon to add picture</a:t>
            </a:r>
          </a:p>
        </p:txBody>
      </p:sp>
      <p:pic>
        <p:nvPicPr>
          <p:cNvPr id="9" name="Picture 8"/>
          <p:cNvPicPr>
            <a:picLocks noChangeAspect="1"/>
          </p:cNvPicPr>
          <p:nvPr userDrawn="1"/>
        </p:nvPicPr>
        <p:blipFill>
          <a:blip r:embed="rId2"/>
          <a:stretch>
            <a:fillRect/>
          </a:stretch>
        </p:blipFill>
        <p:spPr>
          <a:xfrm>
            <a:off x="365760" y="6464808"/>
            <a:ext cx="390801" cy="312641"/>
          </a:xfrm>
          <a:prstGeom prst="rect">
            <a:avLst/>
          </a:prstGeom>
        </p:spPr>
      </p:pic>
      <p:sp>
        <p:nvSpPr>
          <p:cNvPr id="12"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3" name="Straight Connector 22"/>
          <p:cNvCxnSpPr/>
          <p:nvPr userDrawn="1"/>
        </p:nvCxnSpPr>
        <p:spPr>
          <a:xfrm flipH="1">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1554304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21" name="Picture 20"/>
          <p:cNvPicPr>
            <a:picLocks noChangeAspect="1"/>
          </p:cNvPicPr>
          <p:nvPr userDrawn="1"/>
        </p:nvPicPr>
        <p:blipFill>
          <a:blip r:embed="rId50"/>
          <a:stretch>
            <a:fillRect/>
          </a:stretch>
        </p:blipFill>
        <p:spPr>
          <a:xfrm>
            <a:off x="365760" y="6464808"/>
            <a:ext cx="390801" cy="312641"/>
          </a:xfrm>
          <a:prstGeom prst="rect">
            <a:avLst/>
          </a:prstGeom>
        </p:spPr>
      </p:pic>
      <p:sp>
        <p:nvSpPr>
          <p:cNvPr id="31" name="Oval 30"/>
          <p:cNvSpPr/>
          <p:nvPr userDrawn="1"/>
        </p:nvSpPr>
        <p:spPr>
          <a:xfrm>
            <a:off x="53367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08083"/>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6" y="608083"/>
            <a:ext cx="11575344"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67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5" y="6320547"/>
            <a:ext cx="1095727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949"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a:off x="11696282"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71243"/>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1" r:id="rId3"/>
    <p:sldLayoutId id="2147483672" r:id="rId4"/>
    <p:sldLayoutId id="2147483649" r:id="rId5"/>
    <p:sldLayoutId id="2147483673" r:id="rId6"/>
    <p:sldLayoutId id="2147483714" r:id="rId7"/>
    <p:sldLayoutId id="2147483752" r:id="rId8"/>
    <p:sldLayoutId id="2147483715" r:id="rId9"/>
    <p:sldLayoutId id="2147483660" r:id="rId10"/>
    <p:sldLayoutId id="2147483676" r:id="rId11"/>
    <p:sldLayoutId id="2147483675" r:id="rId12"/>
    <p:sldLayoutId id="2147483651" r:id="rId13"/>
    <p:sldLayoutId id="2147483704" r:id="rId14"/>
    <p:sldLayoutId id="2147483705" r:id="rId15"/>
    <p:sldLayoutId id="2147483706" r:id="rId16"/>
    <p:sldLayoutId id="2147483707" r:id="rId17"/>
    <p:sldLayoutId id="2147483708" r:id="rId18"/>
    <p:sldLayoutId id="2147483655" r:id="rId19"/>
    <p:sldLayoutId id="2147483718" r:id="rId20"/>
    <p:sldLayoutId id="2147483719" r:id="rId21"/>
    <p:sldLayoutId id="2147483679" r:id="rId22"/>
    <p:sldLayoutId id="2147483727" r:id="rId23"/>
    <p:sldLayoutId id="2147483728" r:id="rId24"/>
    <p:sldLayoutId id="2147483730" r:id="rId25"/>
    <p:sldLayoutId id="2147483731" r:id="rId26"/>
    <p:sldLayoutId id="2147483732" r:id="rId27"/>
    <p:sldLayoutId id="2147483729" r:id="rId28"/>
    <p:sldLayoutId id="2147483734" r:id="rId29"/>
    <p:sldLayoutId id="2147483688" r:id="rId30"/>
    <p:sldLayoutId id="2147483743" r:id="rId31"/>
    <p:sldLayoutId id="2147483744" r:id="rId32"/>
    <p:sldLayoutId id="2147483745" r:id="rId33"/>
    <p:sldLayoutId id="2147483746" r:id="rId34"/>
    <p:sldLayoutId id="2147483747" r:id="rId35"/>
    <p:sldLayoutId id="2147483748" r:id="rId36"/>
    <p:sldLayoutId id="2147483750" r:id="rId37"/>
    <p:sldLayoutId id="2147483687" r:id="rId38"/>
    <p:sldLayoutId id="2147483735" r:id="rId39"/>
    <p:sldLayoutId id="2147483736" r:id="rId40"/>
    <p:sldLayoutId id="2147483737" r:id="rId41"/>
    <p:sldLayoutId id="2147483738" r:id="rId42"/>
    <p:sldLayoutId id="2147483739" r:id="rId43"/>
    <p:sldLayoutId id="2147483740" r:id="rId44"/>
    <p:sldLayoutId id="2147483742" r:id="rId45"/>
    <p:sldLayoutId id="2147483716" r:id="rId46"/>
    <p:sldLayoutId id="2147483717" r:id="rId47"/>
    <p:sldLayoutId id="2147483751" r:id="rId48"/>
  </p:sldLayoutIdLst>
  <p:hf hdr="0" ftr="0" dt="0"/>
  <p:txStyles>
    <p:titleStyle>
      <a:lvl1pPr marL="0" indent="0" algn="l" defTabSz="457200" rtl="0" eaLnBrk="1" latinLnBrk="0" hangingPunct="1">
        <a:spcBef>
          <a:spcPct val="0"/>
        </a:spcBef>
        <a:buNone/>
        <a:defRPr lang="en-US" sz="2800" b="1" i="0" kern="1200" baseline="0" smtClean="0">
          <a:solidFill>
            <a:schemeClr val="accent6">
              <a:lumMod val="50000"/>
            </a:schemeClr>
          </a:solidFill>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3" userDrawn="1">
          <p15:clr>
            <a:srgbClr val="F26B43"/>
          </p15:clr>
        </p15:guide>
        <p15:guide id="4" pos="512" userDrawn="1">
          <p15:clr>
            <a:srgbClr val="F26B43"/>
          </p15:clr>
        </p15:guide>
        <p15:guide id="5" pos="347" userDrawn="1">
          <p15:clr>
            <a:srgbClr val="F26B43"/>
          </p15:clr>
        </p15:guide>
        <p15:guide id="6" pos="7324" userDrawn="1">
          <p15:clr>
            <a:srgbClr val="F26B43"/>
          </p15:clr>
        </p15:guide>
        <p15:guide id="7" orient="horz" pos="4105" userDrawn="1">
          <p15:clr>
            <a:srgbClr val="F26B43"/>
          </p15:clr>
        </p15:guide>
        <p15:guide id="8" orient="horz" pos="384" userDrawn="1">
          <p15:clr>
            <a:srgbClr val="F26B43"/>
          </p15:clr>
        </p15:guide>
        <p15:guide id="9" orient="horz" pos="39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3" Type="http://schemas.openxmlformats.org/officeDocument/2006/relationships/image" Target="../media/image27.pn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unicode.org/char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nicode.org/reports/tr15/"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www.example.co.u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data.iana.org/TLD/tlds-alpha-by-domain.t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ex&#226;mple.c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mailto:myname@example.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mailto:myname@xn--exmple-xta.c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k&#233;vin@example.or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uasg.tech/wp-content/uploads/documents/UASG018A-en-digital.pdf" TargetMode="Externa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hyperlink" Target="https://uasg.tech/wp-content/uploads/documents/EAI-Software-Test%20Results-UASG030A.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uasg.tech/wp-content/uploads/2020/03/UASG_ICANN_Case_Study_UASG013C.2.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3.tif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hyperlink" Target="https://docs.google.com/forms/d/e/1FAIpQLScRg7caDnbgEo_r6UnP3s5OvtIMlE9btaM--sIWXukWbA52oQ/viewform" TargetMode="External"/><Relationship Id="rId3" Type="http://schemas.openxmlformats.org/officeDocument/2006/relationships/hyperlink" Target="mailto:info@uasg.tech" TargetMode="External"/><Relationship Id="rId7" Type="http://schemas.openxmlformats.org/officeDocument/2006/relationships/hyperlink" Target="https://uasg.tech/subscribe"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community.icann.org/display/TUA" TargetMode="External"/><Relationship Id="rId5" Type="http://schemas.openxmlformats.org/officeDocument/2006/relationships/hyperlink" Target="https://uasg.tech/" TargetMode="External"/><Relationship Id="rId4" Type="http://schemas.openxmlformats.org/officeDocument/2006/relationships/hyperlink" Target="mailto:UAProgram@icann.org." TargetMode="Externa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hyperlink" Target="https://uasg.tech/wp-content/uploads/documents/UASG018A-en-digital.pdf" TargetMode="External"/><Relationship Id="rId13" Type="http://schemas.openxmlformats.org/officeDocument/2006/relationships/hyperlink" Target="https://uasg.tech/wp-content/uploads/documents/UASG032-en-digital.pdf" TargetMode="External"/><Relationship Id="rId3" Type="http://schemas.openxmlformats.org/officeDocument/2006/relationships/hyperlink" Target="https://uasg.tech/" TargetMode="External"/><Relationship Id="rId7" Type="http://schemas.openxmlformats.org/officeDocument/2006/relationships/hyperlink" Target="https://uasg.tech/wp-content/uploads/documents/UASG012-en-digital.pdf" TargetMode="External"/><Relationship Id="rId12" Type="http://schemas.openxmlformats.org/officeDocument/2006/relationships/hyperlink" Target="https://uasg.tech/wp-content/uploads/documents/UASG030-en-digital.pdf"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uasg.tech/wp-content/uploads/documents/UASG014-en-digital.pdf" TargetMode="External"/><Relationship Id="rId11" Type="http://schemas.openxmlformats.org/officeDocument/2006/relationships/hyperlink" Target="https://uasg.tech/wp-content/uploads/documents/UASG028-en-digital.pdf" TargetMode="External"/><Relationship Id="rId5" Type="http://schemas.openxmlformats.org/officeDocument/2006/relationships/hyperlink" Target="https://uasg.tech/wp-content/uploads/documents/UASG007-en-digital.pdf" TargetMode="External"/><Relationship Id="rId15" Type="http://schemas.openxmlformats.org/officeDocument/2006/relationships/image" Target="../media/image27.png"/><Relationship Id="rId10" Type="http://schemas.openxmlformats.org/officeDocument/2006/relationships/hyperlink" Target="https://uasg.tech/wp-content/uploads/documents/UASG026-en-digital.pdf" TargetMode="External"/><Relationship Id="rId4" Type="http://schemas.openxmlformats.org/officeDocument/2006/relationships/hyperlink" Target="https://uasg.tech/wp-content/uploads/documents/UASG005-en-digital.pdf" TargetMode="External"/><Relationship Id="rId9" Type="http://schemas.openxmlformats.org/officeDocument/2006/relationships/hyperlink" Target="https://uasg.tech/wp-content/uploads/documents/UASG021B-en-digital.pdf" TargetMode="External"/><Relationship Id="rId14" Type="http://schemas.openxmlformats.org/officeDocument/2006/relationships/hyperlink" Target="https://github.com/icann/ua-code-sample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82" y="0"/>
            <a:ext cx="11234727" cy="2455029"/>
          </a:xfrm>
        </p:spPr>
        <p:txBody>
          <a:bodyPr/>
          <a:lstStyle/>
          <a:p>
            <a:r>
              <a:rPr lang="fr-FR" dirty="0"/>
              <a:t>L’acceptation universelle des noms de domaine et adresses de courrier électronique</a:t>
            </a:r>
          </a:p>
        </p:txBody>
      </p:sp>
      <p:sp>
        <p:nvSpPr>
          <p:cNvPr id="5" name="Text Placeholder 4"/>
          <p:cNvSpPr>
            <a:spLocks noGrp="1"/>
          </p:cNvSpPr>
          <p:nvPr>
            <p:ph type="body" sz="quarter" idx="12"/>
          </p:nvPr>
        </p:nvSpPr>
        <p:spPr>
          <a:xfrm>
            <a:off x="566928" y="4755604"/>
            <a:ext cx="10788321" cy="403785"/>
          </a:xfrm>
        </p:spPr>
        <p:txBody>
          <a:bodyPr/>
          <a:lstStyle/>
          <a:p>
            <a:r>
              <a:rPr lang="fr-FR"/>
              <a:t>JJ mois 2024</a:t>
            </a:r>
          </a:p>
        </p:txBody>
      </p:sp>
      <p:sp>
        <p:nvSpPr>
          <p:cNvPr id="6" name="Text Placeholder 5"/>
          <p:cNvSpPr>
            <a:spLocks noGrp="1"/>
          </p:cNvSpPr>
          <p:nvPr>
            <p:ph type="body" sz="quarter" idx="13"/>
          </p:nvPr>
        </p:nvSpPr>
        <p:spPr>
          <a:xfrm>
            <a:off x="547041" y="2455029"/>
            <a:ext cx="10808208" cy="716808"/>
          </a:xfrm>
        </p:spPr>
        <p:txBody>
          <a:bodyPr>
            <a:normAutofit/>
          </a:bodyPr>
          <a:lstStyle/>
          <a:p>
            <a:r>
              <a:rPr lang="fr-FR"/>
              <a:t> </a:t>
            </a:r>
          </a:p>
          <a:p>
            <a:r>
              <a:rPr lang="fr-FR"/>
              <a:t>Programme pour la journée de l’UA</a:t>
            </a:r>
          </a:p>
        </p:txBody>
      </p:sp>
      <p:sp>
        <p:nvSpPr>
          <p:cNvPr id="8" name="Text Placeholder 7">
            <a:extLst>
              <a:ext uri="{FF2B5EF4-FFF2-40B4-BE49-F238E27FC236}">
                <a16:creationId xmlns:a16="http://schemas.microsoft.com/office/drawing/2014/main" id="{DF8E9707-2818-8D10-FA19-24F447819B6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640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Exemples de composantes d’un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fr-FR" sz="2000">
                <a:solidFill>
                  <a:schemeClr val="accent1"/>
                </a:solidFill>
              </a:rPr>
              <a:t>MUA</a:t>
            </a:r>
            <a:r>
              <a:rPr lang="fr-FR" sz="2000"/>
              <a:t> (Mail User Agent) – Outlook, Thunderbird, le backend d’expédition d’Amazon, le sous-système webmail de Gmail, le formulaire de contact d’un serveur web.</a:t>
            </a:r>
          </a:p>
          <a:p>
            <a:r>
              <a:rPr lang="fr-FR" sz="2000">
                <a:solidFill>
                  <a:schemeClr val="accent1"/>
                </a:solidFill>
              </a:rPr>
              <a:t>MSA</a:t>
            </a:r>
            <a:r>
              <a:rPr lang="fr-FR" sz="2000"/>
              <a:t> (Mail Submission Agent) – Exchange, Postfix, Sendgrid, AWS Workmail.</a:t>
            </a:r>
          </a:p>
          <a:p>
            <a:r>
              <a:rPr lang="fr-FR" sz="2000">
                <a:solidFill>
                  <a:schemeClr val="accent1"/>
                </a:solidFill>
              </a:rPr>
              <a:t>MTA</a:t>
            </a:r>
            <a:r>
              <a:rPr lang="fr-FR" sz="2000"/>
              <a:t> (Mail Transfer Agent) – Postfix, Exim, Halon, Sendgrid, AWS Workmail.</a:t>
            </a:r>
          </a:p>
          <a:p>
            <a:r>
              <a:rPr lang="fr-FR" sz="2000">
                <a:solidFill>
                  <a:schemeClr val="accent1"/>
                </a:solidFill>
              </a:rPr>
              <a:t>MDA</a:t>
            </a:r>
            <a:r>
              <a:rPr lang="fr-FR" sz="2000"/>
              <a:t> (Mail Delivery Agent) – partie de Gmail et Exchange, parties de Zendesk. </a:t>
            </a:r>
          </a:p>
        </p:txBody>
      </p:sp>
      <p:grpSp>
        <p:nvGrpSpPr>
          <p:cNvPr id="46" name="Group 45">
            <a:extLst>
              <a:ext uri="{FF2B5EF4-FFF2-40B4-BE49-F238E27FC236}">
                <a16:creationId xmlns:a16="http://schemas.microsoft.com/office/drawing/2014/main" id="{6CCCD80B-1823-87DD-347A-8FC383764A9F}"/>
              </a:ext>
            </a:extLst>
          </p:cNvPr>
          <p:cNvGrpSpPr/>
          <p:nvPr/>
        </p:nvGrpSpPr>
        <p:grpSpPr>
          <a:xfrm>
            <a:off x="6096000" y="695436"/>
            <a:ext cx="5427880" cy="5411450"/>
            <a:chOff x="6096000" y="695436"/>
            <a:chExt cx="5427880" cy="5411450"/>
          </a:xfrm>
        </p:grpSpPr>
        <p:sp>
          <p:nvSpPr>
            <p:cNvPr id="47" name="Rectangle 46">
              <a:extLst>
                <a:ext uri="{FF2B5EF4-FFF2-40B4-BE49-F238E27FC236}">
                  <a16:creationId xmlns:a16="http://schemas.microsoft.com/office/drawing/2014/main" id="{89499A0A-ACAE-5FE0-B927-45DA30B244B6}"/>
                </a:ext>
              </a:extLst>
            </p:cNvPr>
            <p:cNvSpPr/>
            <p:nvPr/>
          </p:nvSpPr>
          <p:spPr>
            <a:xfrm>
              <a:off x="6096000" y="695436"/>
              <a:ext cx="5427880" cy="541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48" name="Graphic 47" descr="Smart Phone with solid fill">
              <a:extLst>
                <a:ext uri="{FF2B5EF4-FFF2-40B4-BE49-F238E27FC236}">
                  <a16:creationId xmlns:a16="http://schemas.microsoft.com/office/drawing/2014/main" id="{D4E0EB1F-0513-BEC3-211D-9F2311EE3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1437" y="4422436"/>
              <a:ext cx="914400" cy="914400"/>
            </a:xfrm>
            <a:prstGeom prst="rect">
              <a:avLst/>
            </a:prstGeom>
          </p:spPr>
        </p:pic>
        <p:pic>
          <p:nvPicPr>
            <p:cNvPr id="49" name="Graphic 48" descr="Server with solid fill">
              <a:extLst>
                <a:ext uri="{FF2B5EF4-FFF2-40B4-BE49-F238E27FC236}">
                  <a16:creationId xmlns:a16="http://schemas.microsoft.com/office/drawing/2014/main" id="{A9B04C8F-56DA-A1D6-CBEC-0AD182CF9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5087" y="2639358"/>
              <a:ext cx="914400" cy="914400"/>
            </a:xfrm>
            <a:prstGeom prst="rect">
              <a:avLst/>
            </a:prstGeom>
          </p:spPr>
        </p:pic>
        <p:pic>
          <p:nvPicPr>
            <p:cNvPr id="50" name="Graphic 49" descr="Server with solid fill">
              <a:extLst>
                <a:ext uri="{FF2B5EF4-FFF2-40B4-BE49-F238E27FC236}">
                  <a16:creationId xmlns:a16="http://schemas.microsoft.com/office/drawing/2014/main" id="{1A13E25A-3B2B-FFDC-A352-25D0F4529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2775" y="2648700"/>
              <a:ext cx="914400" cy="914400"/>
            </a:xfrm>
            <a:prstGeom prst="rect">
              <a:avLst/>
            </a:prstGeom>
          </p:spPr>
        </p:pic>
        <p:pic>
          <p:nvPicPr>
            <p:cNvPr id="51" name="Graphic 50" descr="Server with solid fill">
              <a:extLst>
                <a:ext uri="{FF2B5EF4-FFF2-40B4-BE49-F238E27FC236}">
                  <a16:creationId xmlns:a16="http://schemas.microsoft.com/office/drawing/2014/main" id="{E4454B9B-6A5F-26EC-519B-65486A5164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802" y="2647397"/>
              <a:ext cx="914400" cy="914400"/>
            </a:xfrm>
            <a:prstGeom prst="rect">
              <a:avLst/>
            </a:prstGeom>
          </p:spPr>
        </p:pic>
        <p:pic>
          <p:nvPicPr>
            <p:cNvPr id="52" name="Graphic 51" descr="Server with solid fill">
              <a:extLst>
                <a:ext uri="{FF2B5EF4-FFF2-40B4-BE49-F238E27FC236}">
                  <a16:creationId xmlns:a16="http://schemas.microsoft.com/office/drawing/2014/main" id="{6AD20B44-7818-0DE5-307F-1EB7DE85A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4134" y="4422437"/>
              <a:ext cx="914400" cy="914400"/>
            </a:xfrm>
            <a:prstGeom prst="rect">
              <a:avLst/>
            </a:prstGeom>
          </p:spPr>
        </p:pic>
        <p:pic>
          <p:nvPicPr>
            <p:cNvPr id="53" name="Graphic 52" descr="Database outline">
              <a:extLst>
                <a:ext uri="{FF2B5EF4-FFF2-40B4-BE49-F238E27FC236}">
                  <a16:creationId xmlns:a16="http://schemas.microsoft.com/office/drawing/2014/main" id="{FC80B031-C934-458C-13C3-578DA8519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52" y="4431779"/>
              <a:ext cx="914400" cy="914400"/>
            </a:xfrm>
            <a:prstGeom prst="rect">
              <a:avLst/>
            </a:prstGeom>
          </p:spPr>
        </p:pic>
        <p:sp>
          <p:nvSpPr>
            <p:cNvPr id="55" name="TextBox 54">
              <a:extLst>
                <a:ext uri="{FF2B5EF4-FFF2-40B4-BE49-F238E27FC236}">
                  <a16:creationId xmlns:a16="http://schemas.microsoft.com/office/drawing/2014/main" id="{DC048ED0-F717-B901-6396-31A18C4ED4C3}"/>
                </a:ext>
              </a:extLst>
            </p:cNvPr>
            <p:cNvSpPr txBox="1"/>
            <p:nvPr/>
          </p:nvSpPr>
          <p:spPr>
            <a:xfrm>
              <a:off x="7975596" y="5356107"/>
              <a:ext cx="1501983" cy="276999"/>
            </a:xfrm>
            <a:prstGeom prst="rect">
              <a:avLst/>
            </a:prstGeom>
            <a:noFill/>
          </p:spPr>
          <p:txBody>
            <a:bodyPr wrap="square" lIns="0" tIns="0" rIns="0" bIns="0" rtlCol="0">
              <a:spAutoFit/>
            </a:bodyPr>
            <a:lstStyle/>
            <a:p>
              <a:pPr algn="ctr"/>
              <a:r>
                <a:rPr lang="fr-FR"/>
                <a:t>Stockage du courrier</a:t>
              </a:r>
            </a:p>
          </p:txBody>
        </p:sp>
        <p:sp>
          <p:nvSpPr>
            <p:cNvPr id="56" name="TextBox 55">
              <a:extLst>
                <a:ext uri="{FF2B5EF4-FFF2-40B4-BE49-F238E27FC236}">
                  <a16:creationId xmlns:a16="http://schemas.microsoft.com/office/drawing/2014/main" id="{AC2DE63F-080C-43CE-F1C4-0E96D0658875}"/>
                </a:ext>
              </a:extLst>
            </p:cNvPr>
            <p:cNvSpPr txBox="1"/>
            <p:nvPr/>
          </p:nvSpPr>
          <p:spPr>
            <a:xfrm>
              <a:off x="9739113" y="5377820"/>
              <a:ext cx="1784767" cy="553998"/>
            </a:xfrm>
            <a:prstGeom prst="rect">
              <a:avLst/>
            </a:prstGeom>
            <a:noFill/>
          </p:spPr>
          <p:txBody>
            <a:bodyPr wrap="square" lIns="0" tIns="0" rIns="0" bIns="0" rtlCol="0">
              <a:spAutoFit/>
            </a:bodyPr>
            <a:lstStyle/>
            <a:p>
              <a:pPr algn="ctr"/>
              <a:r>
                <a:rPr lang="fr-FR"/>
                <a:t>Application MUA pour mobile multifonction</a:t>
              </a:r>
            </a:p>
          </p:txBody>
        </p:sp>
        <p:sp>
          <p:nvSpPr>
            <p:cNvPr id="58" name="TextBox 57">
              <a:extLst>
                <a:ext uri="{FF2B5EF4-FFF2-40B4-BE49-F238E27FC236}">
                  <a16:creationId xmlns:a16="http://schemas.microsoft.com/office/drawing/2014/main" id="{8DA19A57-9C90-642C-BAD7-274877AD4ED1}"/>
                </a:ext>
              </a:extLst>
            </p:cNvPr>
            <p:cNvSpPr txBox="1"/>
            <p:nvPr/>
          </p:nvSpPr>
          <p:spPr>
            <a:xfrm>
              <a:off x="9827645" y="3521100"/>
              <a:ext cx="1501984" cy="553998"/>
            </a:xfrm>
            <a:prstGeom prst="rect">
              <a:avLst/>
            </a:prstGeom>
            <a:noFill/>
          </p:spPr>
          <p:txBody>
            <a:bodyPr wrap="square" lIns="0" tIns="0" rIns="0" bIns="0" rtlCol="0">
              <a:spAutoFit/>
            </a:bodyPr>
            <a:lstStyle/>
            <a:p>
              <a:pPr algn="ctr"/>
              <a:r>
                <a:rPr lang="fr-FR" dirty="0"/>
                <a:t>MSA pour l’expéditeur</a:t>
              </a:r>
            </a:p>
          </p:txBody>
        </p:sp>
        <p:sp>
          <p:nvSpPr>
            <p:cNvPr id="59" name="TextBox 58">
              <a:extLst>
                <a:ext uri="{FF2B5EF4-FFF2-40B4-BE49-F238E27FC236}">
                  <a16:creationId xmlns:a16="http://schemas.microsoft.com/office/drawing/2014/main" id="{13ADEE02-D5E1-AB7E-CE09-2EB16D1FDDCA}"/>
                </a:ext>
              </a:extLst>
            </p:cNvPr>
            <p:cNvSpPr txBox="1"/>
            <p:nvPr/>
          </p:nvSpPr>
          <p:spPr>
            <a:xfrm>
              <a:off x="7966067" y="3553758"/>
              <a:ext cx="1501983" cy="553998"/>
            </a:xfrm>
            <a:prstGeom prst="rect">
              <a:avLst/>
            </a:prstGeom>
            <a:noFill/>
          </p:spPr>
          <p:txBody>
            <a:bodyPr wrap="square" lIns="0" tIns="0" rIns="0" bIns="0" rtlCol="0">
              <a:spAutoFit/>
            </a:bodyPr>
            <a:lstStyle/>
            <a:p>
              <a:pPr algn="ctr"/>
              <a:r>
                <a:rPr lang="fr-FR"/>
                <a:t>MTA pour l’expéditeur</a:t>
              </a:r>
            </a:p>
          </p:txBody>
        </p:sp>
        <p:sp>
          <p:nvSpPr>
            <p:cNvPr id="61" name="TextBox 60">
              <a:extLst>
                <a:ext uri="{FF2B5EF4-FFF2-40B4-BE49-F238E27FC236}">
                  <a16:creationId xmlns:a16="http://schemas.microsoft.com/office/drawing/2014/main" id="{A27C22A3-B1B5-31DB-2BDB-61AC633AEF64}"/>
                </a:ext>
              </a:extLst>
            </p:cNvPr>
            <p:cNvSpPr txBox="1"/>
            <p:nvPr/>
          </p:nvSpPr>
          <p:spPr>
            <a:xfrm>
              <a:off x="6241100" y="3534849"/>
              <a:ext cx="1431471" cy="553998"/>
            </a:xfrm>
            <a:prstGeom prst="rect">
              <a:avLst/>
            </a:prstGeom>
            <a:noFill/>
          </p:spPr>
          <p:txBody>
            <a:bodyPr wrap="square" lIns="0" tIns="0" rIns="0" bIns="0" rtlCol="0">
              <a:spAutoFit/>
            </a:bodyPr>
            <a:lstStyle/>
            <a:p>
              <a:pPr algn="ctr"/>
              <a:r>
                <a:rPr lang="fr-FR"/>
                <a:t>MTA pour le destinataire</a:t>
              </a:r>
            </a:p>
          </p:txBody>
        </p:sp>
        <p:sp>
          <p:nvSpPr>
            <p:cNvPr id="62" name="TextBox 61">
              <a:extLst>
                <a:ext uri="{FF2B5EF4-FFF2-40B4-BE49-F238E27FC236}">
                  <a16:creationId xmlns:a16="http://schemas.microsoft.com/office/drawing/2014/main" id="{055D2234-A9A3-5DF8-7A01-E228BDFBD5B6}"/>
                </a:ext>
              </a:extLst>
            </p:cNvPr>
            <p:cNvSpPr txBox="1"/>
            <p:nvPr/>
          </p:nvSpPr>
          <p:spPr>
            <a:xfrm>
              <a:off x="6222537" y="5336837"/>
              <a:ext cx="1564931" cy="553998"/>
            </a:xfrm>
            <a:prstGeom prst="rect">
              <a:avLst/>
            </a:prstGeom>
            <a:noFill/>
          </p:spPr>
          <p:txBody>
            <a:bodyPr wrap="square" lIns="0" tIns="0" rIns="0" bIns="0" rtlCol="0">
              <a:spAutoFit/>
            </a:bodyPr>
            <a:lstStyle/>
            <a:p>
              <a:pPr algn="ctr"/>
              <a:r>
                <a:rPr lang="fr-FR"/>
                <a:t>MTA : filtre de spam</a:t>
              </a:r>
            </a:p>
          </p:txBody>
        </p:sp>
        <p:cxnSp>
          <p:nvCxnSpPr>
            <p:cNvPr id="64" name="Curved Connector 63">
              <a:extLst>
                <a:ext uri="{FF2B5EF4-FFF2-40B4-BE49-F238E27FC236}">
                  <a16:creationId xmlns:a16="http://schemas.microsoft.com/office/drawing/2014/main" id="{1E63C0B8-709D-714D-63A8-282A8A4A6F87}"/>
                </a:ext>
              </a:extLst>
            </p:cNvPr>
            <p:cNvCxnSpPr>
              <a:cxnSpLocks/>
            </p:cNvCxnSpPr>
            <p:nvPr/>
          </p:nvCxnSpPr>
          <p:spPr>
            <a:xfrm rot="10800000" flipH="1" flipV="1">
              <a:off x="6422299" y="2979094"/>
              <a:ext cx="6332" cy="2026046"/>
            </a:xfrm>
            <a:prstGeom prst="curvedConnector3">
              <a:avLst>
                <a:gd name="adj1" fmla="val -361023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5" name="Curved Connector 64">
              <a:extLst>
                <a:ext uri="{FF2B5EF4-FFF2-40B4-BE49-F238E27FC236}">
                  <a16:creationId xmlns:a16="http://schemas.microsoft.com/office/drawing/2014/main" id="{A899E380-7045-AEC8-375F-F465B5D000F9}"/>
                </a:ext>
              </a:extLst>
            </p:cNvPr>
            <p:cNvCxnSpPr>
              <a:cxnSpLocks/>
            </p:cNvCxnSpPr>
            <p:nvPr/>
          </p:nvCxnSpPr>
          <p:spPr>
            <a:xfrm>
              <a:off x="11316351" y="1292998"/>
              <a:ext cx="12700" cy="1552554"/>
            </a:xfrm>
            <a:prstGeom prst="curvedConnector3">
              <a:avLst>
                <a:gd name="adj1" fmla="val 2647063"/>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9060F959-378B-4468-5578-2789E0A42355}"/>
                </a:ext>
              </a:extLst>
            </p:cNvPr>
            <p:cNvCxnSpPr>
              <a:cxnSpLocks/>
              <a:stCxn id="49" idx="1"/>
              <a:endCxn id="50" idx="3"/>
            </p:cNvCxnSpPr>
            <p:nvPr/>
          </p:nvCxnSpPr>
          <p:spPr>
            <a:xfrm flipH="1">
              <a:off x="9177175" y="3096558"/>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74D53A68-F67A-A4B9-B514-CD4CBF07492A}"/>
                </a:ext>
              </a:extLst>
            </p:cNvPr>
            <p:cNvCxnSpPr>
              <a:cxnSpLocks/>
              <a:stCxn id="50" idx="1"/>
              <a:endCxn id="51" idx="3"/>
            </p:cNvCxnSpPr>
            <p:nvPr/>
          </p:nvCxnSpPr>
          <p:spPr>
            <a:xfrm flipH="1" flipV="1">
              <a:off x="7462202" y="3104597"/>
              <a:ext cx="800573"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D455D83B-0B17-8C09-7ADF-9DC0F2581DB5}"/>
                </a:ext>
              </a:extLst>
            </p:cNvPr>
            <p:cNvCxnSpPr>
              <a:cxnSpLocks/>
              <a:stCxn id="52" idx="3"/>
              <a:endCxn id="53" idx="1"/>
            </p:cNvCxnSpPr>
            <p:nvPr/>
          </p:nvCxnSpPr>
          <p:spPr>
            <a:xfrm>
              <a:off x="7468534" y="4879637"/>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85328185-DABE-1832-57C1-E9B66296CD7A}"/>
                </a:ext>
              </a:extLst>
            </p:cNvPr>
            <p:cNvCxnSpPr>
              <a:cxnSpLocks/>
              <a:stCxn id="53" idx="3"/>
              <a:endCxn id="48" idx="1"/>
            </p:cNvCxnSpPr>
            <p:nvPr/>
          </p:nvCxnSpPr>
          <p:spPr>
            <a:xfrm flipV="1">
              <a:off x="9206252" y="4879636"/>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72" name="Graphic 71" descr="Server with solid fill">
              <a:extLst>
                <a:ext uri="{FF2B5EF4-FFF2-40B4-BE49-F238E27FC236}">
                  <a16:creationId xmlns:a16="http://schemas.microsoft.com/office/drawing/2014/main" id="{D03A04B4-396E-E7F4-E6A5-62127116EE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3875" y="830541"/>
              <a:ext cx="914400" cy="914400"/>
            </a:xfrm>
            <a:prstGeom prst="rect">
              <a:avLst/>
            </a:prstGeom>
          </p:spPr>
        </p:pic>
        <p:pic>
          <p:nvPicPr>
            <p:cNvPr id="73" name="Graphic 72" descr="Document with solid fill">
              <a:extLst>
                <a:ext uri="{FF2B5EF4-FFF2-40B4-BE49-F238E27FC236}">
                  <a16:creationId xmlns:a16="http://schemas.microsoft.com/office/drawing/2014/main" id="{6464928E-D048-0649-EA9E-365A374927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2841" y="830541"/>
              <a:ext cx="914400" cy="914400"/>
            </a:xfrm>
            <a:prstGeom prst="rect">
              <a:avLst/>
            </a:prstGeom>
          </p:spPr>
        </p:pic>
        <p:pic>
          <p:nvPicPr>
            <p:cNvPr id="74" name="Graphic 73" descr="Browser window with solid fill">
              <a:extLst>
                <a:ext uri="{FF2B5EF4-FFF2-40B4-BE49-F238E27FC236}">
                  <a16:creationId xmlns:a16="http://schemas.microsoft.com/office/drawing/2014/main" id="{E1CAF974-EB68-03FC-CC71-BF7AE6D1E4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76967" y="842922"/>
              <a:ext cx="914400" cy="914400"/>
            </a:xfrm>
            <a:prstGeom prst="rect">
              <a:avLst/>
            </a:prstGeom>
          </p:spPr>
        </p:pic>
        <p:cxnSp>
          <p:nvCxnSpPr>
            <p:cNvPr id="75" name="Straight Arrow Connector 74">
              <a:extLst>
                <a:ext uri="{FF2B5EF4-FFF2-40B4-BE49-F238E27FC236}">
                  <a16:creationId xmlns:a16="http://schemas.microsoft.com/office/drawing/2014/main" id="{9F9B2BDF-670C-69CE-9917-B970200EB2EB}"/>
                </a:ext>
              </a:extLst>
            </p:cNvPr>
            <p:cNvCxnSpPr>
              <a:cxnSpLocks/>
              <a:stCxn id="74" idx="3"/>
              <a:endCxn id="72" idx="1"/>
            </p:cNvCxnSpPr>
            <p:nvPr/>
          </p:nvCxnSpPr>
          <p:spPr>
            <a:xfrm flipV="1">
              <a:off x="7391367" y="1287741"/>
              <a:ext cx="852508" cy="12381"/>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6" name="TextBox 75">
              <a:extLst>
                <a:ext uri="{FF2B5EF4-FFF2-40B4-BE49-F238E27FC236}">
                  <a16:creationId xmlns:a16="http://schemas.microsoft.com/office/drawing/2014/main" id="{FB3E7E76-CC15-2013-201D-50C110CADC57}"/>
                </a:ext>
              </a:extLst>
            </p:cNvPr>
            <p:cNvSpPr txBox="1"/>
            <p:nvPr/>
          </p:nvSpPr>
          <p:spPr>
            <a:xfrm>
              <a:off x="7787468" y="1792335"/>
              <a:ext cx="1907613" cy="276999"/>
            </a:xfrm>
            <a:prstGeom prst="rect">
              <a:avLst/>
            </a:prstGeom>
            <a:noFill/>
          </p:spPr>
          <p:txBody>
            <a:bodyPr wrap="square" lIns="0" tIns="0" rIns="0" bIns="0" rtlCol="0">
              <a:spAutoFit/>
            </a:bodyPr>
            <a:lstStyle/>
            <a:p>
              <a:pPr algn="ctr"/>
              <a:r>
                <a:rPr lang="fr-FR"/>
                <a:t>Serveur web</a:t>
              </a:r>
            </a:p>
          </p:txBody>
        </p:sp>
        <p:sp>
          <p:nvSpPr>
            <p:cNvPr id="77" name="TextBox 76">
              <a:extLst>
                <a:ext uri="{FF2B5EF4-FFF2-40B4-BE49-F238E27FC236}">
                  <a16:creationId xmlns:a16="http://schemas.microsoft.com/office/drawing/2014/main" id="{F4353DD5-7FD5-CA8F-1F56-03F2999783CB}"/>
                </a:ext>
              </a:extLst>
            </p:cNvPr>
            <p:cNvSpPr txBox="1"/>
            <p:nvPr/>
          </p:nvSpPr>
          <p:spPr>
            <a:xfrm>
              <a:off x="6285983" y="1776720"/>
              <a:ext cx="1556461" cy="276999"/>
            </a:xfrm>
            <a:prstGeom prst="rect">
              <a:avLst/>
            </a:prstGeom>
            <a:noFill/>
          </p:spPr>
          <p:txBody>
            <a:bodyPr wrap="square" lIns="0" tIns="0" rIns="0" bIns="0" rtlCol="0">
              <a:spAutoFit/>
            </a:bodyPr>
            <a:lstStyle/>
            <a:p>
              <a:pPr algn="ctr"/>
              <a:r>
                <a:rPr lang="fr-FR"/>
                <a:t>Navigateur web</a:t>
              </a:r>
            </a:p>
          </p:txBody>
        </p:sp>
        <p:cxnSp>
          <p:nvCxnSpPr>
            <p:cNvPr id="78" name="Straight Arrow Connector 77">
              <a:extLst>
                <a:ext uri="{FF2B5EF4-FFF2-40B4-BE49-F238E27FC236}">
                  <a16:creationId xmlns:a16="http://schemas.microsoft.com/office/drawing/2014/main" id="{6D3A644B-2EC1-DBCC-BA85-5EBC30DEDF1F}"/>
                </a:ext>
              </a:extLst>
            </p:cNvPr>
            <p:cNvCxnSpPr>
              <a:cxnSpLocks/>
              <a:stCxn id="72" idx="3"/>
              <a:endCxn id="73" idx="1"/>
            </p:cNvCxnSpPr>
            <p:nvPr/>
          </p:nvCxnSpPr>
          <p:spPr>
            <a:xfrm>
              <a:off x="9158275" y="1287741"/>
              <a:ext cx="944566" cy="0"/>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BF4D428B-2E38-44F7-A117-3964384CA064}"/>
                </a:ext>
              </a:extLst>
            </p:cNvPr>
            <p:cNvSpPr txBox="1"/>
            <p:nvPr/>
          </p:nvSpPr>
          <p:spPr>
            <a:xfrm>
              <a:off x="9695081" y="1799184"/>
              <a:ext cx="1784768" cy="553998"/>
            </a:xfrm>
            <a:prstGeom prst="rect">
              <a:avLst/>
            </a:prstGeom>
            <a:noFill/>
          </p:spPr>
          <p:txBody>
            <a:bodyPr wrap="square" lIns="0" tIns="0" rIns="0" bIns="0" rtlCol="0">
              <a:spAutoFit/>
            </a:bodyPr>
            <a:lstStyle/>
            <a:p>
              <a:pPr algn="ctr"/>
              <a:r>
                <a:rPr lang="fr-FR"/>
                <a:t>MUA : logiciel du formulaire de contact</a:t>
              </a:r>
            </a:p>
          </p:txBody>
        </p:sp>
      </p:grpSp>
    </p:spTree>
    <p:extLst>
      <p:ext uri="{BB962C8B-B14F-4D97-AF65-F5344CB8AC3E}">
        <p14:creationId xmlns:p14="http://schemas.microsoft.com/office/powerpoint/2010/main" val="59193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fr-FR"/>
              <a:t>Notions fondamentales sur l’Unicode</a:t>
            </a:r>
          </a:p>
        </p:txBody>
      </p:sp>
    </p:spTree>
    <p:extLst>
      <p:ext uri="{BB962C8B-B14F-4D97-AF65-F5344CB8AC3E}">
        <p14:creationId xmlns:p14="http://schemas.microsoft.com/office/powerpoint/2010/main" val="73611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Caractère et jeu de caractères</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b="0" i="0" dirty="0">
                <a:solidFill>
                  <a:schemeClr val="tx1"/>
                </a:solidFill>
              </a:rPr>
              <a:t>Une étiquette ou une chaîne </a:t>
            </a:r>
            <a:r>
              <a:rPr lang="fr-FR" sz="2000" dirty="0">
                <a:solidFill>
                  <a:schemeClr val="tx1"/>
                </a:solidFill>
              </a:rPr>
              <a:t>comme</a:t>
            </a:r>
            <a:r>
              <a:rPr lang="fr-FR" sz="2000" b="0" i="0" dirty="0">
                <a:solidFill>
                  <a:schemeClr val="tx1"/>
                </a:solidFill>
              </a:rPr>
              <a:t> </a:t>
            </a:r>
            <a:r>
              <a:rPr lang="fr-FR" sz="2000" b="0" i="0" dirty="0" err="1">
                <a:solidFill>
                  <a:schemeClr val="tx1"/>
                </a:solidFill>
              </a:rPr>
              <a:t>أهلا</a:t>
            </a:r>
            <a:r>
              <a:rPr lang="fr-FR" sz="2000" b="0" i="0" dirty="0">
                <a:solidFill>
                  <a:schemeClr val="tx1"/>
                </a:solidFill>
              </a:rPr>
              <a:t>, </a:t>
            </a:r>
            <a:r>
              <a:rPr lang="fr-FR" sz="2000" b="0" i="0" dirty="0" err="1">
                <a:solidFill>
                  <a:schemeClr val="tx1"/>
                </a:solidFill>
              </a:rPr>
              <a:t>नमस्ते</a:t>
            </a:r>
            <a:r>
              <a:rPr lang="fr-FR" sz="2000" b="0" i="0" dirty="0">
                <a:solidFill>
                  <a:schemeClr val="tx1"/>
                </a:solidFill>
              </a:rPr>
              <a:t>, Hello est formée de caractères</a:t>
            </a:r>
            <a:r>
              <a:rPr lang="fr-FR" sz="2000" dirty="0">
                <a:solidFill>
                  <a:schemeClr val="tx1"/>
                </a:solidFill>
              </a:rPr>
              <a:t>.</a:t>
            </a:r>
          </a:p>
          <a:p>
            <a:pPr lvl="1"/>
            <a:r>
              <a:rPr lang="fr-FR" sz="2000" b="0" i="0" dirty="0">
                <a:solidFill>
                  <a:schemeClr val="tx1"/>
                </a:solidFill>
              </a:rPr>
              <a:t>Hello </a:t>
            </a:r>
            <a:r>
              <a:rPr lang="fr-FR" sz="2000" dirty="0">
                <a:solidFill>
                  <a:schemeClr val="tx1"/>
                </a:solidFill>
                <a:sym typeface="Wingdings" pitchFamily="2" charset="2"/>
              </a:rPr>
              <a:t></a:t>
            </a:r>
            <a:r>
              <a:rPr lang="fr-FR" sz="2000" dirty="0">
                <a:solidFill>
                  <a:schemeClr val="tx1"/>
                </a:solidFill>
              </a:rPr>
              <a:t> </a:t>
            </a:r>
            <a:r>
              <a:rPr lang="fr-FR" sz="2000" b="0" i="0" dirty="0">
                <a:solidFill>
                  <a:schemeClr val="tx1"/>
                </a:solidFill>
              </a:rPr>
              <a:t> H  e  l   l   o</a:t>
            </a:r>
          </a:p>
          <a:p>
            <a:pPr lvl="0"/>
            <a:r>
              <a:rPr lang="fr-FR" sz="2000" b="0" i="0" dirty="0">
                <a:solidFill>
                  <a:schemeClr val="tx1"/>
                </a:solidFill>
              </a:rPr>
              <a:t>Un caractère est une unité d’information utilisée pour l’organisation, le contrôle ou la représentation de données textuelles.</a:t>
            </a:r>
          </a:p>
          <a:p>
            <a:r>
              <a:rPr lang="fr-FR" sz="2000" b="0" i="0" dirty="0">
                <a:solidFill>
                  <a:schemeClr val="tx1"/>
                </a:solidFill>
              </a:rPr>
              <a:t>Exemples de caractère :</a:t>
            </a:r>
          </a:p>
          <a:p>
            <a:pPr lvl="1"/>
            <a:r>
              <a:rPr lang="fr-FR" sz="2000" b="0" i="0" dirty="0">
                <a:solidFill>
                  <a:schemeClr val="tx1"/>
                </a:solidFill>
              </a:rPr>
              <a:t>lettres; </a:t>
            </a:r>
          </a:p>
          <a:p>
            <a:pPr lvl="1"/>
            <a:r>
              <a:rPr lang="fr-FR" sz="2000" b="0" i="0" dirty="0">
                <a:solidFill>
                  <a:schemeClr val="tx1"/>
                </a:solidFill>
              </a:rPr>
              <a:t>chiffres; </a:t>
            </a:r>
          </a:p>
          <a:p>
            <a:pPr lvl="1"/>
            <a:r>
              <a:rPr lang="fr-FR" sz="2000" dirty="0">
                <a:solidFill>
                  <a:schemeClr val="tx1"/>
                </a:solidFill>
              </a:rPr>
              <a:t>caractères spéciaux, c’est-à-dire </a:t>
            </a:r>
            <a:r>
              <a:rPr lang="fr-FR" sz="2000" b="0" i="0" dirty="0">
                <a:solidFill>
                  <a:schemeClr val="tx1"/>
                </a:solidFill>
              </a:rPr>
              <a:t>symboles mathématiques, signes de ponctuation;</a:t>
            </a:r>
          </a:p>
          <a:p>
            <a:pPr lvl="1"/>
            <a:r>
              <a:rPr lang="fr-FR" sz="2000" b="0" i="0" dirty="0">
                <a:solidFill>
                  <a:schemeClr val="tx1"/>
                </a:solidFill>
              </a:rPr>
              <a:t>caractères de contrôle – généralement non visibles.</a:t>
            </a:r>
          </a:p>
          <a:p>
            <a:pPr lvl="0"/>
            <a:r>
              <a:rPr lang="fr-FR" sz="2000" dirty="0">
                <a:solidFill>
                  <a:schemeClr val="tx1"/>
                </a:solidFill>
              </a:rPr>
              <a:t>Le code standard américain pour l’échange d’information (</a:t>
            </a:r>
            <a:r>
              <a:rPr lang="fr-FR" sz="2000" b="0" i="0" dirty="0">
                <a:solidFill>
                  <a:schemeClr val="tx1"/>
                </a:solidFill>
              </a:rPr>
              <a:t>ASCII) codifie les caractères utilisés en informatique, y compris les lettres a-z, les chiffres 0 à 9 et autres</a:t>
            </a:r>
            <a:r>
              <a:rPr lang="fr-FR" sz="2000" dirty="0">
                <a:solidFill>
                  <a:schemeClr val="tx1"/>
                </a:solidFill>
              </a:rPr>
              <a:t>.</a:t>
            </a:r>
          </a:p>
          <a:p>
            <a:pPr marL="0" indent="0">
              <a:buNone/>
            </a:pPr>
            <a:endParaRPr lang="en-US" dirty="0">
              <a:solidFill>
                <a:schemeClr val="tx1"/>
              </a:solidFill>
            </a:endParaRP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164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Point de code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a:solidFill>
                  <a:srgbClr val="3B3835"/>
                </a:solidFill>
              </a:rPr>
              <a:t>Un point de code est une valeur, ou position, pour un caractère, dans un jeu de caractères codés.</a:t>
            </a:r>
          </a:p>
          <a:p>
            <a:pPr lvl="0"/>
            <a:r>
              <a:rPr lang="fr-FR" sz="2000" b="0" i="0">
                <a:solidFill>
                  <a:srgbClr val="3B3835"/>
                </a:solidFill>
              </a:rPr>
              <a:t>Le point de code est un nombre attribué pour représenter un caractère abstrait dans un système de représentation de texte</a:t>
            </a:r>
            <a:r>
              <a:rPr lang="fr-FR" sz="2000">
                <a:solidFill>
                  <a:srgbClr val="3B3835"/>
                </a:solidFill>
              </a:rPr>
              <a:t>.</a:t>
            </a: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546764"/>
            <a:ext cx="9136935" cy="331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74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Point de code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a:solidFill>
                  <a:srgbClr val="3B3835"/>
                </a:solidFill>
              </a:rPr>
              <a:t>Un point de code est une valeur, ou position, pour un caractère, dans un jeu de caractères codés.</a:t>
            </a:r>
          </a:p>
          <a:p>
            <a:pPr lvl="0"/>
            <a:r>
              <a:rPr lang="fr-FR" sz="2000" b="0" i="0">
                <a:solidFill>
                  <a:srgbClr val="3B3835"/>
                </a:solidFill>
              </a:rPr>
              <a:t>Le point de code est un nombre attribué pour représenter un caractère abstrait dans un système de représentation de texte</a:t>
            </a:r>
            <a:r>
              <a:rPr lang="fr-FR" sz="2000">
                <a:solidFill>
                  <a:srgbClr val="3B3835"/>
                </a:solidFill>
              </a:rPr>
              <a:t>.</a:t>
            </a: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534732"/>
            <a:ext cx="9136935" cy="331976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7631117-823A-4B9D-52CB-7CCAEDA3E33F}"/>
              </a:ext>
            </a:extLst>
          </p:cNvPr>
          <p:cNvSpPr/>
          <p:nvPr/>
        </p:nvSpPr>
        <p:spPr>
          <a:xfrm>
            <a:off x="1701903" y="3633924"/>
            <a:ext cx="3872921" cy="466531"/>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101782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Glyphe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b="0" i="0">
                <a:solidFill>
                  <a:srgbClr val="3B3835"/>
                </a:solidFill>
              </a:rPr>
              <a:t> La représentation typographique d’un caractère est appelée glyphe.</a:t>
            </a:r>
          </a:p>
          <a:p>
            <a:pPr lvl="1"/>
            <a:r>
              <a:rPr lang="fr-FR" sz="2000" b="0" i="0">
                <a:solidFill>
                  <a:srgbClr val="3B3835"/>
                </a:solidFill>
              </a:rPr>
              <a:t>Anglais : </a:t>
            </a:r>
            <a:r>
              <a:rPr lang="fr-FR" sz="2000" i="1">
                <a:solidFill>
                  <a:srgbClr val="3B3835"/>
                </a:solidFill>
                <a:latin typeface="Times New Roman" panose="02020603050405020304" pitchFamily="18" charset="0"/>
                <a:cs typeface="Times New Roman" panose="02020603050405020304" pitchFamily="18" charset="0"/>
              </a:rPr>
              <a:t>a</a:t>
            </a:r>
            <a:r>
              <a:rPr lang="fr-FR" sz="2000" b="0" i="0">
                <a:solidFill>
                  <a:srgbClr val="3B3835"/>
                </a:solidFill>
              </a:rPr>
              <a:t>, a.  </a:t>
            </a:r>
          </a:p>
          <a:p>
            <a:pPr lvl="1"/>
            <a:r>
              <a:rPr lang="fr-FR" sz="2000" b="0" i="0">
                <a:solidFill>
                  <a:srgbClr val="3B3835"/>
                </a:solidFill>
              </a:rPr>
              <a:t>Chaque lettre arabe a souvent quatre glyphes en fonction de son emplacement dans une chaîne. </a:t>
            </a:r>
            <a:r>
              <a:rPr lang="fr-FR" sz="2000">
                <a:solidFill>
                  <a:srgbClr val="3B3835"/>
                </a:solidFill>
              </a:rPr>
              <a:t>Citons comme exemple la </a:t>
            </a:r>
            <a:r>
              <a:rPr lang="fr-FR" sz="2000"/>
              <a:t>LETTRE ARABE GHAIN. Ses quatre glyphes sont</a:t>
            </a:r>
            <a:r>
              <a:rPr lang="fr-FR" sz="2000" b="0" i="0">
                <a:solidFill>
                  <a:srgbClr val="3B3835"/>
                </a:solidFill>
              </a:rPr>
              <a:t> :</a:t>
            </a: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r>
              <a:rPr lang="fr-FR" sz="2000">
                <a:solidFill>
                  <a:srgbClr val="3B3835"/>
                </a:solidFill>
              </a:rPr>
              <a:t>Les langues peuvent s’écrire et s’afficher de droite à gauche ou de gauche à droite. Cependant, la lecture des données se base sur l’ordre de saisie au clavier dans un fichier, indépendamment du sens de l’écriture.</a:t>
            </a:r>
          </a:p>
          <a:p>
            <a:pPr lvl="1"/>
            <a:endParaRPr lang="en-US" sz="2000" b="0" i="0" dirty="0">
              <a:solidFill>
                <a:srgbClr val="3B3835"/>
              </a:solidFill>
              <a:effectLst/>
            </a:endParaRPr>
          </a:p>
          <a:p>
            <a:pPr lvl="0"/>
            <a:endParaRPr lang="en-US" sz="2000" b="0" i="0" dirty="0">
              <a:solidFill>
                <a:srgbClr val="3B3835"/>
              </a:solidFill>
              <a:effectLst/>
            </a:endParaRP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050" name="Picture 2" descr="Context-dependent and Directional Text - Complex-Text Languages - An  Overview">
            <a:extLst>
              <a:ext uri="{FF2B5EF4-FFF2-40B4-BE49-F238E27FC236}">
                <a16:creationId xmlns:a16="http://schemas.microsoft.com/office/drawing/2014/main" id="{94403C9C-44D4-1561-C1FB-936A7BA22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628" y="2498183"/>
            <a:ext cx="1783637" cy="217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02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Encodage de caractères</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b="0" i="0">
                <a:solidFill>
                  <a:srgbClr val="000000"/>
                </a:solidFill>
              </a:rPr>
              <a:t>L’encodage des caractères est le mappage entre la définition d’un jeu de caractères et les unités de code effectivement utilisées pour représenter les données.</a:t>
            </a:r>
          </a:p>
          <a:p>
            <a:pPr lvl="0"/>
            <a:r>
              <a:rPr lang="fr-FR" sz="2000"/>
              <a:t>L’encodage décrit comment coder des points de code en multiplets et comment décoder des multiplets en points de code.</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27043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Un bref historique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a:solidFill>
                  <a:srgbClr val="3B3835"/>
                </a:solidFill>
                <a:latin typeface="+mj-lt"/>
              </a:rPr>
              <a:t>ASCII de base à caractère unique de 7 bits, limité à un maximum de 128 caractères.</a:t>
            </a:r>
          </a:p>
          <a:p>
            <a:pPr lvl="0"/>
            <a:r>
              <a:rPr lang="fr-FR" sz="2000" b="0" i="0">
                <a:solidFill>
                  <a:srgbClr val="3B3835"/>
                </a:solidFill>
                <a:latin typeface="+mj-lt"/>
              </a:rPr>
              <a:t>ASCII de base à caractère unique de 8 bits, limité à un maximum de 256 caractères.</a:t>
            </a:r>
          </a:p>
          <a:p>
            <a:pPr lvl="0"/>
            <a:r>
              <a:rPr lang="fr-FR" sz="2000" b="0" i="0">
                <a:solidFill>
                  <a:srgbClr val="3B3835"/>
                </a:solidFill>
                <a:latin typeface="+mj-lt"/>
              </a:rPr>
              <a:t>L’encodage ASCII ne pouvait pas contenir suffisamment de caractères pour couvrir toutes les langues.</a:t>
            </a:r>
          </a:p>
          <a:p>
            <a:pPr lvl="0"/>
            <a:r>
              <a:rPr lang="fr-FR" sz="2000" b="0" i="0">
                <a:solidFill>
                  <a:srgbClr val="3B3835"/>
                </a:solidFill>
                <a:latin typeface="+mj-lt"/>
              </a:rPr>
              <a:t>Différents systèmes d’encodage furent donc développés pour attribuer les numéros aux caractères des différentes langues et écritures, ce qui a créé des problèmes d’interopérabilité.</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92742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Norme Unicode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a:t>Norme pour la représentation numérique des caractères utilisés dans l’écriture de toutes les langues du monde.</a:t>
            </a:r>
          </a:p>
          <a:p>
            <a:pPr lvl="0"/>
            <a:r>
              <a:rPr lang="fr-FR" sz="2000"/>
              <a:t>Caractères organisés au niveau du script.</a:t>
            </a:r>
          </a:p>
          <a:p>
            <a:pPr lvl="0"/>
            <a:r>
              <a:rPr lang="fr-FR" sz="2000"/>
              <a:t>Fournit un moyen unifié de stocker, rechercher et échanger des textes dans n’importe quelle langue.</a:t>
            </a:r>
          </a:p>
          <a:p>
            <a:pPr lvl="0"/>
            <a:r>
              <a:rPr lang="fr-FR" sz="2000"/>
              <a:t>Utilisée par tous les ordinateurs modernes et est essentielle pour le traitement de texte sur Internet.</a:t>
            </a:r>
          </a:p>
          <a:p>
            <a:pPr lvl="0"/>
            <a:r>
              <a:rPr lang="fr-FR" sz="2000"/>
              <a:t>La plage de codage pour la représentation de toutes les langues du monde s’étend de 0000 à 10FFFF. Pour voir la couverture des scripts et les plages d’encodage, consultez </a:t>
            </a:r>
            <a:r>
              <a:rPr lang="fr-FR" sz="2000">
                <a:hlinkClick r:id="rId3"/>
              </a:rPr>
              <a:t>https://unicode.org/charts/</a:t>
            </a:r>
            <a:r>
              <a:rPr lang="fr-FR" sz="2000"/>
              <a:t>.</a:t>
            </a:r>
          </a:p>
          <a:p>
            <a:pPr marL="0" indent="0">
              <a:buNone/>
            </a:pPr>
            <a:endParaRPr lang="en-US" sz="20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5299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Encodage Unicode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849497"/>
            <a:ext cx="10962747" cy="5389942"/>
          </a:xfrm>
        </p:spPr>
        <p:txBody>
          <a:bodyPr/>
          <a:lstStyle/>
          <a:p>
            <a:pPr lvl="0"/>
            <a:r>
              <a:rPr lang="fr-FR" sz="2000" b="0" i="0" dirty="0">
                <a:solidFill>
                  <a:srgbClr val="000000"/>
                </a:solidFill>
              </a:rPr>
              <a:t>L’Unicode peut être utilisé par différents encodages de caractères :</a:t>
            </a:r>
          </a:p>
          <a:p>
            <a:pPr lvl="1"/>
            <a:r>
              <a:rPr lang="fr-FR" sz="2000" dirty="0"/>
              <a:t>UTF-8</a:t>
            </a:r>
          </a:p>
          <a:p>
            <a:pPr lvl="1"/>
            <a:r>
              <a:rPr lang="fr-FR" sz="2000" dirty="0"/>
              <a:t>UTF-16</a:t>
            </a:r>
          </a:p>
          <a:p>
            <a:pPr lvl="1"/>
            <a:r>
              <a:rPr lang="fr-FR" sz="2000" dirty="0"/>
              <a:t>UTF-32</a:t>
            </a:r>
          </a:p>
          <a:p>
            <a:r>
              <a:rPr lang="fr-FR" sz="2000" dirty="0"/>
              <a:t>L’encodage UTF-8 est généralement utilisé par le système de noms de domaine (DNS).</a:t>
            </a:r>
          </a:p>
          <a:p>
            <a:r>
              <a:rPr lang="fr-FR" sz="2000" dirty="0"/>
              <a:t>L’UTF-8 est un encodage de caractères de longueur variable.</a:t>
            </a:r>
          </a:p>
          <a:p>
            <a:r>
              <a:rPr lang="fr-FR" sz="2000" dirty="0"/>
              <a:t>L’UTF-8 encode les points de code en un à quatre multiplets, lus </a:t>
            </a:r>
            <a:r>
              <a:rPr lang="fr-FR" sz="2000" dirty="0" err="1"/>
              <a:t>muliplet</a:t>
            </a:r>
            <a:r>
              <a:rPr lang="fr-FR" sz="2000" dirty="0"/>
              <a:t> par multiplet :</a:t>
            </a:r>
          </a:p>
          <a:p>
            <a:pPr lvl="1"/>
            <a:r>
              <a:rPr lang="fr-FR" sz="2000" dirty="0"/>
              <a:t>pour les caractères ASCII, 1 multiplet est utilisé ;</a:t>
            </a:r>
          </a:p>
          <a:p>
            <a:pPr lvl="1"/>
            <a:r>
              <a:rPr lang="fr-FR" sz="2000" dirty="0"/>
              <a:t>pour les caractères arabes, 2 multiplets sont utilisés ;</a:t>
            </a:r>
          </a:p>
          <a:p>
            <a:pPr lvl="1"/>
            <a:r>
              <a:rPr lang="fr-FR" sz="2000" dirty="0"/>
              <a:t>pour les caractères </a:t>
            </a:r>
            <a:r>
              <a:rPr lang="fr-FR" sz="2000" dirty="0" err="1"/>
              <a:t>devanagaris</a:t>
            </a:r>
            <a:r>
              <a:rPr lang="fr-FR" sz="2000" dirty="0"/>
              <a:t>, 3 multiplets sont utilisés ;</a:t>
            </a:r>
          </a:p>
          <a:p>
            <a:pPr lvl="1"/>
            <a:r>
              <a:rPr lang="fr-FR" sz="2000" dirty="0"/>
              <a:t>pour les caractères chinois, 4 multiplets sont utilisés.</a:t>
            </a:r>
          </a:p>
          <a:p>
            <a:r>
              <a:rPr lang="fr-FR" sz="2000" dirty="0"/>
              <a:t>Ainsi, pour une lecture au niveau des multiplets, il faut spécifier l’encodage avant de lire le fichier.</a:t>
            </a: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08039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3" y="1553737"/>
            <a:ext cx="10682514" cy="4410762"/>
          </a:xfrm>
        </p:spPr>
        <p:txBody>
          <a:bodyPr/>
          <a:lstStyle/>
          <a:p>
            <a:r>
              <a:rPr lang="fr-FR" sz="2000" dirty="0"/>
              <a:t>Introduction </a:t>
            </a:r>
          </a:p>
          <a:p>
            <a:r>
              <a:rPr lang="fr-FR" sz="2000" dirty="0"/>
              <a:t>Présentation de l’acceptation universelle</a:t>
            </a:r>
          </a:p>
          <a:p>
            <a:r>
              <a:rPr lang="fr-FR" sz="2000" dirty="0"/>
              <a:t>Notions fondamentales sur l’Unicode</a:t>
            </a:r>
          </a:p>
          <a:p>
            <a:r>
              <a:rPr lang="fr-FR" sz="2000" dirty="0"/>
              <a:t>Notions fondamentales sur les IDN et l’EAI</a:t>
            </a:r>
          </a:p>
          <a:p>
            <a:r>
              <a:rPr lang="fr-FR" sz="2000" dirty="0"/>
              <a:t>Conclusion</a:t>
            </a:r>
          </a:p>
        </p:txBody>
      </p:sp>
      <p:sp>
        <p:nvSpPr>
          <p:cNvPr id="5" name="Title 4"/>
          <p:cNvSpPr>
            <a:spLocks noGrp="1"/>
          </p:cNvSpPr>
          <p:nvPr>
            <p:ph type="title"/>
          </p:nvPr>
        </p:nvSpPr>
        <p:spPr/>
        <p:txBody>
          <a:bodyPr/>
          <a:lstStyle/>
          <a:p>
            <a:r>
              <a:rPr lang="fr-FR"/>
              <a:t>Ordre du jour</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77083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Normalisation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721878"/>
            <a:ext cx="10962747" cy="4737657"/>
          </a:xfrm>
        </p:spPr>
        <p:txBody>
          <a:bodyPr/>
          <a:lstStyle/>
          <a:p>
            <a:r>
              <a:rPr lang="fr-FR" sz="2000" dirty="0"/>
              <a:t>Il existe différentes façons d’encoder certains glyphes en Unicode :</a:t>
            </a:r>
          </a:p>
          <a:p>
            <a:pPr lvl="1"/>
            <a:r>
              <a:rPr lang="fr-FR" sz="2000" dirty="0" err="1">
                <a:solidFill>
                  <a:schemeClr val="accent1"/>
                </a:solidFill>
              </a:rPr>
              <a:t>è</a:t>
            </a:r>
            <a:r>
              <a:rPr lang="fr-FR" sz="2000" dirty="0">
                <a:solidFill>
                  <a:schemeClr val="accent1"/>
                </a:solidFill>
              </a:rPr>
              <a:t> =  U+00E8</a:t>
            </a:r>
          </a:p>
          <a:p>
            <a:pPr lvl="1"/>
            <a:r>
              <a:rPr lang="fr-FR" sz="2000" dirty="0">
                <a:solidFill>
                  <a:schemeClr val="accent1"/>
                </a:solidFill>
              </a:rPr>
              <a:t>e + ` = </a:t>
            </a:r>
            <a:r>
              <a:rPr lang="fr-FR" sz="2000" dirty="0" err="1">
                <a:solidFill>
                  <a:schemeClr val="accent1"/>
                </a:solidFill>
              </a:rPr>
              <a:t>è</a:t>
            </a:r>
            <a:r>
              <a:rPr lang="fr-FR" sz="2000" dirty="0">
                <a:solidFill>
                  <a:schemeClr val="accent1"/>
                </a:solidFill>
              </a:rPr>
              <a:t> = U+0065 + U+0300</a:t>
            </a:r>
          </a:p>
          <a:p>
            <a:pPr lvl="1"/>
            <a:r>
              <a:rPr lang="fr-FR" sz="2000" dirty="0" err="1">
                <a:solidFill>
                  <a:schemeClr val="accent1"/>
                </a:solidFill>
              </a:rPr>
              <a:t>آ</a:t>
            </a:r>
            <a:r>
              <a:rPr lang="fr-FR" sz="2000" dirty="0">
                <a:solidFill>
                  <a:schemeClr val="accent1"/>
                </a:solidFill>
              </a:rPr>
              <a:t> = U+0622</a:t>
            </a:r>
          </a:p>
          <a:p>
            <a:pPr lvl="1"/>
            <a:r>
              <a:rPr lang="fr-FR" sz="2000" dirty="0">
                <a:solidFill>
                  <a:schemeClr val="accent1"/>
                </a:solidFill>
              </a:rPr>
              <a:t> </a:t>
            </a:r>
            <a:r>
              <a:rPr lang="fr-FR" sz="2000" dirty="0" err="1">
                <a:solidFill>
                  <a:schemeClr val="accent1"/>
                </a:solidFill>
              </a:rPr>
              <a:t>ٓ</a:t>
            </a:r>
            <a:r>
              <a:rPr lang="fr-FR" sz="2000" dirty="0">
                <a:solidFill>
                  <a:schemeClr val="accent1"/>
                </a:solidFill>
              </a:rPr>
              <a:t> + </a:t>
            </a:r>
            <a:r>
              <a:rPr lang="fr-FR" sz="2000" dirty="0" err="1">
                <a:solidFill>
                  <a:schemeClr val="accent1"/>
                </a:solidFill>
              </a:rPr>
              <a:t>ا</a:t>
            </a:r>
            <a:r>
              <a:rPr lang="fr-FR" sz="2000" dirty="0">
                <a:solidFill>
                  <a:schemeClr val="accent1"/>
                </a:solidFill>
              </a:rPr>
              <a:t> = </a:t>
            </a:r>
            <a:r>
              <a:rPr lang="fr-FR" sz="2000" dirty="0" err="1">
                <a:solidFill>
                  <a:schemeClr val="accent1"/>
                </a:solidFill>
              </a:rPr>
              <a:t>آ</a:t>
            </a:r>
            <a:r>
              <a:rPr lang="fr-FR" sz="2000" dirty="0">
                <a:solidFill>
                  <a:schemeClr val="accent1"/>
                </a:solidFill>
              </a:rPr>
              <a:t>  = U+0627 U+0653</a:t>
            </a:r>
          </a:p>
          <a:p>
            <a:r>
              <a:rPr lang="fr-FR" sz="2000" dirty="0"/>
              <a:t>Dans les corpus, une chaîne comme la suivante peut apparaître sous la première forme, tandis que l’entrée utilisateur peut être sous la seconde forme. Les résultats de recherche peuvent donc être vides. </a:t>
            </a:r>
          </a:p>
          <a:p>
            <a:pPr lvl="1"/>
            <a:r>
              <a:rPr lang="fr-FR" sz="2000" dirty="0" err="1"/>
              <a:t>آدم</a:t>
            </a:r>
            <a:r>
              <a:rPr lang="fr-FR" sz="2000" dirty="0"/>
              <a:t>  (U+0622 U+062F U+0645)</a:t>
            </a:r>
          </a:p>
          <a:p>
            <a:pPr lvl="1"/>
            <a:r>
              <a:rPr lang="fr-FR" sz="2000" dirty="0" err="1"/>
              <a:t>آدم</a:t>
            </a:r>
            <a:r>
              <a:rPr lang="fr-FR" sz="2000" dirty="0"/>
              <a:t> (U+0627 U+0653 U+062F U+0645)</a:t>
            </a:r>
          </a:p>
          <a:p>
            <a:r>
              <a:rPr lang="fr-FR" sz="2000" dirty="0"/>
              <a:t>Pour la recherche, le tri et toute opération sur des chaînes de caractères, il nous faut une normalisation.</a:t>
            </a:r>
          </a:p>
          <a:p>
            <a:r>
              <a:rPr lang="fr-FR" sz="2000" dirty="0"/>
              <a:t>La normalisation garantit une représentation finale uniforme, même lorsque les utilisateurs saisissent les caractères différemment. </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12782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Normalisation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1350498"/>
            <a:ext cx="10962747" cy="4751725"/>
          </a:xfrm>
        </p:spPr>
        <p:txBody>
          <a:bodyPr/>
          <a:lstStyle/>
          <a:p>
            <a:r>
              <a:rPr lang="fr-FR" sz="2000"/>
              <a:t>Voici une liste des différentes </a:t>
            </a:r>
            <a:r>
              <a:rPr lang="fr-FR" sz="2000">
                <a:hlinkClick r:id="rId3"/>
              </a:rPr>
              <a:t>formes de normalisation </a:t>
            </a:r>
            <a:r>
              <a:rPr lang="fr-FR" sz="2000"/>
              <a:t>définies par Unicode :</a:t>
            </a:r>
          </a:p>
          <a:p>
            <a:pPr lvl="1"/>
            <a:r>
              <a:rPr lang="fr-FR" sz="2000"/>
              <a:t>forme de normalisation D (NFD) ;</a:t>
            </a:r>
          </a:p>
          <a:p>
            <a:pPr lvl="1"/>
            <a:r>
              <a:rPr lang="fr-FR" sz="2000"/>
              <a:t>forme de normalisation C (NFC) ;</a:t>
            </a:r>
          </a:p>
          <a:p>
            <a:pPr lvl="1"/>
            <a:r>
              <a:rPr lang="fr-FR" sz="2000"/>
              <a:t>forme de normalisation KD (NFKD) ;</a:t>
            </a:r>
          </a:p>
          <a:p>
            <a:pPr lvl="1"/>
            <a:r>
              <a:rPr lang="fr-FR" sz="2000"/>
              <a:t>forme de normalisation KC (NFKC).</a:t>
            </a:r>
          </a:p>
          <a:p>
            <a:r>
              <a:rPr lang="fr-FR" sz="2000"/>
              <a:t>Pour les noms de domaine, c’est la forme le NFC qui est utilisée.</a:t>
            </a:r>
          </a:p>
          <a:p>
            <a:r>
              <a:rPr lang="fr-FR" sz="2000"/>
              <a:t>La forme C est composée (le å est un caractère), tandis que la forme D est décomposée (le å est un a + anneau au-dessus).</a:t>
            </a:r>
          </a:p>
          <a:p>
            <a:r>
              <a:rPr lang="fr-FR" sz="2000"/>
              <a:t>Les formes avec K incluent une compatibilité supplémentaire avec les bogues, et sont rarement utilisées aujourd’hui.</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48472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8496082" cy="1701535"/>
          </a:xfrm>
        </p:spPr>
        <p:txBody>
          <a:bodyPr/>
          <a:lstStyle/>
          <a:p>
            <a:r>
              <a:rPr lang="fr-FR"/>
              <a:t>Noms de domaine internationalisés</a:t>
            </a:r>
          </a:p>
        </p:txBody>
      </p:sp>
    </p:spTree>
    <p:extLst>
      <p:ext uri="{BB962C8B-B14F-4D97-AF65-F5344CB8AC3E}">
        <p14:creationId xmlns:p14="http://schemas.microsoft.com/office/powerpoint/2010/main" val="127755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Noms de domaine</a:t>
            </a:r>
          </a:p>
        </p:txBody>
      </p:sp>
      <p:sp>
        <p:nvSpPr>
          <p:cNvPr id="3" name="Content Placeholder 2"/>
          <p:cNvSpPr>
            <a:spLocks noGrp="1"/>
          </p:cNvSpPr>
          <p:nvPr>
            <p:ph sz="quarter" idx="10"/>
          </p:nvPr>
        </p:nvSpPr>
        <p:spPr>
          <a:xfrm>
            <a:off x="776157" y="797024"/>
            <a:ext cx="10639685" cy="4810666"/>
          </a:xfrm>
        </p:spPr>
        <p:txBody>
          <a:bodyPr/>
          <a:lstStyle/>
          <a:p>
            <a:r>
              <a:rPr lang="fr-FR" sz="2000" dirty="0"/>
              <a:t>Un nom de domaine est un ensemble ordonné d’étiquettes ou de chaînes. Prenons  </a:t>
            </a:r>
            <a:r>
              <a:rPr lang="fr-FR" sz="2000" dirty="0">
                <a:hlinkClick r:id="rId3"/>
              </a:rPr>
              <a:t>www.example.co.uk :</a:t>
            </a:r>
          </a:p>
          <a:p>
            <a:pPr lvl="1"/>
            <a:r>
              <a:rPr lang="fr-FR" sz="2000" dirty="0"/>
              <a:t>le domaine de premier niveau (TLD) est l’étiquette la plus à droite : « </a:t>
            </a:r>
            <a:r>
              <a:rPr lang="fr-FR" sz="2000" dirty="0" err="1"/>
              <a:t>uk</a:t>
            </a:r>
            <a:r>
              <a:rPr lang="fr-FR" sz="2000" dirty="0"/>
              <a:t> » ;</a:t>
            </a:r>
          </a:p>
          <a:p>
            <a:pPr lvl="1"/>
            <a:r>
              <a:rPr lang="fr-FR" sz="2000" dirty="0"/>
              <a:t>le domaine de second niveau : « </a:t>
            </a:r>
            <a:r>
              <a:rPr lang="fr-FR" sz="2000" dirty="0" err="1"/>
              <a:t>co</a:t>
            </a:r>
            <a:r>
              <a:rPr lang="fr-FR" sz="2000" dirty="0"/>
              <a:t> » ;</a:t>
            </a:r>
          </a:p>
          <a:p>
            <a:pPr lvl="1"/>
            <a:r>
              <a:rPr lang="fr-FR" sz="2000" dirty="0"/>
              <a:t>le domaine de troisième niveau : « </a:t>
            </a:r>
            <a:r>
              <a:rPr lang="fr-FR" sz="2000" dirty="0" err="1"/>
              <a:t>example</a:t>
            </a:r>
            <a:r>
              <a:rPr lang="fr-FR" sz="2000" dirty="0"/>
              <a:t> ».</a:t>
            </a:r>
          </a:p>
          <a:p>
            <a:r>
              <a:rPr lang="fr-FR" sz="2000" dirty="0"/>
              <a:t>Au départ, les TLD ne comportaient que deux ou trois caractères (</a:t>
            </a:r>
            <a:r>
              <a:rPr lang="fr-FR" sz="2000" dirty="0">
                <a:solidFill>
                  <a:schemeClr val="accent1"/>
                </a:solidFill>
              </a:rPr>
              <a:t>.ca, .com, etc.</a:t>
            </a:r>
            <a:r>
              <a:rPr lang="fr-FR" sz="2000" dirty="0"/>
              <a:t>).</a:t>
            </a:r>
          </a:p>
          <a:p>
            <a:r>
              <a:rPr lang="fr-FR" sz="2000" dirty="0"/>
              <a:t>Désormais, ils peuvent être composés d’une chaîne plus longue (</a:t>
            </a:r>
            <a:r>
              <a:rPr lang="fr-FR" sz="2000" dirty="0">
                <a:solidFill>
                  <a:schemeClr val="accent1"/>
                </a:solidFill>
              </a:rPr>
              <a:t>.info, .google, .engineering, etc.</a:t>
            </a:r>
            <a:r>
              <a:rPr lang="fr-FR" sz="2000" dirty="0"/>
              <a:t>).</a:t>
            </a:r>
          </a:p>
          <a:p>
            <a:r>
              <a:rPr lang="fr-FR" sz="2000" dirty="0"/>
              <a:t>Les TLD délégués dans la </a:t>
            </a:r>
            <a:r>
              <a:rPr lang="fr-FR" sz="2000" dirty="0">
                <a:hlinkClick r:id="rId4"/>
              </a:rPr>
              <a:t>zone racine</a:t>
            </a:r>
            <a:r>
              <a:rPr lang="fr-FR" sz="2000" dirty="0"/>
              <a:t> peuvent changer au fil du temps, de sorte qu’une liste fixe peut devenir obsolète.</a:t>
            </a:r>
          </a:p>
          <a:p>
            <a:r>
              <a:rPr lang="fr-FR" sz="2000" dirty="0"/>
              <a:t>Chaque étiquette peut contenir jusqu’à 63 octets.</a:t>
            </a:r>
          </a:p>
          <a:p>
            <a:r>
              <a:rPr lang="fr-FR" sz="2000" dirty="0">
                <a:solidFill>
                  <a:schemeClr val="tx1"/>
                </a:solidFill>
              </a:rPr>
              <a:t>La longueur du nom de domaine ne peut dépasser 255 caractères au total (séparateurs compris).</a:t>
            </a:r>
          </a:p>
          <a:p>
            <a:endParaRPr lang="en-US" sz="2000" dirty="0"/>
          </a:p>
          <a:p>
            <a:endParaRPr lang="en-US"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8832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Noms de domaine internationalisés (IDN)</a:t>
            </a:r>
          </a:p>
        </p:txBody>
      </p:sp>
      <p:sp>
        <p:nvSpPr>
          <p:cNvPr id="3" name="Content Placeholder 2"/>
          <p:cNvSpPr>
            <a:spLocks noGrp="1"/>
          </p:cNvSpPr>
          <p:nvPr>
            <p:ph sz="quarter" idx="10"/>
          </p:nvPr>
        </p:nvSpPr>
        <p:spPr>
          <a:xfrm>
            <a:off x="286871" y="832882"/>
            <a:ext cx="11331388" cy="4810666"/>
          </a:xfrm>
        </p:spPr>
        <p:txBody>
          <a:bodyPr/>
          <a:lstStyle/>
          <a:p>
            <a:r>
              <a:rPr lang="fr-FR" sz="2000" dirty="0"/>
              <a:t>Les noms de domaine peuvent être internationalisés lorsque l’une des étiquettes contient au moins un caractère non-ASCII.</a:t>
            </a:r>
          </a:p>
          <a:p>
            <a:pPr lvl="1"/>
            <a:r>
              <a:rPr lang="fr-FR" sz="2000" dirty="0"/>
              <a:t>Par exemple : </a:t>
            </a:r>
            <a:r>
              <a:rPr lang="fr-FR" sz="2000" dirty="0">
                <a:hlinkClick r:id="rId3"/>
              </a:rPr>
              <a:t>www.exâmple.ca</a:t>
            </a:r>
            <a:r>
              <a:rPr lang="fr-FR" sz="2000" dirty="0"/>
              <a:t>, </a:t>
            </a:r>
            <a:r>
              <a:rPr lang="fr-FR" sz="2000" dirty="0" err="1">
                <a:solidFill>
                  <a:schemeClr val="accent1"/>
                </a:solidFill>
              </a:rPr>
              <a:t>普遍接受-测试.世界</a:t>
            </a:r>
            <a:r>
              <a:rPr lang="fr-FR" sz="2000" dirty="0">
                <a:solidFill>
                  <a:schemeClr val="accent1"/>
                </a:solidFill>
              </a:rPr>
              <a:t>.</a:t>
            </a:r>
            <a:r>
              <a:rPr lang="fr-FR" sz="2000" dirty="0"/>
              <a:t>, </a:t>
            </a:r>
            <a:r>
              <a:rPr lang="fr-FR" sz="2000" dirty="0" err="1">
                <a:solidFill>
                  <a:schemeClr val="accent1"/>
                </a:solidFill>
              </a:rPr>
              <a:t>صحة.مصر</a:t>
            </a:r>
            <a:r>
              <a:rPr lang="fr-FR" sz="2000" dirty="0"/>
              <a:t>,</a:t>
            </a:r>
            <a:r>
              <a:rPr lang="fr-FR" sz="2000" dirty="0">
                <a:solidFill>
                  <a:schemeClr val="accent1"/>
                </a:solidFill>
              </a:rPr>
              <a:t> </a:t>
            </a:r>
            <a:r>
              <a:rPr lang="fr-FR" sz="2000" dirty="0" err="1">
                <a:solidFill>
                  <a:schemeClr val="accent1"/>
                </a:solidFill>
              </a:rPr>
              <a:t>ทัวร์เที่ยวไทย.ไทย</a:t>
            </a:r>
            <a:r>
              <a:rPr lang="fr-FR" sz="2000" dirty="0"/>
              <a:t>.</a:t>
            </a:r>
          </a:p>
          <a:p>
            <a:r>
              <a:rPr lang="fr-FR" sz="2000" dirty="0"/>
              <a:t>Il existe deux formes équivalentes d’étiquettes de domaines IDN : l’étiquette U et l’étiquette A.</a:t>
            </a:r>
          </a:p>
          <a:p>
            <a:pPr lvl="1"/>
            <a:r>
              <a:rPr lang="fr-FR" sz="2000" dirty="0"/>
              <a:t>Les utilisateurs humains utilisent la version IDN appelée étiquette U (au format UTF-8) :  </a:t>
            </a:r>
            <a:r>
              <a:rPr lang="fr-FR" sz="2000" dirty="0" err="1">
                <a:solidFill>
                  <a:schemeClr val="accent1"/>
                </a:solidFill>
              </a:rPr>
              <a:t>exâmple</a:t>
            </a:r>
            <a:r>
              <a:rPr lang="fr-FR" sz="2000" dirty="0"/>
              <a:t>.</a:t>
            </a:r>
            <a:r>
              <a:rPr lang="fr-FR" sz="2000" dirty="0">
                <a:solidFill>
                  <a:schemeClr val="accent1"/>
                </a:solidFill>
              </a:rPr>
              <a:t> </a:t>
            </a:r>
          </a:p>
          <a:p>
            <a:pPr lvl="1"/>
            <a:r>
              <a:rPr lang="fr-FR" sz="2000" dirty="0"/>
              <a:t>Le DNS utilise la forme ASCII équivalente, appelée étiquette A :</a:t>
            </a:r>
          </a:p>
          <a:p>
            <a:pPr marL="1371600" lvl="2" indent="-457200">
              <a:buFont typeface="+mj-lt"/>
              <a:buAutoNum type="arabicPeriod"/>
            </a:pPr>
            <a:r>
              <a:rPr lang="fr-FR" sz="2000" dirty="0"/>
              <a:t>prendre les saisies des utilisateurs, les normaliser et les comparer à l’IDNA2008 pour former l’étiquette U de l’IDN ;</a:t>
            </a:r>
          </a:p>
          <a:p>
            <a:pPr marL="1371600" lvl="2" indent="-457200">
              <a:buFont typeface="+mj-lt"/>
              <a:buAutoNum type="arabicPeriod"/>
            </a:pPr>
            <a:r>
              <a:rPr lang="fr-FR" sz="2000" dirty="0"/>
              <a:t>convertir l’étiquette U en </a:t>
            </a:r>
            <a:r>
              <a:rPr lang="fr-FR" sz="2000" dirty="0" err="1"/>
              <a:t>Punycode</a:t>
            </a:r>
            <a:r>
              <a:rPr lang="fr-FR" sz="2000" dirty="0"/>
              <a:t> (en utilisant la RFC3492) ;</a:t>
            </a:r>
          </a:p>
          <a:p>
            <a:pPr marL="1371600" lvl="2" indent="-457200">
              <a:buFont typeface="+mj-lt"/>
              <a:buAutoNum type="arabicPeriod"/>
            </a:pPr>
            <a:r>
              <a:rPr lang="fr-FR" sz="2000" dirty="0"/>
              <a:t>ajouter le préfixe « </a:t>
            </a:r>
            <a:r>
              <a:rPr lang="fr-FR" sz="2000" dirty="0" err="1"/>
              <a:t>xn</a:t>
            </a:r>
            <a:r>
              <a:rPr lang="fr-FR" sz="2000" dirty="0"/>
              <a:t>-- » pour identifier la chaîne ASCII comme une étiquette A d’IDN ;</a:t>
            </a:r>
          </a:p>
          <a:p>
            <a:pPr marL="1487487" lvl="3" indent="-457200">
              <a:buFont typeface="Arial" panose="020B0604020202020204" pitchFamily="34" charset="0"/>
              <a:buChar char="•"/>
            </a:pPr>
            <a:r>
              <a:rPr lang="fr-FR" sz="2000" dirty="0" err="1">
                <a:solidFill>
                  <a:schemeClr val="accent1"/>
                </a:solidFill>
              </a:rPr>
              <a:t>exâmple</a:t>
            </a:r>
            <a:r>
              <a:rPr lang="fr-FR" sz="2000" dirty="0">
                <a:solidFill>
                  <a:schemeClr val="accent1"/>
                </a:solidFill>
              </a:rPr>
              <a:t> </a:t>
            </a:r>
            <a:r>
              <a:rPr lang="fr-FR" sz="2000" dirty="0">
                <a:solidFill>
                  <a:schemeClr val="tx1"/>
                </a:solidFill>
              </a:rPr>
              <a:t>=&gt; </a:t>
            </a:r>
            <a:r>
              <a:rPr lang="fr-FR" sz="2000" dirty="0" err="1">
                <a:solidFill>
                  <a:schemeClr val="accent1"/>
                </a:solidFill>
              </a:rPr>
              <a:t>exmple-xta</a:t>
            </a:r>
            <a:r>
              <a:rPr lang="fr-FR" sz="2000" dirty="0">
                <a:solidFill>
                  <a:schemeClr val="accent1"/>
                </a:solidFill>
              </a:rPr>
              <a:t> </a:t>
            </a:r>
            <a:r>
              <a:rPr lang="fr-FR" sz="2000" dirty="0">
                <a:solidFill>
                  <a:schemeClr val="tx1"/>
                </a:solidFill>
              </a:rPr>
              <a:t>=&gt;</a:t>
            </a:r>
            <a:r>
              <a:rPr lang="fr-FR" sz="2000" dirty="0">
                <a:solidFill>
                  <a:schemeClr val="accent1"/>
                </a:solidFill>
              </a:rPr>
              <a:t> </a:t>
            </a:r>
            <a:r>
              <a:rPr lang="fr-FR" sz="2000" dirty="0" err="1">
                <a:solidFill>
                  <a:schemeClr val="accent1"/>
                </a:solidFill>
              </a:rPr>
              <a:t>xn</a:t>
            </a:r>
            <a:r>
              <a:rPr lang="fr-FR" sz="2000" dirty="0">
                <a:solidFill>
                  <a:schemeClr val="accent1"/>
                </a:solidFill>
              </a:rPr>
              <a:t>--</a:t>
            </a:r>
            <a:r>
              <a:rPr lang="fr-FR" sz="2000" dirty="0" err="1">
                <a:solidFill>
                  <a:schemeClr val="accent1"/>
                </a:solidFill>
              </a:rPr>
              <a:t>exmple-xta</a:t>
            </a:r>
            <a:endParaRPr lang="fr-FR" sz="2000" dirty="0">
              <a:solidFill>
                <a:schemeClr val="accent1"/>
              </a:solidFill>
            </a:endParaRPr>
          </a:p>
          <a:p>
            <a:pPr marL="1487487" lvl="3" indent="-457200">
              <a:buFont typeface="Arial" panose="020B0604020202020204" pitchFamily="34" charset="0"/>
              <a:buChar char="•"/>
            </a:pPr>
            <a:r>
              <a:rPr lang="fr-FR" sz="2000" dirty="0" err="1">
                <a:solidFill>
                  <a:schemeClr val="accent1"/>
                </a:solidFill>
              </a:rPr>
              <a:t>普遍接受-测试</a:t>
            </a:r>
            <a:r>
              <a:rPr lang="fr-FR" sz="2000" dirty="0">
                <a:solidFill>
                  <a:schemeClr val="accent1"/>
                </a:solidFill>
              </a:rPr>
              <a:t> </a:t>
            </a:r>
            <a:r>
              <a:rPr lang="fr-FR" sz="2000" dirty="0">
                <a:solidFill>
                  <a:schemeClr val="tx1"/>
                </a:solidFill>
              </a:rPr>
              <a:t>=&gt;</a:t>
            </a:r>
            <a:r>
              <a:rPr lang="fr-FR" sz="2000" dirty="0">
                <a:solidFill>
                  <a:schemeClr val="accent1"/>
                </a:solidFill>
              </a:rPr>
              <a:t> --f38am99bqvcd5liy1cxsg </a:t>
            </a:r>
            <a:r>
              <a:rPr lang="fr-FR" sz="2000" dirty="0">
                <a:solidFill>
                  <a:schemeClr val="tx1"/>
                </a:solidFill>
              </a:rPr>
              <a:t>=&gt;</a:t>
            </a:r>
            <a:r>
              <a:rPr lang="fr-FR" sz="2000" dirty="0">
                <a:solidFill>
                  <a:schemeClr val="accent1"/>
                </a:solidFill>
              </a:rPr>
              <a:t> </a:t>
            </a:r>
            <a:r>
              <a:rPr lang="fr-FR" sz="2000" dirty="0" err="1">
                <a:solidFill>
                  <a:schemeClr val="accent1"/>
                </a:solidFill>
              </a:rPr>
              <a:t>xn</a:t>
            </a:r>
            <a:r>
              <a:rPr lang="fr-FR" sz="2000" dirty="0">
                <a:solidFill>
                  <a:schemeClr val="accent1"/>
                </a:solidFill>
              </a:rPr>
              <a:t>----f38am99bqvcd5liy1cxsg</a:t>
            </a:r>
            <a:r>
              <a:rPr lang="fr-FR" sz="2000" dirty="0"/>
              <a:t>.</a:t>
            </a:r>
            <a:r>
              <a:rPr lang="fr-FR" sz="2000" dirty="0">
                <a:solidFill>
                  <a:schemeClr val="accent1"/>
                </a:solidFill>
              </a:rPr>
              <a:t> </a:t>
            </a:r>
          </a:p>
          <a:p>
            <a:r>
              <a:rPr lang="fr-FR" sz="2000" dirty="0"/>
              <a:t>La plupart des systèmes devraient utiliser des étiquettes U, en particulier les bases de données.</a:t>
            </a:r>
          </a:p>
          <a:p>
            <a:endParaRPr lang="en-US" sz="2000" dirty="0"/>
          </a:p>
          <a:p>
            <a:endParaRPr lang="en-US"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4949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9333259" cy="1701535"/>
          </a:xfrm>
        </p:spPr>
        <p:txBody>
          <a:bodyPr/>
          <a:lstStyle/>
          <a:p>
            <a:r>
              <a:rPr lang="fr-FR"/>
              <a:t>Internationalisation des adresses de courrier électronique (EAI)</a:t>
            </a:r>
          </a:p>
        </p:txBody>
      </p:sp>
    </p:spTree>
    <p:extLst>
      <p:ext uri="{BB962C8B-B14F-4D97-AF65-F5344CB8AC3E}">
        <p14:creationId xmlns:p14="http://schemas.microsoft.com/office/powerpoint/2010/main" val="9391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Adresse de courrier électronique</a:t>
            </a:r>
          </a:p>
        </p:txBody>
      </p:sp>
      <p:sp>
        <p:nvSpPr>
          <p:cNvPr id="3" name="Content Placeholder 2"/>
          <p:cNvSpPr>
            <a:spLocks noGrp="1"/>
          </p:cNvSpPr>
          <p:nvPr>
            <p:ph sz="quarter" idx="10"/>
          </p:nvPr>
        </p:nvSpPr>
        <p:spPr>
          <a:xfrm>
            <a:off x="812800" y="1170175"/>
            <a:ext cx="11044420" cy="4945577"/>
          </a:xfrm>
        </p:spPr>
        <p:txBody>
          <a:bodyPr/>
          <a:lstStyle/>
          <a:p>
            <a:r>
              <a:rPr lang="fr-FR" sz="2000" dirty="0"/>
              <a:t>Syntaxe de l’adresse de courrier électronique :  </a:t>
            </a:r>
            <a:r>
              <a:rPr lang="fr-FR" sz="2000" dirty="0" err="1">
                <a:solidFill>
                  <a:schemeClr val="accent1"/>
                </a:solidFill>
              </a:rPr>
              <a:t>mailboxName@domainName</a:t>
            </a:r>
            <a:endParaRPr lang="fr-FR" sz="2000" dirty="0">
              <a:solidFill>
                <a:schemeClr val="accent1"/>
              </a:solidFill>
            </a:endParaRPr>
          </a:p>
          <a:p>
            <a:pPr lvl="1"/>
            <a:r>
              <a:rPr lang="fr-FR" sz="2000" dirty="0"/>
              <a:t>L’adresse </a:t>
            </a:r>
            <a:r>
              <a:rPr lang="fr-FR" sz="2000" dirty="0">
                <a:solidFill>
                  <a:schemeClr val="tx1"/>
                </a:solidFill>
              </a:rPr>
              <a:t>contient un nom de messagerie.</a:t>
            </a:r>
          </a:p>
          <a:p>
            <a:pPr lvl="1"/>
            <a:r>
              <a:rPr lang="fr-FR" sz="2000" dirty="0"/>
              <a:t>L’adresse </a:t>
            </a:r>
            <a:r>
              <a:rPr lang="fr-FR" sz="2000" dirty="0">
                <a:solidFill>
                  <a:schemeClr val="tx1"/>
                </a:solidFill>
              </a:rPr>
              <a:t>contient un nom de domaine.</a:t>
            </a:r>
          </a:p>
          <a:p>
            <a:pPr lvl="2"/>
            <a:r>
              <a:rPr lang="fr-FR" sz="2000" dirty="0"/>
              <a:t>Le nom de domaine peut être ASCII ou IDN.</a:t>
            </a:r>
          </a:p>
          <a:p>
            <a:pPr lvl="2"/>
            <a:r>
              <a:rPr lang="fr-FR" sz="2000" dirty="0"/>
              <a:t>À titre d’exemple : </a:t>
            </a:r>
          </a:p>
          <a:p>
            <a:pPr lvl="3"/>
            <a:r>
              <a:rPr lang="fr-FR" sz="2000" u="sng" dirty="0">
                <a:solidFill>
                  <a:schemeClr val="accent1"/>
                </a:solidFill>
                <a:hlinkClick r:id="rId3"/>
              </a:rPr>
              <a:t>myname@example</a:t>
            </a:r>
            <a:r>
              <a:rPr lang="fr-FR" sz="2000" dirty="0">
                <a:solidFill>
                  <a:schemeClr val="accent1"/>
                </a:solidFill>
                <a:hlinkClick r:id="rId3"/>
              </a:rPr>
              <a:t>.org</a:t>
            </a:r>
          </a:p>
          <a:p>
            <a:pPr lvl="3"/>
            <a:r>
              <a:rPr lang="fr-FR" sz="2000" u="sng" dirty="0">
                <a:solidFill>
                  <a:schemeClr val="accent1"/>
                </a:solidFill>
                <a:hlinkClick r:id="rId4"/>
              </a:rPr>
              <a:t>myname@xn--exmple-xta.ca</a:t>
            </a:r>
          </a:p>
          <a:p>
            <a:pPr lvl="3"/>
            <a:r>
              <a:rPr lang="fr-FR" sz="2000" u="sng" dirty="0" err="1">
                <a:solidFill>
                  <a:schemeClr val="accent1"/>
                </a:solidFill>
              </a:rPr>
              <a:t>myname@exâmple.ca</a:t>
            </a:r>
            <a:endParaRPr lang="fr-FR" sz="2000" u="sng" dirty="0">
              <a:solidFill>
                <a:schemeClr val="accent1"/>
              </a:solidFill>
            </a:endParaRPr>
          </a:p>
          <a:p>
            <a:pPr lvl="1"/>
            <a:r>
              <a:rPr lang="fr-FR" sz="2000" dirty="0"/>
              <a:t>Si vous recevez du courrier électronique d’autres personnes, vous verrez les deux types ...@</a:t>
            </a:r>
            <a:r>
              <a:rPr lang="fr-FR" sz="2000" dirty="0" err="1"/>
              <a:t>exâmple</a:t>
            </a:r>
            <a:r>
              <a:rPr lang="fr-FR" sz="2000" dirty="0"/>
              <a:t>... et ...@</a:t>
            </a:r>
            <a:r>
              <a:rPr lang="fr-FR" sz="2000" dirty="0" err="1"/>
              <a:t>xn</a:t>
            </a:r>
            <a:r>
              <a:rPr lang="fr-FR" sz="2000" dirty="0"/>
              <a:t>--</a:t>
            </a:r>
            <a:r>
              <a:rPr lang="fr-FR" sz="2000" dirty="0" err="1"/>
              <a:t>example-xta</a:t>
            </a:r>
            <a:r>
              <a:rPr lang="fr-FR" sz="2000" dirty="0"/>
              <a:t>....</a:t>
            </a:r>
          </a:p>
          <a:p>
            <a:pPr lvl="2"/>
            <a:r>
              <a:rPr lang="fr-FR" sz="2000" dirty="0"/>
              <a:t>Le premier est plus couramment utilisé.</a:t>
            </a:r>
          </a:p>
          <a:p>
            <a:pPr lvl="1"/>
            <a:r>
              <a:rPr lang="fr-FR" sz="2000" dirty="0" err="1"/>
              <a:t>exâmple@xn</a:t>
            </a:r>
            <a:r>
              <a:rPr lang="fr-FR" sz="2000" dirty="0"/>
              <a:t>--</a:t>
            </a:r>
            <a:r>
              <a:rPr lang="fr-FR" sz="2000" dirty="0" err="1"/>
              <a:t>example</a:t>
            </a:r>
            <a:r>
              <a:rPr lang="fr-FR" sz="2000" dirty="0"/>
              <a:t>--</a:t>
            </a:r>
            <a:r>
              <a:rPr lang="fr-FR" sz="2000" dirty="0" err="1"/>
              <a:t>xte</a:t>
            </a:r>
            <a:r>
              <a:rPr lang="fr-FR" sz="2000" dirty="0"/>
              <a:t>... est valide et utilisé, mais </a:t>
            </a:r>
            <a:r>
              <a:rPr lang="fr-FR" sz="2000" dirty="0" err="1"/>
              <a:t>xn</a:t>
            </a:r>
            <a:r>
              <a:rPr lang="fr-FR" sz="2000" dirty="0"/>
              <a:t>--...@</a:t>
            </a:r>
            <a:r>
              <a:rPr lang="fr-FR" sz="2000" dirty="0" err="1"/>
              <a:t>xn</a:t>
            </a:r>
            <a:r>
              <a:rPr lang="fr-FR" sz="2000" dirty="0"/>
              <a:t>--... </a:t>
            </a:r>
            <a:r>
              <a:rPr lang="fr-FR" sz="2000" b="1" dirty="0"/>
              <a:t>n’est pas valide</a:t>
            </a:r>
            <a:r>
              <a:rPr lang="fr-FR" sz="2000" dirty="0"/>
              <a:t>.</a:t>
            </a:r>
          </a:p>
          <a:p>
            <a:pPr marL="914400" lvl="2" indent="0">
              <a:buNone/>
            </a:pPr>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25700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EAI</a:t>
            </a:r>
          </a:p>
        </p:txBody>
      </p:sp>
      <p:sp>
        <p:nvSpPr>
          <p:cNvPr id="3" name="Content Placeholder 2"/>
          <p:cNvSpPr>
            <a:spLocks noGrp="1"/>
          </p:cNvSpPr>
          <p:nvPr>
            <p:ph sz="quarter" idx="10"/>
          </p:nvPr>
        </p:nvSpPr>
        <p:spPr>
          <a:xfrm>
            <a:off x="812800" y="1170175"/>
            <a:ext cx="11044420" cy="4945577"/>
          </a:xfrm>
        </p:spPr>
        <p:txBody>
          <a:bodyPr/>
          <a:lstStyle/>
          <a:p>
            <a:r>
              <a:rPr lang="fr-FR" sz="2000"/>
              <a:t>L’EAI a le nom de messagerie en Unicode (au format UTF-8). </a:t>
            </a:r>
          </a:p>
          <a:p>
            <a:r>
              <a:rPr lang="fr-FR" sz="2000"/>
              <a:t>Le nom de domaine peut être ASCII ou IDN.	</a:t>
            </a:r>
          </a:p>
          <a:p>
            <a:pPr lvl="1"/>
            <a:r>
              <a:rPr lang="fr-FR" sz="2000"/>
              <a:t>À titre d’exemple : </a:t>
            </a:r>
          </a:p>
          <a:p>
            <a:pPr lvl="2"/>
            <a:r>
              <a:rPr lang="fr-FR" sz="2000">
                <a:solidFill>
                  <a:schemeClr val="accent1"/>
                </a:solidFill>
                <a:hlinkClick r:id="rId3"/>
              </a:rPr>
              <a:t>kévin@example.org</a:t>
            </a:r>
            <a:r>
              <a:rPr lang="fr-FR" sz="2000"/>
              <a:t> </a:t>
            </a:r>
          </a:p>
          <a:p>
            <a:pPr lvl="2"/>
            <a:r>
              <a:rPr lang="fr-FR" sz="2000">
                <a:solidFill>
                  <a:schemeClr val="accent1"/>
                </a:solidFill>
              </a:rPr>
              <a:t>すし@ xn--exmple-xta.ca</a:t>
            </a:r>
          </a:p>
          <a:p>
            <a:pPr lvl="2"/>
            <a:r>
              <a:rPr lang="fr-FR" sz="2000">
                <a:solidFill>
                  <a:schemeClr val="accent1"/>
                </a:solidFill>
              </a:rPr>
              <a:t>すし@快手.游戏.</a:t>
            </a:r>
          </a:p>
          <a:p>
            <a:endParaRPr lang="en-US" sz="2000" dirty="0"/>
          </a:p>
          <a:p>
            <a:endParaRPr lang="en-US" sz="20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831749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Forme de l’adresse de courrier électronique</a:t>
            </a:r>
          </a:p>
        </p:txBody>
      </p:sp>
      <p:sp>
        <p:nvSpPr>
          <p:cNvPr id="3" name="Content Placeholder 2"/>
          <p:cNvSpPr>
            <a:spLocks noGrp="1"/>
          </p:cNvSpPr>
          <p:nvPr>
            <p:ph sz="quarter" idx="10"/>
          </p:nvPr>
        </p:nvSpPr>
        <p:spPr>
          <a:xfrm>
            <a:off x="812800" y="1170175"/>
            <a:ext cx="11044420" cy="4945577"/>
          </a:xfrm>
        </p:spPr>
        <p:txBody>
          <a:bodyPr/>
          <a:lstStyle/>
          <a:p>
            <a:r>
              <a:rPr lang="fr-FR" sz="2000"/>
              <a:t>name@exâmple.ca et name@xn--exmple-xta.ca représentent des adresses électroniques équivalentes.</a:t>
            </a:r>
          </a:p>
          <a:p>
            <a:r>
              <a:rPr lang="fr-FR" sz="2000"/>
              <a:t>L’application doit pouvoir traiter les deux formes comme des formes équivalentes.</a:t>
            </a:r>
          </a:p>
          <a:p>
            <a:r>
              <a:rPr lang="fr-FR" sz="2000"/>
              <a:t>En interne, il faut utiliser soit l’étiquette A soit l’étiquette U de façon cohérente, mais ne pas mélanger les deux.</a:t>
            </a:r>
          </a:p>
          <a:p>
            <a:r>
              <a:rPr lang="fr-FR" sz="2000"/>
              <a:t>Recommandation technique : Pour le traitement en backend :</a:t>
            </a:r>
          </a:p>
          <a:p>
            <a:pPr lvl="1"/>
            <a:r>
              <a:rPr lang="fr-FR" sz="2000"/>
              <a:t>utiliser l’étiquette A pour les logiciels qui utilisent le DNS ou le protocole SMTP au niveau du multiplet ;</a:t>
            </a:r>
          </a:p>
          <a:p>
            <a:pPr lvl="1"/>
            <a:r>
              <a:rPr lang="fr-FR" sz="2000"/>
              <a:t>utiliser l’étiquette U pour la plupart des logiciels (par exemple, les applications normales django/flask/rails/symfony).</a:t>
            </a:r>
          </a:p>
          <a:p>
            <a:r>
              <a:rPr lang="fr-FR" sz="2000"/>
              <a:t>Vérifier que les saisies fonctionnent dans les deux formats (ou même un format mixte).</a:t>
            </a:r>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752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Envoi et réception </a:t>
            </a:r>
          </a:p>
        </p:txBody>
      </p:sp>
      <p:sp>
        <p:nvSpPr>
          <p:cNvPr id="3" name="Content Placeholder 2"/>
          <p:cNvSpPr>
            <a:spLocks noGrp="1"/>
          </p:cNvSpPr>
          <p:nvPr>
            <p:ph sz="quarter" idx="10"/>
          </p:nvPr>
        </p:nvSpPr>
        <p:spPr>
          <a:xfrm>
            <a:off x="812800" y="704814"/>
            <a:ext cx="11044420" cy="5463180"/>
          </a:xfrm>
        </p:spPr>
        <p:txBody>
          <a:bodyPr/>
          <a:lstStyle/>
          <a:p>
            <a:r>
              <a:rPr lang="fr-FR" sz="1950" dirty="0">
                <a:solidFill>
                  <a:schemeClr val="tx1"/>
                </a:solidFill>
              </a:rPr>
              <a:t>Il nous faut pouvoir envoyer vers l’une ou l’autre forme :</a:t>
            </a:r>
          </a:p>
          <a:p>
            <a:pPr lvl="1"/>
            <a:r>
              <a:rPr lang="fr-FR" sz="1950" dirty="0">
                <a:solidFill>
                  <a:schemeClr val="tx1"/>
                </a:solidFill>
              </a:rPr>
              <a:t>mailboxName-UTF-8@A-labelform</a:t>
            </a:r>
          </a:p>
          <a:p>
            <a:pPr lvl="1"/>
            <a:r>
              <a:rPr lang="fr-FR" sz="1950" dirty="0">
                <a:solidFill>
                  <a:schemeClr val="tx1"/>
                </a:solidFill>
              </a:rPr>
              <a:t>mailboxName-UTF-8@U-labelform</a:t>
            </a:r>
          </a:p>
          <a:p>
            <a:r>
              <a:rPr lang="fr-FR" sz="1950" dirty="0">
                <a:solidFill>
                  <a:schemeClr val="tx1"/>
                </a:solidFill>
              </a:rPr>
              <a:t>Il nous faut pouvoir recevoir de l’une ou de l’autre forme :</a:t>
            </a:r>
          </a:p>
          <a:p>
            <a:pPr lvl="1"/>
            <a:r>
              <a:rPr lang="fr-FR" sz="1950" dirty="0">
                <a:solidFill>
                  <a:schemeClr val="tx1"/>
                </a:solidFill>
              </a:rPr>
              <a:t>mailboxName-UTF-8@A-labelform</a:t>
            </a:r>
          </a:p>
          <a:p>
            <a:pPr lvl="1"/>
            <a:r>
              <a:rPr lang="fr-FR" sz="1950" dirty="0">
                <a:solidFill>
                  <a:schemeClr val="tx1"/>
                </a:solidFill>
              </a:rPr>
              <a:t>mailboxName-UTF-8@U-labelform</a:t>
            </a:r>
          </a:p>
          <a:p>
            <a:r>
              <a:rPr lang="fr-FR" sz="1950" dirty="0">
                <a:solidFill>
                  <a:schemeClr val="tx1"/>
                </a:solidFill>
              </a:rPr>
              <a:t>Le stockage du courrier électronique doit correspondre au nom de domaine soit sous la forme d’une étiquette A soit sous la forme d’une étiquette U.</a:t>
            </a:r>
          </a:p>
          <a:p>
            <a:r>
              <a:rPr lang="fr-FR" sz="1950" dirty="0">
                <a:solidFill>
                  <a:schemeClr val="tx1"/>
                </a:solidFill>
              </a:rPr>
              <a:t>L’envoi et la réception en backend doivent être gérés par le serveur de messagerie.</a:t>
            </a:r>
          </a:p>
          <a:p>
            <a:r>
              <a:rPr lang="fr-FR" sz="1950" dirty="0">
                <a:solidFill>
                  <a:schemeClr val="tx1"/>
                </a:solidFill>
              </a:rPr>
              <a:t>Processus de transfert (application frontale </a:t>
            </a:r>
            <a:r>
              <a:rPr lang="fr-FR" sz="1950" dirty="0">
                <a:solidFill>
                  <a:schemeClr val="tx1"/>
                </a:solidFill>
                <a:sym typeface="Wingdings" pitchFamily="2" charset="2"/>
              </a:rPr>
              <a:t></a:t>
            </a:r>
            <a:r>
              <a:rPr lang="fr-FR" sz="1950" dirty="0">
                <a:solidFill>
                  <a:schemeClr val="tx1"/>
                </a:solidFill>
              </a:rPr>
              <a:t> serveur de messagerie)</a:t>
            </a:r>
          </a:p>
          <a:p>
            <a:pPr lvl="1"/>
            <a:r>
              <a:rPr lang="fr-FR" sz="1950" dirty="0">
                <a:solidFill>
                  <a:schemeClr val="tx1"/>
                </a:solidFill>
              </a:rPr>
              <a:t>Les bibliothèques utilisées dans le processus de transfert doivent être conformes à l’EAI.</a:t>
            </a:r>
          </a:p>
          <a:p>
            <a:pPr lvl="1"/>
            <a:r>
              <a:rPr lang="fr-FR" sz="1950" dirty="0">
                <a:solidFill>
                  <a:schemeClr val="tx1"/>
                </a:solidFill>
              </a:rPr>
              <a:t>Le serveur de messagerie aussi doit être compatible avec l’EAI.</a:t>
            </a:r>
          </a:p>
          <a:p>
            <a:pPr lvl="2"/>
            <a:r>
              <a:rPr lang="fr-FR" sz="1950" dirty="0">
                <a:solidFill>
                  <a:schemeClr val="tx1"/>
                </a:solidFill>
              </a:rPr>
              <a:t>La façon de rendre le serveur de messagerie compatible avec l’EAI n’entre pas dans le cadre de cette formation.</a:t>
            </a:r>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67358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fr-FR"/>
              <a:t>Présentation de l’acceptation universelle (UA) </a:t>
            </a:r>
          </a:p>
        </p:txBody>
      </p:sp>
    </p:spTree>
    <p:extLst>
      <p:ext uri="{BB962C8B-B14F-4D97-AF65-F5344CB8AC3E}">
        <p14:creationId xmlns:p14="http://schemas.microsoft.com/office/powerpoint/2010/main" val="67851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10489773" cy="1701535"/>
          </a:xfrm>
        </p:spPr>
        <p:txBody>
          <a:bodyPr/>
          <a:lstStyle/>
          <a:p>
            <a:r>
              <a:rPr lang="fr-FR"/>
              <a:t>Conclusion</a:t>
            </a:r>
          </a:p>
        </p:txBody>
      </p:sp>
    </p:spTree>
    <p:extLst>
      <p:ext uri="{BB962C8B-B14F-4D97-AF65-F5344CB8AC3E}">
        <p14:creationId xmlns:p14="http://schemas.microsoft.com/office/powerpoint/2010/main" val="188864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F36C-9C8E-FE4C-BC4F-8706AEA4C138}"/>
              </a:ext>
            </a:extLst>
          </p:cNvPr>
          <p:cNvSpPr>
            <a:spLocks noGrp="1"/>
          </p:cNvSpPr>
          <p:nvPr>
            <p:ph type="title"/>
          </p:nvPr>
        </p:nvSpPr>
        <p:spPr>
          <a:xfrm>
            <a:off x="187543" y="48278"/>
            <a:ext cx="10847121" cy="434888"/>
          </a:xfrm>
        </p:spPr>
        <p:txBody>
          <a:bodyPr/>
          <a:lstStyle/>
          <a:p>
            <a:r>
              <a:rPr lang="fr-FR" sz="2300" dirty="0"/>
              <a:t>Prise en charge par les langages de prog.</a:t>
            </a:r>
          </a:p>
        </p:txBody>
      </p:sp>
      <p:sp>
        <p:nvSpPr>
          <p:cNvPr id="8" name="TextBox 7">
            <a:extLst>
              <a:ext uri="{FF2B5EF4-FFF2-40B4-BE49-F238E27FC236}">
                <a16:creationId xmlns:a16="http://schemas.microsoft.com/office/drawing/2014/main" id="{90DD6656-C3D1-CC4C-85CD-98D9CE657DCC}"/>
              </a:ext>
            </a:extLst>
          </p:cNvPr>
          <p:cNvSpPr txBox="1"/>
          <p:nvPr/>
        </p:nvSpPr>
        <p:spPr>
          <a:xfrm>
            <a:off x="558800" y="870761"/>
            <a:ext cx="1192634" cy="276999"/>
          </a:xfrm>
          <a:prstGeom prst="rect">
            <a:avLst/>
          </a:prstGeom>
          <a:noFill/>
        </p:spPr>
        <p:txBody>
          <a:bodyPr wrap="none" lIns="0" tIns="0" rIns="0" bIns="0" rtlCol="0">
            <a:spAutoFit/>
          </a:bodyPr>
          <a:lstStyle/>
          <a:p>
            <a:r>
              <a:rPr lang="fr-FR">
                <a:cs typeface="Source Sans Pro"/>
                <a:hlinkClick r:id="rId2"/>
              </a:rPr>
              <a:t>UASG018A</a:t>
            </a:r>
          </a:p>
        </p:txBody>
      </p:sp>
      <p:grpSp>
        <p:nvGrpSpPr>
          <p:cNvPr id="11" name="Group 10">
            <a:extLst>
              <a:ext uri="{FF2B5EF4-FFF2-40B4-BE49-F238E27FC236}">
                <a16:creationId xmlns:a16="http://schemas.microsoft.com/office/drawing/2014/main" id="{5805F94D-FA1D-AA49-A028-28C76F5EA065}"/>
              </a:ext>
            </a:extLst>
          </p:cNvPr>
          <p:cNvGrpSpPr/>
          <p:nvPr/>
        </p:nvGrpSpPr>
        <p:grpSpPr>
          <a:xfrm>
            <a:off x="241300" y="1374733"/>
            <a:ext cx="5981700" cy="4868905"/>
            <a:chOff x="241300" y="1336633"/>
            <a:chExt cx="5981700" cy="5048945"/>
          </a:xfrm>
        </p:grpSpPr>
        <p:pic>
          <p:nvPicPr>
            <p:cNvPr id="6" name="Picture 5">
              <a:extLst>
                <a:ext uri="{FF2B5EF4-FFF2-40B4-BE49-F238E27FC236}">
                  <a16:creationId xmlns:a16="http://schemas.microsoft.com/office/drawing/2014/main" id="{E39ED243-8917-BA4C-ADD5-38BA986B9A90}"/>
                </a:ext>
              </a:extLst>
            </p:cNvPr>
            <p:cNvPicPr>
              <a:picLocks noChangeAspect="1"/>
            </p:cNvPicPr>
            <p:nvPr/>
          </p:nvPicPr>
          <p:blipFill rotWithShape="1">
            <a:blip r:embed="rId3"/>
            <a:srcRect b="90328"/>
            <a:stretch/>
          </p:blipFill>
          <p:spPr>
            <a:xfrm>
              <a:off x="241300" y="1336633"/>
              <a:ext cx="5981700" cy="616645"/>
            </a:xfrm>
            <a:prstGeom prst="rect">
              <a:avLst/>
            </a:prstGeom>
          </p:spPr>
        </p:pic>
        <p:pic>
          <p:nvPicPr>
            <p:cNvPr id="10" name="Picture 9">
              <a:extLst>
                <a:ext uri="{FF2B5EF4-FFF2-40B4-BE49-F238E27FC236}">
                  <a16:creationId xmlns:a16="http://schemas.microsoft.com/office/drawing/2014/main" id="{75AE508C-9DDD-3441-A79C-72EAEFC2C7DE}"/>
                </a:ext>
              </a:extLst>
            </p:cNvPr>
            <p:cNvPicPr>
              <a:picLocks noChangeAspect="1"/>
            </p:cNvPicPr>
            <p:nvPr/>
          </p:nvPicPr>
          <p:blipFill>
            <a:blip r:embed="rId4"/>
            <a:stretch>
              <a:fillRect/>
            </a:stretch>
          </p:blipFill>
          <p:spPr>
            <a:xfrm>
              <a:off x="266700" y="1927878"/>
              <a:ext cx="5943600" cy="4457700"/>
            </a:xfrm>
            <a:prstGeom prst="rect">
              <a:avLst/>
            </a:prstGeom>
          </p:spPr>
        </p:pic>
      </p:grpSp>
      <p:pic>
        <p:nvPicPr>
          <p:cNvPr id="13" name="Picture 12">
            <a:extLst>
              <a:ext uri="{FF2B5EF4-FFF2-40B4-BE49-F238E27FC236}">
                <a16:creationId xmlns:a16="http://schemas.microsoft.com/office/drawing/2014/main" id="{2DB3D619-9578-B248-92E0-A6A05B5E0DB0}"/>
              </a:ext>
            </a:extLst>
          </p:cNvPr>
          <p:cNvPicPr>
            <a:picLocks noChangeAspect="1"/>
          </p:cNvPicPr>
          <p:nvPr/>
        </p:nvPicPr>
        <p:blipFill>
          <a:blip r:embed="rId5"/>
          <a:stretch>
            <a:fillRect/>
          </a:stretch>
        </p:blipFill>
        <p:spPr>
          <a:xfrm>
            <a:off x="6248400" y="200024"/>
            <a:ext cx="5943600" cy="6043613"/>
          </a:xfrm>
          <a:prstGeom prst="rect">
            <a:avLst/>
          </a:prstGeom>
        </p:spPr>
      </p:pic>
    </p:spTree>
    <p:extLst>
      <p:ext uri="{BB962C8B-B14F-4D97-AF65-F5344CB8AC3E}">
        <p14:creationId xmlns:p14="http://schemas.microsoft.com/office/powerpoint/2010/main" val="4110013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75264"/>
            <a:ext cx="11178490" cy="464110"/>
          </a:xfrm>
        </p:spPr>
        <p:txBody>
          <a:bodyPr/>
          <a:lstStyle/>
          <a:p>
            <a:r>
              <a:rPr lang="fr-FR" sz="2250" dirty="0"/>
              <a:t>Prise en charge de l’EAI par les principaux services et logiciels de messagerie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9F83E4C9-8936-5547-885A-72BB83BBB173}"/>
              </a:ext>
            </a:extLst>
          </p:cNvPr>
          <p:cNvSpPr/>
          <p:nvPr/>
        </p:nvSpPr>
        <p:spPr>
          <a:xfrm>
            <a:off x="7989757" y="1127134"/>
            <a:ext cx="4035132" cy="1015663"/>
          </a:xfrm>
          <a:prstGeom prst="rect">
            <a:avLst/>
          </a:prstGeom>
        </p:spPr>
        <p:txBody>
          <a:bodyPr wrap="square">
            <a:spAutoFit/>
          </a:bodyPr>
          <a:lstStyle/>
          <a:p>
            <a:r>
              <a:rPr lang="fr-FR" sz="2000"/>
              <a:t>Consulter les résultats détaillés des tests dans la ressource </a:t>
            </a:r>
            <a:r>
              <a:rPr lang="fr-FR" sz="2000">
                <a:hlinkClick r:id="rId4"/>
              </a:rPr>
              <a:t>UASG030A : EAI Software Test Results</a:t>
            </a:r>
          </a:p>
        </p:txBody>
      </p:sp>
      <p:pic>
        <p:nvPicPr>
          <p:cNvPr id="6" name="Picture 5" descr="Table&#10;&#10;Description automatically generated">
            <a:extLst>
              <a:ext uri="{FF2B5EF4-FFF2-40B4-BE49-F238E27FC236}">
                <a16:creationId xmlns:a16="http://schemas.microsoft.com/office/drawing/2014/main" id="{6251A1A0-A6F5-674B-81AA-C77A8BC1D7A5}"/>
              </a:ext>
            </a:extLst>
          </p:cNvPr>
          <p:cNvPicPr>
            <a:picLocks noChangeAspect="1"/>
          </p:cNvPicPr>
          <p:nvPr/>
        </p:nvPicPr>
        <p:blipFill>
          <a:blip r:embed="rId5"/>
          <a:stretch>
            <a:fillRect/>
          </a:stretch>
        </p:blipFill>
        <p:spPr>
          <a:xfrm>
            <a:off x="1179002" y="671420"/>
            <a:ext cx="6046484" cy="5515159"/>
          </a:xfrm>
          <a:prstGeom prst="rect">
            <a:avLst/>
          </a:prstGeom>
        </p:spPr>
      </p:pic>
    </p:spTree>
    <p:extLst>
      <p:ext uri="{BB962C8B-B14F-4D97-AF65-F5344CB8AC3E}">
        <p14:creationId xmlns:p14="http://schemas.microsoft.com/office/powerpoint/2010/main" val="2471701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63795"/>
            <a:ext cx="11178490" cy="496843"/>
          </a:xfrm>
        </p:spPr>
        <p:txBody>
          <a:bodyPr/>
          <a:lstStyle/>
          <a:p>
            <a:r>
              <a:rPr lang="fr-FR" sz="2300" dirty="0"/>
              <a:t>Parcours de l’ICANN vers la préparation à l’acceptation universelle – modèle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891366"/>
            <a:ext cx="7257773" cy="4746626"/>
          </a:xfrm>
        </p:spPr>
        <p:txBody>
          <a:bodyPr/>
          <a:lstStyle/>
          <a:p>
            <a:r>
              <a:rPr lang="fr-FR" dirty="0"/>
              <a:t>Étape 1 : mise à jour des services afin d’assurer la prise en charge des nouveaux TLD ASCII courts et longs.</a:t>
            </a:r>
          </a:p>
          <a:p>
            <a:r>
              <a:rPr lang="fr-FR" dirty="0"/>
              <a:t>Étape 2 : mise à jour des services pour assurer la prise en charge des noms de domaine internationalisés (IDN) non ASCII en Unicode (étiquette U) et les représentations IDN basées sur ASCII au format </a:t>
            </a:r>
            <a:r>
              <a:rPr lang="fr-FR" dirty="0" err="1"/>
              <a:t>Punycode</a:t>
            </a:r>
            <a:r>
              <a:rPr lang="fr-FR" dirty="0"/>
              <a:t> 3 (étiquette A).</a:t>
            </a:r>
          </a:p>
          <a:p>
            <a:r>
              <a:rPr lang="fr-FR" dirty="0"/>
              <a:t>Étape 3 : mise à jour de l’infrastructure et des services pour assurer la prise en charge des adresses de courrier électronique non ASCII.</a:t>
            </a:r>
          </a:p>
          <a:p>
            <a:pPr lvl="1"/>
            <a:r>
              <a:rPr lang="fr-FR" dirty="0"/>
              <a:t>Remarque : pour qu’une infrastructure soit jugée conforme, toutes ses composantes doivent être déjà compatibles avec l’internationalisation des adresses électroniques (EAI).</a:t>
            </a:r>
          </a:p>
          <a:p>
            <a:pPr marL="457200" lvl="1" indent="0">
              <a:buNone/>
            </a:pPr>
            <a:endParaRPr lang="en-US" dirty="0"/>
          </a:p>
          <a:p>
            <a:r>
              <a:rPr lang="fr-FR" dirty="0"/>
              <a:t>Voir les détails dans </a:t>
            </a:r>
            <a:r>
              <a:rPr lang="fr-FR" dirty="0">
                <a:hlinkClick r:id="rId3"/>
              </a:rPr>
              <a:t>l’étude de cas de l’ICANN.</a:t>
            </a:r>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4"/>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D5946471-6B8F-284B-A21E-F1FB18E5EE74}"/>
              </a:ext>
            </a:extLst>
          </p:cNvPr>
          <p:cNvPicPr>
            <a:picLocks noChangeAspect="1"/>
          </p:cNvPicPr>
          <p:nvPr/>
        </p:nvPicPr>
        <p:blipFill>
          <a:blip r:embed="rId5"/>
          <a:stretch>
            <a:fillRect/>
          </a:stretch>
        </p:blipFill>
        <p:spPr>
          <a:xfrm>
            <a:off x="8347133" y="784708"/>
            <a:ext cx="3557630" cy="5288583"/>
          </a:xfrm>
          <a:prstGeom prst="rect">
            <a:avLst/>
          </a:prstGeom>
        </p:spPr>
      </p:pic>
    </p:spTree>
    <p:extLst>
      <p:ext uri="{BB962C8B-B14F-4D97-AF65-F5344CB8AC3E}">
        <p14:creationId xmlns:p14="http://schemas.microsoft.com/office/powerpoint/2010/main" val="375249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12800" y="1470213"/>
            <a:ext cx="10805055" cy="4769222"/>
          </a:xfrm>
        </p:spPr>
        <p:txBody>
          <a:bodyPr/>
          <a:lstStyle/>
          <a:p>
            <a:r>
              <a:rPr lang="fr-FR" sz="2000"/>
              <a:t>Pour en savoir plus sur l’UA, envoyez un courriel à </a:t>
            </a:r>
            <a:r>
              <a:rPr lang="fr-FR" sz="2000">
                <a:hlinkClick r:id="rId3"/>
              </a:rPr>
              <a:t>info@uasg.tech</a:t>
            </a:r>
            <a:r>
              <a:rPr lang="fr-FR" sz="2000"/>
              <a:t> ou à </a:t>
            </a:r>
            <a:r>
              <a:rPr lang="fr-FR" sz="2000">
                <a:hlinkClick r:id="rId4"/>
              </a:rPr>
              <a:t>UAProgram@icann.org</a:t>
            </a:r>
            <a:r>
              <a:rPr lang="fr-FR" sz="2000"/>
              <a:t>. </a:t>
            </a:r>
          </a:p>
          <a:p>
            <a:r>
              <a:rPr lang="fr-FR" sz="2000"/>
              <a:t>Consultez tous les documents et toutes les présentations de l’UASG sur </a:t>
            </a:r>
            <a:r>
              <a:rPr lang="fr-FR" sz="2000">
                <a:hlinkClick r:id="rId5"/>
              </a:rPr>
              <a:t>https://uasg.tech</a:t>
            </a:r>
            <a:r>
              <a:rPr lang="fr-FR" sz="2000"/>
              <a:t> </a:t>
            </a:r>
          </a:p>
          <a:p>
            <a:r>
              <a:rPr lang="fr-FR" sz="2000"/>
              <a:t>Trouvez les détails des travaux en cours à partir des pages wiki : </a:t>
            </a:r>
            <a:r>
              <a:rPr lang="fr-FR" sz="2000">
                <a:hlinkClick r:id="rId6"/>
              </a:rPr>
              <a:t>https://community.icann.org/display/TUA</a:t>
            </a:r>
            <a:r>
              <a:rPr lang="fr-FR" sz="2000"/>
              <a:t> </a:t>
            </a:r>
          </a:p>
          <a:p>
            <a:r>
              <a:rPr lang="fr-FR" sz="2000"/>
              <a:t>Inscrivez-vous pour contribuer à ou suivre la liste de discussion de l’UA : </a:t>
            </a:r>
            <a:r>
              <a:rPr lang="fr-FR" sz="2000">
                <a:hlinkClick r:id="rId7"/>
              </a:rPr>
              <a:t>https://uasg.tech/subscribe</a:t>
            </a:r>
          </a:p>
          <a:p>
            <a:r>
              <a:rPr lang="fr-FR" sz="2000"/>
              <a:t>Inscrivez-vous pour participer aux groupes de travail consacrés à l’UA </a:t>
            </a:r>
            <a:r>
              <a:rPr lang="fr-FR" sz="2000">
                <a:hlinkClick r:id="rId8"/>
              </a:rPr>
              <a:t>ici</a:t>
            </a:r>
          </a:p>
        </p:txBody>
      </p:sp>
      <p:sp>
        <p:nvSpPr>
          <p:cNvPr id="5" name="Title 4"/>
          <p:cNvSpPr>
            <a:spLocks noGrp="1"/>
          </p:cNvSpPr>
          <p:nvPr>
            <p:ph type="title"/>
          </p:nvPr>
        </p:nvSpPr>
        <p:spPr/>
        <p:txBody>
          <a:bodyPr/>
          <a:lstStyle/>
          <a:p>
            <a:r>
              <a:rPr lang="fr-FR"/>
              <a:t>Impliquez-vous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9"/>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81660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33124" y="761901"/>
            <a:ext cx="10995461" cy="4528240"/>
          </a:xfrm>
        </p:spPr>
        <p:txBody>
          <a:bodyPr/>
          <a:lstStyle/>
          <a:p>
            <a:r>
              <a:rPr lang="fr-FR" sz="2000" dirty="0"/>
              <a:t>Pour une liste complète des rapports, voir </a:t>
            </a:r>
            <a:r>
              <a:rPr lang="fr-FR" sz="2000" dirty="0">
                <a:hlinkClick r:id="rId3"/>
              </a:rPr>
              <a:t>https://uasg.tech</a:t>
            </a:r>
            <a:r>
              <a:rPr lang="fr-FR" sz="2000" dirty="0"/>
              <a:t>.</a:t>
            </a:r>
          </a:p>
          <a:p>
            <a:pPr lvl="1"/>
            <a:r>
              <a:rPr lang="fr-FR" sz="2000" dirty="0"/>
              <a:t>Petit guide de l’acceptation universelle : </a:t>
            </a:r>
            <a:r>
              <a:rPr lang="fr-FR" sz="2000" dirty="0">
                <a:hlinkClick r:id="rId4"/>
              </a:rPr>
              <a:t>UASG005</a:t>
            </a:r>
          </a:p>
          <a:p>
            <a:pPr lvl="1"/>
            <a:r>
              <a:rPr lang="fr-FR" sz="2000" dirty="0"/>
              <a:t>Introduction à l’acceptation universelle : </a:t>
            </a:r>
            <a:r>
              <a:rPr lang="fr-FR" sz="2000" dirty="0">
                <a:hlinkClick r:id="rId5"/>
              </a:rPr>
              <a:t>UASG007</a:t>
            </a:r>
          </a:p>
          <a:p>
            <a:pPr lvl="1"/>
            <a:r>
              <a:rPr lang="fr-FR" sz="2000" dirty="0"/>
              <a:t>Petit guide de l’EAI : </a:t>
            </a:r>
            <a:r>
              <a:rPr lang="fr-FR" sz="2000" dirty="0">
                <a:hlinkClick r:id="rId6"/>
              </a:rPr>
              <a:t>UASG014</a:t>
            </a:r>
          </a:p>
          <a:p>
            <a:pPr lvl="1"/>
            <a:r>
              <a:rPr lang="fr-FR" sz="2000" dirty="0"/>
              <a:t>EAI – Une perspective technique : </a:t>
            </a:r>
            <a:r>
              <a:rPr lang="fr-FR" sz="2000" dirty="0">
                <a:hlinkClick r:id="rId7"/>
              </a:rPr>
              <a:t>UASG012</a:t>
            </a:r>
          </a:p>
          <a:p>
            <a:pPr lvl="1"/>
            <a:r>
              <a:rPr lang="fr-FR" sz="2000" dirty="0"/>
              <a:t>Conformité à l’UA de certaines bibliothèques et cadres de langages de programmation – </a:t>
            </a:r>
            <a:r>
              <a:rPr lang="fr-FR" sz="2000" dirty="0">
                <a:hlinkClick r:id="rId8"/>
              </a:rPr>
              <a:t>UASG018A</a:t>
            </a:r>
          </a:p>
          <a:p>
            <a:pPr lvl="1"/>
            <a:r>
              <a:rPr lang="fr-FR" sz="2000" dirty="0"/>
              <a:t>EAI – Évaluation des principaux services et logiciels de messagerie : </a:t>
            </a:r>
            <a:r>
              <a:rPr lang="fr-FR" sz="2000" dirty="0">
                <a:hlinkClick r:id="rId9"/>
              </a:rPr>
              <a:t>UASG021B</a:t>
            </a:r>
          </a:p>
          <a:p>
            <a:pPr lvl="1"/>
            <a:r>
              <a:rPr lang="fr-FR" sz="2000" dirty="0"/>
              <a:t>Cadre de préparation à l’acceptation universelle : </a:t>
            </a:r>
            <a:r>
              <a:rPr lang="fr-FR" sz="2000" dirty="0">
                <a:hlinkClick r:id="rId10"/>
              </a:rPr>
              <a:t>UASG026</a:t>
            </a:r>
          </a:p>
          <a:p>
            <a:pPr lvl="1"/>
            <a:r>
              <a:rPr lang="fr-FR" sz="2000" dirty="0"/>
              <a:t>Aspects liés au nommage des messageries internationalisées : </a:t>
            </a:r>
            <a:r>
              <a:rPr lang="fr-FR" sz="2000" dirty="0">
                <a:hlinkClick r:id="rId11"/>
              </a:rPr>
              <a:t>UASG028</a:t>
            </a:r>
          </a:p>
          <a:p>
            <a:pPr lvl="1"/>
            <a:r>
              <a:rPr lang="fr-FR" sz="2000" dirty="0"/>
              <a:t>Rapport d’évaluation de la prise en charge des EAI des services et logiciels de messagerie : </a:t>
            </a:r>
            <a:r>
              <a:rPr lang="fr-FR" sz="2000" dirty="0">
                <a:hlinkClick r:id="rId12"/>
              </a:rPr>
              <a:t>UASG030</a:t>
            </a:r>
          </a:p>
          <a:p>
            <a:pPr lvl="1"/>
            <a:r>
              <a:rPr lang="fr-FR" sz="2000" dirty="0"/>
              <a:t>Acceptation universelle (UA) de l’étape 1 des systèmes de gestion de contenu (CMS) – WordPress : </a:t>
            </a:r>
            <a:r>
              <a:rPr lang="fr-FR" sz="2000" dirty="0">
                <a:hlinkClick r:id="rId13"/>
              </a:rPr>
              <a:t>UASG032</a:t>
            </a:r>
          </a:p>
          <a:p>
            <a:r>
              <a:rPr lang="fr-FR" sz="2000" dirty="0">
                <a:cs typeface="Source Sans Pro"/>
              </a:rPr>
              <a:t>Les exemples de code utilisés : </a:t>
            </a:r>
            <a:r>
              <a:rPr lang="fr-FR" sz="2000" dirty="0">
                <a:cs typeface="Source Sans Pro"/>
                <a:hlinkClick r:id="rId14"/>
              </a:rPr>
              <a:t>https://github.com/icann/ua-code-samples.</a:t>
            </a:r>
          </a:p>
          <a:p>
            <a:endParaRPr lang="en-US" sz="2400" dirty="0"/>
          </a:p>
          <a:p>
            <a:endParaRPr lang="en-US" dirty="0"/>
          </a:p>
        </p:txBody>
      </p:sp>
      <p:sp>
        <p:nvSpPr>
          <p:cNvPr id="5" name="Title 4"/>
          <p:cNvSpPr>
            <a:spLocks noGrp="1"/>
          </p:cNvSpPr>
          <p:nvPr>
            <p:ph type="title"/>
          </p:nvPr>
        </p:nvSpPr>
        <p:spPr/>
        <p:txBody>
          <a:bodyPr/>
          <a:lstStyle/>
          <a:p>
            <a:r>
              <a:rPr lang="fr-FR"/>
              <a:t>Quelques ressources pertinentes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0210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FR">
                <a:latin typeface="Arial" charset="0"/>
                <a:cs typeface="Segoe UI" charset="0"/>
              </a:rPr>
              <a:t>Échangez avec l’ICANN – Remerciements et questions</a:t>
            </a:r>
          </a:p>
        </p:txBody>
      </p:sp>
      <p:sp>
        <p:nvSpPr>
          <p:cNvPr id="87042" name="TextBox 2"/>
          <p:cNvSpPr txBox="1">
            <a:spLocks noChangeArrowheads="1"/>
          </p:cNvSpPr>
          <p:nvPr/>
        </p:nvSpPr>
        <p:spPr bwMode="auto">
          <a:xfrm>
            <a:off x="5821218" y="2424084"/>
            <a:ext cx="3125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r>
              <a:rPr lang="fr-FR" sz="1600" dirty="0">
                <a:solidFill>
                  <a:schemeClr val="bg1"/>
                </a:solidFill>
                <a:ea typeface="ＭＳ Ｐゴシック" charset="-128"/>
                <a:cs typeface="Arial" charset="0"/>
              </a:rPr>
              <a:t>Courriel : </a:t>
            </a:r>
            <a:r>
              <a:rPr lang="fr-FR" sz="1600" dirty="0" err="1">
                <a:solidFill>
                  <a:schemeClr val="bg1"/>
                </a:solidFill>
                <a:ea typeface="ＭＳ Ｐゴシック" charset="-128"/>
                <a:cs typeface="Arial" charset="0"/>
              </a:rPr>
              <a:t>sarmad.hussain@icann.org</a:t>
            </a:r>
            <a:endParaRPr lang="fr-FR" sz="1600" dirty="0">
              <a:solidFill>
                <a:schemeClr val="bg1"/>
              </a:solidFill>
              <a:ea typeface="ＭＳ Ｐゴシック" charset="-128"/>
              <a:cs typeface="Arial" charset="0"/>
            </a:endParaRPr>
          </a:p>
          <a:p>
            <a:endParaRPr lang="en-US" altLang="en-US" dirty="0">
              <a:ea typeface="ＭＳ Ｐゴシック" charset="-128"/>
              <a:cs typeface="Arial" charset="0"/>
            </a:endParaRPr>
          </a:p>
        </p:txBody>
      </p:sp>
    </p:spTree>
    <p:extLst>
      <p:ext uri="{BB962C8B-B14F-4D97-AF65-F5344CB8AC3E}">
        <p14:creationId xmlns:p14="http://schemas.microsoft.com/office/powerpoint/2010/main" val="186543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a:xfrm>
            <a:off x="17929" y="84136"/>
            <a:ext cx="11267746" cy="434888"/>
          </a:xfrm>
        </p:spPr>
        <p:txBody>
          <a:bodyPr>
            <a:noAutofit/>
          </a:bodyPr>
          <a:lstStyle/>
          <a:p>
            <a:r>
              <a:rPr lang="fr-FR" sz="2150" dirty="0"/>
              <a:t>Acceptation universelle des noms de domaine et adresses de courrier électronique</a:t>
            </a:r>
          </a:p>
        </p:txBody>
      </p:sp>
      <p:sp>
        <p:nvSpPr>
          <p:cNvPr id="4" name="Rectangle 3">
            <a:extLst>
              <a:ext uri="{FF2B5EF4-FFF2-40B4-BE49-F238E27FC236}">
                <a16:creationId xmlns:a16="http://schemas.microsoft.com/office/drawing/2014/main" id="{4CA36FDA-29B9-254C-8975-5ABB15D41994}"/>
              </a:ext>
            </a:extLst>
          </p:cNvPr>
          <p:cNvSpPr/>
          <p:nvPr/>
        </p:nvSpPr>
        <p:spPr>
          <a:xfrm>
            <a:off x="926617" y="2150772"/>
            <a:ext cx="10327341" cy="2677656"/>
          </a:xfrm>
          <a:prstGeom prst="rect">
            <a:avLst/>
          </a:prstGeom>
        </p:spPr>
        <p:txBody>
          <a:bodyPr wrap="square">
            <a:spAutoFit/>
          </a:bodyPr>
          <a:lstStyle/>
          <a:p>
            <a:pPr algn="ctr"/>
            <a:r>
              <a:rPr lang="fr-FR" sz="2400" b="1">
                <a:cs typeface="Arial" panose="020B0604020202020204" pitchFamily="34" charset="0"/>
              </a:rPr>
              <a:t>Objectif</a:t>
            </a:r>
          </a:p>
          <a:p>
            <a:pPr algn="ctr"/>
            <a:r>
              <a:rPr lang="fr-FR" sz="2400">
                <a:cs typeface="Arial" panose="020B0604020202020204" pitchFamily="34" charset="0"/>
              </a:rPr>
              <a:t>Prise en charge de tous les noms de domaine et adresses de courrier électronique par toutes les applications logicielles.</a:t>
            </a:r>
          </a:p>
          <a:p>
            <a:pPr algn="ctr"/>
            <a:endParaRPr lang="en-US" sz="2400" b="1" dirty="0">
              <a:cs typeface="Arial" panose="020B0604020202020204" pitchFamily="34" charset="0"/>
            </a:endParaRPr>
          </a:p>
          <a:p>
            <a:pPr algn="ctr"/>
            <a:endParaRPr lang="en-US" sz="2400" b="1" dirty="0">
              <a:cs typeface="Arial" panose="020B0604020202020204" pitchFamily="34" charset="0"/>
            </a:endParaRPr>
          </a:p>
          <a:p>
            <a:pPr algn="ctr"/>
            <a:r>
              <a:rPr lang="fr-FR" sz="2400" b="1">
                <a:cs typeface="Arial" panose="020B0604020202020204" pitchFamily="34" charset="0"/>
              </a:rPr>
              <a:t>Effet</a:t>
            </a:r>
          </a:p>
          <a:p>
            <a:pPr algn="ctr">
              <a:buSzPct val="75000"/>
            </a:pPr>
            <a:r>
              <a:rPr lang="fr-FR" sz="2400">
                <a:cs typeface="Arial" panose="020B0604020202020204" pitchFamily="34" charset="0"/>
              </a:rPr>
              <a:t>Promouvoir le choix des consommateurs, améliorer la concurrence et fournir un accès plus large aux utilisateurs finaux.</a:t>
            </a:r>
          </a:p>
        </p:txBody>
      </p:sp>
      <p:pic>
        <p:nvPicPr>
          <p:cNvPr id="5" name="Picture 4">
            <a:extLst>
              <a:ext uri="{FF2B5EF4-FFF2-40B4-BE49-F238E27FC236}">
                <a16:creationId xmlns:a16="http://schemas.microsoft.com/office/drawing/2014/main" id="{0AC1B50C-EDBD-8641-99F1-BC6C9BFBF4F2}"/>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38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sz="2400" dirty="0"/>
              <a:t>Catégories de noms de domaine et d’adresses de courrier électronique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fr-FR" sz="2000" dirty="0"/>
              <a:t>Il est désormais possible d’avoir des noms de domaine et des adresses électroniques dans les langues locales grâce à l'UTF-8.</a:t>
            </a:r>
          </a:p>
          <a:p>
            <a:pPr lvl="1"/>
            <a:r>
              <a:rPr lang="fr-FR" sz="2000" dirty="0"/>
              <a:t>Noms de domaine internationalisés (IDN) </a:t>
            </a:r>
          </a:p>
          <a:p>
            <a:pPr lvl="1"/>
            <a:r>
              <a:rPr lang="fr-FR" sz="2000" dirty="0"/>
              <a:t>Internationalisation des adresses de courrier électronique (EAI)</a:t>
            </a:r>
          </a:p>
          <a:p>
            <a:pPr lvl="0"/>
            <a:r>
              <a:rPr lang="fr-FR" sz="2000" dirty="0"/>
              <a:t>Noms de domaine</a:t>
            </a:r>
          </a:p>
          <a:p>
            <a:pPr lvl="1"/>
            <a:r>
              <a:rPr lang="fr-FR" sz="2000" b="1" dirty="0"/>
              <a:t>Nouveaux</a:t>
            </a:r>
            <a:r>
              <a:rPr lang="fr-FR" sz="2000" dirty="0"/>
              <a:t> noms de domaine de premier niveau :			</a:t>
            </a:r>
            <a:r>
              <a:rPr lang="fr-FR" sz="2000" dirty="0" err="1"/>
              <a:t>example.</a:t>
            </a:r>
            <a:r>
              <a:rPr lang="fr-FR" sz="2000" dirty="0" err="1">
                <a:solidFill>
                  <a:srgbClr val="FF0000"/>
                </a:solidFill>
              </a:rPr>
              <a:t>sky</a:t>
            </a:r>
            <a:endParaRPr lang="fr-FR" sz="2000" dirty="0">
              <a:solidFill>
                <a:srgbClr val="FF0000"/>
              </a:solidFill>
            </a:endParaRPr>
          </a:p>
          <a:p>
            <a:pPr lvl="1"/>
            <a:r>
              <a:rPr lang="fr-FR" sz="2000" dirty="0"/>
              <a:t>Noms de domaine de premier niveau </a:t>
            </a:r>
            <a:r>
              <a:rPr lang="fr-FR" sz="2000" b="1" dirty="0"/>
              <a:t>plus longs</a:t>
            </a:r>
            <a:r>
              <a:rPr lang="fr-FR" sz="2000" dirty="0"/>
              <a:t> :		</a:t>
            </a:r>
            <a:r>
              <a:rPr lang="fr-FR" sz="2000" dirty="0" err="1"/>
              <a:t>example.</a:t>
            </a:r>
            <a:r>
              <a:rPr lang="fr-FR" sz="2000" dirty="0" err="1">
                <a:solidFill>
                  <a:srgbClr val="FF0000"/>
                </a:solidFill>
              </a:rPr>
              <a:t>abudhabi</a:t>
            </a:r>
            <a:endParaRPr lang="fr-FR" sz="2000" dirty="0">
              <a:solidFill>
                <a:srgbClr val="FF0000"/>
              </a:solidFill>
            </a:endParaRPr>
          </a:p>
          <a:p>
            <a:pPr lvl="1"/>
            <a:r>
              <a:rPr lang="fr-FR" sz="2000" dirty="0"/>
              <a:t>Noms de domaine </a:t>
            </a:r>
            <a:r>
              <a:rPr lang="fr-FR" sz="2000" b="1" dirty="0"/>
              <a:t>internationalisés</a:t>
            </a:r>
            <a:r>
              <a:rPr lang="fr-FR" sz="2000" dirty="0"/>
              <a:t> :					</a:t>
            </a:r>
            <a:r>
              <a:rPr lang="fr-FR" dirty="0" err="1">
                <a:solidFill>
                  <a:srgbClr val="FF0000"/>
                </a:solidFill>
              </a:rPr>
              <a:t>普遍接受-测试.世界</a:t>
            </a:r>
            <a:endParaRPr lang="fr-FR" dirty="0">
              <a:solidFill>
                <a:srgbClr val="FF0000"/>
              </a:solidFill>
            </a:endParaRPr>
          </a:p>
          <a:p>
            <a:pPr lvl="0"/>
            <a:r>
              <a:rPr lang="fr-FR" sz="2000" dirty="0"/>
              <a:t>Adresses de courrier électronique internationalisées (EAI)</a:t>
            </a:r>
          </a:p>
          <a:p>
            <a:pPr lvl="1"/>
            <a:r>
              <a:rPr lang="fr-FR" sz="2000" dirty="0"/>
              <a:t>ASCII@IDN												</a:t>
            </a:r>
            <a:r>
              <a:rPr lang="fr-FR" sz="2000" dirty="0" err="1"/>
              <a:t>marc@</a:t>
            </a:r>
            <a:r>
              <a:rPr lang="fr-FR" sz="2000" dirty="0" err="1">
                <a:solidFill>
                  <a:srgbClr val="FF0000"/>
                </a:solidFill>
              </a:rPr>
              <a:t>société</a:t>
            </a:r>
            <a:r>
              <a:rPr lang="fr-FR" sz="2000" dirty="0" err="1"/>
              <a:t>.org</a:t>
            </a:r>
            <a:endParaRPr lang="fr-FR" sz="2000" dirty="0"/>
          </a:p>
          <a:p>
            <a:pPr lvl="1"/>
            <a:r>
              <a:rPr lang="fr-FR" sz="2000" dirty="0"/>
              <a:t>UTF8@ASCII											</a:t>
            </a:r>
            <a:r>
              <a:rPr lang="fr-FR" sz="2000" dirty="0" err="1">
                <a:solidFill>
                  <a:srgbClr val="FF0000"/>
                </a:solidFill>
              </a:rPr>
              <a:t>ईमेल</a:t>
            </a:r>
            <a:r>
              <a:rPr lang="fr-FR" sz="2000" dirty="0" err="1"/>
              <a:t>@example.com</a:t>
            </a:r>
            <a:endParaRPr lang="fr-FR" sz="2000" dirty="0"/>
          </a:p>
          <a:p>
            <a:pPr lvl="1"/>
            <a:r>
              <a:rPr lang="fr-FR" sz="2000" dirty="0"/>
              <a:t>UTF8@IDN												</a:t>
            </a:r>
            <a:r>
              <a:rPr lang="fr-FR" sz="2000" dirty="0" err="1">
                <a:solidFill>
                  <a:srgbClr val="FF0000"/>
                </a:solidFill>
              </a:rPr>
              <a:t>测试@普遍接受-测试.世界</a:t>
            </a:r>
            <a:endParaRPr lang="fr-FR" sz="2000" dirty="0">
              <a:solidFill>
                <a:srgbClr val="FF0000"/>
              </a:solidFill>
            </a:endParaRPr>
          </a:p>
          <a:p>
            <a:pPr lvl="1"/>
            <a:r>
              <a:rPr lang="fr-FR" sz="2000" dirty="0"/>
              <a:t>UTF8@IDN ; scripts écrits de droite à gauche				</a:t>
            </a:r>
            <a:r>
              <a:rPr lang="fr-FR" sz="2000" dirty="0" err="1">
                <a:solidFill>
                  <a:srgbClr val="FF0000"/>
                </a:solidFill>
              </a:rPr>
              <a:t>موقع.مثال@میل-ای</a:t>
            </a:r>
            <a:r>
              <a:rPr lang="fr-FR" sz="2000" dirty="0"/>
              <a:t>		</a:t>
            </a: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34191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B6274-DBC2-4C0B-0FF4-3165807701BE}"/>
              </a:ext>
            </a:extLst>
          </p:cNvPr>
          <p:cNvSpPr>
            <a:spLocks noGrp="1"/>
          </p:cNvSpPr>
          <p:nvPr>
            <p:ph sz="quarter" idx="10"/>
          </p:nvPr>
        </p:nvSpPr>
        <p:spPr>
          <a:xfrm>
            <a:off x="812800" y="769867"/>
            <a:ext cx="10543117" cy="4571813"/>
          </a:xfrm>
        </p:spPr>
        <p:txBody>
          <a:bodyPr/>
          <a:lstStyle/>
          <a:p>
            <a:r>
              <a:rPr lang="fr-FR" dirty="0"/>
              <a:t>Prise en charge de tous les noms de domaine, entre autres les noms de domaine internationalisés (IDN), et de toutes les adresses électroniques, entre autres les adresses électroniques internationalisées (EAI) : </a:t>
            </a:r>
          </a:p>
          <a:p>
            <a:endParaRPr lang="en-US" dirty="0"/>
          </a:p>
          <a:p>
            <a:endParaRPr lang="en-US" dirty="0"/>
          </a:p>
          <a:p>
            <a:endParaRPr lang="en-US" dirty="0"/>
          </a:p>
          <a:p>
            <a:r>
              <a:rPr lang="fr-FR" dirty="0"/>
              <a:t>Accepter : l’utilisateur peut saisir des caractères de son script local dans un champ de texte.</a:t>
            </a:r>
          </a:p>
          <a:p>
            <a:r>
              <a:rPr lang="fr-FR" dirty="0"/>
              <a:t>Valider : le logiciel accepte les caractères et les reconnaît comme valides.</a:t>
            </a:r>
          </a:p>
          <a:p>
            <a:r>
              <a:rPr lang="fr-FR" dirty="0"/>
              <a:t>Traiter : le système effectue des opérations avec les caractères.</a:t>
            </a:r>
          </a:p>
          <a:p>
            <a:r>
              <a:rPr lang="fr-FR" dirty="0"/>
              <a:t>Stocker : la base de données peut stocker le texte sans l’altérer ou le corrompre.</a:t>
            </a:r>
          </a:p>
          <a:p>
            <a:r>
              <a:rPr lang="fr-FR" dirty="0"/>
              <a:t>Afficher : lorsque les informations sont extraites de la base de données, elles sont affichées correctement.</a:t>
            </a:r>
          </a:p>
        </p:txBody>
      </p:sp>
      <p:sp>
        <p:nvSpPr>
          <p:cNvPr id="5" name="Title 4"/>
          <p:cNvSpPr>
            <a:spLocks noGrp="1"/>
          </p:cNvSpPr>
          <p:nvPr>
            <p:ph type="title"/>
          </p:nvPr>
        </p:nvSpPr>
        <p:spPr/>
        <p:txBody>
          <a:bodyPr/>
          <a:lstStyle/>
          <a:p>
            <a:r>
              <a:rPr lang="fr-FR"/>
              <a:t>Portée de la préparation à l’UA pour les programmeurs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grpSp>
        <p:nvGrpSpPr>
          <p:cNvPr id="29" name="Group 28">
            <a:extLst>
              <a:ext uri="{FF2B5EF4-FFF2-40B4-BE49-F238E27FC236}">
                <a16:creationId xmlns:a16="http://schemas.microsoft.com/office/drawing/2014/main" id="{FF3E8CE4-5BEB-AB4B-BC3E-F36E027D7112}"/>
              </a:ext>
            </a:extLst>
          </p:cNvPr>
          <p:cNvGrpSpPr/>
          <p:nvPr/>
        </p:nvGrpSpPr>
        <p:grpSpPr>
          <a:xfrm>
            <a:off x="1298985" y="1963073"/>
            <a:ext cx="9048332" cy="1295462"/>
            <a:chOff x="1927228" y="5269981"/>
            <a:chExt cx="7921353" cy="976513"/>
          </a:xfrm>
        </p:grpSpPr>
        <p:grpSp>
          <p:nvGrpSpPr>
            <p:cNvPr id="30" name="Group 29">
              <a:extLst>
                <a:ext uri="{FF2B5EF4-FFF2-40B4-BE49-F238E27FC236}">
                  <a16:creationId xmlns:a16="http://schemas.microsoft.com/office/drawing/2014/main" id="{88CA18D1-8A41-3345-B85F-7925A4C0569A}"/>
                </a:ext>
              </a:extLst>
            </p:cNvPr>
            <p:cNvGrpSpPr/>
            <p:nvPr/>
          </p:nvGrpSpPr>
          <p:grpSpPr>
            <a:xfrm>
              <a:off x="1927228" y="5273672"/>
              <a:ext cx="1302251" cy="972822"/>
              <a:chOff x="820555" y="1643185"/>
              <a:chExt cx="2011680" cy="1644160"/>
            </a:xfrm>
          </p:grpSpPr>
          <p:sp>
            <p:nvSpPr>
              <p:cNvPr id="47" name="Rectangle 46">
                <a:extLst>
                  <a:ext uri="{FF2B5EF4-FFF2-40B4-BE49-F238E27FC236}">
                    <a16:creationId xmlns:a16="http://schemas.microsoft.com/office/drawing/2014/main" id="{04E9FDE2-6C75-9045-BEBB-6E9A27DE09D0}"/>
                  </a:ext>
                </a:extLst>
              </p:cNvPr>
              <p:cNvSpPr/>
              <p:nvPr/>
            </p:nvSpPr>
            <p:spPr>
              <a:xfrm>
                <a:off x="820555" y="2835439"/>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Accepter</a:t>
                </a:r>
              </a:p>
            </p:txBody>
          </p:sp>
          <p:sp>
            <p:nvSpPr>
              <p:cNvPr id="48" name="Rectangle 47">
                <a:extLst>
                  <a:ext uri="{FF2B5EF4-FFF2-40B4-BE49-F238E27FC236}">
                    <a16:creationId xmlns:a16="http://schemas.microsoft.com/office/drawing/2014/main" id="{D095B2E6-8192-564A-B0D4-8D25BBD97F7D}"/>
                  </a:ext>
                </a:extLst>
              </p:cNvPr>
              <p:cNvSpPr>
                <a:spLocks/>
              </p:cNvSpPr>
              <p:nvPr/>
            </p:nvSpPr>
            <p:spPr>
              <a:xfrm>
                <a:off x="820555"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pic>
            <p:nvPicPr>
              <p:cNvPr id="49" name="Picture 48" descr="ua-capability-icons_wht_Accept.png">
                <a:extLst>
                  <a:ext uri="{FF2B5EF4-FFF2-40B4-BE49-F238E27FC236}">
                    <a16:creationId xmlns:a16="http://schemas.microsoft.com/office/drawing/2014/main" id="{95AE17AA-1A8D-9D48-9EBD-42ED787C6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630" y="1900022"/>
                <a:ext cx="562359" cy="643725"/>
              </a:xfrm>
              <a:prstGeom prst="rect">
                <a:avLst/>
              </a:prstGeom>
            </p:spPr>
          </p:pic>
        </p:grpSp>
        <p:grpSp>
          <p:nvGrpSpPr>
            <p:cNvPr id="31" name="Group 30">
              <a:extLst>
                <a:ext uri="{FF2B5EF4-FFF2-40B4-BE49-F238E27FC236}">
                  <a16:creationId xmlns:a16="http://schemas.microsoft.com/office/drawing/2014/main" id="{66AD7C3E-1B21-EA49-8443-C0ED70B8257A}"/>
                </a:ext>
              </a:extLst>
            </p:cNvPr>
            <p:cNvGrpSpPr/>
            <p:nvPr/>
          </p:nvGrpSpPr>
          <p:grpSpPr>
            <a:xfrm>
              <a:off x="3582203" y="5273672"/>
              <a:ext cx="1314106" cy="967039"/>
              <a:chOff x="3554360" y="1646720"/>
              <a:chExt cx="2029993" cy="1634387"/>
            </a:xfrm>
          </p:grpSpPr>
          <p:sp>
            <p:nvSpPr>
              <p:cNvPr id="44" name="Rectangle 43">
                <a:extLst>
                  <a:ext uri="{FF2B5EF4-FFF2-40B4-BE49-F238E27FC236}">
                    <a16:creationId xmlns:a16="http://schemas.microsoft.com/office/drawing/2014/main" id="{51B7CDDE-3D06-0740-94CA-B0F1E035313A}"/>
                  </a:ext>
                </a:extLst>
              </p:cNvPr>
              <p:cNvSpPr>
                <a:spLocks/>
              </p:cNvSpPr>
              <p:nvPr/>
            </p:nvSpPr>
            <p:spPr>
              <a:xfrm>
                <a:off x="3554360" y="1646720"/>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5" name="Rectangle 44">
                <a:extLst>
                  <a:ext uri="{FF2B5EF4-FFF2-40B4-BE49-F238E27FC236}">
                    <a16:creationId xmlns:a16="http://schemas.microsoft.com/office/drawing/2014/main" id="{58541279-6FA3-8D42-B5C8-D52B525811FB}"/>
                  </a:ext>
                </a:extLst>
              </p:cNvPr>
              <p:cNvSpPr/>
              <p:nvPr/>
            </p:nvSpPr>
            <p:spPr>
              <a:xfrm>
                <a:off x="3572673" y="2829201"/>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Valider</a:t>
                </a:r>
              </a:p>
            </p:txBody>
          </p:sp>
          <p:pic>
            <p:nvPicPr>
              <p:cNvPr id="46" name="Picture 45" descr="ua-capability-icons_wht_Validate.png">
                <a:extLst>
                  <a:ext uri="{FF2B5EF4-FFF2-40B4-BE49-F238E27FC236}">
                    <a16:creationId xmlns:a16="http://schemas.microsoft.com/office/drawing/2014/main" id="{0A09F761-7140-1B41-A0F2-165BB85AA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348" y="1895569"/>
                <a:ext cx="779705" cy="643725"/>
              </a:xfrm>
              <a:prstGeom prst="rect">
                <a:avLst/>
              </a:prstGeom>
            </p:spPr>
          </p:pic>
        </p:grpSp>
        <p:grpSp>
          <p:nvGrpSpPr>
            <p:cNvPr id="32" name="Group 31">
              <a:extLst>
                <a:ext uri="{FF2B5EF4-FFF2-40B4-BE49-F238E27FC236}">
                  <a16:creationId xmlns:a16="http://schemas.microsoft.com/office/drawing/2014/main" id="{C49AA9E2-9693-C548-8C8D-93CB9162783D}"/>
                </a:ext>
              </a:extLst>
            </p:cNvPr>
            <p:cNvGrpSpPr/>
            <p:nvPr/>
          </p:nvGrpSpPr>
          <p:grpSpPr>
            <a:xfrm>
              <a:off x="6892153" y="5269981"/>
              <a:ext cx="1302251" cy="968544"/>
              <a:chOff x="6331693" y="1643185"/>
              <a:chExt cx="2011680" cy="1636930"/>
            </a:xfrm>
          </p:grpSpPr>
          <p:sp>
            <p:nvSpPr>
              <p:cNvPr id="41" name="Rectangle 40">
                <a:extLst>
                  <a:ext uri="{FF2B5EF4-FFF2-40B4-BE49-F238E27FC236}">
                    <a16:creationId xmlns:a16="http://schemas.microsoft.com/office/drawing/2014/main" id="{99727F8D-A583-2B42-8956-0E4F176329FB}"/>
                  </a:ext>
                </a:extLst>
              </p:cNvPr>
              <p:cNvSpPr>
                <a:spLocks/>
              </p:cNvSpPr>
              <p:nvPr/>
            </p:nvSpPr>
            <p:spPr>
              <a:xfrm>
                <a:off x="6331693"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2" name="Rectangle 41">
                <a:extLst>
                  <a:ext uri="{FF2B5EF4-FFF2-40B4-BE49-F238E27FC236}">
                    <a16:creationId xmlns:a16="http://schemas.microsoft.com/office/drawing/2014/main" id="{087D5BAF-0D83-DD44-911D-2E14DE3C4330}"/>
                  </a:ext>
                </a:extLst>
              </p:cNvPr>
              <p:cNvSpPr/>
              <p:nvPr/>
            </p:nvSpPr>
            <p:spPr>
              <a:xfrm>
                <a:off x="6331693" y="2828209"/>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Stocker</a:t>
                </a:r>
              </a:p>
            </p:txBody>
          </p:sp>
          <p:pic>
            <p:nvPicPr>
              <p:cNvPr id="43" name="Picture 42" descr="ua-capability-icons_wht_Store.png">
                <a:extLst>
                  <a:ext uri="{FF2B5EF4-FFF2-40B4-BE49-F238E27FC236}">
                    <a16:creationId xmlns:a16="http://schemas.microsoft.com/office/drawing/2014/main" id="{6AB810CB-7FFA-E647-820F-1348D55A8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9490" y="1900022"/>
                <a:ext cx="647296" cy="647296"/>
              </a:xfrm>
              <a:prstGeom prst="rect">
                <a:avLst/>
              </a:prstGeom>
            </p:spPr>
          </p:pic>
        </p:grpSp>
        <p:grpSp>
          <p:nvGrpSpPr>
            <p:cNvPr id="33" name="Group 32">
              <a:extLst>
                <a:ext uri="{FF2B5EF4-FFF2-40B4-BE49-F238E27FC236}">
                  <a16:creationId xmlns:a16="http://schemas.microsoft.com/office/drawing/2014/main" id="{A01A6786-B4F7-E64B-8ADF-2CCDA6FFB00B}"/>
                </a:ext>
              </a:extLst>
            </p:cNvPr>
            <p:cNvGrpSpPr/>
            <p:nvPr/>
          </p:nvGrpSpPr>
          <p:grpSpPr>
            <a:xfrm>
              <a:off x="5237178" y="5269981"/>
              <a:ext cx="1302251" cy="970730"/>
              <a:chOff x="2202899" y="3852184"/>
              <a:chExt cx="2011680" cy="1640625"/>
            </a:xfrm>
          </p:grpSpPr>
          <p:sp>
            <p:nvSpPr>
              <p:cNvPr id="38" name="Rectangle 37">
                <a:extLst>
                  <a:ext uri="{FF2B5EF4-FFF2-40B4-BE49-F238E27FC236}">
                    <a16:creationId xmlns:a16="http://schemas.microsoft.com/office/drawing/2014/main" id="{46C1B392-FF8A-1A46-AF2C-63FA41E5A3D0}"/>
                  </a:ext>
                </a:extLst>
              </p:cNvPr>
              <p:cNvSpPr>
                <a:spLocks/>
              </p:cNvSpPr>
              <p:nvPr/>
            </p:nvSpPr>
            <p:spPr>
              <a:xfrm>
                <a:off x="2202899"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9" name="Rectangle 38">
                <a:extLst>
                  <a:ext uri="{FF2B5EF4-FFF2-40B4-BE49-F238E27FC236}">
                    <a16:creationId xmlns:a16="http://schemas.microsoft.com/office/drawing/2014/main" id="{D08E740B-EE22-E54F-BECC-BFA4D1A7E347}"/>
                  </a:ext>
                </a:extLst>
              </p:cNvPr>
              <p:cNvSpPr/>
              <p:nvPr/>
            </p:nvSpPr>
            <p:spPr>
              <a:xfrm>
                <a:off x="2202899" y="5040903"/>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Traiter</a:t>
                </a:r>
              </a:p>
            </p:txBody>
          </p:sp>
          <p:pic>
            <p:nvPicPr>
              <p:cNvPr id="40" name="Picture 39" descr="ua-capability-icons_wht_Process.png">
                <a:extLst>
                  <a:ext uri="{FF2B5EF4-FFF2-40B4-BE49-F238E27FC236}">
                    <a16:creationId xmlns:a16="http://schemas.microsoft.com/office/drawing/2014/main" id="{8E2BA25B-94F7-E146-AC59-48DF74B707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759" y="4119754"/>
                <a:ext cx="1027282" cy="632806"/>
              </a:xfrm>
              <a:prstGeom prst="rect">
                <a:avLst/>
              </a:prstGeom>
            </p:spPr>
          </p:pic>
        </p:grpSp>
        <p:grpSp>
          <p:nvGrpSpPr>
            <p:cNvPr id="34" name="Group 33">
              <a:extLst>
                <a:ext uri="{FF2B5EF4-FFF2-40B4-BE49-F238E27FC236}">
                  <a16:creationId xmlns:a16="http://schemas.microsoft.com/office/drawing/2014/main" id="{DCE1F724-3B0F-EB40-92D6-82F9EE7CF4EA}"/>
                </a:ext>
              </a:extLst>
            </p:cNvPr>
            <p:cNvGrpSpPr/>
            <p:nvPr/>
          </p:nvGrpSpPr>
          <p:grpSpPr>
            <a:xfrm>
              <a:off x="8546330" y="5275764"/>
              <a:ext cx="1302251" cy="970730"/>
              <a:chOff x="4943583" y="3852184"/>
              <a:chExt cx="2011680" cy="1640625"/>
            </a:xfrm>
          </p:grpSpPr>
          <p:sp>
            <p:nvSpPr>
              <p:cNvPr id="35" name="Rectangle 34">
                <a:extLst>
                  <a:ext uri="{FF2B5EF4-FFF2-40B4-BE49-F238E27FC236}">
                    <a16:creationId xmlns:a16="http://schemas.microsoft.com/office/drawing/2014/main" id="{FE413D40-E4B1-7B43-95EE-9A70F693E450}"/>
                  </a:ext>
                </a:extLst>
              </p:cNvPr>
              <p:cNvSpPr>
                <a:spLocks/>
              </p:cNvSpPr>
              <p:nvPr/>
            </p:nvSpPr>
            <p:spPr>
              <a:xfrm>
                <a:off x="4943583"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6" name="Rectangle 35">
                <a:extLst>
                  <a:ext uri="{FF2B5EF4-FFF2-40B4-BE49-F238E27FC236}">
                    <a16:creationId xmlns:a16="http://schemas.microsoft.com/office/drawing/2014/main" id="{A8F6DA22-0257-334F-BF9C-0493C7E95829}"/>
                  </a:ext>
                </a:extLst>
              </p:cNvPr>
              <p:cNvSpPr/>
              <p:nvPr/>
            </p:nvSpPr>
            <p:spPr>
              <a:xfrm>
                <a:off x="4946287" y="5040903"/>
                <a:ext cx="2008976"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Afficher</a:t>
                </a:r>
              </a:p>
            </p:txBody>
          </p:sp>
          <p:pic>
            <p:nvPicPr>
              <p:cNvPr id="37" name="Picture 36" descr="ua-capability-icons_wht_Display.png">
                <a:extLst>
                  <a:ext uri="{FF2B5EF4-FFF2-40B4-BE49-F238E27FC236}">
                    <a16:creationId xmlns:a16="http://schemas.microsoft.com/office/drawing/2014/main" id="{03B399DB-C262-DD4C-9E27-94DC38E04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163" y="4126903"/>
                <a:ext cx="489490" cy="633398"/>
              </a:xfrm>
              <a:prstGeom prst="rect">
                <a:avLst/>
              </a:prstGeom>
            </p:spPr>
          </p:pic>
        </p:grpSp>
      </p:grpSp>
    </p:spTree>
    <p:extLst>
      <p:ext uri="{BB962C8B-B14F-4D97-AF65-F5344CB8AC3E}">
        <p14:creationId xmlns:p14="http://schemas.microsoft.com/office/powerpoint/2010/main" val="263624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F512-A707-6942-97D9-A27B3460500E}"/>
              </a:ext>
            </a:extLst>
          </p:cNvPr>
          <p:cNvSpPr>
            <a:spLocks noGrp="1"/>
          </p:cNvSpPr>
          <p:nvPr>
            <p:ph type="title"/>
          </p:nvPr>
        </p:nvSpPr>
        <p:spPr/>
        <p:txBody>
          <a:bodyPr/>
          <a:lstStyle/>
          <a:p>
            <a:r>
              <a:rPr lang="fr-FR"/>
              <a:t>Pile technologique à prendre en compte dans le cadre de l’UA </a:t>
            </a:r>
          </a:p>
        </p:txBody>
      </p:sp>
      <p:graphicFrame>
        <p:nvGraphicFramePr>
          <p:cNvPr id="6" name="Diagram 5">
            <a:extLst>
              <a:ext uri="{FF2B5EF4-FFF2-40B4-BE49-F238E27FC236}">
                <a16:creationId xmlns:a16="http://schemas.microsoft.com/office/drawing/2014/main" id="{46126D98-EB57-E54E-B9E7-E94B7FB0045D}"/>
              </a:ext>
            </a:extLst>
          </p:cNvPr>
          <p:cNvGraphicFramePr/>
          <p:nvPr>
            <p:extLst>
              <p:ext uri="{D42A27DB-BD31-4B8C-83A1-F6EECF244321}">
                <p14:modId xmlns:p14="http://schemas.microsoft.com/office/powerpoint/2010/main" val="48167280"/>
              </p:ext>
            </p:extLst>
          </p:nvPr>
        </p:nvGraphicFramePr>
        <p:xfrm>
          <a:off x="244840" y="596221"/>
          <a:ext cx="7973037" cy="571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3ADB858-09EA-274A-9841-5D52984C8112}"/>
              </a:ext>
            </a:extLst>
          </p:cNvPr>
          <p:cNvPicPr>
            <a:picLocks noChangeAspect="1"/>
          </p:cNvPicPr>
          <p:nvPr/>
        </p:nvPicPr>
        <p:blipFill>
          <a:blip r:embed="rId7"/>
          <a:stretch>
            <a:fillRect/>
          </a:stretch>
        </p:blipFill>
        <p:spPr>
          <a:xfrm>
            <a:off x="10902950" y="32733"/>
            <a:ext cx="1241861" cy="563488"/>
          </a:xfrm>
          <a:prstGeom prst="rect">
            <a:avLst/>
          </a:prstGeom>
        </p:spPr>
      </p:pic>
      <p:sp>
        <p:nvSpPr>
          <p:cNvPr id="5" name="TextBox 4">
            <a:extLst>
              <a:ext uri="{FF2B5EF4-FFF2-40B4-BE49-F238E27FC236}">
                <a16:creationId xmlns:a16="http://schemas.microsoft.com/office/drawing/2014/main" id="{096FF6C9-4EF8-4E44-B71B-E4D99D5BD8A5}"/>
              </a:ext>
            </a:extLst>
          </p:cNvPr>
          <p:cNvSpPr txBox="1"/>
          <p:nvPr/>
        </p:nvSpPr>
        <p:spPr>
          <a:xfrm>
            <a:off x="9024079" y="2823812"/>
            <a:ext cx="2923081" cy="1231106"/>
          </a:xfrm>
          <a:prstGeom prst="rect">
            <a:avLst/>
          </a:prstGeom>
          <a:noFill/>
        </p:spPr>
        <p:txBody>
          <a:bodyPr wrap="square" lIns="0" tIns="0" rIns="0" bIns="0" rtlCol="0">
            <a:spAutoFit/>
          </a:bodyPr>
          <a:lstStyle/>
          <a:p>
            <a:pPr algn="ctr"/>
            <a:r>
              <a:rPr lang="fr-FR" sz="2000">
                <a:cs typeface="Source Sans Pro"/>
              </a:rPr>
              <a:t>Accepter, valider, traiter, stocker et afficher </a:t>
            </a:r>
          </a:p>
          <a:p>
            <a:pPr algn="ctr"/>
            <a:r>
              <a:rPr lang="fr-FR" sz="2000">
                <a:cs typeface="Source Sans Pro"/>
              </a:rPr>
              <a:t>tous les noms de domaine et adresses de courrier électronique</a:t>
            </a:r>
          </a:p>
        </p:txBody>
      </p:sp>
      <p:sp>
        <p:nvSpPr>
          <p:cNvPr id="3" name="Right Brace 2">
            <a:extLst>
              <a:ext uri="{FF2B5EF4-FFF2-40B4-BE49-F238E27FC236}">
                <a16:creationId xmlns:a16="http://schemas.microsoft.com/office/drawing/2014/main" id="{5581D396-B699-FE4D-B22B-B94B964B53FD}"/>
              </a:ext>
            </a:extLst>
          </p:cNvPr>
          <p:cNvSpPr/>
          <p:nvPr/>
        </p:nvSpPr>
        <p:spPr>
          <a:xfrm>
            <a:off x="8217877" y="836734"/>
            <a:ext cx="656492" cy="5205262"/>
          </a:xfrm>
          <a:prstGeom prst="rightBrace">
            <a:avLst/>
          </a:prstGeom>
          <a:ln w="3810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461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Systèmes de messagerie et prise en charge de l’EAI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3D14A1BF-7739-7C46-90AA-80A50EE2A849}"/>
              </a:ext>
            </a:extLst>
          </p:cNvPr>
          <p:cNvPicPr>
            <a:picLocks noChangeAspect="1"/>
          </p:cNvPicPr>
          <p:nvPr/>
        </p:nvPicPr>
        <p:blipFill rotWithShape="1">
          <a:blip r:embed="rId4"/>
          <a:srcRect l="5267" r="4665"/>
          <a:stretch/>
        </p:blipFill>
        <p:spPr>
          <a:xfrm>
            <a:off x="7897595" y="929390"/>
            <a:ext cx="3709739" cy="2695153"/>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301439" y="735106"/>
            <a:ext cx="7312927" cy="5605733"/>
          </a:xfrm>
        </p:spPr>
        <p:txBody>
          <a:bodyPr/>
          <a:lstStyle/>
          <a:p>
            <a:r>
              <a:rPr lang="fr-FR" sz="1850" dirty="0"/>
              <a:t>Tous les agents de messagerie doivent être configurés pour envoyer et recevoir des adresses électroniques internationalisées. Pour en savoir plus, voir </a:t>
            </a:r>
            <a:r>
              <a:rPr lang="fr-FR" sz="1850" dirty="0">
                <a:hlinkClick r:id="rId5"/>
              </a:rPr>
              <a:t>EAI : A Technical Overview.</a:t>
            </a:r>
          </a:p>
          <a:p>
            <a:pPr lvl="1"/>
            <a:r>
              <a:rPr lang="fr-FR" sz="1850" dirty="0">
                <a:solidFill>
                  <a:schemeClr val="accent1"/>
                </a:solidFill>
              </a:rPr>
              <a:t>MUA</a:t>
            </a:r>
            <a:r>
              <a:rPr lang="fr-FR" sz="1850" dirty="0"/>
              <a:t> – pour Mail User Agent ou client de messagerie : programme client qu’une personne utilise pour envoyer, recevoir et gérer son courrier électronique.</a:t>
            </a:r>
          </a:p>
          <a:p>
            <a:pPr lvl="1"/>
            <a:r>
              <a:rPr lang="fr-FR" sz="1850" dirty="0">
                <a:solidFill>
                  <a:schemeClr val="accent1"/>
                </a:solidFill>
              </a:rPr>
              <a:t>MSA</a:t>
            </a:r>
            <a:r>
              <a:rPr lang="fr-FR" sz="1850" dirty="0"/>
              <a:t> – pour Mail User Agent ou agent de courrier électronique soumis : programme serveur qui reçoit le courrier électronique d’un MUA et le prépare pour la transmission et la distribution.</a:t>
            </a:r>
          </a:p>
          <a:p>
            <a:pPr lvl="1"/>
            <a:r>
              <a:rPr lang="fr-FR" sz="1850" dirty="0">
                <a:solidFill>
                  <a:schemeClr val="accent1"/>
                </a:solidFill>
              </a:rPr>
              <a:t>MTA</a:t>
            </a:r>
            <a:r>
              <a:rPr lang="fr-FR" sz="1850" dirty="0"/>
              <a:t> – pour Mail User Agent ou agent de transfert de courrier électronique : programme serveur qui envoie et reçoit du courrier électronique vers et depuis d’autres hôtes Internet. Un MTA peut recevoir du courrier électronique d’un MSA et/ou distribuer du courrier à un MDA.</a:t>
            </a:r>
          </a:p>
          <a:p>
            <a:pPr lvl="1"/>
            <a:r>
              <a:rPr lang="fr-FR" sz="1850" dirty="0">
                <a:solidFill>
                  <a:schemeClr val="accent1"/>
                </a:solidFill>
              </a:rPr>
              <a:t>MDA</a:t>
            </a:r>
            <a:r>
              <a:rPr lang="fr-FR" sz="1850" dirty="0"/>
              <a:t> – pour Mail User Agent ou agent de distribution de courrier électronique : programme serveur qui gère le courrier électronique entrant et le stocke habituellement dans une boîte de messagerie ou dans un dossier.</a:t>
            </a:r>
          </a:p>
          <a:p>
            <a:endParaRPr lang="en-US" sz="1850" dirty="0"/>
          </a:p>
        </p:txBody>
      </p:sp>
      <p:pic>
        <p:nvPicPr>
          <p:cNvPr id="7" name="Picture 6">
            <a:extLst>
              <a:ext uri="{FF2B5EF4-FFF2-40B4-BE49-F238E27FC236}">
                <a16:creationId xmlns:a16="http://schemas.microsoft.com/office/drawing/2014/main" id="{46327B79-8902-4740-B3C3-CDE15F4C5823}"/>
              </a:ext>
            </a:extLst>
          </p:cNvPr>
          <p:cNvPicPr>
            <a:picLocks noChangeAspect="1"/>
          </p:cNvPicPr>
          <p:nvPr/>
        </p:nvPicPr>
        <p:blipFill>
          <a:blip r:embed="rId6"/>
          <a:stretch>
            <a:fillRect/>
          </a:stretch>
        </p:blipFill>
        <p:spPr>
          <a:xfrm>
            <a:off x="7704012" y="4388649"/>
            <a:ext cx="4096904" cy="1291896"/>
          </a:xfrm>
          <a:prstGeom prst="rect">
            <a:avLst/>
          </a:prstGeom>
        </p:spPr>
      </p:pic>
    </p:spTree>
    <p:extLst>
      <p:ext uri="{BB962C8B-B14F-4D97-AF65-F5344CB8AC3E}">
        <p14:creationId xmlns:p14="http://schemas.microsoft.com/office/powerpoint/2010/main" val="310967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19C80D4A-C459-1EE7-3ABB-522D33F56F64}"/>
              </a:ext>
            </a:extLst>
          </p:cNvPr>
          <p:cNvGrpSpPr/>
          <p:nvPr/>
        </p:nvGrpSpPr>
        <p:grpSpPr>
          <a:xfrm>
            <a:off x="6186110" y="843744"/>
            <a:ext cx="5337770" cy="5057086"/>
            <a:chOff x="6190527" y="830541"/>
            <a:chExt cx="5337770" cy="5057086"/>
          </a:xfrm>
        </p:grpSpPr>
        <p:pic>
          <p:nvPicPr>
            <p:cNvPr id="87" name="Graphic 86" descr="Server with solid fill">
              <a:extLst>
                <a:ext uri="{FF2B5EF4-FFF2-40B4-BE49-F238E27FC236}">
                  <a16:creationId xmlns:a16="http://schemas.microsoft.com/office/drawing/2014/main" id="{E387110D-D34E-0E8A-625E-0F8C95E2E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9504" y="2672008"/>
              <a:ext cx="914400" cy="914400"/>
            </a:xfrm>
            <a:prstGeom prst="rect">
              <a:avLst/>
            </a:prstGeom>
          </p:spPr>
        </p:pic>
        <p:pic>
          <p:nvPicPr>
            <p:cNvPr id="88" name="Graphic 87" descr="Server with solid fill">
              <a:extLst>
                <a:ext uri="{FF2B5EF4-FFF2-40B4-BE49-F238E27FC236}">
                  <a16:creationId xmlns:a16="http://schemas.microsoft.com/office/drawing/2014/main" id="{AD728F4F-1AB6-7848-179F-367D5471D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192" y="2681350"/>
              <a:ext cx="914400" cy="914400"/>
            </a:xfrm>
            <a:prstGeom prst="rect">
              <a:avLst/>
            </a:prstGeom>
          </p:spPr>
        </p:pic>
        <p:pic>
          <p:nvPicPr>
            <p:cNvPr id="89" name="Graphic 88" descr="Server with solid fill">
              <a:extLst>
                <a:ext uri="{FF2B5EF4-FFF2-40B4-BE49-F238E27FC236}">
                  <a16:creationId xmlns:a16="http://schemas.microsoft.com/office/drawing/2014/main" id="{4474A020-5334-2875-4E08-9A60CDEBC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2218" y="2680047"/>
              <a:ext cx="914400" cy="914400"/>
            </a:xfrm>
            <a:prstGeom prst="rect">
              <a:avLst/>
            </a:prstGeom>
          </p:spPr>
        </p:pic>
        <p:pic>
          <p:nvPicPr>
            <p:cNvPr id="90" name="Graphic 89" descr="Server with solid fill">
              <a:extLst>
                <a:ext uri="{FF2B5EF4-FFF2-40B4-BE49-F238E27FC236}">
                  <a16:creationId xmlns:a16="http://schemas.microsoft.com/office/drawing/2014/main" id="{C8025C81-7DD6-A8E8-EA3B-7DBD1C947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8551" y="4419229"/>
              <a:ext cx="914400" cy="914400"/>
            </a:xfrm>
            <a:prstGeom prst="rect">
              <a:avLst/>
            </a:prstGeom>
          </p:spPr>
        </p:pic>
        <p:pic>
          <p:nvPicPr>
            <p:cNvPr id="91" name="Graphic 90" descr="Database outline">
              <a:extLst>
                <a:ext uri="{FF2B5EF4-FFF2-40B4-BE49-F238E27FC236}">
                  <a16:creationId xmlns:a16="http://schemas.microsoft.com/office/drawing/2014/main" id="{11AB968D-1619-D860-480A-A2A4DBD42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6269" y="4428571"/>
              <a:ext cx="914400" cy="914400"/>
            </a:xfrm>
            <a:prstGeom prst="rect">
              <a:avLst/>
            </a:prstGeom>
          </p:spPr>
        </p:pic>
        <p:sp>
          <p:nvSpPr>
            <p:cNvPr id="93" name="TextBox 92">
              <a:extLst>
                <a:ext uri="{FF2B5EF4-FFF2-40B4-BE49-F238E27FC236}">
                  <a16:creationId xmlns:a16="http://schemas.microsoft.com/office/drawing/2014/main" id="{D199698E-C97A-256C-66DC-4D1CA72F5A6B}"/>
                </a:ext>
              </a:extLst>
            </p:cNvPr>
            <p:cNvSpPr txBox="1"/>
            <p:nvPr/>
          </p:nvSpPr>
          <p:spPr>
            <a:xfrm>
              <a:off x="7980013" y="5352899"/>
              <a:ext cx="1501983" cy="276999"/>
            </a:xfrm>
            <a:prstGeom prst="rect">
              <a:avLst/>
            </a:prstGeom>
            <a:noFill/>
          </p:spPr>
          <p:txBody>
            <a:bodyPr wrap="square" lIns="0" tIns="0" rIns="0" bIns="0" rtlCol="0">
              <a:spAutoFit/>
            </a:bodyPr>
            <a:lstStyle/>
            <a:p>
              <a:pPr algn="ctr"/>
              <a:r>
                <a:rPr lang="fr-FR"/>
                <a:t>Stockage du courrier</a:t>
              </a:r>
            </a:p>
          </p:txBody>
        </p:sp>
        <p:sp>
          <p:nvSpPr>
            <p:cNvPr id="94" name="TextBox 93">
              <a:extLst>
                <a:ext uri="{FF2B5EF4-FFF2-40B4-BE49-F238E27FC236}">
                  <a16:creationId xmlns:a16="http://schemas.microsoft.com/office/drawing/2014/main" id="{423699F8-66A7-0066-FE1C-A92EB569D0D3}"/>
                </a:ext>
              </a:extLst>
            </p:cNvPr>
            <p:cNvSpPr txBox="1"/>
            <p:nvPr/>
          </p:nvSpPr>
          <p:spPr>
            <a:xfrm>
              <a:off x="9743530" y="5374612"/>
              <a:ext cx="1784767" cy="276999"/>
            </a:xfrm>
            <a:prstGeom prst="rect">
              <a:avLst/>
            </a:prstGeom>
            <a:noFill/>
          </p:spPr>
          <p:txBody>
            <a:bodyPr wrap="square" lIns="0" tIns="0" rIns="0" bIns="0" rtlCol="0">
              <a:spAutoFit/>
            </a:bodyPr>
            <a:lstStyle/>
            <a:p>
              <a:pPr algn="ctr"/>
              <a:r>
                <a:rPr lang="fr-FR"/>
                <a:t>MUA : Webmail</a:t>
              </a:r>
            </a:p>
          </p:txBody>
        </p:sp>
        <p:sp>
          <p:nvSpPr>
            <p:cNvPr id="95" name="TextBox 94">
              <a:extLst>
                <a:ext uri="{FF2B5EF4-FFF2-40B4-BE49-F238E27FC236}">
                  <a16:creationId xmlns:a16="http://schemas.microsoft.com/office/drawing/2014/main" id="{DDE89012-4C43-C437-D37A-00F0AC9E461B}"/>
                </a:ext>
              </a:extLst>
            </p:cNvPr>
            <p:cNvSpPr txBox="1"/>
            <p:nvPr/>
          </p:nvSpPr>
          <p:spPr>
            <a:xfrm>
              <a:off x="9832062" y="3553750"/>
              <a:ext cx="1501984" cy="553998"/>
            </a:xfrm>
            <a:prstGeom prst="rect">
              <a:avLst/>
            </a:prstGeom>
            <a:noFill/>
          </p:spPr>
          <p:txBody>
            <a:bodyPr wrap="square" lIns="0" tIns="0" rIns="0" bIns="0" rtlCol="0">
              <a:spAutoFit/>
            </a:bodyPr>
            <a:lstStyle/>
            <a:p>
              <a:pPr algn="ctr"/>
              <a:r>
                <a:rPr lang="fr-FR" dirty="0"/>
                <a:t>MSA pour l’expéditeur</a:t>
              </a:r>
            </a:p>
          </p:txBody>
        </p:sp>
        <p:sp>
          <p:nvSpPr>
            <p:cNvPr id="96" name="TextBox 95">
              <a:extLst>
                <a:ext uri="{FF2B5EF4-FFF2-40B4-BE49-F238E27FC236}">
                  <a16:creationId xmlns:a16="http://schemas.microsoft.com/office/drawing/2014/main" id="{07B45DF0-348E-D86D-7632-2DDBFA360D6D}"/>
                </a:ext>
              </a:extLst>
            </p:cNvPr>
            <p:cNvSpPr txBox="1"/>
            <p:nvPr/>
          </p:nvSpPr>
          <p:spPr>
            <a:xfrm>
              <a:off x="7970484" y="3586408"/>
              <a:ext cx="1501983" cy="553998"/>
            </a:xfrm>
            <a:prstGeom prst="rect">
              <a:avLst/>
            </a:prstGeom>
            <a:noFill/>
          </p:spPr>
          <p:txBody>
            <a:bodyPr wrap="square" lIns="0" tIns="0" rIns="0" bIns="0" rtlCol="0">
              <a:spAutoFit/>
            </a:bodyPr>
            <a:lstStyle/>
            <a:p>
              <a:pPr algn="ctr"/>
              <a:r>
                <a:rPr lang="fr-FR"/>
                <a:t>MTA pour l’expéditeur</a:t>
              </a:r>
            </a:p>
          </p:txBody>
        </p:sp>
        <p:sp>
          <p:nvSpPr>
            <p:cNvPr id="97" name="TextBox 96">
              <a:extLst>
                <a:ext uri="{FF2B5EF4-FFF2-40B4-BE49-F238E27FC236}">
                  <a16:creationId xmlns:a16="http://schemas.microsoft.com/office/drawing/2014/main" id="{5CC3F5B2-F3CF-7298-5186-E002B9B3669C}"/>
                </a:ext>
              </a:extLst>
            </p:cNvPr>
            <p:cNvSpPr txBox="1"/>
            <p:nvPr/>
          </p:nvSpPr>
          <p:spPr>
            <a:xfrm>
              <a:off x="6308189" y="3549967"/>
              <a:ext cx="1431471" cy="553998"/>
            </a:xfrm>
            <a:prstGeom prst="rect">
              <a:avLst/>
            </a:prstGeom>
            <a:noFill/>
          </p:spPr>
          <p:txBody>
            <a:bodyPr wrap="square" lIns="0" tIns="0" rIns="0" bIns="0" rtlCol="0">
              <a:spAutoFit/>
            </a:bodyPr>
            <a:lstStyle/>
            <a:p>
              <a:pPr algn="ctr"/>
              <a:r>
                <a:rPr lang="fr-FR"/>
                <a:t>MTA pour le destinataire</a:t>
              </a:r>
            </a:p>
          </p:txBody>
        </p:sp>
        <p:sp>
          <p:nvSpPr>
            <p:cNvPr id="98" name="TextBox 97">
              <a:extLst>
                <a:ext uri="{FF2B5EF4-FFF2-40B4-BE49-F238E27FC236}">
                  <a16:creationId xmlns:a16="http://schemas.microsoft.com/office/drawing/2014/main" id="{2699A504-3912-F483-AC76-A357FA4A1178}"/>
                </a:ext>
              </a:extLst>
            </p:cNvPr>
            <p:cNvSpPr txBox="1"/>
            <p:nvPr/>
          </p:nvSpPr>
          <p:spPr>
            <a:xfrm>
              <a:off x="6190527" y="5333629"/>
              <a:ext cx="1564931" cy="553998"/>
            </a:xfrm>
            <a:prstGeom prst="rect">
              <a:avLst/>
            </a:prstGeom>
            <a:noFill/>
          </p:spPr>
          <p:txBody>
            <a:bodyPr wrap="square" lIns="0" tIns="0" rIns="0" bIns="0" rtlCol="0">
              <a:spAutoFit/>
            </a:bodyPr>
            <a:lstStyle/>
            <a:p>
              <a:pPr algn="ctr"/>
              <a:r>
                <a:rPr lang="fr-FR"/>
                <a:t>MTA : filtre de spam</a:t>
              </a:r>
            </a:p>
          </p:txBody>
        </p:sp>
        <p:cxnSp>
          <p:nvCxnSpPr>
            <p:cNvPr id="100" name="Curved Connector 99">
              <a:extLst>
                <a:ext uri="{FF2B5EF4-FFF2-40B4-BE49-F238E27FC236}">
                  <a16:creationId xmlns:a16="http://schemas.microsoft.com/office/drawing/2014/main" id="{E71A4464-E2C6-C853-3294-29097DC9FCA8}"/>
                </a:ext>
              </a:extLst>
            </p:cNvPr>
            <p:cNvCxnSpPr>
              <a:cxnSpLocks/>
            </p:cNvCxnSpPr>
            <p:nvPr/>
          </p:nvCxnSpPr>
          <p:spPr>
            <a:xfrm rot="10800000" flipH="1" flipV="1">
              <a:off x="6534288" y="3173105"/>
              <a:ext cx="6333" cy="1739182"/>
            </a:xfrm>
            <a:prstGeom prst="curvedConnector3">
              <a:avLst>
                <a:gd name="adj1" fmla="val -360966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13F5F1EC-44E2-C7C8-2B7C-3BE7586F8FA0}"/>
                </a:ext>
              </a:extLst>
            </p:cNvPr>
            <p:cNvCxnSpPr>
              <a:cxnSpLocks/>
              <a:stCxn id="87" idx="1"/>
              <a:endCxn id="88" idx="3"/>
            </p:cNvCxnSpPr>
            <p:nvPr/>
          </p:nvCxnSpPr>
          <p:spPr>
            <a:xfrm flipH="1">
              <a:off x="9181592" y="3129208"/>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F0B2AABD-6F99-2698-DB5C-CDEBFEFA23A8}"/>
                </a:ext>
              </a:extLst>
            </p:cNvPr>
            <p:cNvCxnSpPr>
              <a:cxnSpLocks/>
              <a:stCxn id="88" idx="1"/>
              <a:endCxn id="89" idx="3"/>
            </p:cNvCxnSpPr>
            <p:nvPr/>
          </p:nvCxnSpPr>
          <p:spPr>
            <a:xfrm flipH="1" flipV="1">
              <a:off x="7466618" y="3137247"/>
              <a:ext cx="800574"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4" name="Straight Arrow Connector 103">
              <a:extLst>
                <a:ext uri="{FF2B5EF4-FFF2-40B4-BE49-F238E27FC236}">
                  <a16:creationId xmlns:a16="http://schemas.microsoft.com/office/drawing/2014/main" id="{64F1753F-319F-7E61-77C1-AD064B0085A6}"/>
                </a:ext>
              </a:extLst>
            </p:cNvPr>
            <p:cNvCxnSpPr>
              <a:cxnSpLocks/>
              <a:stCxn id="90" idx="3"/>
              <a:endCxn id="91" idx="1"/>
            </p:cNvCxnSpPr>
            <p:nvPr/>
          </p:nvCxnSpPr>
          <p:spPr>
            <a:xfrm>
              <a:off x="7472951" y="4876429"/>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77A91FAB-2CE7-F9EC-7065-6466682796CF}"/>
                </a:ext>
              </a:extLst>
            </p:cNvPr>
            <p:cNvCxnSpPr>
              <a:cxnSpLocks/>
              <a:stCxn id="91" idx="3"/>
            </p:cNvCxnSpPr>
            <p:nvPr/>
          </p:nvCxnSpPr>
          <p:spPr>
            <a:xfrm flipV="1">
              <a:off x="9210669" y="4876428"/>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134" name="Graphic 133" descr="Smart Phone with solid fill">
              <a:extLst>
                <a:ext uri="{FF2B5EF4-FFF2-40B4-BE49-F238E27FC236}">
                  <a16:creationId xmlns:a16="http://schemas.microsoft.com/office/drawing/2014/main" id="{EBBE0CB2-1808-E761-A27F-028BACCF3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9114" y="830541"/>
              <a:ext cx="914400" cy="914400"/>
            </a:xfrm>
            <a:prstGeom prst="rect">
              <a:avLst/>
            </a:prstGeom>
          </p:spPr>
        </p:pic>
        <p:pic>
          <p:nvPicPr>
            <p:cNvPr id="136" name="Graphic 135" descr="Browser window with solid fill">
              <a:extLst>
                <a:ext uri="{FF2B5EF4-FFF2-40B4-BE49-F238E27FC236}">
                  <a16:creationId xmlns:a16="http://schemas.microsoft.com/office/drawing/2014/main" id="{6C868721-6726-2462-71B3-F67D66B34F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9504" y="4419228"/>
              <a:ext cx="914400" cy="914400"/>
            </a:xfrm>
            <a:prstGeom prst="rect">
              <a:avLst/>
            </a:prstGeom>
          </p:spPr>
        </p:pic>
        <p:sp>
          <p:nvSpPr>
            <p:cNvPr id="137" name="TextBox 136">
              <a:extLst>
                <a:ext uri="{FF2B5EF4-FFF2-40B4-BE49-F238E27FC236}">
                  <a16:creationId xmlns:a16="http://schemas.microsoft.com/office/drawing/2014/main" id="{14A6CDF1-1D78-DD22-D2FA-264D2B92D42C}"/>
                </a:ext>
              </a:extLst>
            </p:cNvPr>
            <p:cNvSpPr txBox="1"/>
            <p:nvPr/>
          </p:nvSpPr>
          <p:spPr>
            <a:xfrm>
              <a:off x="9628889" y="1744941"/>
              <a:ext cx="1784767" cy="830997"/>
            </a:xfrm>
            <a:prstGeom prst="rect">
              <a:avLst/>
            </a:prstGeom>
            <a:noFill/>
          </p:spPr>
          <p:txBody>
            <a:bodyPr wrap="square" lIns="0" tIns="0" rIns="0" bIns="0" rtlCol="0">
              <a:spAutoFit/>
            </a:bodyPr>
            <a:lstStyle/>
            <a:p>
              <a:pPr algn="ctr"/>
              <a:r>
                <a:rPr lang="fr-FR" dirty="0"/>
                <a:t>Application MUA pour mobile multifonction</a:t>
              </a:r>
            </a:p>
          </p:txBody>
        </p:sp>
        <p:cxnSp>
          <p:nvCxnSpPr>
            <p:cNvPr id="138" name="Curved Connector 137">
              <a:extLst>
                <a:ext uri="{FF2B5EF4-FFF2-40B4-BE49-F238E27FC236}">
                  <a16:creationId xmlns:a16="http://schemas.microsoft.com/office/drawing/2014/main" id="{4D213884-63FE-6C5D-2901-4EEEC40D3AD7}"/>
                </a:ext>
              </a:extLst>
            </p:cNvPr>
            <p:cNvCxnSpPr>
              <a:cxnSpLocks/>
            </p:cNvCxnSpPr>
            <p:nvPr/>
          </p:nvCxnSpPr>
          <p:spPr>
            <a:xfrm flipH="1">
              <a:off x="11177336" y="1287741"/>
              <a:ext cx="79610" cy="1841467"/>
            </a:xfrm>
            <a:prstGeom prst="curvedConnector3">
              <a:avLst>
                <a:gd name="adj1" fmla="val -287150"/>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grpSp>
      <p:sp>
        <p:nvSpPr>
          <p:cNvPr id="5" name="Title 4"/>
          <p:cNvSpPr>
            <a:spLocks noGrp="1"/>
          </p:cNvSpPr>
          <p:nvPr>
            <p:ph type="title"/>
          </p:nvPr>
        </p:nvSpPr>
        <p:spPr/>
        <p:txBody>
          <a:bodyPr/>
          <a:lstStyle/>
          <a:p>
            <a:r>
              <a:rPr lang="fr-FR"/>
              <a:t>Exemples de composantes d’un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1"/>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fr-FR" sz="2000">
                <a:solidFill>
                  <a:schemeClr val="accent1"/>
                </a:solidFill>
              </a:rPr>
              <a:t>MUA</a:t>
            </a:r>
            <a:r>
              <a:rPr lang="fr-FR" sz="2000"/>
              <a:t> (Mail User Agent) – Outlook, Thunderbird, le backend d’expédition d’Amazon, le sous-système webmail de Gmail, le formulaire de contact d’un serveur web.</a:t>
            </a:r>
          </a:p>
          <a:p>
            <a:r>
              <a:rPr lang="fr-FR" sz="2000">
                <a:solidFill>
                  <a:schemeClr val="accent1"/>
                </a:solidFill>
              </a:rPr>
              <a:t>MSA</a:t>
            </a:r>
            <a:r>
              <a:rPr lang="fr-FR" sz="2000"/>
              <a:t> (Mail Submission Agent) – Exchange, Postfix, Sendgrid, AWS Workmail.</a:t>
            </a:r>
          </a:p>
          <a:p>
            <a:r>
              <a:rPr lang="fr-FR" sz="2000">
                <a:solidFill>
                  <a:schemeClr val="accent1"/>
                </a:solidFill>
              </a:rPr>
              <a:t>MTA</a:t>
            </a:r>
            <a:r>
              <a:rPr lang="fr-FR" sz="2000"/>
              <a:t> (Mail Transfer Agent) – Postfix, Exim, Halon, Sendgrid, AWS Workmail.</a:t>
            </a:r>
          </a:p>
          <a:p>
            <a:r>
              <a:rPr lang="fr-FR" sz="2000">
                <a:solidFill>
                  <a:schemeClr val="accent1"/>
                </a:solidFill>
              </a:rPr>
              <a:t>MDA</a:t>
            </a:r>
            <a:r>
              <a:rPr lang="fr-FR" sz="2000"/>
              <a:t> (Mail Delivery Agent) – partie de Gmail et Exchange, parties de Zendesk. </a:t>
            </a:r>
          </a:p>
        </p:txBody>
      </p:sp>
    </p:spTree>
    <p:extLst>
      <p:ext uri="{BB962C8B-B14F-4D97-AF65-F5344CB8AC3E}">
        <p14:creationId xmlns:p14="http://schemas.microsoft.com/office/powerpoint/2010/main" val="1085253805"/>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ICANN PPT Template_16x9 20170601.potx" id="{6DCE996D-886D-4310-B448-1ACF06EC9706}" vid="{B8D7A136-CA80-4520-9EC3-55CACFEC0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ICANN PPT_Arial_16x9_June 2017_potx</Template>
  <TotalTime>15047</TotalTime>
  <Words>3159</Words>
  <Application>Microsoft Macintosh PowerPoint</Application>
  <PresentationFormat>Widescreen</PresentationFormat>
  <Paragraphs>301</Paragraphs>
  <Slides>36</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Source Sans Pro Light</vt:lpstr>
      <vt:lpstr>Times New Roman</vt:lpstr>
      <vt:lpstr>Wingdings</vt:lpstr>
      <vt:lpstr>ICANN PPT_Arial_16x9_June 2017_potx</vt:lpstr>
      <vt:lpstr>L’acceptation universelle des noms de domaine et adresses de courrier électronique</vt:lpstr>
      <vt:lpstr>Ordre du jour</vt:lpstr>
      <vt:lpstr>Présentation de l’acceptation universelle (UA) </vt:lpstr>
      <vt:lpstr>Acceptation universelle des noms de domaine et adresses de courrier électronique</vt:lpstr>
      <vt:lpstr>Catégories de noms de domaine et d’adresses de courrier électronique</vt:lpstr>
      <vt:lpstr>Portée de la préparation à l’UA pour les programmeurs</vt:lpstr>
      <vt:lpstr>Pile technologique à prendre en compte dans le cadre de l’UA </vt:lpstr>
      <vt:lpstr>Systèmes de messagerie et prise en charge de l’EAI</vt:lpstr>
      <vt:lpstr>Exemples de composantes d’un courrier électronique</vt:lpstr>
      <vt:lpstr>Exemples de composantes d’un courrier électronique</vt:lpstr>
      <vt:lpstr>Notions fondamentales sur l’Unicode</vt:lpstr>
      <vt:lpstr>Caractère et jeu de caractères</vt:lpstr>
      <vt:lpstr>Point de code</vt:lpstr>
      <vt:lpstr>Point de code</vt:lpstr>
      <vt:lpstr>Glyphe</vt:lpstr>
      <vt:lpstr>Encodage de caractères</vt:lpstr>
      <vt:lpstr>Un bref historique</vt:lpstr>
      <vt:lpstr>Norme Unicode</vt:lpstr>
      <vt:lpstr>Encodage Unicode</vt:lpstr>
      <vt:lpstr>Normalisation</vt:lpstr>
      <vt:lpstr>Normalisation</vt:lpstr>
      <vt:lpstr>Noms de domaine internationalisés</vt:lpstr>
      <vt:lpstr>Noms de domaine</vt:lpstr>
      <vt:lpstr>Noms de domaine internationalisés (IDN)</vt:lpstr>
      <vt:lpstr>Internationalisation des adresses de courrier électronique (EAI)</vt:lpstr>
      <vt:lpstr>Adresse de courrier électronique</vt:lpstr>
      <vt:lpstr>EAI</vt:lpstr>
      <vt:lpstr>Forme de l’adresse de courrier électronique</vt:lpstr>
      <vt:lpstr>Envoi et réception </vt:lpstr>
      <vt:lpstr>Conclusion</vt:lpstr>
      <vt:lpstr>Prise en charge par les langages de prog.</vt:lpstr>
      <vt:lpstr>Prise en charge de l’EAI par les principaux services et logiciels de messagerie</vt:lpstr>
      <vt:lpstr>Parcours de l’ICANN vers la préparation à l’acceptation universelle – modèle</vt:lpstr>
      <vt:lpstr>Impliquez-vous !</vt:lpstr>
      <vt:lpstr>Quelques ressources pertinentes</vt:lpstr>
      <vt:lpstr>Échangez avec l’ICANN – Remerciements et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Acceptance of Domain Names and Email addresses</dc:title>
  <dc:creator>Sarmad Hussain</dc:creator>
  <cp:lastModifiedBy>Sarmad Hussain</cp:lastModifiedBy>
  <cp:revision>608</cp:revision>
  <cp:lastPrinted>2017-01-26T19:29:02Z</cp:lastPrinted>
  <dcterms:created xsi:type="dcterms:W3CDTF">2021-04-05T05:56:20Z</dcterms:created>
  <dcterms:modified xsi:type="dcterms:W3CDTF">2024-03-06T19:56:53Z</dcterms:modified>
</cp:coreProperties>
</file>